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37" r:id="rId2"/>
    <p:sldId id="323" r:id="rId3"/>
    <p:sldId id="324" r:id="rId4"/>
    <p:sldId id="32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436" r:id="rId20"/>
    <p:sldId id="307" r:id="rId21"/>
    <p:sldId id="308" r:id="rId22"/>
    <p:sldId id="309" r:id="rId23"/>
    <p:sldId id="310" r:id="rId24"/>
    <p:sldId id="320" r:id="rId25"/>
    <p:sldId id="312" r:id="rId26"/>
    <p:sldId id="313" r:id="rId27"/>
    <p:sldId id="418" r:id="rId28"/>
    <p:sldId id="314" r:id="rId29"/>
    <p:sldId id="438" r:id="rId30"/>
    <p:sldId id="422" r:id="rId31"/>
    <p:sldId id="42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6" autoAdjust="0"/>
    <p:restoredTop sz="90929"/>
  </p:normalViewPr>
  <p:slideViewPr>
    <p:cSldViewPr>
      <p:cViewPr varScale="1">
        <p:scale>
          <a:sx n="84" d="100"/>
          <a:sy n="84" d="100"/>
        </p:scale>
        <p:origin x="-10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3E1A-9B5A-724B-9746-A6A5F728456C}" type="slidenum">
              <a:rPr lang="en-US"/>
              <a:pPr/>
              <a:t>10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D1DF3-30B1-D043-AE97-D983E3ABF097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9313C-66C0-9C49-BB61-412F16DBAE65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7702B-73BA-9A47-899C-1864247EA8C2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E98F4-AC90-A947-A6E7-B8A7DD356C27}" type="slidenum">
              <a:rPr lang="en-US"/>
              <a:pPr/>
              <a:t>14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3EC0-AF1B-0549-9CA4-71C3902AF2CB}" type="slidenum">
              <a:rPr lang="en-US"/>
              <a:pPr/>
              <a:t>15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963A9-BAD9-854C-8C8B-E1CCB84930CA}" type="slidenum">
              <a:rPr lang="en-US"/>
              <a:pPr/>
              <a:t>16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83F-058C-B64A-B93E-2EEAB4395DAC}" type="slidenum">
              <a:rPr lang="en-US"/>
              <a:pPr/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165-5FDD-254A-856F-A1C63F6D4594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83DAA-A949-F544-A2F8-0850DB9E22D8}" type="slidenum">
              <a:rPr lang="en-US"/>
              <a:pPr/>
              <a:t>20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61FD-DA10-1149-928D-98D22604779C}" type="slidenum">
              <a:rPr lang="en-US"/>
              <a:pPr/>
              <a:t>21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F640E-0C4B-4748-B32F-9CF974C29498}" type="slidenum">
              <a:rPr lang="en-US"/>
              <a:pPr/>
              <a:t>22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28D7-9B82-5B46-A8B9-E7F3A5B24581}" type="slidenum">
              <a:rPr lang="en-US"/>
              <a:pPr/>
              <a:t>23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0DE2-86F3-1F4C-850A-9CD42ABB3754}" type="slidenum">
              <a:rPr lang="en-US"/>
              <a:pPr/>
              <a:t>24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0078-15D6-8F42-AEFE-3E0738528B9D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8329-0305-E343-855A-75FBD3B295B8}" type="slidenum">
              <a:rPr lang="en-US"/>
              <a:pPr/>
              <a:t>26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28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C82E4-8A0A-0840-8FB3-07F896F5C2E8}" type="slidenum">
              <a:rPr lang="en-US"/>
              <a:pPr/>
              <a:t>4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4A40-17F7-FD4E-888D-69C7C8C776CE}" type="slidenum">
              <a:rPr lang="en-US"/>
              <a:pPr/>
              <a:t>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5164-9477-5E47-85D4-7E8AA9BBE6A3}" type="slidenum">
              <a:rPr lang="en-US"/>
              <a:pPr/>
              <a:t>6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80E1-27A2-EC43-A491-E45104B64DE5}" type="slidenum">
              <a:rPr lang="en-US"/>
              <a:pPr/>
              <a:t>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EA1D3-4613-D94B-B3E0-EB37DF97397C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70F5C-5A48-8241-B091-F405DE7C6ACC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EE01E-84E8-E443-B4A3-1AE6BD62501F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14A5E-0A78-3249-9925-3CFBAF6E1F0E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37086-67A3-2342-AD89-C77608DB7761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E11F60-B584-9641-914B-0EAD3DA39502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EC4DF0-9B2F-A74B-B1DD-B9BD48D0E1D9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55E8D5-8125-D445-A73D-D3CCADC235D8}" type="datetime1">
              <a:rPr lang="en-CA" smtClean="0"/>
              <a:t>16-06-21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50B902-920F-FE47-88E2-7BE6A95380FA}" type="datetime1">
              <a:rPr lang="en-CA" smtClean="0"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BD06D-16A7-4F43-A9E5-0AAAD0DA006C}" type="datetime1">
              <a:rPr lang="en-CA" smtClean="0"/>
              <a:t>16-06-21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734B11-A6CE-BD4F-A5AF-B3E7D11B962B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D83A-2538-4449-B73C-861382C6DF64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76653872-9FEA-6C4D-B595-BF1990C11142}" type="datetime1">
              <a:rPr lang="en-CA" smtClean="0"/>
              <a:t>16-06-21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LR2: LR(0)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5BDD-415C-194D-A4BE-21D6D3B5910E}" type="slidenum">
              <a:rPr lang="en-US"/>
              <a:pPr/>
              <a:t>10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type="body" idx="1"/>
          </p:nvPr>
        </p:nvGraphicFramePr>
        <p:xfrm>
          <a:off x="1371600" y="1524000"/>
          <a:ext cx="7315200" cy="4632959"/>
        </p:xfrm>
        <a:graphic>
          <a:graphicData uri="http://schemas.openxmlformats.org/drawingml/2006/table">
            <a:tbl>
              <a:tblPr/>
              <a:tblGrid>
                <a:gridCol w="1455738"/>
                <a:gridCol w="1973262"/>
                <a:gridCol w="3886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F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,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[5,F]=1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[5,T]=6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[0,F]=1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43-16A0-8F40-A7B5-21B3573899F2}" type="slidenum">
              <a:rPr lang="en-US"/>
              <a:pPr/>
              <a:t>11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>
            <p:ph type="body" idx="1"/>
          </p:nvPr>
        </p:nvGraphicFramePr>
        <p:xfrm>
          <a:off x="1371600" y="1524000"/>
          <a:ext cx="7315200" cy="4632959"/>
        </p:xfrm>
        <a:graphic>
          <a:graphicData uri="http://schemas.openxmlformats.org/drawingml/2006/table">
            <a:tbl>
              <a:tblPr/>
              <a:tblGrid>
                <a:gridCol w="1455738"/>
                <a:gridCol w="1973262"/>
                <a:gridCol w="3886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754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859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2FFF-EBA4-CC4B-9504-3EF6BEED0F26}" type="slidenum">
              <a:rPr lang="en-US"/>
              <a:pPr/>
              <a:t>12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7763" name="Group 3"/>
          <p:cNvGraphicFramePr>
            <a:graphicFrameLocks noGrp="1"/>
          </p:cNvGraphicFramePr>
          <p:nvPr>
            <p:ph type="body" idx="1"/>
          </p:nvPr>
        </p:nvGraphicFramePr>
        <p:xfrm>
          <a:off x="1379538" y="2008188"/>
          <a:ext cx="7010400" cy="4047172"/>
        </p:xfrm>
        <a:graphic>
          <a:graphicData uri="http://schemas.openxmlformats.org/drawingml/2006/table">
            <a:tbl>
              <a:tblPr/>
              <a:tblGrid>
                <a:gridCol w="1455737"/>
                <a:gridCol w="1439863"/>
                <a:gridCol w="41148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932B-93C9-4241-9E3F-2E836DFF507C}" type="slidenum">
              <a:rPr lang="en-US"/>
              <a:pPr/>
              <a:t>13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8787" name="Group 3"/>
          <p:cNvGraphicFramePr>
            <a:graphicFrameLocks noGrp="1"/>
          </p:cNvGraphicFramePr>
          <p:nvPr>
            <p:ph type="body" idx="1"/>
          </p:nvPr>
        </p:nvGraphicFramePr>
        <p:xfrm>
          <a:off x="1379538" y="2008188"/>
          <a:ext cx="7010400" cy="4047172"/>
        </p:xfrm>
        <a:graphic>
          <a:graphicData uri="http://schemas.openxmlformats.org/drawingml/2006/table">
            <a:tbl>
              <a:tblPr/>
              <a:tblGrid>
                <a:gridCol w="1455737"/>
                <a:gridCol w="1439863"/>
                <a:gridCol w="41148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802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C32-6688-3E41-BC77-43DE742DA24A}" type="slidenum">
              <a:rPr lang="en-US"/>
              <a:pPr/>
              <a:t>14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LR: </a:t>
            </a:r>
            <a:r>
              <a:rPr lang="en-US" sz="4000" b="1"/>
              <a:t>action</a:t>
            </a:r>
            <a:r>
              <a:rPr lang="en-US" sz="4000"/>
              <a:t>[</a:t>
            </a:r>
            <a:r>
              <a:rPr lang="en-US" sz="4000" i="1"/>
              <a:t>s</a:t>
            </a:r>
            <a:r>
              <a:rPr lang="en-US" sz="4000"/>
              <a:t>, </a:t>
            </a:r>
            <a:r>
              <a:rPr lang="en-US" sz="4000" i="1"/>
              <a:t>a</a:t>
            </a:r>
            <a:r>
              <a:rPr lang="en-US" sz="4000"/>
              <a:t>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shift</a:t>
            </a:r>
            <a:r>
              <a:rPr lang="en-US" sz="2800"/>
              <a:t> </a:t>
            </a:r>
            <a:r>
              <a:rPr lang="en-US" sz="2800" i="1"/>
              <a:t>u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push state </a:t>
            </a:r>
            <a:r>
              <a:rPr lang="en-US" sz="2400" i="1"/>
              <a:t>u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 new </a:t>
            </a:r>
            <a:r>
              <a:rPr lang="en-US" sz="2400" i="1"/>
              <a:t>a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reduce</a:t>
            </a:r>
            <a:r>
              <a:rPr lang="en-US" sz="2800"/>
              <a:t> </a:t>
            </a:r>
            <a:r>
              <a:rPr lang="en-US" sz="2800" i="1"/>
              <a:t>r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lookup production </a:t>
            </a:r>
            <a:r>
              <a:rPr lang="en-US" sz="2400" i="1"/>
              <a:t>r</a:t>
            </a:r>
            <a:r>
              <a:rPr lang="en-US" sz="2400"/>
              <a:t>: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1800" b="1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Y</a:t>
            </a:r>
            <a:r>
              <a:rPr lang="en-US" sz="2400" i="1" baseline="-25000"/>
              <a:t>1</a:t>
            </a:r>
            <a:r>
              <a:rPr lang="en-US" sz="2400" i="1"/>
              <a:t>..Y</a:t>
            </a:r>
            <a:r>
              <a:rPr lang="en-US" sz="2400" i="1" baseline="-25000"/>
              <a:t>k</a:t>
            </a:r>
            <a:r>
              <a:rPr lang="en-US" sz="2400"/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pop </a:t>
            </a:r>
            <a:r>
              <a:rPr lang="en-US" sz="2400" i="1"/>
              <a:t>k</a:t>
            </a:r>
            <a:r>
              <a:rPr lang="en-US" sz="2400"/>
              <a:t> states, find state </a:t>
            </a:r>
            <a:r>
              <a:rPr lang="en-US" sz="2400" i="1"/>
              <a:t>u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push </a:t>
            </a:r>
            <a:r>
              <a:rPr lang="en-US" sz="2400" b="1"/>
              <a:t>goto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/>
              <a:t>]</a:t>
            </a:r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accept</a:t>
            </a:r>
            <a:r>
              <a:rPr lang="en-US" sz="2800"/>
              <a:t>: done </a:t>
            </a:r>
          </a:p>
          <a:p>
            <a:pPr>
              <a:lnSpc>
                <a:spcPct val="90000"/>
              </a:lnSpc>
            </a:pPr>
            <a:r>
              <a:rPr lang="en-US" sz="2800"/>
              <a:t>no entry in action table: </a:t>
            </a:r>
            <a:r>
              <a:rPr lang="en-US" sz="2800" b="1"/>
              <a:t>error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B13-AF93-4640-9DF3-1FA4230DED52}" type="slidenum">
              <a:rPr lang="en-US"/>
              <a:pPr/>
              <a:t>15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set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set is a parser state</a:t>
            </a:r>
          </a:p>
          <a:p>
            <a:pPr>
              <a:lnSpc>
                <a:spcPct val="90000"/>
              </a:lnSpc>
            </a:pPr>
            <a:r>
              <a:rPr lang="en-US" sz="2800"/>
              <a:t>We use the notion of a dotted rule or item: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dot is before </a:t>
            </a:r>
            <a:r>
              <a:rPr lang="en-US" sz="2800" b="1"/>
              <a:t>F</a:t>
            </a:r>
            <a:r>
              <a:rPr lang="en-US" sz="2800"/>
              <a:t>, so we predict all rules with </a:t>
            </a:r>
            <a:r>
              <a:rPr lang="en-US" sz="2800" b="1"/>
              <a:t>F</a:t>
            </a:r>
            <a:r>
              <a:rPr lang="en-US" sz="2800"/>
              <a:t> as the left-hand 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( </a:t>
            </a:r>
            <a:r>
              <a:rPr lang="en-US" sz="2800" b="1"/>
              <a:t>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id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This creates a configuration set (or item set)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Like NFA-to-DFA conversion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F584-F324-394D-8AC0-EC91218C72E9}" type="slidenum">
              <a:rPr lang="en-US"/>
              <a:pPr/>
              <a:t>16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Closure property: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/>
              <a:t>T </a:t>
            </a:r>
            <a:r>
              <a:rPr lang="en-US" b="1">
                <a:sym typeface="Symbol" charset="2"/>
              </a:rPr>
              <a:t> X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X</a:t>
            </a:r>
            <a:r>
              <a:rPr lang="en-US" b="1" baseline="-25000">
                <a:sym typeface="Symbol" charset="2"/>
              </a:rPr>
              <a:t>i</a:t>
            </a:r>
            <a:r>
              <a:rPr lang="en-US" b="1">
                <a:sym typeface="Symbol" charset="2"/>
              </a:rPr>
              <a:t>  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 b="1">
                <a:sym typeface="Symbol" charset="2"/>
              </a:rPr>
              <a:t> … X</a:t>
            </a:r>
            <a:r>
              <a:rPr lang="en-US" b="1" baseline="-25000">
                <a:sym typeface="Symbol" charset="2"/>
              </a:rPr>
              <a:t>n</a:t>
            </a:r>
            <a:r>
              <a:rPr lang="en-US">
                <a:sym typeface="Symbol" charset="2"/>
              </a:rPr>
              <a:t> is in set, and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>
                <a:sym typeface="Symbol" charset="2"/>
              </a:rPr>
              <a:t> is a nonterminal, then </a:t>
            </a:r>
            <a:br>
              <a:rPr lang="en-US">
                <a:sym typeface="Symbol" charset="2"/>
              </a:rPr>
            </a:b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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  <a:r>
              <a:rPr lang="en-US">
                <a:sym typeface="Symbol" charset="2"/>
              </a:rPr>
              <a:t>is in the set as well for all productions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Compute as fixed point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The closure property creates a configuration set (item set) from a dotted rule (item).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4E5-3CDD-7943-B228-987889CE87DA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Augment Grammar with S’</a:t>
            </a:r>
          </a:p>
          <a:p>
            <a:r>
              <a:rPr lang="en-US"/>
              <a:t>Add production S’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S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closure(S’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2391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505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 T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T * F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F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id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( T )</a:t>
            </a:r>
          </a:p>
        </p:txBody>
      </p:sp>
    </p:spTree>
    <p:extLst>
      <p:ext uri="{BB962C8B-B14F-4D97-AF65-F5344CB8AC3E}">
        <p14:creationId xmlns:p14="http://schemas.microsoft.com/office/powerpoint/2010/main" val="70848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721-51D8-0347-A009-957208FA1BD4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1FE0-EC62-BB4D-9E06-7FD19F130521}" type="slidenum">
              <a:rPr lang="en-US"/>
              <a:pPr/>
              <a:t>20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Successor(I, X)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Informally: “move by symbol X”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move dot to the right in all items where dot is before X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remove all other items</a:t>
            </a:r>
          </a:p>
          <a:p>
            <a:pPr marL="990600" lvl="1" indent="-533400">
              <a:buFontTx/>
              <a:buNone/>
            </a:pPr>
            <a:r>
              <a:rPr lang="en-US"/>
              <a:t>(viable prefixes only!)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compute closure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15B7-1EEC-3043-8BC8-8F41AC920F62}" type="slidenum">
              <a:rPr lang="en-US"/>
              <a:pPr/>
              <a:t>21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Example</a:t>
            </a:r>
          </a:p>
        </p:txBody>
      </p:sp>
      <p:graphicFrame>
        <p:nvGraphicFramePr>
          <p:cNvPr id="125969" name="Group 17"/>
          <p:cNvGraphicFramePr>
            <a:graphicFrameLocks noGrp="1"/>
          </p:cNvGraphicFramePr>
          <p:nvPr/>
        </p:nvGraphicFramePr>
        <p:xfrm>
          <a:off x="5791200" y="1676400"/>
          <a:ext cx="2743200" cy="155448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838200" y="1600200"/>
            <a:ext cx="36655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I = {S’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F,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 * F,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id,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( T ) }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09600" y="5257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{ 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),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F,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* F,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id, </a:t>
            </a: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( T ) }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505200" y="4953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362200" y="5562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419600" y="55626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85800" y="4572000"/>
            <a:ext cx="4573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Compute </a:t>
            </a:r>
            <a:r>
              <a:rPr lang="en-US" sz="3200" b="1"/>
              <a:t>Successor</a:t>
            </a:r>
            <a:r>
              <a:rPr lang="en-US" sz="3200"/>
              <a:t>(I, “(“)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utoUpdateAnimBg="0"/>
      <p:bldP spid="125964" grpId="0" autoUpdateAnimBg="0"/>
      <p:bldP spid="125966" grpId="0" autoUpdateAnimBg="0"/>
      <p:bldP spid="1259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DFEE-7CE6-E44E-80F5-1958D20B1235}" type="slidenum">
              <a:rPr lang="en-US"/>
              <a:pPr/>
              <a:t>22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Sets-of-Items Construction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Family of configuration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function </a:t>
            </a:r>
            <a:r>
              <a:rPr lang="en-US"/>
              <a:t>items(G’)</a:t>
            </a:r>
            <a:br>
              <a:rPr lang="en-US"/>
            </a:br>
            <a:r>
              <a:rPr lang="en-US"/>
              <a:t>  C = { closure({</a:t>
            </a:r>
            <a:r>
              <a:rPr lang="en-US">
                <a:sym typeface="Symbol" charset="2"/>
              </a:rPr>
              <a:t>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S})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do foreach </a:t>
            </a:r>
            <a:r>
              <a:rPr lang="en-US">
                <a:sym typeface="Symbol" charset="2"/>
              </a:rPr>
              <a:t>I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C </a:t>
            </a:r>
            <a:r>
              <a:rPr lang="en-US" b="1">
                <a:sym typeface="Symbol" charset="2"/>
              </a:rPr>
              <a:t>do</a:t>
            </a:r>
            <a:r>
              <a:rPr lang="en-US">
                <a:sym typeface="Symbol" charset="2"/>
              </a:rPr>
              <a:t/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      </a:t>
            </a:r>
            <a:r>
              <a:rPr lang="en-US" b="1">
                <a:sym typeface="Symbol" charset="2"/>
              </a:rPr>
              <a:t>foreach</a:t>
            </a:r>
            <a:r>
              <a:rPr lang="en-US">
                <a:sym typeface="Symbol" charset="2"/>
              </a:rPr>
              <a:t> X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</a:t>
            </a:r>
            <a:r>
              <a:rPr lang="en-US" b="1">
                <a:sym typeface="Symbol" charset="2"/>
              </a:rPr>
              <a:t>(N  T) do</a:t>
            </a:r>
            <a:br>
              <a:rPr lang="en-US" b="1">
                <a:sym typeface="Symbol" charset="2"/>
              </a:rPr>
            </a:br>
            <a:r>
              <a:rPr lang="en-US">
                <a:sym typeface="Symbol" charset="2"/>
              </a:rPr>
              <a:t>		C = C  { </a:t>
            </a:r>
            <a:r>
              <a:rPr lang="en-US" b="1">
                <a:sym typeface="Symbol" charset="2"/>
              </a:rPr>
              <a:t>Successor</a:t>
            </a:r>
            <a:r>
              <a:rPr lang="en-US">
                <a:sym typeface="Symbol" charset="2"/>
              </a:rPr>
              <a:t>(I, X)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while</a:t>
            </a:r>
            <a:r>
              <a:rPr lang="en-US">
                <a:sym typeface="Symbol" charset="2"/>
              </a:rPr>
              <a:t> C changes;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DB-3CB1-BA49-B117-2ABEB5807528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29049" name="AutoShape 25"/>
            <p:cNvCxnSpPr>
              <a:cxnSpLocks noChangeShapeType="1"/>
              <a:stCxn id="129027" idx="0"/>
              <a:endCxn id="129028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29053" name="AutoShape 29"/>
            <p:cNvCxnSpPr>
              <a:cxnSpLocks noChangeShapeType="1"/>
              <a:stCxn id="129027" idx="3"/>
              <a:endCxn id="129051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29057" name="AutoShape 33"/>
            <p:cNvCxnSpPr>
              <a:cxnSpLocks noChangeShapeType="1"/>
              <a:stCxn id="129051" idx="2"/>
              <a:endCxn id="129055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29061" name="AutoShape 37"/>
            <p:cNvCxnSpPr>
              <a:cxnSpLocks noChangeShapeType="1"/>
              <a:stCxn id="129055" idx="3"/>
              <a:endCxn id="129059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/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29065" name="AutoShape 41"/>
            <p:cNvCxnSpPr>
              <a:cxnSpLocks noChangeShapeType="1"/>
              <a:stCxn id="129055" idx="3"/>
              <a:endCxn id="129063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29068" name="Group 44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29069" name="AutoShape 45"/>
            <p:cNvCxnSpPr>
              <a:cxnSpLocks noChangeShapeType="1"/>
              <a:stCxn id="129063" idx="1"/>
              <a:endCxn id="129067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29073" name="AutoShape 49"/>
            <p:cNvCxnSpPr>
              <a:cxnSpLocks noChangeShapeType="1"/>
              <a:stCxn id="129067" idx="0"/>
              <a:endCxn id="129071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29077" name="AutoShape 53"/>
            <p:cNvCxnSpPr>
              <a:cxnSpLocks noChangeShapeType="1"/>
              <a:stCxn id="129063" idx="0"/>
              <a:endCxn id="129075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29079" name="AutoShape 55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1" name="AutoShape 57"/>
          <p:cNvCxnSpPr>
            <a:cxnSpLocks noChangeShapeType="1"/>
            <a:stCxn id="129063" idx="3"/>
            <a:endCxn id="129028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82" name="AutoShape 58"/>
          <p:cNvCxnSpPr>
            <a:cxnSpLocks noChangeShapeType="1"/>
            <a:stCxn id="129063" idx="3"/>
            <a:endCxn id="129063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5" name="AutoShape 61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7" name="AutoShape 63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9" name="AutoShape 65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29091" name="Group 67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4" name="Group 70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6" name="Rectangle 72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7" name="Group 73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29098" name="Rectangle 74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9" name="Rectangle 75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29101" name="Rectangle 77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3" name="Group 79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29104" name="Rectangle 80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5" name="Rectangle 81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51" grpId="0" animBg="1" autoUpdateAnimBg="0"/>
      <p:bldP spid="129055" grpId="0" animBg="1" autoUpdateAnimBg="0"/>
      <p:bldP spid="129059" grpId="0" animBg="1" autoUpdateAnimBg="0"/>
      <p:bldP spid="129063" grpId="0" animBg="1" autoUpdateAnimBg="0"/>
      <p:bldP spid="129067" grpId="0" animBg="1" autoUpdateAnimBg="0"/>
      <p:bldP spid="129071" grpId="0" animBg="1" autoUpdateAnimBg="0"/>
      <p:bldP spid="129075" grpId="0" animBg="1" autoUpdateAnimBg="0"/>
      <p:bldP spid="129080" grpId="0" autoUpdateAnimBg="0"/>
      <p:bldP spid="129083" grpId="0" autoUpdateAnimBg="0"/>
      <p:bldP spid="129084" grpId="0" autoUpdateAnimBg="0"/>
      <p:bldP spid="129086" grpId="0" autoUpdateAnimBg="0"/>
      <p:bldP spid="129088" grpId="0" autoUpdateAnimBg="0"/>
      <p:bldP spid="12909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AF2-3E87-0D47-8F7E-F89C04E19CE2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pSp>
        <p:nvGrpSpPr>
          <p:cNvPr id="142359" name="Group 23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42360" name="AutoShape 24"/>
            <p:cNvCxnSpPr>
              <a:cxnSpLocks noChangeShapeType="1"/>
              <a:stCxn id="142338" idx="0"/>
              <a:endCxn id="142339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1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42364" name="AutoShape 28"/>
            <p:cNvCxnSpPr>
              <a:cxnSpLocks noChangeShapeType="1"/>
              <a:stCxn id="142338" idx="3"/>
              <a:endCxn id="142362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67" name="Group 31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42368" name="AutoShape 32"/>
            <p:cNvCxnSpPr>
              <a:cxnSpLocks noChangeShapeType="1"/>
              <a:stCxn id="142362" idx="2"/>
              <a:endCxn id="142366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42372" name="AutoShape 36"/>
            <p:cNvCxnSpPr>
              <a:cxnSpLocks noChangeShapeType="1"/>
              <a:stCxn id="142366" idx="3"/>
              <a:endCxn id="142370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/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42376" name="AutoShape 40"/>
            <p:cNvCxnSpPr>
              <a:cxnSpLocks noChangeShapeType="1"/>
              <a:stCxn id="142366" idx="3"/>
              <a:endCxn id="142374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42379" name="Group 43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42380" name="AutoShape 44"/>
            <p:cNvCxnSpPr>
              <a:cxnSpLocks noChangeShapeType="1"/>
              <a:stCxn id="142374" idx="1"/>
              <a:endCxn id="142378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3" name="Group 47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42384" name="AutoShape 48"/>
            <p:cNvCxnSpPr>
              <a:cxnSpLocks noChangeShapeType="1"/>
              <a:stCxn id="142378" idx="0"/>
              <a:endCxn id="142382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7" name="Group 51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42388" name="AutoShape 52"/>
            <p:cNvCxnSpPr>
              <a:cxnSpLocks noChangeShapeType="1"/>
              <a:stCxn id="142374" idx="0"/>
              <a:endCxn id="142386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9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42390" name="AutoShape 54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2" name="AutoShape 56"/>
          <p:cNvCxnSpPr>
            <a:cxnSpLocks noChangeShapeType="1"/>
            <a:stCxn id="142374" idx="3"/>
            <a:endCxn id="142339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393" name="AutoShape 57"/>
          <p:cNvCxnSpPr>
            <a:cxnSpLocks noChangeShapeType="1"/>
            <a:stCxn id="142374" idx="3"/>
            <a:endCxn id="142374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6" name="AutoShape 60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8" name="AutoShape 62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400" name="AutoShape 64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5" name="Group 69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8" name="Group 72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0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1" name="Group 75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3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4" name="Group 78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6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42417" name="Group 81"/>
          <p:cNvGraphicFramePr>
            <a:graphicFrameLocks noGrp="1"/>
          </p:cNvGraphicFramePr>
          <p:nvPr/>
        </p:nvGraphicFramePr>
        <p:xfrm>
          <a:off x="304800" y="3200400"/>
          <a:ext cx="3641725" cy="3352800"/>
        </p:xfrm>
        <a:graphic>
          <a:graphicData uri="http://schemas.openxmlformats.org/drawingml/2006/table">
            <a:tbl>
              <a:tblPr/>
              <a:tblGrid>
                <a:gridCol w="307975"/>
                <a:gridCol w="476250"/>
                <a:gridCol w="476250"/>
                <a:gridCol w="476250"/>
                <a:gridCol w="476250"/>
                <a:gridCol w="476250"/>
                <a:gridCol w="476250"/>
                <a:gridCol w="47625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93C3-6488-634B-B6C1-68E689F4D0E1}" type="slidenum">
              <a:rPr lang="en-US"/>
              <a:pPr/>
              <a:t>25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buFontTx/>
              <a:buAutoNum type="arabicPeriod"/>
            </a:pPr>
            <a:r>
              <a:rPr lang="en-US" sz="2800"/>
              <a:t>a) if 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 _]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sz="2800" u="sng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b) if </a:t>
            </a:r>
            <a:r>
              <a:rPr lang="en-US" sz="2800"/>
              <a:t>{S’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action[i,$] := accept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c) if </a:t>
            </a: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action[i,a] := shift j</a:t>
            </a:r>
          </a:p>
          <a:p>
            <a:pPr marL="533400" indent="-533400"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goto[i,A] := 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80B-C855-634D-AD2C-441BB1DCE197}" type="slidenum">
              <a:rPr lang="en-US"/>
              <a:pPr/>
              <a:t>26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LR(0) always reduces if </a:t>
            </a:r>
            <a:br>
              <a:rPr lang="en-US" sz="2800"/>
            </a:b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800" b="1">
                <a:sym typeface="Symbol" charset="2"/>
              </a:rPr>
              <a:t>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/>
              <a:t>, no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Shift and reduce items can’t be in the same configuration set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Accepting state doesn’t count as reduce item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At most one reduce item per set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27</a:t>
            </a:fld>
            <a:endParaRPr 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  <p:bldP spid="357389" grpId="0" animBg="1"/>
      <p:bldP spid="3573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28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 smtClean="0"/>
              <a:t>Viable Prefixes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8062664" cy="4114800"/>
          </a:xfrm>
        </p:spPr>
        <p:txBody>
          <a:bodyPr/>
          <a:lstStyle/>
          <a:p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ym typeface="Symbol" charset="2"/>
              </a:rPr>
              <a:t> is a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viable prefix</a:t>
            </a:r>
            <a:r>
              <a:rPr lang="en-US" sz="2600" dirty="0">
                <a:sym typeface="Symbol" charset="2"/>
              </a:rPr>
              <a:t> if there is some </a:t>
            </a:r>
            <a:r>
              <a:rPr lang="el-GR" sz="26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r>
              <a:rPr lang="en-CA" sz="26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such that 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 </a:t>
            </a:r>
            <a:r>
              <a:rPr lang="en-US" sz="2600" dirty="0">
                <a:sym typeface="Symbol" charset="2"/>
              </a:rPr>
              <a:t>is a state of a shift-reduce parser</a:t>
            </a:r>
          </a:p>
          <a:p>
            <a:pPr marL="0" indent="0">
              <a:buNone/>
            </a:pPr>
            <a:endParaRPr lang="en-CA" sz="2600" dirty="0" smtClean="0"/>
          </a:p>
          <a:p>
            <a:r>
              <a:rPr lang="en-CA" sz="2600" dirty="0" smtClean="0">
                <a:solidFill>
                  <a:srgbClr val="FF0000"/>
                </a:solidFill>
              </a:rPr>
              <a:t>Important fact:</a:t>
            </a:r>
            <a:r>
              <a:rPr lang="en-CA" sz="2600" dirty="0" smtClean="0"/>
              <a:t> A viable prefix is a prefix of a handle</a:t>
            </a:r>
          </a:p>
          <a:p>
            <a:r>
              <a:rPr lang="en-CA" sz="2600" dirty="0" smtClean="0"/>
              <a:t>An LR(0) item </a:t>
            </a:r>
            <a:r>
              <a:rPr lang="en-US" sz="2600" dirty="0" smtClean="0">
                <a:solidFill>
                  <a:schemeClr val="accent2"/>
                </a:solidFill>
                <a:sym typeface="Symbol" charset="2"/>
              </a:rPr>
              <a:t>[</a:t>
            </a:r>
            <a:r>
              <a:rPr lang="en-CA" sz="2600" dirty="0" smtClean="0">
                <a:solidFill>
                  <a:schemeClr val="accent2"/>
                </a:solidFill>
              </a:rPr>
              <a:t>X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6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 smtClean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sz="2600" b="1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 smtClean="0">
                <a:solidFill>
                  <a:schemeClr val="accent2"/>
                </a:solidFill>
                <a:sym typeface="Symbol" charset="2"/>
              </a:rPr>
              <a:t>]</a:t>
            </a:r>
            <a:r>
              <a:rPr lang="en-US" sz="2600" dirty="0" smtClean="0">
                <a:sym typeface="Symbol" charset="2"/>
              </a:rPr>
              <a:t> </a:t>
            </a:r>
            <a:r>
              <a:rPr lang="en-CA" sz="2600" dirty="0" smtClean="0">
                <a:sym typeface="Symbol" charset="2"/>
              </a:rPr>
              <a:t>says that</a:t>
            </a:r>
          </a:p>
          <a:p>
            <a:pPr lvl="1"/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200" dirty="0" smtClean="0">
                <a:sym typeface="Symbol" charset="2"/>
              </a:rPr>
              <a:t> is on top of the stack  (</a:t>
            </a:r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200" dirty="0" smtClean="0">
                <a:sym typeface="Symbol" charset="2"/>
              </a:rPr>
              <a:t>is a suffix of</a:t>
            </a:r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l-GR" sz="22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CA" sz="2200" dirty="0" smtClean="0">
                <a:latin typeface="Candara" panose="020E0502030303020204" pitchFamily="34" charset="0"/>
                <a:ea typeface="Cambria Math"/>
                <a:sym typeface="Symbol" charset="2"/>
              </a:rPr>
              <a:t>)</a:t>
            </a:r>
            <a:endParaRPr lang="en-CA" sz="2200" dirty="0" smtClean="0">
              <a:sym typeface="Symbol" charset="2"/>
            </a:endParaRPr>
          </a:p>
          <a:p>
            <a:pPr lvl="1"/>
            <a:r>
              <a:rPr lang="en-CA" sz="2200" dirty="0" smtClean="0">
                <a:sym typeface="Symbol" charset="2"/>
              </a:rPr>
              <a:t>The parser  is looking for an </a:t>
            </a:r>
            <a:r>
              <a:rPr lang="en-CA" sz="2200" dirty="0" smtClean="0">
                <a:solidFill>
                  <a:schemeClr val="accent2"/>
                </a:solidFill>
                <a:sym typeface="Symbol" charset="2"/>
              </a:rPr>
              <a:t>X</a:t>
            </a:r>
          </a:p>
          <a:p>
            <a:pPr lvl="1"/>
            <a:r>
              <a:rPr lang="en-CA" sz="2200" dirty="0"/>
              <a:t>Expects to find input string derived from </a:t>
            </a:r>
            <a:r>
              <a:rPr lang="en-US" sz="2200" dirty="0" smtClean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r>
              <a:rPr lang="en-US" sz="2600" dirty="0" smtClean="0">
                <a:latin typeface="Candara" panose="020E0502030303020204" pitchFamily="34" charset="0"/>
                <a:sym typeface="Symbol" charset="2"/>
              </a:rPr>
              <a:t>We can recognize viable prefixes via a </a:t>
            </a:r>
            <a:r>
              <a:rPr lang="en-US" sz="2600" dirty="0" err="1" smtClean="0">
                <a:latin typeface="Candara" panose="020E0502030303020204" pitchFamily="34" charset="0"/>
                <a:sym typeface="Symbol" charset="2"/>
              </a:rPr>
              <a:t>NfA</a:t>
            </a:r>
            <a:r>
              <a:rPr lang="en-US" sz="2600" dirty="0" smtClean="0">
                <a:latin typeface="Candara" panose="020E0502030303020204" pitchFamily="34" charset="0"/>
                <a:sym typeface="Symbol" charset="2"/>
              </a:rPr>
              <a:t> (DFA)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  <a:sym typeface="Symbol" charset="2"/>
              </a:rPr>
              <a:t>States of NFA are LR(0) items</a:t>
            </a:r>
          </a:p>
          <a:p>
            <a:pPr lvl="1"/>
            <a:r>
              <a:rPr lang="en-US" sz="2200" dirty="0" smtClean="0">
                <a:latin typeface="Candara" panose="020E0502030303020204" pitchFamily="34" charset="0"/>
                <a:sym typeface="Symbol" charset="2"/>
              </a:rPr>
              <a:t>States of DFA are sets of LR(0) items (LR(0) states)</a:t>
            </a:r>
            <a:endParaRPr lang="en-US" sz="2200" dirty="0">
              <a:latin typeface="Candara" panose="020E0502030303020204" pitchFamily="34" charset="0"/>
              <a:sym typeface="Symbol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3928" y="2348880"/>
            <a:ext cx="98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32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l-GR" sz="3200" dirty="0" smtClean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sz="3200" dirty="0"/>
          </a:p>
        </p:txBody>
      </p:sp>
      <p:sp>
        <p:nvSpPr>
          <p:cNvPr id="8" name="Rectangle 7"/>
          <p:cNvSpPr/>
          <p:nvPr/>
        </p:nvSpPr>
        <p:spPr>
          <a:xfrm>
            <a:off x="2627784" y="2430300"/>
            <a:ext cx="920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accent2"/>
                </a:solidFill>
                <a:sym typeface="Symbol" charset="2"/>
              </a:rPr>
              <a:t>stack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5270743" y="2430868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chemeClr val="accent2"/>
                </a:solidFill>
                <a:sym typeface="Symbol" charset="2"/>
              </a:rPr>
              <a:t>rest of input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37064" y="2466474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57128" y="2463752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 bwMode="auto">
          <a:xfrm>
            <a:off x="3548229" y="2691910"/>
            <a:ext cx="288835" cy="3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1"/>
            <a:endCxn id="11" idx="3"/>
          </p:cNvCxnSpPr>
          <p:nvPr/>
        </p:nvCxnSpPr>
        <p:spPr bwMode="auto">
          <a:xfrm flipH="1">
            <a:off x="4887157" y="2692478"/>
            <a:ext cx="383586" cy="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64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2743200"/>
                <a:gridCol w="1524000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F5B7-8025-DE4B-8908-8775AABE9DAE}" type="slidenum">
              <a:rPr lang="en-US"/>
              <a:pPr/>
              <a:t>30</a:t>
            </a:fld>
            <a:endParaRPr lang="en-US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 LR(0) grammar is a CFG such that the LR(0) construction produces a table without conflicts (a deterministic pushdown automata)</a:t>
            </a:r>
          </a:p>
          <a:p>
            <a:r>
              <a:rPr lang="en-US" sz="2800">
                <a:solidFill>
                  <a:schemeClr val="accent2"/>
                </a:solidFill>
              </a:rPr>
              <a:t>S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800">
                <a:sym typeface="Symbol" charset="2"/>
              </a:rPr>
              <a:t> and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then we can </a:t>
            </a:r>
            <a:r>
              <a:rPr lang="en-US" sz="2800" i="1"/>
              <a:t>prune the handle</a:t>
            </a:r>
            <a:r>
              <a:rPr lang="en-US" sz="2800"/>
              <a:t> w</a:t>
            </a:r>
          </a:p>
          <a:p>
            <a:pPr lvl="1"/>
            <a:r>
              <a:rPr lang="en-US" sz="2400"/>
              <a:t>pruning the handle means we can reduce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w</a:t>
            </a:r>
            <a:r>
              <a:rPr lang="en-US" sz="2400"/>
              <a:t> to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A</a:t>
            </a:r>
            <a:r>
              <a:rPr lang="en-US" sz="2400"/>
              <a:t> on the stack</a:t>
            </a:r>
          </a:p>
          <a:p>
            <a:r>
              <a:rPr lang="en-US" sz="2800"/>
              <a:t>Every viable prefix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/>
              <a:t> can recognized using the DFA built by the LR(0) construction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F4B-6157-2644-8B7F-E434170388A9}" type="slidenum">
              <a:rPr lang="en-US"/>
              <a:pPr/>
              <a:t>31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Once we have a viable prefix on the stack, we can prune the handle and then restart the DFA to obtain another viable prefix, and so on ...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400" dirty="0"/>
              <a:t>In LR(0) pruning the handle can be done without any look-ahead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means that in the rightmost derivation,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S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000" dirty="0">
                <a:sym typeface="Symbol" charset="2"/>
              </a:rPr>
              <a:t> we reduce using a unique rule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000" dirty="0">
                <a:sym typeface="Symbol" charset="2"/>
              </a:rPr>
              <a:t> without ambiguity, and without looking at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sym typeface="Symbol" charset="2"/>
              </a:rPr>
              <a:t>No ambiguous context-free grammar can be LR(0)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LR(0) Grammars  Context-free Grammars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4C0-C774-C943-9E38-1435BB408BCB}" type="slidenum">
              <a:rPr lang="en-US"/>
              <a:pPr/>
              <a:t>4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E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6248400" y="4419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248400" y="3810000"/>
            <a:ext cx="258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with E </a:t>
            </a:r>
            <a:r>
              <a:rPr lang="en-US" b="1">
                <a:sym typeface="Symbol" charset="2"/>
              </a:rPr>
              <a:t> id</a:t>
            </a:r>
            <a:endParaRPr lang="en-US" sz="3200" b="1">
              <a:sym typeface="Symbol" charset="2"/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/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id</a:t>
            </a:r>
            <a:r>
              <a:rPr lang="en-US" sz="3200"/>
              <a:t> </a:t>
            </a:r>
            <a:endParaRPr lang="en-US"/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rm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E + E \* 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408" grpId="0" autoUpdateAnimBg="0"/>
      <p:bldP spid="144409" grpId="0" autoUpdateAnimBg="0"/>
      <p:bldP spid="144410" grpId="0" animBg="1" autoUpdateAnimBg="0"/>
      <p:bldP spid="1444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A8C4-91E3-F743-8EFC-869BDF9F9E1B}" type="slidenum">
              <a:rPr lang="en-US"/>
              <a:pPr/>
              <a:t>5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parsing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Start from terminal symbols, search for a path to the start symbol</a:t>
            </a:r>
          </a:p>
          <a:p>
            <a:r>
              <a:rPr lang="en-US" sz="2800"/>
              <a:t>Apply shift and reduce actions: postpone decisions</a:t>
            </a:r>
          </a:p>
          <a:p>
            <a:r>
              <a:rPr lang="en-US" sz="2800"/>
              <a:t>LR parsing:</a:t>
            </a:r>
          </a:p>
          <a:p>
            <a:pPr lvl="1"/>
            <a:r>
              <a:rPr lang="en-US" sz="2400"/>
              <a:t>L: left to right parsing</a:t>
            </a:r>
          </a:p>
          <a:p>
            <a:pPr lvl="1"/>
            <a:r>
              <a:rPr lang="en-US" sz="2400"/>
              <a:t>R: rightmost derivation (in reverse or bottom-up)</a:t>
            </a:r>
          </a:p>
          <a:p>
            <a:r>
              <a:rPr lang="en-US" sz="2800"/>
              <a:t>LR(0) </a:t>
            </a:r>
            <a:r>
              <a:rPr lang="en-US" sz="2800">
                <a:sym typeface="Symbol" charset="2"/>
              </a:rPr>
              <a:t> SLR(1)  LR(1)  LALR(1)</a:t>
            </a:r>
          </a:p>
          <a:p>
            <a:pPr lvl="1"/>
            <a:r>
              <a:rPr lang="en-US" sz="2400">
                <a:sym typeface="Symbol" charset="2"/>
              </a:rPr>
              <a:t>0 or 1 or </a:t>
            </a:r>
            <a:r>
              <a:rPr lang="en-US" sz="2400" i="1">
                <a:sym typeface="Symbol" charset="2"/>
              </a:rPr>
              <a:t>k</a:t>
            </a:r>
            <a:r>
              <a:rPr lang="en-US" sz="2400">
                <a:sym typeface="Symbol" charset="2"/>
              </a:rPr>
              <a:t> lookahead symbols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B0BE-1F1A-5347-9416-DC51DFAF2A52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Shift-Reduce Parsing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772400" cy="4464496"/>
          </a:xfrm>
        </p:spPr>
        <p:txBody>
          <a:bodyPr/>
          <a:lstStyle/>
          <a:p>
            <a:r>
              <a:rPr lang="en-US" sz="2800" dirty="0"/>
              <a:t>Shift</a:t>
            </a:r>
          </a:p>
          <a:p>
            <a:pPr lvl="1"/>
            <a:r>
              <a:rPr lang="en-US" sz="2400" dirty="0"/>
              <a:t>add terminal to parse stack, advance input</a:t>
            </a:r>
          </a:p>
          <a:p>
            <a:r>
              <a:rPr lang="en-US" sz="2800" dirty="0"/>
              <a:t>Reduce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</a:t>
            </a:r>
            <a:r>
              <a:rPr lang="en-US" sz="2400" dirty="0" smtClean="0"/>
              <a:t>is on the stack</a:t>
            </a:r>
            <a:r>
              <a:rPr lang="en-US" sz="2400" dirty="0"/>
              <a:t>, </a:t>
            </a:r>
            <a:r>
              <a:rPr lang="en-US" sz="2400" dirty="0" smtClean="0">
                <a:sym typeface="Symbol" charset="2"/>
              </a:rPr>
              <a:t>,</a:t>
            </a:r>
            <a:r>
              <a:rPr lang="en-US" sz="2400" dirty="0" smtClean="0"/>
              <a:t>w </a:t>
            </a:r>
            <a:r>
              <a:rPr lang="en-US" sz="2400" dirty="0" smtClean="0">
                <a:sym typeface="Symbol" charset="2"/>
              </a:rPr>
              <a:t> (N U T)* </a:t>
            </a:r>
            <a:r>
              <a:rPr lang="en-US" sz="2400" dirty="0" smtClean="0"/>
              <a:t>and </a:t>
            </a:r>
            <a:r>
              <a:rPr lang="en-US" sz="2400" dirty="0"/>
              <a:t>A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w, and there is a </a:t>
            </a:r>
            <a:r>
              <a:rPr lang="en-US" sz="2400" dirty="0">
                <a:sym typeface="Symbol" charset="2"/>
              </a:rPr>
              <a:t>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 T* </a:t>
            </a:r>
            <a:r>
              <a:rPr lang="en-US" sz="2400" dirty="0"/>
              <a:t>such that S </a:t>
            </a:r>
            <a:r>
              <a:rPr lang="en-US" sz="2400" dirty="0">
                <a:sym typeface="Symbol" charset="2"/>
              </a:rPr>
              <a:t>*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A 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w </a:t>
            </a:r>
            <a:r>
              <a:rPr lang="en-US" sz="2400" dirty="0"/>
              <a:t>then we can </a:t>
            </a:r>
            <a:r>
              <a:rPr lang="en-US" sz="2400" dirty="0" smtClean="0"/>
              <a:t>reduce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to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A on the </a:t>
            </a:r>
            <a:r>
              <a:rPr lang="en-US" sz="2400" dirty="0" smtClean="0"/>
              <a:t>stack (called </a:t>
            </a:r>
            <a:r>
              <a:rPr lang="en-US" sz="2400" i="1" dirty="0" smtClean="0"/>
              <a:t>pruning </a:t>
            </a:r>
            <a:r>
              <a:rPr lang="en-US" sz="2400" i="1" dirty="0"/>
              <a:t>the handle</a:t>
            </a:r>
            <a:r>
              <a:rPr lang="en-US" sz="2400" dirty="0"/>
              <a:t> </a:t>
            </a:r>
            <a:r>
              <a:rPr lang="en-US" sz="2400" dirty="0" smtClean="0"/>
              <a:t>w)</a:t>
            </a:r>
            <a:endParaRPr lang="en-US" sz="2400" dirty="0"/>
          </a:p>
          <a:p>
            <a:pPr lvl="1"/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is a </a:t>
            </a:r>
            <a:r>
              <a:rPr lang="en-US" sz="2400" i="1" dirty="0"/>
              <a:t>viable prefix</a:t>
            </a:r>
            <a:endParaRPr lang="en-US" sz="2400" dirty="0"/>
          </a:p>
          <a:p>
            <a:r>
              <a:rPr lang="en-US" sz="2800" dirty="0"/>
              <a:t>Error</a:t>
            </a:r>
          </a:p>
          <a:p>
            <a:r>
              <a:rPr lang="en-US" sz="2800" dirty="0"/>
              <a:t>Accept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646-B8B3-A44A-B4F9-65575053708B}" type="slidenum">
              <a:rPr lang="en-US"/>
              <a:pPr/>
              <a:t>7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When to shift/reduce?</a:t>
            </a:r>
          </a:p>
          <a:p>
            <a:pPr lvl="1"/>
            <a:r>
              <a:rPr lang="en-US" sz="3200"/>
              <a:t>What are valid handles?</a:t>
            </a:r>
          </a:p>
          <a:p>
            <a:pPr lvl="1"/>
            <a:r>
              <a:rPr lang="en-US" sz="3200"/>
              <a:t>Ambiguity: Shift/reduce conflict</a:t>
            </a:r>
          </a:p>
          <a:p>
            <a:r>
              <a:rPr lang="en-US" sz="3600"/>
              <a:t>If reducing, using which production?</a:t>
            </a:r>
          </a:p>
          <a:p>
            <a:pPr lvl="1"/>
            <a:r>
              <a:rPr lang="en-US" sz="3200"/>
              <a:t>Ambiguity: Reduce/reduce conflict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88D-994E-314D-84C2-950C9FEC3820}" type="slidenum">
              <a:rPr lang="en-US"/>
              <a:pPr/>
              <a:t>8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Table-based parser</a:t>
            </a:r>
          </a:p>
          <a:p>
            <a:pPr lvl="1"/>
            <a:r>
              <a:rPr lang="en-US"/>
              <a:t>Creates rightmost derivation (in reverse)</a:t>
            </a:r>
          </a:p>
          <a:p>
            <a:pPr lvl="1"/>
            <a:r>
              <a:rPr lang="en-US"/>
              <a:t>For “less massaged” grammars than LL(1)</a:t>
            </a:r>
          </a:p>
          <a:p>
            <a:r>
              <a:rPr lang="en-US"/>
              <a:t>Data structures:</a:t>
            </a:r>
          </a:p>
          <a:p>
            <a:pPr lvl="1"/>
            <a:r>
              <a:rPr lang="en-US"/>
              <a:t>Stack of states/symbols {s}</a:t>
            </a:r>
          </a:p>
          <a:p>
            <a:pPr lvl="1"/>
            <a:r>
              <a:rPr lang="en-US"/>
              <a:t>Action table: </a:t>
            </a:r>
            <a:r>
              <a:rPr lang="en-US" b="1"/>
              <a:t>action</a:t>
            </a:r>
            <a:r>
              <a:rPr lang="en-US"/>
              <a:t>[s, a]; a </a:t>
            </a:r>
            <a:r>
              <a:rPr lang="en-US" b="1">
                <a:sym typeface="Symbol" charset="2"/>
              </a:rPr>
              <a:t> T</a:t>
            </a:r>
            <a:endParaRPr lang="en-US" b="1"/>
          </a:p>
          <a:p>
            <a:pPr lvl="1"/>
            <a:r>
              <a:rPr lang="en-US"/>
              <a:t>Goto table: </a:t>
            </a:r>
            <a:r>
              <a:rPr lang="en-US" b="1"/>
              <a:t>goto</a:t>
            </a:r>
            <a:r>
              <a:rPr lang="en-US"/>
              <a:t>[s, X]; X </a:t>
            </a:r>
            <a:r>
              <a:rPr lang="en-US" b="1">
                <a:sym typeface="Symbol" charset="2"/>
              </a:rPr>
              <a:t> 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9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Action/Goto Table</a:t>
            </a:r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type="body" idx="1"/>
          </p:nvPr>
        </p:nvGraphicFramePr>
        <p:xfrm>
          <a:off x="990600" y="1524000"/>
          <a:ext cx="7231063" cy="5159380"/>
        </p:xfrm>
        <a:graphic>
          <a:graphicData uri="http://schemas.openxmlformats.org/drawingml/2006/table">
            <a:tbl>
              <a:tblPr/>
              <a:tblGrid>
                <a:gridCol w="903288"/>
                <a:gridCol w="904875"/>
                <a:gridCol w="903287"/>
                <a:gridCol w="904875"/>
                <a:gridCol w="903288"/>
                <a:gridCol w="903287"/>
                <a:gridCol w="904875"/>
                <a:gridCol w="903288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73" name="Group 109"/>
          <p:cNvGraphicFramePr>
            <a:graphicFrameLocks noGrp="1"/>
          </p:cNvGraphicFramePr>
          <p:nvPr/>
        </p:nvGraphicFramePr>
        <p:xfrm>
          <a:off x="0" y="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1981</Words>
  <Application>Microsoft Macintosh PowerPoint</Application>
  <PresentationFormat>On-screen Show (4:3)</PresentationFormat>
  <Paragraphs>615</Paragraphs>
  <Slides>31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Blank Presentation</vt:lpstr>
      <vt:lpstr>LR Parsing</vt:lpstr>
      <vt:lpstr>Parsing - Roadmap</vt:lpstr>
      <vt:lpstr>Top-Down vs. Bottom Up</vt:lpstr>
      <vt:lpstr>Rightmost derivation for id + id * id</vt:lpstr>
      <vt:lpstr>Bottom-up parsing overview</vt:lpstr>
      <vt:lpstr>Actions in Shift-Reduce Parsing</vt:lpstr>
      <vt:lpstr>Questions</vt:lpstr>
      <vt:lpstr>LR Parsing</vt:lpstr>
      <vt:lpstr>Action/Goto Table</vt:lpstr>
      <vt:lpstr>Trace “(id)*id”</vt:lpstr>
      <vt:lpstr>Trace “(id)*id”</vt:lpstr>
      <vt:lpstr>Trace “(id)*id”</vt:lpstr>
      <vt:lpstr>Trace “(id)*id”</vt:lpstr>
      <vt:lpstr>Tracing LR: action[s, a]</vt:lpstr>
      <vt:lpstr>Configuration set</vt:lpstr>
      <vt:lpstr>Closure</vt:lpstr>
      <vt:lpstr>Starting Configuration</vt:lpstr>
      <vt:lpstr>Example: I = closure(S’   T)</vt:lpstr>
      <vt:lpstr>Example: I = closure(S’   T)</vt:lpstr>
      <vt:lpstr>Successor(I, X)</vt:lpstr>
      <vt:lpstr>Successor Example</vt:lpstr>
      <vt:lpstr>Sets-of-Items Construction</vt:lpstr>
      <vt:lpstr>PowerPoint Presentation</vt:lpstr>
      <vt:lpstr>PowerPoint Presentation</vt:lpstr>
      <vt:lpstr>LR(0) Construction</vt:lpstr>
      <vt:lpstr>LR(0) Construction (cont’d)</vt:lpstr>
      <vt:lpstr>Set-of-items with Epsilon rules</vt:lpstr>
      <vt:lpstr>LR(0) conflicts:</vt:lpstr>
      <vt:lpstr>Viable Prefixes</vt:lpstr>
      <vt:lpstr>LR(0) Grammars</vt:lpstr>
      <vt:lpstr>LR(0) Grammars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890</cp:revision>
  <cp:lastPrinted>2010-10-22T08:35:59Z</cp:lastPrinted>
  <dcterms:created xsi:type="dcterms:W3CDTF">2011-10-22T06:03:11Z</dcterms:created>
  <dcterms:modified xsi:type="dcterms:W3CDTF">2016-06-21T18:18:26Z</dcterms:modified>
</cp:coreProperties>
</file>