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37" r:id="rId2"/>
    <p:sldId id="363" r:id="rId3"/>
    <p:sldId id="425" r:id="rId4"/>
    <p:sldId id="364" r:id="rId5"/>
    <p:sldId id="365" r:id="rId6"/>
    <p:sldId id="414" r:id="rId7"/>
    <p:sldId id="366" r:id="rId8"/>
    <p:sldId id="367" r:id="rId9"/>
    <p:sldId id="368" r:id="rId10"/>
    <p:sldId id="369" r:id="rId11"/>
    <p:sldId id="370" r:id="rId12"/>
    <p:sldId id="413" r:id="rId13"/>
    <p:sldId id="420" r:id="rId14"/>
    <p:sldId id="421" r:id="rId15"/>
    <p:sldId id="371" r:id="rId16"/>
    <p:sldId id="372" r:id="rId17"/>
    <p:sldId id="373" r:id="rId18"/>
    <p:sldId id="435" r:id="rId19"/>
    <p:sldId id="408" r:id="rId20"/>
    <p:sldId id="409" r:id="rId21"/>
    <p:sldId id="410" r:id="rId22"/>
    <p:sldId id="41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86" autoAdjust="0"/>
    <p:restoredTop sz="90929"/>
  </p:normalViewPr>
  <p:slideViewPr>
    <p:cSldViewPr>
      <p:cViewPr varScale="1">
        <p:scale>
          <a:sx n="84" d="100"/>
          <a:sy n="84" d="100"/>
        </p:scale>
        <p:origin x="-10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16-06-21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127E8-533E-264B-B6C8-61EF4D351030}" type="slidenum">
              <a:rPr lang="en-US"/>
              <a:pPr/>
              <a:t>11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084FC-C83F-B349-A8D7-81113172081C}" type="slidenum">
              <a:rPr lang="en-US"/>
              <a:pPr/>
              <a:t>12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1FA02-CABF-7D40-8C21-503789EF525A}" type="slidenum">
              <a:rPr lang="en-US"/>
              <a:pPr/>
              <a:t>13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887D1-0064-224C-B7CE-BFB4532E58DC}" type="slidenum">
              <a:rPr lang="en-US"/>
              <a:pPr/>
              <a:t>14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787D-F67F-E342-BD39-D43B2A761DE5}" type="slidenum">
              <a:rPr lang="en-US"/>
              <a:pPr/>
              <a:t>15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94D40-1C04-1141-863B-43443896BACF}" type="slidenum">
              <a:rPr lang="en-US"/>
              <a:pPr/>
              <a:t>16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31735-C365-0C43-8AE7-AC99E7D94ADA}" type="slidenum">
              <a:rPr lang="en-US"/>
              <a:pPr/>
              <a:t>17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18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50789-BB05-FD46-8E0A-446CFD5213A7}" type="slidenum">
              <a:rPr lang="en-US"/>
              <a:pPr/>
              <a:t>19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B16C0-B7D9-B043-8C1D-6A4467489C51}" type="slidenum">
              <a:rPr lang="en-US"/>
              <a:pPr/>
              <a:t>20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C2823-C797-2D41-960D-C2D8F7112514}" type="slidenum">
              <a:rPr lang="en-US"/>
              <a:pPr/>
              <a:t>2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9BA11-801F-554F-B3FC-4A40A151A081}" type="slidenum">
              <a:rPr lang="en-US"/>
              <a:pPr/>
              <a:t>21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633FF-7E8D-004A-9B7B-E1A4B3EB09E1}" type="slidenum">
              <a:rPr lang="en-US"/>
              <a:pPr/>
              <a:t>22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88C0C-0C66-3849-B025-AD5710F4CA01}" type="slidenum">
              <a:rPr lang="en-US"/>
              <a:pPr/>
              <a:t>4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BA7DE-02D2-DA4A-8D89-8DE5108B6877}" type="slidenum">
              <a:rPr lang="en-US"/>
              <a:pPr/>
              <a:t>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760F5-BB06-AE40-B99A-9DD4E3E31F7B}" type="slidenum">
              <a:rPr lang="en-US"/>
              <a:pPr/>
              <a:t>6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C8E02-5983-EA46-A9B9-62BFB7CED8B4}" type="slidenum">
              <a:rPr lang="en-US"/>
              <a:pPr/>
              <a:t>7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66E9A-FCDD-054C-8457-FF29F4E69BB9}" type="slidenum">
              <a:rPr lang="en-US"/>
              <a:pPr/>
              <a:t>8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322D1-A524-4B48-A2E1-669CC4D540AF}" type="slidenum">
              <a:rPr lang="en-US"/>
              <a:pPr/>
              <a:t>9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EF6C8-F08A-0445-B6E6-8E1BA07A4A05}" type="slidenum">
              <a:rPr lang="en-US"/>
              <a:pPr/>
              <a:t>10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270F5C-5A48-8241-B091-F405DE7C6ACC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B48409-82F5-DB43-9D2D-314C17298A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6EE01E-84E8-E443-B4A3-1AE6BD62501F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A9508A-382A-3D47-8AC1-75989AC98E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14A5E-0A78-3249-9925-3CFBAF6E1F0E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03017D-6E24-C24E-9D3F-CE3F3C770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C37086-67A3-2342-AD89-C77608DB7761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43BF25-6C5C-E54C-A6BE-4C60D00A6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E11F60-B584-9641-914B-0EAD3DA39502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CF9E21-01C7-4442-A5EB-C9D0A76A7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EC4DF0-9B2F-A74B-B1DD-B9BD48D0E1D9}" type="datetime1">
              <a:rPr lang="en-CA" smtClean="0"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6EB581-4992-9843-9616-65D8A0765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055E8D5-8125-D445-A73D-D3CCADC235D8}" type="datetime1">
              <a:rPr lang="en-CA" smtClean="0"/>
              <a:t>16-06-21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98BD8B-70C7-3944-AA5D-BEB61B127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50B902-920F-FE47-88E2-7BE6A95380FA}" type="datetime1">
              <a:rPr lang="en-CA" smtClean="0"/>
              <a:t>16-06-21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6EED23-977A-E044-88F1-21215A418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4BD06D-16A7-4F43-A9E5-0AAAD0DA006C}" type="datetime1">
              <a:rPr lang="en-CA" smtClean="0"/>
              <a:t>16-06-21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85D10C-903B-FD40-80F0-D6DB00CBD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734B11-A6CE-BD4F-A5AF-B3E7D11B962B}" type="datetime1">
              <a:rPr lang="en-CA" smtClean="0"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C2D42D-B9F6-5247-BDBB-D1C2E06580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33D83A-2538-4449-B73C-861382C6DF64}" type="datetime1">
              <a:rPr lang="en-CA" smtClean="0"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64FD6-CC54-0D41-BBDC-58C60354F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76653872-9FEA-6C4D-B595-BF1990C11142}" type="datetime1">
              <a:rPr lang="en-CA" smtClean="0"/>
              <a:t>16-06-21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5F9B6264-6F0D-5D49-BBFF-77536D94D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LR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LR4: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6B6-89CC-444E-A065-2EBC5FAF5D07}" type="slidenum">
              <a:rPr lang="en-US"/>
              <a:pPr/>
              <a:t>10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Successor(C, X)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Let I = 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B, a]</a:t>
            </a:r>
            <a:r>
              <a:rPr lang="en-US" b="1">
                <a:sym typeface="Symbol" charset="2"/>
              </a:rPr>
              <a:t> or 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b, a]</a:t>
            </a:r>
            <a:r>
              <a:rPr lang="en-US" b="1">
                <a:sym typeface="Symbol" charset="2"/>
              </a:rPr>
              <a:t> </a:t>
            </a:r>
          </a:p>
          <a:p>
            <a:pPr marL="609600" indent="-609600"/>
            <a:r>
              <a:rPr lang="en-US">
                <a:sym typeface="Symbol" charset="2"/>
              </a:rPr>
              <a:t>Successor(I, B) </a:t>
            </a:r>
          </a:p>
          <a:p>
            <a:pPr marL="609600" indent="-609600">
              <a:buFontTx/>
              <a:buNone/>
            </a:pPr>
            <a:r>
              <a:rPr lang="en-US">
                <a:sym typeface="Symbol" charset="2"/>
              </a:rPr>
              <a:t>           = closure(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B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, a])</a:t>
            </a:r>
          </a:p>
          <a:p>
            <a:pPr marL="609600" indent="-609600"/>
            <a:r>
              <a:rPr lang="en-US">
                <a:sym typeface="Symbol" charset="2"/>
              </a:rPr>
              <a:t>Successor(I, b) </a:t>
            </a:r>
          </a:p>
          <a:p>
            <a:pPr marL="609600" indent="-609600">
              <a:buFontTx/>
              <a:buNone/>
            </a:pPr>
            <a:r>
              <a:rPr lang="en-US">
                <a:sym typeface="Symbol" charset="2"/>
              </a:rPr>
              <a:t>           = closure(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b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, a])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C286-4CF9-7642-B685-3486B0F8F6DE}" type="slidenum">
              <a:rPr lang="en-US"/>
              <a:pPr/>
              <a:t>11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</a:t>
            </a: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152400" y="2438400"/>
            <a:ext cx="2743200" cy="2514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R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048000" y="1752600"/>
            <a:ext cx="2438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$/=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3962400" y="2514600"/>
            <a:ext cx="2819400" cy="990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3276600" y="4419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6629400" y="38862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592" name="Group 8"/>
          <p:cNvGrpSpPr>
            <a:grpSpLocks/>
          </p:cNvGrpSpPr>
          <p:nvPr/>
        </p:nvGrpSpPr>
        <p:grpSpPr bwMode="auto">
          <a:xfrm>
            <a:off x="1524000" y="1752600"/>
            <a:ext cx="1516063" cy="677863"/>
            <a:chOff x="960" y="912"/>
            <a:chExt cx="955" cy="427"/>
          </a:xfrm>
        </p:grpSpPr>
        <p:cxnSp>
          <p:nvCxnSpPr>
            <p:cNvPr id="195593" name="AutoShape 9"/>
            <p:cNvCxnSpPr>
              <a:cxnSpLocks noChangeShapeType="1"/>
              <a:stCxn id="195587" idx="0"/>
              <a:endCxn id="195588" idx="1"/>
            </p:cNvCxnSpPr>
            <p:nvPr/>
          </p:nvCxnSpPr>
          <p:spPr bwMode="auto">
            <a:xfrm rot="16200000">
              <a:off x="1320" y="744"/>
              <a:ext cx="235" cy="955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4" name="Rectangle 10"/>
            <p:cNvSpPr>
              <a:spLocks noChangeArrowheads="1"/>
            </p:cNvSpPr>
            <p:nvPr/>
          </p:nvSpPr>
          <p:spPr bwMode="auto">
            <a:xfrm>
              <a:off x="1296" y="9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5" name="Group 11"/>
          <p:cNvGrpSpPr>
            <a:grpSpLocks/>
          </p:cNvGrpSpPr>
          <p:nvPr/>
        </p:nvGrpSpPr>
        <p:grpSpPr bwMode="auto">
          <a:xfrm>
            <a:off x="2903538" y="2971800"/>
            <a:ext cx="1050925" cy="723900"/>
            <a:chOff x="1829" y="1680"/>
            <a:chExt cx="662" cy="456"/>
          </a:xfrm>
        </p:grpSpPr>
        <p:cxnSp>
          <p:nvCxnSpPr>
            <p:cNvPr id="195596" name="AutoShape 12"/>
            <p:cNvCxnSpPr>
              <a:cxnSpLocks noChangeShapeType="1"/>
              <a:stCxn id="195587" idx="3"/>
              <a:endCxn id="195589" idx="1"/>
            </p:cNvCxnSpPr>
            <p:nvPr/>
          </p:nvCxnSpPr>
          <p:spPr bwMode="auto">
            <a:xfrm flipV="1">
              <a:off x="1829" y="1704"/>
              <a:ext cx="662" cy="43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7" name="Rectangle 13"/>
            <p:cNvSpPr>
              <a:spLocks noChangeArrowheads="1"/>
            </p:cNvSpPr>
            <p:nvPr/>
          </p:nvSpPr>
          <p:spPr bwMode="auto">
            <a:xfrm>
              <a:off x="1968" y="168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8" name="Group 14"/>
          <p:cNvGrpSpPr>
            <a:grpSpLocks/>
          </p:cNvGrpSpPr>
          <p:nvPr/>
        </p:nvGrpSpPr>
        <p:grpSpPr bwMode="auto">
          <a:xfrm>
            <a:off x="4495800" y="3513138"/>
            <a:ext cx="876300" cy="898525"/>
            <a:chOff x="2832" y="2021"/>
            <a:chExt cx="552" cy="566"/>
          </a:xfrm>
        </p:grpSpPr>
        <p:cxnSp>
          <p:nvCxnSpPr>
            <p:cNvPr id="195599" name="AutoShape 15"/>
            <p:cNvCxnSpPr>
              <a:cxnSpLocks noChangeShapeType="1"/>
              <a:stCxn id="195589" idx="2"/>
              <a:endCxn id="195590" idx="0"/>
            </p:cNvCxnSpPr>
            <p:nvPr/>
          </p:nvCxnSpPr>
          <p:spPr bwMode="auto">
            <a:xfrm rot="5400000">
              <a:off x="2849" y="2052"/>
              <a:ext cx="56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0" name="Rectangle 16"/>
            <p:cNvSpPr>
              <a:spLocks noChangeArrowheads="1"/>
            </p:cNvSpPr>
            <p:nvPr/>
          </p:nvSpPr>
          <p:spPr bwMode="auto">
            <a:xfrm>
              <a:off x="2832" y="21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01" name="Group 17"/>
          <p:cNvGrpSpPr>
            <a:grpSpLocks/>
          </p:cNvGrpSpPr>
          <p:nvPr/>
        </p:nvGrpSpPr>
        <p:grpSpPr bwMode="auto">
          <a:xfrm>
            <a:off x="5867400" y="4152900"/>
            <a:ext cx="754063" cy="1104900"/>
            <a:chOff x="3696" y="2424"/>
            <a:chExt cx="475" cy="696"/>
          </a:xfrm>
        </p:grpSpPr>
        <p:cxnSp>
          <p:nvCxnSpPr>
            <p:cNvPr id="195602" name="AutoShape 18"/>
            <p:cNvCxnSpPr>
              <a:cxnSpLocks noChangeShapeType="1"/>
              <a:stCxn id="195590" idx="3"/>
              <a:endCxn id="195591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3" name="Rectangle 19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6781800" y="4876800"/>
            <a:ext cx="2209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5" name="Group 21"/>
          <p:cNvGrpSpPr>
            <a:grpSpLocks/>
          </p:cNvGrpSpPr>
          <p:nvPr/>
        </p:nvGrpSpPr>
        <p:grpSpPr bwMode="auto">
          <a:xfrm>
            <a:off x="5875338" y="4800600"/>
            <a:ext cx="898525" cy="533400"/>
            <a:chOff x="3701" y="2832"/>
            <a:chExt cx="566" cy="336"/>
          </a:xfrm>
        </p:grpSpPr>
        <p:cxnSp>
          <p:nvCxnSpPr>
            <p:cNvPr id="195606" name="AutoShape 22"/>
            <p:cNvCxnSpPr>
              <a:cxnSpLocks noChangeShapeType="1"/>
              <a:stCxn id="195590" idx="3"/>
              <a:endCxn id="195604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7" name="Rectangle 23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00800" y="5791200"/>
            <a:ext cx="2590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6: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=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R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9" name="Group 25"/>
          <p:cNvGrpSpPr>
            <a:grpSpLocks/>
          </p:cNvGrpSpPr>
          <p:nvPr/>
        </p:nvGrpSpPr>
        <p:grpSpPr bwMode="auto">
          <a:xfrm>
            <a:off x="5867400" y="5257800"/>
            <a:ext cx="533400" cy="914400"/>
            <a:chOff x="3696" y="3120"/>
            <a:chExt cx="336" cy="576"/>
          </a:xfrm>
        </p:grpSpPr>
        <p:cxnSp>
          <p:nvCxnSpPr>
            <p:cNvPr id="195610" name="AutoShape 26"/>
            <p:cNvCxnSpPr>
              <a:cxnSpLocks noChangeShapeType="1"/>
              <a:stCxn id="195590" idx="3"/>
              <a:endCxn id="195608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1" name="Rectangle 27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838200" y="54864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S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13" name="Group 29"/>
          <p:cNvGrpSpPr>
            <a:grpSpLocks/>
          </p:cNvGrpSpPr>
          <p:nvPr/>
        </p:nvGrpSpPr>
        <p:grpSpPr bwMode="auto">
          <a:xfrm>
            <a:off x="1066800" y="4953000"/>
            <a:ext cx="990600" cy="762000"/>
            <a:chOff x="672" y="2928"/>
            <a:chExt cx="600" cy="336"/>
          </a:xfrm>
        </p:grpSpPr>
        <p:cxnSp>
          <p:nvCxnSpPr>
            <p:cNvPr id="195614" name="AutoShape 30"/>
            <p:cNvCxnSpPr>
              <a:cxnSpLocks noChangeShapeType="1"/>
              <a:stCxn id="195587" idx="2"/>
              <a:endCxn id="195612" idx="0"/>
            </p:cNvCxnSpPr>
            <p:nvPr/>
          </p:nvCxnSpPr>
          <p:spPr bwMode="auto">
            <a:xfrm rot="16200000" flipH="1">
              <a:off x="1001" y="2892"/>
              <a:ext cx="230" cy="31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5" name="Rectangle 31"/>
            <p:cNvSpPr>
              <a:spLocks noChangeArrowheads="1"/>
            </p:cNvSpPr>
            <p:nvPr/>
          </p:nvSpPr>
          <p:spPr bwMode="auto">
            <a:xfrm>
              <a:off x="672" y="2928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S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18" name="Group 34"/>
          <p:cNvGrpSpPr>
            <a:grpSpLocks/>
          </p:cNvGrpSpPr>
          <p:nvPr/>
        </p:nvGrpSpPr>
        <p:grpSpPr bwMode="auto">
          <a:xfrm>
            <a:off x="4191000" y="6096000"/>
            <a:ext cx="457200" cy="457200"/>
            <a:chOff x="2640" y="3840"/>
            <a:chExt cx="288" cy="288"/>
          </a:xfrm>
        </p:grpSpPr>
        <p:cxnSp>
          <p:nvCxnSpPr>
            <p:cNvPr id="195616" name="AutoShape 32"/>
            <p:cNvCxnSpPr>
              <a:cxnSpLocks noChangeShapeType="1"/>
              <a:stCxn id="195590" idx="2"/>
            </p:cNvCxnSpPr>
            <p:nvPr/>
          </p:nvCxnSpPr>
          <p:spPr bwMode="auto">
            <a:xfrm>
              <a:off x="2880" y="3845"/>
              <a:ext cx="4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2640" y="3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 autoUpdateAnimBg="0"/>
      <p:bldP spid="195589" grpId="0" animBg="1" autoUpdateAnimBg="0"/>
      <p:bldP spid="195590" grpId="0" animBg="1" autoUpdateAnimBg="0"/>
      <p:bldP spid="195591" grpId="0" animBg="1" autoUpdateAnimBg="0"/>
      <p:bldP spid="195604" grpId="0" animBg="1" autoUpdateAnimBg="0"/>
      <p:bldP spid="195608" grpId="0" animBg="1" autoUpdateAnimBg="0"/>
      <p:bldP spid="1956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69B-4B0A-2F44-B139-70D64D4282BC}" type="slidenum">
              <a:rPr lang="en-US"/>
              <a:pPr/>
              <a:t>12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348207" name="Rectangle 47"/>
          <p:cNvSpPr>
            <a:spLocks noChangeArrowheads="1"/>
          </p:cNvSpPr>
          <p:nvPr/>
        </p:nvSpPr>
        <p:spPr bwMode="auto">
          <a:xfrm>
            <a:off x="381000" y="2133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348208" name="Rectangle 48"/>
          <p:cNvSpPr>
            <a:spLocks noChangeArrowheads="1"/>
          </p:cNvSpPr>
          <p:nvPr/>
        </p:nvSpPr>
        <p:spPr bwMode="auto">
          <a:xfrm>
            <a:off x="1295400" y="43434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2" name="Rectangle 52"/>
          <p:cNvSpPr>
            <a:spLocks noChangeArrowheads="1"/>
          </p:cNvSpPr>
          <p:nvPr/>
        </p:nvSpPr>
        <p:spPr bwMode="auto">
          <a:xfrm>
            <a:off x="1295400" y="5181600"/>
            <a:ext cx="2209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6" name="Rectangle 56"/>
          <p:cNvSpPr>
            <a:spLocks noChangeArrowheads="1"/>
          </p:cNvSpPr>
          <p:nvPr/>
        </p:nvSpPr>
        <p:spPr bwMode="auto">
          <a:xfrm>
            <a:off x="4419600" y="2133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grpSp>
        <p:nvGrpSpPr>
          <p:cNvPr id="348230" name="Group 70"/>
          <p:cNvGrpSpPr>
            <a:grpSpLocks/>
          </p:cNvGrpSpPr>
          <p:nvPr/>
        </p:nvGrpSpPr>
        <p:grpSpPr bwMode="auto">
          <a:xfrm>
            <a:off x="3589338" y="3817938"/>
            <a:ext cx="2125662" cy="792162"/>
            <a:chOff x="2261" y="2405"/>
            <a:chExt cx="1339" cy="499"/>
          </a:xfrm>
        </p:grpSpPr>
        <p:cxnSp>
          <p:nvCxnSpPr>
            <p:cNvPr id="348217" name="AutoShape 57"/>
            <p:cNvCxnSpPr>
              <a:cxnSpLocks noChangeShapeType="1"/>
              <a:stCxn id="348216" idx="2"/>
              <a:endCxn id="348208" idx="3"/>
            </p:cNvCxnSpPr>
            <p:nvPr/>
          </p:nvCxnSpPr>
          <p:spPr bwMode="auto">
            <a:xfrm rot="5400000">
              <a:off x="2681" y="1985"/>
              <a:ext cx="499" cy="13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1" name="Rectangle 61"/>
            <p:cNvSpPr>
              <a:spLocks noChangeArrowheads="1"/>
            </p:cNvSpPr>
            <p:nvPr/>
          </p:nvSpPr>
          <p:spPr bwMode="auto">
            <a:xfrm>
              <a:off x="2832" y="2544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1" name="Group 71"/>
          <p:cNvGrpSpPr>
            <a:grpSpLocks/>
          </p:cNvGrpSpPr>
          <p:nvPr/>
        </p:nvGrpSpPr>
        <p:grpSpPr bwMode="auto">
          <a:xfrm>
            <a:off x="3513138" y="3817938"/>
            <a:ext cx="2201862" cy="1630362"/>
            <a:chOff x="2213" y="2405"/>
            <a:chExt cx="1387" cy="1027"/>
          </a:xfrm>
        </p:grpSpPr>
        <p:cxnSp>
          <p:nvCxnSpPr>
            <p:cNvPr id="348218" name="AutoShape 58"/>
            <p:cNvCxnSpPr>
              <a:cxnSpLocks noChangeShapeType="1"/>
              <a:stCxn id="348216" idx="2"/>
              <a:endCxn id="348212" idx="3"/>
            </p:cNvCxnSpPr>
            <p:nvPr/>
          </p:nvCxnSpPr>
          <p:spPr bwMode="auto">
            <a:xfrm rot="5400000">
              <a:off x="2393" y="2225"/>
              <a:ext cx="1027" cy="138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2" name="Rectangle 62"/>
            <p:cNvSpPr>
              <a:spLocks noChangeArrowheads="1"/>
            </p:cNvSpPr>
            <p:nvPr/>
          </p:nvSpPr>
          <p:spPr bwMode="auto">
            <a:xfrm>
              <a:off x="2448" y="3072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28" name="Group 68"/>
          <p:cNvGrpSpPr>
            <a:grpSpLocks/>
          </p:cNvGrpSpPr>
          <p:nvPr/>
        </p:nvGrpSpPr>
        <p:grpSpPr bwMode="auto">
          <a:xfrm>
            <a:off x="2979738" y="2438400"/>
            <a:ext cx="1431925" cy="533400"/>
            <a:chOff x="1877" y="1536"/>
            <a:chExt cx="902" cy="336"/>
          </a:xfrm>
        </p:grpSpPr>
        <p:cxnSp>
          <p:nvCxnSpPr>
            <p:cNvPr id="348223" name="AutoShape 63"/>
            <p:cNvCxnSpPr>
              <a:cxnSpLocks noChangeShapeType="1"/>
              <a:stCxn id="348207" idx="3"/>
              <a:endCxn id="348216" idx="1"/>
            </p:cNvCxnSpPr>
            <p:nvPr/>
          </p:nvCxnSpPr>
          <p:spPr bwMode="auto">
            <a:xfrm>
              <a:off x="1877" y="1872"/>
              <a:ext cx="9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4" name="Rectangle 64"/>
            <p:cNvSpPr>
              <a:spLocks noChangeArrowheads="1"/>
            </p:cNvSpPr>
            <p:nvPr/>
          </p:nvSpPr>
          <p:spPr bwMode="auto">
            <a:xfrm>
              <a:off x="2160" y="1536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*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48225" name="Rectangle 65"/>
          <p:cNvSpPr>
            <a:spLocks noChangeArrowheads="1"/>
          </p:cNvSpPr>
          <p:nvPr/>
        </p:nvSpPr>
        <p:spPr bwMode="auto">
          <a:xfrm>
            <a:off x="5638800" y="5029200"/>
            <a:ext cx="21336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9: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48229" name="Group 69"/>
          <p:cNvGrpSpPr>
            <a:grpSpLocks/>
          </p:cNvGrpSpPr>
          <p:nvPr/>
        </p:nvGrpSpPr>
        <p:grpSpPr bwMode="auto">
          <a:xfrm>
            <a:off x="6705600" y="2971800"/>
            <a:ext cx="1371600" cy="2049463"/>
            <a:chOff x="4224" y="1872"/>
            <a:chExt cx="864" cy="1291"/>
          </a:xfrm>
        </p:grpSpPr>
        <p:cxnSp>
          <p:nvCxnSpPr>
            <p:cNvPr id="348226" name="AutoShape 66"/>
            <p:cNvCxnSpPr>
              <a:cxnSpLocks noChangeShapeType="1"/>
              <a:stCxn id="348216" idx="3"/>
              <a:endCxn id="348225" idx="0"/>
            </p:cNvCxnSpPr>
            <p:nvPr/>
          </p:nvCxnSpPr>
          <p:spPr bwMode="auto">
            <a:xfrm flipH="1">
              <a:off x="4224" y="1872"/>
              <a:ext cx="197" cy="1291"/>
            </a:xfrm>
            <a:prstGeom prst="curvedConnector4">
              <a:avLst>
                <a:gd name="adj1" fmla="val -194926"/>
                <a:gd name="adj2" fmla="val 706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7" name="Rectangle 67"/>
            <p:cNvSpPr>
              <a:spLocks noChangeArrowheads="1"/>
            </p:cNvSpPr>
            <p:nvPr/>
          </p:nvSpPr>
          <p:spPr bwMode="auto">
            <a:xfrm>
              <a:off x="4800" y="2304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4" name="Group 74"/>
          <p:cNvGrpSpPr>
            <a:grpSpLocks/>
          </p:cNvGrpSpPr>
          <p:nvPr/>
        </p:nvGrpSpPr>
        <p:grpSpPr bwMode="auto">
          <a:xfrm>
            <a:off x="5715000" y="1584325"/>
            <a:ext cx="1616075" cy="1387475"/>
            <a:chOff x="3600" y="998"/>
            <a:chExt cx="1018" cy="874"/>
          </a:xfrm>
        </p:grpSpPr>
        <p:cxnSp>
          <p:nvCxnSpPr>
            <p:cNvPr id="348232" name="AutoShape 72"/>
            <p:cNvCxnSpPr>
              <a:cxnSpLocks noChangeShapeType="1"/>
              <a:stCxn id="348216" idx="3"/>
              <a:endCxn id="348216" idx="0"/>
            </p:cNvCxnSpPr>
            <p:nvPr/>
          </p:nvCxnSpPr>
          <p:spPr bwMode="auto">
            <a:xfrm flipH="1" flipV="1">
              <a:off x="3600" y="1339"/>
              <a:ext cx="821" cy="533"/>
            </a:xfrm>
            <a:prstGeom prst="curvedConnector4">
              <a:avLst>
                <a:gd name="adj1" fmla="val -27042"/>
                <a:gd name="adj2" fmla="val 13977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33" name="Text Box 73"/>
            <p:cNvSpPr txBox="1">
              <a:spLocks noChangeArrowheads="1"/>
            </p:cNvSpPr>
            <p:nvPr/>
          </p:nvSpPr>
          <p:spPr bwMode="auto">
            <a:xfrm>
              <a:off x="4406" y="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7" grpId="0" animBg="1"/>
      <p:bldP spid="348208" grpId="0" animBg="1"/>
      <p:bldP spid="348212" grpId="0" animBg="1"/>
      <p:bldP spid="348216" grpId="0" animBg="1"/>
      <p:bldP spid="3482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6874-DCE8-D84A-9E76-7D9155ADD826}" type="slidenum">
              <a:rPr lang="en-US"/>
              <a:pPr/>
              <a:t>13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52400" y="2438400"/>
            <a:ext cx="2743200" cy="2514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3124200" y="4114800"/>
            <a:ext cx="2590800" cy="1828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10: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=/$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=/$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   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=/$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=/$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553200" y="33528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0" name="Group 6"/>
          <p:cNvGrpSpPr>
            <a:grpSpLocks/>
          </p:cNvGrpSpPr>
          <p:nvPr/>
        </p:nvGrpSpPr>
        <p:grpSpPr bwMode="auto">
          <a:xfrm>
            <a:off x="5715000" y="3505200"/>
            <a:ext cx="838200" cy="1409700"/>
            <a:chOff x="3696" y="2424"/>
            <a:chExt cx="475" cy="696"/>
          </a:xfrm>
        </p:grpSpPr>
        <p:cxnSp>
          <p:nvCxnSpPr>
            <p:cNvPr id="364551" name="AutoShape 7"/>
            <p:cNvCxnSpPr>
              <a:cxnSpLocks noChangeShapeType="1"/>
              <a:stCxn id="364548" idx="3"/>
              <a:endCxn id="364549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2" name="Rectangle 8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6553200" y="4495800"/>
            <a:ext cx="2438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11: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4" name="Group 10"/>
          <p:cNvGrpSpPr>
            <a:grpSpLocks/>
          </p:cNvGrpSpPr>
          <p:nvPr/>
        </p:nvGrpSpPr>
        <p:grpSpPr bwMode="auto">
          <a:xfrm>
            <a:off x="5715000" y="4343400"/>
            <a:ext cx="838200" cy="685800"/>
            <a:chOff x="3701" y="2832"/>
            <a:chExt cx="566" cy="336"/>
          </a:xfrm>
        </p:grpSpPr>
        <p:cxnSp>
          <p:nvCxnSpPr>
            <p:cNvPr id="364555" name="AutoShape 11"/>
            <p:cNvCxnSpPr>
              <a:cxnSpLocks noChangeShapeType="1"/>
              <a:stCxn id="364548" idx="3"/>
              <a:endCxn id="364553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6" name="Rectangle 12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 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6324600" y="5486400"/>
            <a:ext cx="2590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12: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8" name="Group 14"/>
          <p:cNvGrpSpPr>
            <a:grpSpLocks/>
          </p:cNvGrpSpPr>
          <p:nvPr/>
        </p:nvGrpSpPr>
        <p:grpSpPr bwMode="auto">
          <a:xfrm>
            <a:off x="5715000" y="4953000"/>
            <a:ext cx="533400" cy="914400"/>
            <a:chOff x="3696" y="3120"/>
            <a:chExt cx="336" cy="576"/>
          </a:xfrm>
        </p:grpSpPr>
        <p:cxnSp>
          <p:nvCxnSpPr>
            <p:cNvPr id="364559" name="AutoShape 15"/>
            <p:cNvCxnSpPr>
              <a:cxnSpLocks noChangeShapeType="1"/>
              <a:stCxn id="364548" idx="3"/>
              <a:endCxn id="364557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0" name="Rectangle 16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64561" name="Group 17"/>
          <p:cNvGrpSpPr>
            <a:grpSpLocks/>
          </p:cNvGrpSpPr>
          <p:nvPr/>
        </p:nvGrpSpPr>
        <p:grpSpPr bwMode="auto">
          <a:xfrm>
            <a:off x="2903538" y="3336925"/>
            <a:ext cx="1516062" cy="769938"/>
            <a:chOff x="1829" y="2102"/>
            <a:chExt cx="955" cy="485"/>
          </a:xfrm>
        </p:grpSpPr>
        <p:cxnSp>
          <p:nvCxnSpPr>
            <p:cNvPr id="364562" name="AutoShape 18"/>
            <p:cNvCxnSpPr>
              <a:cxnSpLocks noChangeShapeType="1"/>
              <a:stCxn id="364547" idx="3"/>
              <a:endCxn id="364548" idx="0"/>
            </p:cNvCxnSpPr>
            <p:nvPr/>
          </p:nvCxnSpPr>
          <p:spPr bwMode="auto">
            <a:xfrm>
              <a:off x="1829" y="2328"/>
              <a:ext cx="955" cy="2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2150" y="21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364564" name="Group 20"/>
          <p:cNvGrpSpPr>
            <a:grpSpLocks/>
          </p:cNvGrpSpPr>
          <p:nvPr/>
        </p:nvGrpSpPr>
        <p:grpSpPr bwMode="auto">
          <a:xfrm>
            <a:off x="2574925" y="5029200"/>
            <a:ext cx="1844675" cy="1279525"/>
            <a:chOff x="1622" y="3168"/>
            <a:chExt cx="1162" cy="806"/>
          </a:xfrm>
        </p:grpSpPr>
        <p:cxnSp>
          <p:nvCxnSpPr>
            <p:cNvPr id="364565" name="AutoShape 21"/>
            <p:cNvCxnSpPr>
              <a:cxnSpLocks noChangeShapeType="1"/>
              <a:stCxn id="364548" idx="2"/>
              <a:endCxn id="364548" idx="1"/>
            </p:cNvCxnSpPr>
            <p:nvPr/>
          </p:nvCxnSpPr>
          <p:spPr bwMode="auto">
            <a:xfrm rot="16200000" flipV="1">
              <a:off x="2083" y="3048"/>
              <a:ext cx="581" cy="821"/>
            </a:xfrm>
            <a:prstGeom prst="curvedConnector4">
              <a:avLst>
                <a:gd name="adj1" fmla="val -49398"/>
                <a:gd name="adj2" fmla="val 1274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6" name="Text Box 22"/>
            <p:cNvSpPr txBox="1">
              <a:spLocks noChangeArrowheads="1"/>
            </p:cNvSpPr>
            <p:nvPr/>
          </p:nvSpPr>
          <p:spPr bwMode="auto">
            <a:xfrm>
              <a:off x="1622" y="36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3962400" y="2590800"/>
            <a:ext cx="21336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64568" name="Group 24"/>
          <p:cNvGrpSpPr>
            <a:grpSpLocks/>
          </p:cNvGrpSpPr>
          <p:nvPr/>
        </p:nvGrpSpPr>
        <p:grpSpPr bwMode="auto">
          <a:xfrm>
            <a:off x="2903538" y="2651125"/>
            <a:ext cx="1050925" cy="1044575"/>
            <a:chOff x="1829" y="1670"/>
            <a:chExt cx="662" cy="658"/>
          </a:xfrm>
        </p:grpSpPr>
        <p:cxnSp>
          <p:nvCxnSpPr>
            <p:cNvPr id="364569" name="AutoShape 25"/>
            <p:cNvCxnSpPr>
              <a:cxnSpLocks noChangeShapeType="1"/>
              <a:stCxn id="364547" idx="3"/>
              <a:endCxn id="364567" idx="1"/>
            </p:cNvCxnSpPr>
            <p:nvPr/>
          </p:nvCxnSpPr>
          <p:spPr bwMode="auto">
            <a:xfrm flipV="1">
              <a:off x="1829" y="1800"/>
              <a:ext cx="662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2054" y="167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/>
      <p:bldP spid="364549" grpId="0" animBg="1"/>
      <p:bldP spid="364553" grpId="0" animBg="1"/>
      <p:bldP spid="364557" grpId="0" animBg="1"/>
      <p:bldP spid="3645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B72E-53A4-DA42-AAA2-1706F1BDD2EA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366904" name="Group 312"/>
          <p:cNvGraphicFramePr>
            <a:graphicFrameLocks noGrp="1"/>
          </p:cNvGraphicFramePr>
          <p:nvPr>
            <p:ph type="body" idx="4294967295"/>
          </p:nvPr>
        </p:nvGraphicFramePr>
        <p:xfrm>
          <a:off x="2438400" y="304800"/>
          <a:ext cx="5638800" cy="6313808"/>
        </p:xfrm>
        <a:graphic>
          <a:graphicData uri="http://schemas.openxmlformats.org/drawingml/2006/table">
            <a:tbl>
              <a:tblPr/>
              <a:tblGrid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11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6754" name="Group 162"/>
          <p:cNvGraphicFramePr>
            <a:graphicFrameLocks noGrp="1"/>
          </p:cNvGraphicFramePr>
          <p:nvPr/>
        </p:nvGraphicFramePr>
        <p:xfrm>
          <a:off x="228600" y="1905000"/>
          <a:ext cx="1905000" cy="237744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=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0BD0-9B69-1746-9197-CB8C3A61E579}" type="slidenum">
              <a:rPr lang="en-US"/>
              <a:pPr/>
              <a:t>15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Construct F = {I</a:t>
            </a:r>
            <a:r>
              <a:rPr lang="en-US" sz="2800" baseline="-25000"/>
              <a:t>0</a:t>
            </a:r>
            <a:r>
              <a:rPr lang="en-US" sz="2800"/>
              <a:t>, I</a:t>
            </a:r>
            <a:r>
              <a:rPr lang="en-US" sz="2800" baseline="-25000"/>
              <a:t>1</a:t>
            </a:r>
            <a:r>
              <a:rPr lang="en-US" sz="2800"/>
              <a:t>, …I</a:t>
            </a:r>
            <a:r>
              <a:rPr lang="en-US" sz="2800" baseline="-25000"/>
              <a:t>n</a:t>
            </a:r>
            <a:r>
              <a:rPr lang="en-US" sz="2800"/>
              <a:t>}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a) if 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, a]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A != S’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	   then action[i, a] := reduce </a:t>
            </a:r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   b) if </a:t>
            </a:r>
            <a:r>
              <a:rPr lang="en-US" sz="2800"/>
              <a:t>[S’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, $]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endParaRPr lang="en-US" sz="2800">
              <a:sym typeface="Symbol" charset="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	   then action[i, $] := accept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   c) if </a:t>
            </a:r>
            <a:r>
              <a:rPr lang="en-US" sz="2800"/>
              <a:t>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a, b]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 a)=I</a:t>
            </a:r>
            <a:r>
              <a:rPr lang="en-US" sz="2800" baseline="-25000">
                <a:sym typeface="Symbol" charset="2"/>
              </a:rPr>
              <a:t>j </a:t>
            </a:r>
            <a:br>
              <a:rPr lang="en-US" sz="2800" baseline="-25000">
                <a:sym typeface="Symbol" charset="2"/>
              </a:rPr>
            </a:br>
            <a:r>
              <a:rPr lang="en-US" sz="2800" baseline="-25000">
                <a:sym typeface="Symbol" charset="2"/>
              </a:rPr>
              <a:t>	</a:t>
            </a:r>
            <a:r>
              <a:rPr lang="en-US" sz="2800">
                <a:sym typeface="Symbol" charset="2"/>
              </a:rPr>
              <a:t>then action[i, a] := shift j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</a:pPr>
            <a:r>
              <a:rPr lang="en-US" sz="2800">
                <a:sym typeface="Symbol" charset="2"/>
              </a:rPr>
              <a:t>if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 A) = I</a:t>
            </a:r>
            <a:r>
              <a:rPr lang="en-US" sz="2800" baseline="-25000">
                <a:sym typeface="Symbol" charset="2"/>
              </a:rPr>
              <a:t>j</a:t>
            </a:r>
            <a:r>
              <a:rPr lang="en-US" sz="2800">
                <a:sym typeface="Symbol" charset="2"/>
              </a:rPr>
              <a:t> then goto[i, A] := 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B441-D487-5C42-9A48-E49DF2CD40A3}" type="slidenum">
              <a:rPr lang="en-US"/>
              <a:pPr/>
              <a:t>16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 (cont’d)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LR(1) only reduces using 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 for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       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,</a:t>
            </a:r>
            <a:r>
              <a:rPr lang="en-US" sz="2800">
                <a:sym typeface="Symbol" charset="2"/>
              </a:rPr>
              <a:t> a] if a follows</a:t>
            </a: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LR(1) states remember context by virtue of lookahead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Possibly many states!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LALR(1) combines some states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AC6-82CD-3345-825A-07829F694232}" type="slidenum">
              <a:rPr lang="en-US"/>
              <a:pPr/>
              <a:t>17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Conditions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grammar is LR(1) if for each configuration </a:t>
            </a:r>
            <a:r>
              <a:rPr lang="en-US" sz="2800" dirty="0" smtClean="0"/>
              <a:t>set (</a:t>
            </a:r>
            <a:r>
              <a:rPr lang="en-US" sz="2800" dirty="0" err="1" smtClean="0"/>
              <a:t>itemset</a:t>
            </a:r>
            <a:r>
              <a:rPr lang="en-US" sz="2800" dirty="0" smtClean="0"/>
              <a:t>) </a:t>
            </a:r>
            <a:r>
              <a:rPr lang="en-US" sz="2800" smtClean="0"/>
              <a:t>the following </a:t>
            </a:r>
            <a:r>
              <a:rPr lang="en-US" sz="2800" dirty="0"/>
              <a:t>holds: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 any item [A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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 err="1">
                <a:sym typeface="Symbol" charset="2"/>
              </a:rPr>
              <a:t>x</a:t>
            </a:r>
            <a:r>
              <a:rPr lang="en-US" sz="2400" dirty="0">
                <a:sym typeface="Symbol" charset="2"/>
              </a:rPr>
              <a:t>, a] with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T there is no      </a:t>
            </a:r>
            <a:r>
              <a:rPr lang="en-US" sz="2400" dirty="0"/>
              <a:t>[B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For any two complete items </a:t>
            </a:r>
            <a:r>
              <a:rPr lang="en-US" sz="2400" dirty="0"/>
              <a:t>[A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b="1" dirty="0">
                <a:sym typeface="Symbol" charset="2"/>
              </a:rPr>
              <a:t>, </a:t>
            </a:r>
            <a:r>
              <a:rPr lang="en-US" sz="2400" dirty="0">
                <a:sym typeface="Symbol" charset="2"/>
              </a:rPr>
              <a:t>a] and </a:t>
            </a:r>
            <a:br>
              <a:rPr lang="en-US" sz="2400" dirty="0">
                <a:sym typeface="Symbol" charset="2"/>
              </a:rPr>
            </a:br>
            <a:r>
              <a:rPr lang="en-US" sz="2400" dirty="0"/>
              <a:t>[B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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b</a:t>
            </a:r>
            <a:r>
              <a:rPr lang="en-US" sz="2400" dirty="0">
                <a:sym typeface="Symbol" charset="2"/>
              </a:rPr>
              <a:t>]</a:t>
            </a:r>
            <a:r>
              <a:rPr lang="en-US" sz="2400" dirty="0" smtClean="0">
                <a:sym typeface="Symbol" charset="2"/>
              </a:rPr>
              <a:t> then a </a:t>
            </a:r>
            <a:r>
              <a:rPr lang="en-US" sz="2400" dirty="0">
                <a:sym typeface="Symbol" charset="2"/>
              </a:rPr>
              <a:t>!= </a:t>
            </a:r>
            <a:r>
              <a:rPr lang="en-US" sz="2400" dirty="0" err="1">
                <a:sym typeface="Symbol" charset="2"/>
              </a:rPr>
              <a:t>b</a:t>
            </a:r>
            <a:r>
              <a:rPr lang="en-US" sz="2400" dirty="0">
                <a:sym typeface="Symbol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Grammars: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LR(0)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SLR(1)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LR(k</a:t>
            </a:r>
            <a:r>
              <a:rPr lang="en-US" sz="2400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Languages expressible by grammars: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LR(0)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SLR(1)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LR(1) = </a:t>
            </a:r>
            <a:r>
              <a:rPr lang="en-US" sz="2400" dirty="0" err="1">
                <a:sym typeface="Symbol" charset="2"/>
              </a:rPr>
              <a:t>LR(k</a:t>
            </a:r>
            <a:r>
              <a:rPr lang="en-US" sz="2400" dirty="0">
                <a:sym typeface="Symbol" charset="2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18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435600" y="1828802"/>
            <a:ext cx="965200" cy="995364"/>
            <a:chOff x="3424" y="1152"/>
            <a:chExt cx="608" cy="627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424" y="1222"/>
              <a:ext cx="608" cy="55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435606" y="2819403"/>
            <a:ext cx="1041401" cy="457200"/>
            <a:chOff x="3424" y="1776"/>
            <a:chExt cx="656" cy="288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424" y="1779"/>
              <a:ext cx="656" cy="11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837492" y="3006724"/>
            <a:ext cx="849313" cy="1320799"/>
            <a:chOff x="4937" y="1894"/>
            <a:chExt cx="535" cy="832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937" y="1894"/>
              <a:ext cx="535" cy="657"/>
            </a:xfrm>
            <a:prstGeom prst="curvedConnector3">
              <a:avLst>
                <a:gd name="adj1" fmla="val -269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096005" y="4525966"/>
            <a:ext cx="614363" cy="655638"/>
            <a:chOff x="3840" y="2851"/>
            <a:chExt cx="387" cy="413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5400000">
              <a:off x="4032" y="3044"/>
              <a:ext cx="387" cy="2"/>
            </a:xfrm>
            <a:prstGeom prst="curvedConnector4">
              <a:avLst>
                <a:gd name="adj1" fmla="val 28475"/>
                <a:gd name="adj2" fmla="val 64783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625726" y="3948602"/>
            <a:ext cx="1690688" cy="513864"/>
            <a:chOff x="1654" y="2510"/>
            <a:chExt cx="1065" cy="653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2076" y="2088"/>
              <a:ext cx="222" cy="106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219200" y="4383618"/>
            <a:ext cx="1830516" cy="590727"/>
            <a:chOff x="854" y="3038"/>
            <a:chExt cx="1067" cy="197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72" y="2687"/>
              <a:ext cx="197" cy="9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7504" y="3717032"/>
            <a:ext cx="2520280" cy="667236"/>
            <a:chOff x="107504" y="3717032"/>
            <a:chExt cx="2520280" cy="667236"/>
          </a:xfrm>
        </p:grpSpPr>
        <p:sp>
          <p:nvSpPr>
            <p:cNvPr id="357382" name="Text Box 6"/>
            <p:cNvSpPr txBox="1">
              <a:spLocks noChangeArrowheads="1"/>
            </p:cNvSpPr>
            <p:nvPr/>
          </p:nvSpPr>
          <p:spPr bwMode="auto">
            <a:xfrm>
              <a:off x="381000" y="3861048"/>
              <a:ext cx="2246784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aAb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7504" y="3717032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6:</a:t>
              </a:r>
              <a:endParaRPr lang="en-US" sz="1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84168" y="1484784"/>
            <a:ext cx="1993032" cy="720254"/>
            <a:chOff x="6084168" y="1484784"/>
            <a:chExt cx="1993032" cy="720254"/>
          </a:xfrm>
        </p:grpSpPr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6400800" y="1676400"/>
              <a:ext cx="16764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S’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>
                  <a:sym typeface="Symbol" charset="2"/>
                </a:rPr>
                <a:t>S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168" y="148478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1:</a:t>
              </a:r>
              <a:endParaRPr lang="en-US" sz="1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71800" y="4365104"/>
            <a:ext cx="2486000" cy="1086371"/>
            <a:chOff x="2771800" y="4365104"/>
            <a:chExt cx="2486000" cy="1086371"/>
          </a:xfrm>
        </p:grpSpPr>
        <p:sp>
          <p:nvSpPr>
            <p:cNvPr id="357381" name="Text Box 5"/>
            <p:cNvSpPr txBox="1">
              <a:spLocks noChangeArrowheads="1"/>
            </p:cNvSpPr>
            <p:nvPr/>
          </p:nvSpPr>
          <p:spPr bwMode="auto">
            <a:xfrm>
              <a:off x="3048000" y="4495800"/>
              <a:ext cx="2209800" cy="955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Ab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  <a:p>
              <a:r>
                <a:rPr lang="en-US" sz="2800" dirty="0"/>
                <a:t>A </a:t>
              </a:r>
              <a:r>
                <a:rPr lang="en-US" sz="2800" b="1" dirty="0">
                  <a:sym typeface="Symbol" charset="2"/>
                </a:rPr>
                <a:t> 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,b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71800" y="436510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7:</a:t>
              </a:r>
              <a:endParaRPr lang="en-US" sz="1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15816" y="1628800"/>
            <a:ext cx="2520280" cy="2318777"/>
            <a:chOff x="2915816" y="1628800"/>
            <a:chExt cx="2520280" cy="2318777"/>
          </a:xfrm>
        </p:grpSpPr>
        <p:sp>
          <p:nvSpPr>
            <p:cNvPr id="357380" name="Text Box 4"/>
            <p:cNvSpPr txBox="1">
              <a:spLocks noChangeArrowheads="1"/>
            </p:cNvSpPr>
            <p:nvPr/>
          </p:nvSpPr>
          <p:spPr bwMode="auto">
            <a:xfrm>
              <a:off x="3200400" y="1700808"/>
              <a:ext cx="2235696" cy="2246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S’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smtClean="0">
                  <a:sym typeface="Symbol" charset="2"/>
                </a:rPr>
                <a:t>S,$</a:t>
              </a:r>
              <a:endParaRPr lang="en-US" sz="2800" dirty="0"/>
            </a:p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err="1" smtClean="0">
                  <a:sym typeface="Symbol" charset="2"/>
                </a:rPr>
                <a:t>AaAb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err="1" smtClean="0">
                  <a:sym typeface="Symbol" charset="2"/>
                </a:rPr>
                <a:t>BbBa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/>
            </a:p>
            <a:p>
              <a:r>
                <a:rPr lang="en-US" sz="2800" dirty="0"/>
                <a:t>A </a:t>
              </a:r>
              <a:r>
                <a:rPr lang="en-US" sz="2800" b="1" dirty="0">
                  <a:sym typeface="Symbol" charset="2"/>
                </a:rPr>
                <a:t> 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,a</a:t>
              </a:r>
              <a:endParaRPr lang="en-US" sz="2800" dirty="0">
                <a:sym typeface="Symbol" charset="2"/>
              </a:endParaRPr>
            </a:p>
            <a:p>
              <a:r>
                <a:rPr lang="en-US" sz="2800" dirty="0"/>
                <a:t>B </a:t>
              </a:r>
              <a:r>
                <a:rPr lang="en-US" sz="2800" b="1" dirty="0">
                  <a:sym typeface="Symbol" charset="2"/>
                </a:rPr>
                <a:t> 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,b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15816" y="1628800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0:</a:t>
              </a:r>
              <a:endParaRPr lang="en-US" sz="1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7504" y="5301208"/>
            <a:ext cx="2483296" cy="713830"/>
            <a:chOff x="107504" y="5301208"/>
            <a:chExt cx="2483296" cy="713830"/>
          </a:xfrm>
        </p:grpSpPr>
        <p:sp>
          <p:nvSpPr>
            <p:cNvPr id="357386" name="Text Box 10"/>
            <p:cNvSpPr txBox="1">
              <a:spLocks noChangeArrowheads="1"/>
            </p:cNvSpPr>
            <p:nvPr/>
          </p:nvSpPr>
          <p:spPr bwMode="auto">
            <a:xfrm>
              <a:off x="381000" y="54864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b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530120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8:</a:t>
              </a:r>
              <a:endParaRPr lang="en-US" sz="1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99792" y="5877272"/>
            <a:ext cx="2481808" cy="747366"/>
            <a:chOff x="2699792" y="5877272"/>
            <a:chExt cx="2481808" cy="747366"/>
          </a:xfrm>
        </p:grpSpPr>
        <p:sp>
          <p:nvSpPr>
            <p:cNvPr id="357387" name="Text Box 11"/>
            <p:cNvSpPr txBox="1">
              <a:spLocks noChangeArrowheads="1"/>
            </p:cNvSpPr>
            <p:nvPr/>
          </p:nvSpPr>
          <p:spPr bwMode="auto">
            <a:xfrm>
              <a:off x="2971800" y="60960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AaAb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99792" y="5877272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9:</a:t>
              </a:r>
              <a:endParaRPr lang="en-US" sz="1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5661248"/>
            <a:ext cx="2492896" cy="734790"/>
            <a:chOff x="5508104" y="5661248"/>
            <a:chExt cx="2492896" cy="734790"/>
          </a:xfrm>
        </p:grpSpPr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BbBa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08104" y="566124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5:</a:t>
              </a:r>
              <a:endParaRPr lang="en-US" sz="1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05600" y="4581128"/>
            <a:ext cx="2209800" cy="824310"/>
            <a:chOff x="6705600" y="4581128"/>
            <a:chExt cx="2209800" cy="824310"/>
          </a:xfrm>
        </p:grpSpPr>
        <p:sp>
          <p:nvSpPr>
            <p:cNvPr id="357388" name="Text Box 12"/>
            <p:cNvSpPr txBox="1">
              <a:spLocks noChangeArrowheads="1"/>
            </p:cNvSpPr>
            <p:nvPr/>
          </p:nvSpPr>
          <p:spPr bwMode="auto">
            <a:xfrm>
              <a:off x="6705600" y="48768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a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32240" y="458112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4:</a:t>
              </a:r>
              <a:endParaRPr lang="en-US" sz="18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08104" y="3284984"/>
            <a:ext cx="2330152" cy="1242139"/>
            <a:chOff x="5508104" y="3284984"/>
            <a:chExt cx="2330152" cy="1242139"/>
          </a:xfrm>
        </p:grpSpPr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5580112" y="3573016"/>
              <a:ext cx="2258144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Ba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  <a:p>
              <a:r>
                <a:rPr lang="en-US" sz="2800" dirty="0"/>
                <a:t>B </a:t>
              </a:r>
              <a:r>
                <a:rPr lang="en-US" sz="2800" b="1" dirty="0">
                  <a:sym typeface="Symbol" charset="2"/>
                </a:rPr>
                <a:t> </a:t>
              </a:r>
              <a:r>
                <a:rPr lang="en-US" sz="2800" b="1" dirty="0" smtClean="0">
                  <a:sym typeface="Symbol" charset="2"/>
                </a:rPr>
                <a:t></a:t>
              </a:r>
              <a:r>
                <a:rPr lang="en-US" sz="2800" dirty="0" smtClean="0">
                  <a:sym typeface="Symbol" charset="2"/>
                </a:rPr>
                <a:t>,a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08104" y="328498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3:</a:t>
              </a:r>
              <a:endParaRPr lang="en-US" sz="1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28184" y="2492896"/>
            <a:ext cx="2458616" cy="778942"/>
            <a:chOff x="6228184" y="2492896"/>
            <a:chExt cx="2458616" cy="778942"/>
          </a:xfrm>
        </p:grpSpPr>
        <p:sp>
          <p:nvSpPr>
            <p:cNvPr id="357384" name="Text Box 8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 smtClean="0">
                  <a:sym typeface="Symbol" charset="2"/>
                </a:rPr>
                <a:t>bBa</a:t>
              </a:r>
              <a:r>
                <a:rPr lang="en-US" sz="2800" dirty="0" smtClean="0">
                  <a:sym typeface="Symbol" charset="2"/>
                </a:rPr>
                <a:t>,$</a:t>
              </a:r>
              <a:endParaRPr lang="en-US" sz="2800" dirty="0">
                <a:sym typeface="Symbol" charset="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28184" y="2492896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2: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27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D56D-2022-BD44-B84D-096E52000F18}" type="slidenum">
              <a:rPr lang="en-US"/>
              <a:pPr/>
              <a:t>19</a:t>
            </a:fld>
            <a:endParaRPr lang="en-US"/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LR(1) Recap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LR(1) uses left context, current handle and lookahead to decide when to reduce or shift</a:t>
            </a:r>
          </a:p>
          <a:p>
            <a:r>
              <a:rPr lang="en-US"/>
              <a:t>Most powerful parser so far</a:t>
            </a:r>
          </a:p>
          <a:p>
            <a:r>
              <a:rPr lang="en-US"/>
              <a:t>LALR(1) is practical simplification with fewer states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017C-CD5C-8843-B750-4B7BDE4CD53C}" type="slidenum">
              <a:rPr lang="en-US"/>
              <a:pPr/>
              <a:t>2</a:t>
            </a:fld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limitation: lack of context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7200" y="2362200"/>
            <a:ext cx="2514600" cy="2438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</a:p>
        </p:txBody>
      </p:sp>
      <p:graphicFrame>
        <p:nvGraphicFramePr>
          <p:cNvPr id="188421" name="Group 5"/>
          <p:cNvGraphicFramePr>
            <a:graphicFrameLocks noGrp="1"/>
          </p:cNvGraphicFramePr>
          <p:nvPr/>
        </p:nvGraphicFramePr>
        <p:xfrm>
          <a:off x="5943600" y="19050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581400" y="17526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1676400" y="5410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88429" name="Group 13"/>
          <p:cNvGrpSpPr>
            <a:grpSpLocks/>
          </p:cNvGrpSpPr>
          <p:nvPr/>
        </p:nvGrpSpPr>
        <p:grpSpPr bwMode="auto">
          <a:xfrm>
            <a:off x="1714500" y="1676400"/>
            <a:ext cx="1858963" cy="677863"/>
            <a:chOff x="1080" y="864"/>
            <a:chExt cx="1171" cy="427"/>
          </a:xfrm>
        </p:grpSpPr>
        <p:cxnSp>
          <p:nvCxnSpPr>
            <p:cNvPr id="188430" name="AutoShape 14"/>
            <p:cNvCxnSpPr>
              <a:cxnSpLocks noChangeShapeType="1"/>
              <a:stCxn id="188420" idx="0"/>
              <a:endCxn id="188427" idx="1"/>
            </p:cNvCxnSpPr>
            <p:nvPr/>
          </p:nvCxnSpPr>
          <p:spPr bwMode="auto">
            <a:xfrm rot="16200000">
              <a:off x="1572" y="612"/>
              <a:ext cx="187" cy="1171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1488" y="864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88432" name="Group 16"/>
          <p:cNvGrpSpPr>
            <a:grpSpLocks/>
          </p:cNvGrpSpPr>
          <p:nvPr/>
        </p:nvGrpSpPr>
        <p:grpSpPr bwMode="auto">
          <a:xfrm>
            <a:off x="1447800" y="4808538"/>
            <a:ext cx="1409700" cy="677862"/>
            <a:chOff x="912" y="2837"/>
            <a:chExt cx="888" cy="427"/>
          </a:xfrm>
        </p:grpSpPr>
        <p:cxnSp>
          <p:nvCxnSpPr>
            <p:cNvPr id="188433" name="AutoShape 17"/>
            <p:cNvCxnSpPr>
              <a:cxnSpLocks noChangeShapeType="1"/>
              <a:stCxn id="188420" idx="2"/>
              <a:endCxn id="188428" idx="0"/>
            </p:cNvCxnSpPr>
            <p:nvPr/>
          </p:nvCxnSpPr>
          <p:spPr bwMode="auto">
            <a:xfrm rot="16200000" flipH="1">
              <a:off x="1253" y="2664"/>
              <a:ext cx="374" cy="72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912" y="2928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5562600" y="4800600"/>
            <a:ext cx="2362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046538" y="5257800"/>
            <a:ext cx="1508125" cy="609600"/>
            <a:chOff x="2549" y="3120"/>
            <a:chExt cx="950" cy="384"/>
          </a:xfrm>
        </p:grpSpPr>
        <p:cxnSp>
          <p:nvCxnSpPr>
            <p:cNvPr id="188437" name="AutoShape 21"/>
            <p:cNvCxnSpPr>
              <a:cxnSpLocks noChangeShapeType="1"/>
              <a:stCxn id="188428" idx="3"/>
              <a:endCxn id="188435" idx="1"/>
            </p:cNvCxnSpPr>
            <p:nvPr/>
          </p:nvCxnSpPr>
          <p:spPr bwMode="auto">
            <a:xfrm flipV="1">
              <a:off x="2549" y="3312"/>
              <a:ext cx="950" cy="19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784" y="3120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3528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Follow(R)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49530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3505200" y="4572000"/>
            <a:ext cx="18288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3124200" y="30480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sz="2800"/>
              <a:t>Input: </a:t>
            </a:r>
            <a:r>
              <a:rPr lang="en-US" sz="3200"/>
              <a:t>id = id </a:t>
            </a:r>
            <a:endParaRPr lang="en-US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1436688" y="4910138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 autoUpdateAnimBg="0"/>
      <p:bldP spid="188428" grpId="0" animBg="1" autoUpdateAnimBg="0"/>
      <p:bldP spid="188435" grpId="0" animBg="1" autoUpdateAnimBg="0"/>
      <p:bldP spid="188439" grpId="0" autoUpdateAnimBg="0"/>
      <p:bldP spid="188440" grpId="0" animBg="1" autoUpdateAnimBg="0"/>
      <p:bldP spid="1884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99B1-C013-2B46-BD6A-FF13823D32CA}" type="slidenum">
              <a:rPr lang="en-US"/>
              <a:pPr/>
              <a:t>20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States in LALR(1)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743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S’ </a:t>
            </a:r>
            <a:r>
              <a:rPr lang="en-US">
                <a:sym typeface="Symbol" charset="2"/>
              </a:rPr>
              <a:t> S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S</a:t>
            </a:r>
            <a:r>
              <a:rPr lang="en-US"/>
              <a:t> </a:t>
            </a:r>
            <a:r>
              <a:rPr lang="en-US">
                <a:sym typeface="Symbol" charset="2"/>
              </a:rPr>
              <a:t> XX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aX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b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Same </a:t>
            </a:r>
            <a:r>
              <a:rPr lang="en-US" b="1">
                <a:sym typeface="Symbol" charset="2"/>
              </a:rPr>
              <a:t>Core Set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Different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lookaheads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6019800" y="20574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$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3200400" y="20574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a/b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a/b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a/b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4114800" y="44958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36: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a/b/$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a/b/$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a/b/$</a:t>
            </a:r>
          </a:p>
        </p:txBody>
      </p:sp>
      <p:cxnSp>
        <p:nvCxnSpPr>
          <p:cNvPr id="334855" name="AutoShape 7"/>
          <p:cNvCxnSpPr>
            <a:cxnSpLocks noChangeShapeType="1"/>
            <a:stCxn id="334853" idx="2"/>
            <a:endCxn id="334854" idx="0"/>
          </p:cNvCxnSpPr>
          <p:nvPr/>
        </p:nvCxnSpPr>
        <p:spPr bwMode="auto">
          <a:xfrm>
            <a:off x="4572000" y="3436938"/>
            <a:ext cx="13335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4856" name="AutoShape 8"/>
          <p:cNvCxnSpPr>
            <a:cxnSpLocks noChangeShapeType="1"/>
            <a:stCxn id="334852" idx="2"/>
            <a:endCxn id="334854" idx="0"/>
          </p:cNvCxnSpPr>
          <p:nvPr/>
        </p:nvCxnSpPr>
        <p:spPr bwMode="auto">
          <a:xfrm flipH="1">
            <a:off x="5905500" y="3436938"/>
            <a:ext cx="14859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2F0B-905A-EF48-9129-41B6B6CDD9CD}" type="slidenum">
              <a:rPr lang="en-US"/>
              <a:pPr/>
              <a:t>21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R/R conflicts when merging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 </a:t>
            </a:r>
            <a:r>
              <a:rPr lang="en-US">
                <a:sym typeface="Symbol" charset="2"/>
              </a:rPr>
              <a:t> d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B</a:t>
            </a:r>
            <a:r>
              <a:rPr lang="en-US"/>
              <a:t> </a:t>
            </a:r>
            <a:r>
              <a:rPr lang="en-US">
                <a:sym typeface="Symbol" charset="2"/>
              </a:rPr>
              <a:t> f X g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…</a:t>
            </a:r>
            <a:br>
              <a:rPr lang="en-US">
                <a:sym typeface="Symbol" charset="2"/>
              </a:rPr>
            </a:br>
            <a:endParaRPr lang="en-US">
              <a:sym typeface="Symbol" charset="2"/>
            </a:endParaRPr>
          </a:p>
          <a:p>
            <a:r>
              <a:rPr lang="en-US">
                <a:sym typeface="Symbol" charset="2"/>
              </a:rPr>
              <a:t>If R/R conflicts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are introduced,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grammar is not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LALR(1)!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6172200" y="22098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g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3352800" y="22098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e</a:t>
            </a:r>
            <a:r>
              <a:rPr lang="en-US">
                <a:solidFill>
                  <a:srgbClr val="000099"/>
                </a:solidFill>
                <a:latin typeface="Comic Sans MS" charset="0"/>
                <a:sym typeface="Symbol" charset="2"/>
              </a:rPr>
              <a:t> </a:t>
            </a:r>
            <a:br>
              <a:rPr lang="en-US">
                <a:solidFill>
                  <a:srgbClr val="000099"/>
                </a:solidFill>
                <a:latin typeface="Comic Sans MS" charset="0"/>
                <a:sym typeface="Symbol" charset="2"/>
              </a:rPr>
            </a:b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4267200" y="46482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24: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c/g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c/e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cxnSp>
        <p:nvCxnSpPr>
          <p:cNvPr id="336903" name="AutoShape 7"/>
          <p:cNvCxnSpPr>
            <a:cxnSpLocks noChangeShapeType="1"/>
            <a:stCxn id="336901" idx="2"/>
            <a:endCxn id="336902" idx="0"/>
          </p:cNvCxnSpPr>
          <p:nvPr/>
        </p:nvCxnSpPr>
        <p:spPr bwMode="auto">
          <a:xfrm>
            <a:off x="4724400" y="3589338"/>
            <a:ext cx="13335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04" name="AutoShape 8"/>
          <p:cNvCxnSpPr>
            <a:cxnSpLocks noChangeShapeType="1"/>
            <a:stCxn id="336900" idx="2"/>
            <a:endCxn id="336902" idx="0"/>
          </p:cNvCxnSpPr>
          <p:nvPr/>
        </p:nvCxnSpPr>
        <p:spPr bwMode="auto">
          <a:xfrm flipH="1">
            <a:off x="6057900" y="3589338"/>
            <a:ext cx="14859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1154-AA5B-4641-A146-806009088AD9}" type="slidenum">
              <a:rPr lang="en-US"/>
              <a:pPr/>
              <a:t>22</a:t>
            </a:fld>
            <a:endParaRPr lang="en-US"/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LALR(1)</a:t>
            </a: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LALR(1) Condition:</a:t>
            </a:r>
          </a:p>
          <a:p>
            <a:pPr lvl="1"/>
            <a:r>
              <a:rPr lang="en-US" sz="2400"/>
              <a:t>Merging in this way does not introduce reduce/reduce conflicts</a:t>
            </a:r>
          </a:p>
          <a:p>
            <a:pPr lvl="1"/>
            <a:r>
              <a:rPr lang="en-US" sz="2400"/>
              <a:t>Shift/reduce can’t be introduced</a:t>
            </a:r>
          </a:p>
          <a:p>
            <a:r>
              <a:rPr lang="en-US" sz="2800"/>
              <a:t>Merging brute force or step-by-step</a:t>
            </a:r>
          </a:p>
          <a:p>
            <a:r>
              <a:rPr lang="en-US" sz="2800"/>
              <a:t>More compact than canonical LR, like SLR(1)</a:t>
            </a:r>
          </a:p>
          <a:p>
            <a:r>
              <a:rPr lang="en-US" sz="2800"/>
              <a:t>More powerful than SLR(1) </a:t>
            </a:r>
          </a:p>
          <a:p>
            <a:pPr lvl="1"/>
            <a:r>
              <a:rPr lang="en-US" sz="2400"/>
              <a:t>Not always merge to full Follow Set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ED23-977A-E044-88F1-21215A418E9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228600" y="2286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1923" y="2667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953169" y="3119338"/>
            <a:ext cx="355837" cy="752277"/>
            <a:chOff x="953169" y="3119338"/>
            <a:chExt cx="355837" cy="752277"/>
          </a:xfrm>
        </p:grpSpPr>
        <p:sp>
          <p:nvSpPr>
            <p:cNvPr id="6" name="TextBox 5"/>
            <p:cNvSpPr txBox="1"/>
            <p:nvPr/>
          </p:nvSpPr>
          <p:spPr>
            <a:xfrm>
              <a:off x="953169" y="340995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5400000">
              <a:off x="980920" y="32687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936112" y="3900785"/>
            <a:ext cx="389951" cy="713780"/>
            <a:chOff x="936112" y="3900785"/>
            <a:chExt cx="389951" cy="713780"/>
          </a:xfrm>
        </p:grpSpPr>
        <p:sp>
          <p:nvSpPr>
            <p:cNvPr id="8" name="TextBox 7"/>
            <p:cNvSpPr txBox="1"/>
            <p:nvPr/>
          </p:nvSpPr>
          <p:spPr>
            <a:xfrm>
              <a:off x="936112" y="41529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5400000">
              <a:off x="1019020" y="4012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936112" y="4606032"/>
            <a:ext cx="389951" cy="751483"/>
            <a:chOff x="936112" y="4606032"/>
            <a:chExt cx="389951" cy="751483"/>
          </a:xfrm>
        </p:grpSpPr>
        <p:sp>
          <p:nvSpPr>
            <p:cNvPr id="9" name="TextBox 8"/>
            <p:cNvSpPr txBox="1"/>
            <p:nvPr/>
          </p:nvSpPr>
          <p:spPr>
            <a:xfrm>
              <a:off x="936112" y="489585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980920" y="4755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919055" y="5348586"/>
            <a:ext cx="424064" cy="751879"/>
            <a:chOff x="919055" y="5348586"/>
            <a:chExt cx="424064" cy="751879"/>
          </a:xfrm>
        </p:grpSpPr>
        <p:sp>
          <p:nvSpPr>
            <p:cNvPr id="10" name="TextBox 9"/>
            <p:cNvSpPr txBox="1"/>
            <p:nvPr/>
          </p:nvSpPr>
          <p:spPr>
            <a:xfrm>
              <a:off x="919055" y="5638800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5400000">
              <a:off x="980920" y="5498753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2895600" y="28956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946846" y="3347938"/>
            <a:ext cx="355837" cy="752674"/>
            <a:chOff x="2946846" y="3347938"/>
            <a:chExt cx="355837" cy="752674"/>
          </a:xfrm>
        </p:grpSpPr>
        <p:sp>
          <p:nvSpPr>
            <p:cNvPr id="26" name="TextBox 25"/>
            <p:cNvSpPr txBox="1"/>
            <p:nvPr/>
          </p:nvSpPr>
          <p:spPr>
            <a:xfrm>
              <a:off x="2946846" y="36389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2974597" y="34973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2320189" y="4834632"/>
            <a:ext cx="424064" cy="752674"/>
            <a:chOff x="2320189" y="4834632"/>
            <a:chExt cx="424064" cy="752674"/>
          </a:xfrm>
        </p:grpSpPr>
        <p:sp>
          <p:nvSpPr>
            <p:cNvPr id="29" name="TextBox 28"/>
            <p:cNvSpPr txBox="1"/>
            <p:nvPr/>
          </p:nvSpPr>
          <p:spPr>
            <a:xfrm>
              <a:off x="2320189" y="5125641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400000">
              <a:off x="2364997" y="49840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2337246" y="4100611"/>
            <a:ext cx="1481705" cy="723901"/>
            <a:chOff x="2337246" y="4100611"/>
            <a:chExt cx="1481705" cy="723901"/>
          </a:xfrm>
        </p:grpSpPr>
        <p:sp>
          <p:nvSpPr>
            <p:cNvPr id="28" name="TextBox 27"/>
            <p:cNvSpPr txBox="1"/>
            <p:nvPr/>
          </p:nvSpPr>
          <p:spPr>
            <a:xfrm>
              <a:off x="2337246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32" name="Straight Connector 31"/>
            <p:cNvCxnSpPr>
              <a:stCxn id="26" idx="2"/>
            </p:cNvCxnSpPr>
            <p:nvPr/>
          </p:nvCxnSpPr>
          <p:spPr bwMode="auto">
            <a:xfrm rot="5400000">
              <a:off x="2693114" y="3921869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895600" y="4362847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39" name="Straight Connector 38"/>
            <p:cNvCxnSpPr>
              <a:stCxn id="26" idx="2"/>
              <a:endCxn id="35" idx="0"/>
            </p:cNvCxnSpPr>
            <p:nvPr/>
          </p:nvCxnSpPr>
          <p:spPr bwMode="auto">
            <a:xfrm rot="5400000">
              <a:off x="2968626" y="4206707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26" idx="2"/>
              <a:endCxn id="36" idx="0"/>
            </p:cNvCxnSpPr>
            <p:nvPr/>
          </p:nvCxnSpPr>
          <p:spPr bwMode="auto">
            <a:xfrm rot="16200000" flipH="1">
              <a:off x="3243253" y="3982123"/>
              <a:ext cx="262235" cy="499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276600" y="838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3124200" y="152400"/>
            <a:ext cx="2725325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err="1">
                <a:solidFill>
                  <a:srgbClr val="000099"/>
                </a:solidFill>
              </a:rPr>
              <a:t>Follow(R</a:t>
            </a:r>
            <a:r>
              <a:rPr lang="en-US" dirty="0">
                <a:solidFill>
                  <a:srgbClr val="000099"/>
                </a:solidFill>
              </a:rPr>
              <a:t>) =</a:t>
            </a:r>
            <a:r>
              <a:rPr lang="en-US" dirty="0" smtClean="0">
                <a:solidFill>
                  <a:srgbClr val="000099"/>
                </a:solidFill>
              </a:rPr>
              <a:t> { =, $ }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429000" y="4824512"/>
            <a:ext cx="389951" cy="666353"/>
            <a:chOff x="3429000" y="4824512"/>
            <a:chExt cx="389951" cy="666353"/>
          </a:xfrm>
        </p:grpSpPr>
        <p:sp>
          <p:nvSpPr>
            <p:cNvPr id="45" name="TextBox 44"/>
            <p:cNvSpPr txBox="1"/>
            <p:nvPr/>
          </p:nvSpPr>
          <p:spPr>
            <a:xfrm>
              <a:off x="3429000" y="50292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36" idx="2"/>
            </p:cNvCxnSpPr>
            <p:nvPr/>
          </p:nvCxnSpPr>
          <p:spPr bwMode="auto">
            <a:xfrm rot="5400000">
              <a:off x="3516575" y="4931123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3411943" y="5480745"/>
            <a:ext cx="424064" cy="751879"/>
            <a:chOff x="3411943" y="5480745"/>
            <a:chExt cx="424064" cy="751879"/>
          </a:xfrm>
        </p:grpSpPr>
        <p:sp>
          <p:nvSpPr>
            <p:cNvPr id="46" name="TextBox 45"/>
            <p:cNvSpPr txBox="1"/>
            <p:nvPr/>
          </p:nvSpPr>
          <p:spPr>
            <a:xfrm>
              <a:off x="3411943" y="5770959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3473808" y="5630912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7238435" y="1080989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289681" y="1533327"/>
            <a:ext cx="355837" cy="752674"/>
            <a:chOff x="7289681" y="1533327"/>
            <a:chExt cx="355837" cy="752674"/>
          </a:xfrm>
        </p:grpSpPr>
        <p:sp>
          <p:nvSpPr>
            <p:cNvPr id="50" name="TextBox 49"/>
            <p:cNvSpPr txBox="1"/>
            <p:nvPr/>
          </p:nvSpPr>
          <p:spPr>
            <a:xfrm>
              <a:off x="7289681" y="1824336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7317432" y="1682701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6663024" y="2286000"/>
            <a:ext cx="1727362" cy="723901"/>
            <a:chOff x="6663024" y="2286000"/>
            <a:chExt cx="1727362" cy="723901"/>
          </a:xfrm>
        </p:grpSpPr>
        <p:cxnSp>
          <p:nvCxnSpPr>
            <p:cNvPr id="59" name="Straight Connector 58"/>
            <p:cNvCxnSpPr>
              <a:stCxn id="50" idx="2"/>
              <a:endCxn id="57" idx="0"/>
            </p:cNvCxnSpPr>
            <p:nvPr/>
          </p:nvCxnSpPr>
          <p:spPr bwMode="auto">
            <a:xfrm rot="5400000">
              <a:off x="7311461" y="2392096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663024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50" idx="2"/>
            </p:cNvCxnSpPr>
            <p:nvPr/>
          </p:nvCxnSpPr>
          <p:spPr bwMode="auto">
            <a:xfrm rot="5400000">
              <a:off x="7035949" y="2107258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238435" y="2548236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0435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60" name="Straight Connector 59"/>
            <p:cNvCxnSpPr>
              <a:stCxn id="50" idx="2"/>
              <a:endCxn id="58" idx="0"/>
            </p:cNvCxnSpPr>
            <p:nvPr/>
          </p:nvCxnSpPr>
          <p:spPr bwMode="auto">
            <a:xfrm rot="16200000" flipH="1">
              <a:off x="7700388" y="2053212"/>
              <a:ext cx="262235" cy="7278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7983378" y="3009901"/>
            <a:ext cx="424064" cy="1408112"/>
            <a:chOff x="7983378" y="3009901"/>
            <a:chExt cx="424064" cy="1408112"/>
          </a:xfrm>
        </p:grpSpPr>
        <p:sp>
          <p:nvSpPr>
            <p:cNvPr id="61" name="TextBox 60"/>
            <p:cNvSpPr txBox="1"/>
            <p:nvPr/>
          </p:nvSpPr>
          <p:spPr>
            <a:xfrm>
              <a:off x="8000435" y="3214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3378" y="3956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63" name="Straight Connector 62"/>
            <p:cNvCxnSpPr>
              <a:stCxn id="58" idx="2"/>
            </p:cNvCxnSpPr>
            <p:nvPr/>
          </p:nvCxnSpPr>
          <p:spPr bwMode="auto">
            <a:xfrm rot="5400000">
              <a:off x="8088010" y="3116512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>
              <a:off x="8045243" y="3816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Group 131"/>
          <p:cNvGrpSpPr/>
          <p:nvPr/>
        </p:nvGrpSpPr>
        <p:grpSpPr>
          <a:xfrm>
            <a:off x="6916578" y="3714353"/>
            <a:ext cx="424064" cy="1465660"/>
            <a:chOff x="6916578" y="3714353"/>
            <a:chExt cx="424064" cy="1465660"/>
          </a:xfrm>
        </p:grpSpPr>
        <p:sp>
          <p:nvSpPr>
            <p:cNvPr id="67" name="TextBox 66"/>
            <p:cNvSpPr txBox="1"/>
            <p:nvPr/>
          </p:nvSpPr>
          <p:spPr>
            <a:xfrm>
              <a:off x="6933635" y="3976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16578" y="4718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69" name="Straight Connector 68"/>
            <p:cNvCxnSpPr>
              <a:stCxn id="66" idx="2"/>
            </p:cNvCxnSpPr>
            <p:nvPr/>
          </p:nvCxnSpPr>
          <p:spPr bwMode="auto">
            <a:xfrm rot="5400000">
              <a:off x="6992435" y="3849738"/>
              <a:ext cx="271561" cy="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6978443" y="4578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>
            <a:off x="6247835" y="3009901"/>
            <a:ext cx="1075751" cy="704453"/>
            <a:chOff x="6247835" y="3009901"/>
            <a:chExt cx="1075751" cy="704453"/>
          </a:xfrm>
        </p:grpSpPr>
        <p:sp>
          <p:nvSpPr>
            <p:cNvPr id="53" name="TextBox 52"/>
            <p:cNvSpPr txBox="1"/>
            <p:nvPr/>
          </p:nvSpPr>
          <p:spPr>
            <a:xfrm>
              <a:off x="6247835" y="325268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2" idx="2"/>
              <a:endCxn id="66" idx="0"/>
            </p:cNvCxnSpPr>
            <p:nvPr/>
          </p:nvCxnSpPr>
          <p:spPr bwMode="auto">
            <a:xfrm rot="16200000" flipH="1">
              <a:off x="6871911" y="2995989"/>
              <a:ext cx="242788" cy="2706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6933635" y="32526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74" name="Straight Connector 73"/>
            <p:cNvCxnSpPr>
              <a:stCxn id="52" idx="2"/>
              <a:endCxn id="53" idx="0"/>
            </p:cNvCxnSpPr>
            <p:nvPr/>
          </p:nvCxnSpPr>
          <p:spPr bwMode="auto">
            <a:xfrm rot="5400000">
              <a:off x="6516162" y="2910851"/>
              <a:ext cx="242788" cy="440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5105400" y="1905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5156646" y="2367459"/>
            <a:ext cx="355837" cy="742553"/>
            <a:chOff x="5156646" y="2367459"/>
            <a:chExt cx="355837" cy="742553"/>
          </a:xfrm>
        </p:grpSpPr>
        <p:sp>
          <p:nvSpPr>
            <p:cNvPr id="75" name="TextBox 74"/>
            <p:cNvSpPr txBox="1"/>
            <p:nvPr/>
          </p:nvSpPr>
          <p:spPr>
            <a:xfrm>
              <a:off x="5156646" y="26483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79" name="Straight Connector 78"/>
            <p:cNvCxnSpPr>
              <a:stCxn id="76" idx="2"/>
              <a:endCxn id="75" idx="0"/>
            </p:cNvCxnSpPr>
            <p:nvPr/>
          </p:nvCxnSpPr>
          <p:spPr bwMode="auto">
            <a:xfrm rot="5400000">
              <a:off x="5193724" y="2507506"/>
              <a:ext cx="28168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5139589" y="3138785"/>
            <a:ext cx="389951" cy="714574"/>
            <a:chOff x="5139589" y="3138785"/>
            <a:chExt cx="389951" cy="714574"/>
          </a:xfrm>
        </p:grpSpPr>
        <p:sp>
          <p:nvSpPr>
            <p:cNvPr id="77" name="TextBox 76"/>
            <p:cNvSpPr txBox="1"/>
            <p:nvPr/>
          </p:nvSpPr>
          <p:spPr>
            <a:xfrm>
              <a:off x="5139589" y="3391694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 rot="5400000">
              <a:off x="5222497" y="3250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5" name="Group 124"/>
          <p:cNvGrpSpPr/>
          <p:nvPr/>
        </p:nvGrpSpPr>
        <p:grpSpPr>
          <a:xfrm>
            <a:off x="5139589" y="3844032"/>
            <a:ext cx="389951" cy="752674"/>
            <a:chOff x="5139589" y="3844032"/>
            <a:chExt cx="389951" cy="752674"/>
          </a:xfrm>
        </p:grpSpPr>
        <p:sp>
          <p:nvSpPr>
            <p:cNvPr id="78" name="TextBox 77"/>
            <p:cNvSpPr txBox="1"/>
            <p:nvPr/>
          </p:nvSpPr>
          <p:spPr>
            <a:xfrm>
              <a:off x="5139589" y="4135041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5400000">
              <a:off x="5184397" y="3993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5402303" y="5257007"/>
            <a:ext cx="389951" cy="723900"/>
            <a:chOff x="5402303" y="5257007"/>
            <a:chExt cx="389951" cy="723900"/>
          </a:xfrm>
        </p:grpSpPr>
        <p:sp>
          <p:nvSpPr>
            <p:cNvPr id="85" name="TextBox 84"/>
            <p:cNvSpPr txBox="1"/>
            <p:nvPr/>
          </p:nvSpPr>
          <p:spPr>
            <a:xfrm>
              <a:off x="5402303" y="55192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87" name="Straight Connector 86"/>
            <p:cNvCxnSpPr>
              <a:stCxn id="84" idx="2"/>
            </p:cNvCxnSpPr>
            <p:nvPr/>
          </p:nvCxnSpPr>
          <p:spPr bwMode="auto">
            <a:xfrm rot="5400000">
              <a:off x="5456613" y="5387901"/>
              <a:ext cx="271561" cy="97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5385246" y="5970787"/>
            <a:ext cx="424064" cy="720625"/>
            <a:chOff x="5385246" y="5970787"/>
            <a:chExt cx="424064" cy="720625"/>
          </a:xfrm>
        </p:grpSpPr>
        <p:sp>
          <p:nvSpPr>
            <p:cNvPr id="86" name="TextBox 85"/>
            <p:cNvSpPr txBox="1"/>
            <p:nvPr/>
          </p:nvSpPr>
          <p:spPr>
            <a:xfrm>
              <a:off x="5385246" y="6229747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 bwMode="auto">
            <a:xfrm rot="16200000" flipH="1">
              <a:off x="5463308" y="6095777"/>
              <a:ext cx="258960" cy="8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Group 125"/>
          <p:cNvGrpSpPr/>
          <p:nvPr/>
        </p:nvGrpSpPr>
        <p:grpSpPr>
          <a:xfrm>
            <a:off x="4707522" y="4596706"/>
            <a:ext cx="1084732" cy="660301"/>
            <a:chOff x="4707522" y="4596706"/>
            <a:chExt cx="1084732" cy="660301"/>
          </a:xfrm>
        </p:grpSpPr>
        <p:sp>
          <p:nvSpPr>
            <p:cNvPr id="82" name="TextBox 81"/>
            <p:cNvSpPr txBox="1"/>
            <p:nvPr/>
          </p:nvSpPr>
          <p:spPr>
            <a:xfrm>
              <a:off x="4707522" y="479534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3" name="Straight Connector 82"/>
            <p:cNvCxnSpPr>
              <a:stCxn id="78" idx="2"/>
              <a:endCxn id="84" idx="0"/>
            </p:cNvCxnSpPr>
            <p:nvPr/>
          </p:nvCxnSpPr>
          <p:spPr bwMode="auto">
            <a:xfrm rot="16200000" flipH="1">
              <a:off x="5366604" y="4564667"/>
              <a:ext cx="198636" cy="2627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402303" y="47953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89" name="Straight Connector 88"/>
            <p:cNvCxnSpPr>
              <a:stCxn id="78" idx="2"/>
              <a:endCxn id="82" idx="0"/>
            </p:cNvCxnSpPr>
            <p:nvPr/>
          </p:nvCxnSpPr>
          <p:spPr bwMode="auto">
            <a:xfrm rot="5400000">
              <a:off x="5006364" y="4467141"/>
              <a:ext cx="198636" cy="4577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6172200" y="228600"/>
            <a:ext cx="2595181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all </a:t>
            </a:r>
            <a:r>
              <a:rPr lang="en-US" dirty="0" err="1" smtClean="0"/>
              <a:t>lookaheads</a:t>
            </a:r>
            <a:endParaRPr lang="en-US" dirty="0" smtClean="0"/>
          </a:p>
          <a:p>
            <a:r>
              <a:rPr lang="en-US" dirty="0" smtClean="0"/>
              <a:t>for reduce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371600" y="4495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315200" y="3505200"/>
            <a:ext cx="38927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886200" y="45720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458200" y="2590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867400" y="4876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324600" y="5334000"/>
            <a:ext cx="2667000" cy="137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dirty="0" smtClean="0"/>
              <a:t>No!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/>
              <a:t>reduce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99"/>
                </a:solidFill>
              </a:rPr>
              <a:t>S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= R </a:t>
            </a:r>
            <a:r>
              <a:rPr lang="en-US" dirty="0" smtClean="0">
                <a:sym typeface="Symbol" charset="2"/>
              </a:rPr>
              <a:t>do not co-occur due to the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*R</a:t>
            </a:r>
            <a:r>
              <a:rPr lang="en-US" dirty="0" smtClean="0">
                <a:sym typeface="Symbol" charset="2"/>
              </a:rPr>
              <a:t> rule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7467035" y="4028420"/>
            <a:ext cx="1364226" cy="943234"/>
            <a:chOff x="7467035" y="4028420"/>
            <a:chExt cx="1364226" cy="943234"/>
          </a:xfrm>
        </p:grpSpPr>
        <p:sp>
          <p:nvSpPr>
            <p:cNvPr id="109" name="TextBox 108"/>
            <p:cNvSpPr txBox="1"/>
            <p:nvPr/>
          </p:nvSpPr>
          <p:spPr>
            <a:xfrm>
              <a:off x="7467035" y="4509989"/>
              <a:ext cx="13642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Problem?</a:t>
              </a:r>
              <a:endParaRPr lang="en-US" dirty="0"/>
            </a:p>
          </p:txBody>
        </p:sp>
        <p:cxnSp>
          <p:nvCxnSpPr>
            <p:cNvPr id="113" name="Straight Arrow Connector 112"/>
            <p:cNvCxnSpPr>
              <a:stCxn id="109" idx="0"/>
              <a:endCxn id="104" idx="2"/>
            </p:cNvCxnSpPr>
            <p:nvPr/>
          </p:nvCxnSpPr>
          <p:spPr bwMode="auto">
            <a:xfrm rot="16200000" flipV="1">
              <a:off x="7588709" y="3949549"/>
              <a:ext cx="481569" cy="639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51" grpId="0"/>
      <p:bldP spid="76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6E73-A1C3-4E46-8B63-185A4F168040}" type="slidenum">
              <a:rPr lang="en-US"/>
              <a:pPr/>
              <a:t>4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Canonical LR(1)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Extend definition of configuration</a:t>
            </a:r>
          </a:p>
          <a:p>
            <a:pPr lvl="1"/>
            <a:r>
              <a:rPr lang="en-US" sz="3200"/>
              <a:t>Remember lookahead</a:t>
            </a:r>
          </a:p>
          <a:p>
            <a:r>
              <a:rPr lang="en-US" sz="3600"/>
              <a:t>New closure method</a:t>
            </a:r>
          </a:p>
          <a:p>
            <a:r>
              <a:rPr lang="en-US" sz="3600"/>
              <a:t>Extend definition of Successor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541-D009-2A40-974D-A80963E937A5}" type="slidenum">
              <a:rPr lang="en-US"/>
              <a:pPr/>
              <a:t>5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a] for a </a:t>
            </a:r>
            <a:r>
              <a:rPr lang="en-US" sz="24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T is valid for a viable prefix  if there is a rightmost derivation 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	</a:t>
            </a:r>
            <a:r>
              <a:rPr lang="en-US"/>
              <a:t>S </a:t>
            </a:r>
            <a:r>
              <a:rPr lang="en-US">
                <a:sym typeface="Symbol" charset="2"/>
              </a:rPr>
              <a:t>* </a:t>
            </a:r>
            <a:r>
              <a:rPr lang="en-US"/>
              <a:t>A</a:t>
            </a:r>
            <a:r>
              <a:rPr lang="en-US">
                <a:sym typeface="Symbol" charset="2"/>
              </a:rPr>
              <a:t></a:t>
            </a:r>
            <a:r>
              <a:rPr lang="en-US"/>
              <a:t> </a:t>
            </a:r>
            <a:r>
              <a:rPr lang="en-US">
                <a:sym typeface="Symbol" charset="2"/>
              </a:rPr>
              <a:t>*  and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	( = a) or ( =  and a = $)</a:t>
            </a:r>
          </a:p>
          <a:p>
            <a:r>
              <a:rPr lang="en-US"/>
              <a:t>Notation: 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a/b/c] </a:t>
            </a:r>
          </a:p>
          <a:p>
            <a:pPr lvl="1"/>
            <a:r>
              <a:rPr lang="en-US"/>
              <a:t>if 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a], </a:t>
            </a:r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b], </a:t>
            </a:r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c] are valid configurations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E717-3B21-EA4A-A350-897F71F0FC91}" type="slidenum">
              <a:rPr lang="en-US"/>
              <a:pPr/>
              <a:t>6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/>
              <a:t>   S </a:t>
            </a:r>
            <a:r>
              <a:rPr lang="en-US" sz="3600">
                <a:sym typeface="Symbol" charset="2"/>
              </a:rPr>
              <a:t> B B</a:t>
            </a:r>
            <a:br>
              <a:rPr lang="en-US" sz="3600">
                <a:sym typeface="Symbol" charset="2"/>
              </a:rPr>
            </a:br>
            <a:r>
              <a:rPr lang="en-US" sz="3600">
                <a:sym typeface="Symbol" charset="2"/>
              </a:rPr>
              <a:t>B  a B | b</a:t>
            </a:r>
          </a:p>
          <a:p>
            <a:pPr>
              <a:lnSpc>
                <a:spcPct val="90000"/>
              </a:lnSpc>
            </a:pPr>
            <a:r>
              <a:rPr lang="en-US" i="1"/>
              <a:t>S</a:t>
            </a:r>
            <a:r>
              <a:rPr lang="en-US"/>
              <a:t> </a:t>
            </a:r>
            <a:r>
              <a:rPr lang="en-US">
                <a:sym typeface="Symbol" charset="2"/>
              </a:rPr>
              <a:t>*</a:t>
            </a:r>
            <a:r>
              <a:rPr lang="en-US" baseline="-25000">
                <a:sym typeface="Symbol" charset="2"/>
              </a:rPr>
              <a:t>rm</a:t>
            </a:r>
            <a:r>
              <a:rPr lang="en-US">
                <a:sym typeface="Symbol" charset="2"/>
              </a:rPr>
              <a:t> </a:t>
            </a:r>
            <a:r>
              <a:rPr lang="en-US" i="1">
                <a:sym typeface="Symbol" charset="2"/>
              </a:rPr>
              <a:t>aaBab</a:t>
            </a:r>
            <a:r>
              <a:rPr lang="en-US"/>
              <a:t> </a:t>
            </a:r>
            <a:r>
              <a:rPr lang="en-US">
                <a:sym typeface="Symbol" charset="2"/>
              </a:rPr>
              <a:t></a:t>
            </a:r>
            <a:r>
              <a:rPr lang="en-US" baseline="-25000">
                <a:sym typeface="Symbol" charset="2"/>
              </a:rPr>
              <a:t>rm</a:t>
            </a:r>
            <a:r>
              <a:rPr lang="en-US">
                <a:sym typeface="Symbol" charset="2"/>
              </a:rPr>
              <a:t> </a:t>
            </a:r>
            <a:r>
              <a:rPr lang="en-US" i="1">
                <a:sym typeface="Symbol" charset="2"/>
              </a:rPr>
              <a:t>aaaBab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Item [B  a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B, a] is valid for viable prefix </a:t>
            </a:r>
            <a:r>
              <a:rPr lang="en-US" i="1">
                <a:sym typeface="Symbol" charset="2"/>
              </a:rPr>
              <a:t>aaa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i="1"/>
              <a:t>S</a:t>
            </a:r>
            <a:r>
              <a:rPr lang="en-US"/>
              <a:t> </a:t>
            </a:r>
            <a:r>
              <a:rPr lang="en-US">
                <a:sym typeface="Symbol" charset="2"/>
              </a:rPr>
              <a:t>*</a:t>
            </a:r>
            <a:r>
              <a:rPr lang="en-US" baseline="-25000">
                <a:sym typeface="Symbol" charset="2"/>
              </a:rPr>
              <a:t>rm</a:t>
            </a:r>
            <a:r>
              <a:rPr lang="en-US">
                <a:sym typeface="Symbol" charset="2"/>
              </a:rPr>
              <a:t> </a:t>
            </a:r>
            <a:r>
              <a:rPr lang="en-US" i="1">
                <a:sym typeface="Symbol" charset="2"/>
              </a:rPr>
              <a:t>BaB</a:t>
            </a:r>
            <a:r>
              <a:rPr lang="en-US"/>
              <a:t> </a:t>
            </a:r>
            <a:r>
              <a:rPr lang="en-US">
                <a:sym typeface="Symbol" charset="2"/>
              </a:rPr>
              <a:t></a:t>
            </a:r>
            <a:r>
              <a:rPr lang="en-US" baseline="-25000">
                <a:sym typeface="Symbol" charset="2"/>
              </a:rPr>
              <a:t>rm</a:t>
            </a:r>
            <a:r>
              <a:rPr lang="en-US">
                <a:sym typeface="Symbol" charset="2"/>
              </a:rPr>
              <a:t> </a:t>
            </a:r>
            <a:r>
              <a:rPr lang="en-US" i="1">
                <a:sym typeface="Symbol" charset="2"/>
              </a:rPr>
              <a:t>BaaB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Also, item [B  a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B, $] is valid for viable prefix </a:t>
            </a:r>
            <a:r>
              <a:rPr lang="en-US" i="1">
                <a:sym typeface="Symbol" charset="2"/>
              </a:rPr>
              <a:t>Baa</a:t>
            </a:r>
            <a:endParaRPr lang="en-US">
              <a:sym typeface="Symbol" charset="2"/>
            </a:endParaRP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4267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Bab</a:t>
            </a:r>
          </a:p>
          <a:p>
            <a:r>
              <a:rPr lang="en-US"/>
              <a:t>  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aBab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aa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ab </a:t>
            </a:r>
            <a:r>
              <a:rPr lang="en-US">
                <a:sym typeface="Symbol" charset="2"/>
              </a:rPr>
              <a:t> aa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aB</a:t>
            </a:r>
            <a:r>
              <a:rPr lang="en-US">
                <a:sym typeface="Symbol" charset="2"/>
              </a:rPr>
              <a:t>ab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3581400" y="5943600"/>
            <a:ext cx="3581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</a:t>
            </a:r>
            <a:r>
              <a:rPr lang="en-US">
                <a:solidFill>
                  <a:schemeClr val="accent2"/>
                </a:solidFill>
              </a:rPr>
              <a:t>aB</a:t>
            </a:r>
            <a:endParaRPr lang="en-US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bldLvl="2"/>
      <p:bldP spid="350212" grpId="0" animBg="1"/>
      <p:bldP spid="3502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1FB-987D-5442-8C29-D60EEE244CA2}" type="slidenum">
              <a:rPr lang="en-US"/>
              <a:pPr/>
              <a:t>7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Closure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Closure property:</a:t>
            </a:r>
          </a:p>
          <a:p>
            <a:r>
              <a:rPr lang="en-US"/>
              <a:t>If 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 </a:t>
            </a:r>
            <a:r>
              <a:rPr lang="en-US">
                <a:sym typeface="Symbol" charset="2"/>
              </a:rPr>
              <a:t> B, a]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is in set, then 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[B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, b] is in set if b </a:t>
            </a:r>
            <a:r>
              <a:rPr lang="en-US" sz="24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First(a)</a:t>
            </a:r>
          </a:p>
          <a:p>
            <a:r>
              <a:rPr lang="en-US">
                <a:sym typeface="Symbol" charset="2"/>
              </a:rPr>
              <a:t>Compute as fixed point</a:t>
            </a:r>
          </a:p>
          <a:p>
            <a:r>
              <a:rPr lang="en-US">
                <a:sym typeface="Symbol" charset="2"/>
              </a:rPr>
              <a:t>Only include contextually valid lookaheads to guide reducing to 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99C-0DA3-5B49-AB64-5EB710D73967}" type="slidenum">
              <a:rPr lang="en-US"/>
              <a:pPr/>
              <a:t>8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Augment Grammar with S’ just like for LR(0), SLR(1)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I = closure([S’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S, $])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5A29-8DEE-A146-ACDE-C80BE6DF665E}" type="slidenum">
              <a:rPr lang="en-US"/>
              <a:pPr/>
              <a:t>9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closure([S’ </a:t>
            </a:r>
            <a:r>
              <a:rPr lang="en-US">
                <a:sym typeface="Symbol" charset="2"/>
              </a:rPr>
              <a:t> </a:t>
            </a:r>
            <a:r>
              <a:rPr lang="en-US" b="1">
                <a:sym typeface="Symbol" charset="2"/>
              </a:rPr>
              <a:t> </a:t>
            </a:r>
            <a:r>
              <a:rPr lang="en-US">
                <a:sym typeface="Symbol" charset="2"/>
              </a:rPr>
              <a:t>S, $])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9624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[ S’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S, $]</a:t>
            </a:r>
          </a:p>
          <a:p>
            <a:pPr>
              <a:buFontTx/>
              <a:buNone/>
            </a:pPr>
            <a:r>
              <a:rPr lang="en-US" sz="2800"/>
              <a:t>[S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L = R, $]</a:t>
            </a:r>
          </a:p>
          <a:p>
            <a:pPr>
              <a:buFontTx/>
              <a:buNone/>
            </a:pPr>
            <a:r>
              <a:rPr lang="en-US" sz="2800"/>
              <a:t>[S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R,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* R, =]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id, =]</a:t>
            </a:r>
          </a:p>
          <a:p>
            <a:pPr>
              <a:buFontTx/>
              <a:buNone/>
            </a:pPr>
            <a:r>
              <a:rPr lang="en-US" sz="2800"/>
              <a:t>[R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L,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*R,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id, $]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685800" y="3962400"/>
            <a:ext cx="396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9354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28309"/>
              </p:ext>
            </p:extLst>
          </p:nvPr>
        </p:nvGraphicFramePr>
        <p:xfrm>
          <a:off x="5220072" y="1844824"/>
          <a:ext cx="2743200" cy="2133600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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685800" y="4648200"/>
            <a:ext cx="396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64088" y="4149080"/>
            <a:ext cx="2376264" cy="258660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S</a:t>
            </a:r>
            <a:r>
              <a:rPr lang="en-US" dirty="0">
                <a:solidFill>
                  <a:srgbClr val="000099"/>
                </a:solidFill>
              </a:rPr>
              <a:t>’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S, $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 = R, $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R,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R, =/$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id, =/$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R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91880" y="4437112"/>
            <a:ext cx="1800200" cy="1191037"/>
            <a:chOff x="3491880" y="4437112"/>
            <a:chExt cx="1800200" cy="1191037"/>
          </a:xfrm>
        </p:grpSpPr>
        <p:cxnSp>
          <p:nvCxnSpPr>
            <p:cNvPr id="3" name="Straight Arrow Connector 2"/>
            <p:cNvCxnSpPr/>
            <p:nvPr/>
          </p:nvCxnSpPr>
          <p:spPr bwMode="auto">
            <a:xfrm>
              <a:off x="3491880" y="4437112"/>
              <a:ext cx="180020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3635896" y="4797152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concisely written as: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193543" grpId="0" autoUpdateAnimBg="0"/>
      <p:bldP spid="193550" grpId="0" autoUpdateAnimBg="0"/>
      <p:bldP spid="9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6821</TotalTime>
  <Words>1400</Words>
  <Application>Microsoft Macintosh PowerPoint</Application>
  <PresentationFormat>On-screen Show (4:3)</PresentationFormat>
  <Paragraphs>350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Blank Presentation</vt:lpstr>
      <vt:lpstr>LR Parsing</vt:lpstr>
      <vt:lpstr>SLR limitation: lack of context</vt:lpstr>
      <vt:lpstr>PowerPoint Presentation</vt:lpstr>
      <vt:lpstr>Solution: Canonical LR(1)</vt:lpstr>
      <vt:lpstr>LR(1) Configurations</vt:lpstr>
      <vt:lpstr>LR(1) Configurations</vt:lpstr>
      <vt:lpstr>LR(1) Closure</vt:lpstr>
      <vt:lpstr>Starting Configuration</vt:lpstr>
      <vt:lpstr>Example: closure([S’   S, $])</vt:lpstr>
      <vt:lpstr>LR(1) Successor(C, X)</vt:lpstr>
      <vt:lpstr>LR(1) Example</vt:lpstr>
      <vt:lpstr>LR(1) Example (contd)</vt:lpstr>
      <vt:lpstr>LR(1) Example (contd)</vt:lpstr>
      <vt:lpstr>PowerPoint Presentation</vt:lpstr>
      <vt:lpstr>LR(1) Construction</vt:lpstr>
      <vt:lpstr>LR(1) Construction (cont’d)</vt:lpstr>
      <vt:lpstr>LR(1) Conditions</vt:lpstr>
      <vt:lpstr>Set-of-items with Epsilon rules</vt:lpstr>
      <vt:lpstr>Canonical LR(1) Recap</vt:lpstr>
      <vt:lpstr>Merging States in LALR(1)</vt:lpstr>
      <vt:lpstr>R/R conflicts when merging</vt:lpstr>
      <vt:lpstr>LALR(1)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891</cp:revision>
  <cp:lastPrinted>2010-10-22T08:35:59Z</cp:lastPrinted>
  <dcterms:created xsi:type="dcterms:W3CDTF">2011-10-22T06:03:11Z</dcterms:created>
  <dcterms:modified xsi:type="dcterms:W3CDTF">2016-06-21T18:20:33Z</dcterms:modified>
</cp:coreProperties>
</file>