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37" r:id="rId2"/>
    <p:sldId id="374" r:id="rId3"/>
    <p:sldId id="375" r:id="rId4"/>
    <p:sldId id="376" r:id="rId5"/>
    <p:sldId id="405" r:id="rId6"/>
    <p:sldId id="406" r:id="rId7"/>
    <p:sldId id="407" r:id="rId8"/>
    <p:sldId id="412" r:id="rId9"/>
    <p:sldId id="377" r:id="rId10"/>
    <p:sldId id="378" r:id="rId11"/>
    <p:sldId id="416" r:id="rId12"/>
    <p:sldId id="417" r:id="rId13"/>
    <p:sldId id="401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86" autoAdjust="0"/>
    <p:restoredTop sz="90929"/>
  </p:normalViewPr>
  <p:slideViewPr>
    <p:cSldViewPr>
      <p:cViewPr varScale="1">
        <p:scale>
          <a:sx n="84" d="100"/>
          <a:sy n="84" d="100"/>
        </p:scale>
        <p:origin x="-10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16-06-21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B044C-EC5C-0642-BA80-FD4C2A8C6091}" type="slidenum">
              <a:rPr lang="en-US"/>
              <a:pPr/>
              <a:t>10</a:t>
            </a:fld>
            <a:endParaRPr lang="en-US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43D961-3BCF-654B-A1F2-FA1B824D3104}" type="slidenum">
              <a:rPr lang="en-US"/>
              <a:pPr/>
              <a:t>11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E98B1-76D3-E745-9880-475333C76E2E}" type="slidenum">
              <a:rPr lang="en-US"/>
              <a:pPr/>
              <a:t>12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073D5-5905-E744-A8B1-34206A4D9A0E}" type="slidenum">
              <a:rPr lang="en-US"/>
              <a:pPr/>
              <a:t>13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16AA0-0039-0B41-B919-801E367F6217}" type="slidenum">
              <a:rPr lang="en-US"/>
              <a:pPr/>
              <a:t>2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914EC-F947-8045-9F02-44D1E060F3FD}" type="slidenum">
              <a:rPr lang="en-US"/>
              <a:pPr/>
              <a:t>3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CCC55-7F3C-044E-8BF6-A68E96713370}" type="slidenum">
              <a:rPr lang="en-US"/>
              <a:pPr/>
              <a:t>4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A8837-9EBC-9B4F-8B70-F8B5AD99CEF5}" type="slidenum">
              <a:rPr lang="en-US"/>
              <a:pPr/>
              <a:t>5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79131-F959-054C-A1E2-D8A2E78BF01A}" type="slidenum">
              <a:rPr lang="en-US"/>
              <a:pPr/>
              <a:t>6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B52E6-554F-CA41-9F57-61E32D451473}" type="slidenum">
              <a:rPr lang="en-US"/>
              <a:pPr/>
              <a:t>7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28530-AF2A-8F42-836A-C393A840414C}" type="slidenum">
              <a:rPr lang="en-US"/>
              <a:pPr/>
              <a:t>8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AC5126-69CC-A249-B5B2-DD67B3648291}" type="slidenum">
              <a:rPr lang="en-US"/>
              <a:pPr/>
              <a:t>9</a:t>
            </a:fld>
            <a:endParaRPr lang="en-US"/>
          </a:p>
        </p:txBody>
      </p:sp>
      <p:sp>
        <p:nvSpPr>
          <p:cNvPr id="29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F270F5C-5A48-8241-B091-F405DE7C6ACC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B48409-82F5-DB43-9D2D-314C17298A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16EE01E-84E8-E443-B4A3-1AE6BD62501F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8A9508A-382A-3D47-8AC1-75989AC98E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F14A5E-0A78-3249-9925-3CFBAF6E1F0E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A03017D-6E24-C24E-9D3F-CE3F3C770A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C37086-67A3-2342-AD89-C77608DB7761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43BF25-6C5C-E54C-A6BE-4C60D00A6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4E11F60-B584-9641-914B-0EAD3DA39502}" type="datetime1">
              <a:rPr lang="en-CA" smtClean="0"/>
              <a:t>16-06-21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CF9E21-01C7-4442-A5EB-C9D0A76A7F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EC4DF0-9B2F-A74B-B1DD-B9BD48D0E1D9}" type="datetime1">
              <a:rPr lang="en-CA" smtClean="0"/>
              <a:t>16-06-21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6EB581-4992-9843-9616-65D8A07656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055E8D5-8125-D445-A73D-D3CCADC235D8}" type="datetime1">
              <a:rPr lang="en-CA" smtClean="0"/>
              <a:t>16-06-21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98BD8B-70C7-3944-AA5D-BEB61B1275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0750B902-920F-FE47-88E2-7BE6A95380FA}" type="datetime1">
              <a:rPr lang="en-CA" smtClean="0"/>
              <a:t>16-06-21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F6EED23-977A-E044-88F1-21215A418E9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94BD06D-16A7-4F43-A9E5-0AAAD0DA006C}" type="datetime1">
              <a:rPr lang="en-CA" smtClean="0"/>
              <a:t>16-06-21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85D10C-903B-FD40-80F0-D6DB00CBD96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734B11-A6CE-BD4F-A5AF-B3E7D11B962B}" type="datetime1">
              <a:rPr lang="en-CA" smtClean="0"/>
              <a:t>16-06-21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C2D42D-B9F6-5247-BDBB-D1C2E06580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533D83A-2538-4449-B73C-861382C6DF64}" type="datetime1">
              <a:rPr lang="en-CA" smtClean="0"/>
              <a:t>16-06-21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64FD6-CC54-0D41-BBDC-58C60354F9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76653872-9FEA-6C4D-B595-BF1990C11142}" type="datetime1">
              <a:rPr lang="en-CA" smtClean="0"/>
              <a:t>16-06-21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5F9B6264-6F0D-5D49-BBFF-77536D94DF9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 smtClean="0">
                <a:latin typeface="Calibri"/>
                <a:ea typeface="Calibri"/>
                <a:cs typeface="Calibri"/>
                <a:sym typeface="Calibri"/>
              </a:rPr>
              <a:t>LR Parsing</a:t>
            </a:r>
            <a:endParaRPr lang="en-US" sz="4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283968" y="548675"/>
            <a:ext cx="444678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LR5: Precedence and Associativity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79E-81E8-E34A-B0B5-024F0F08E679}" type="slidenum">
              <a:rPr lang="en-US"/>
              <a:pPr/>
              <a:t>10</a:t>
            </a:fld>
            <a:endParaRPr lang="en-US"/>
          </a:p>
        </p:txBody>
      </p:sp>
      <p:sp>
        <p:nvSpPr>
          <p:cNvPr id="2037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Conflicts revisited (cont’d)</a:t>
            </a:r>
          </a:p>
        </p:txBody>
      </p:sp>
      <p:sp>
        <p:nvSpPr>
          <p:cNvPr id="20378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Can the grammar be rearranged so that the conflict disappears? 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Yes</a:t>
            </a:r>
            <a:r>
              <a:rPr lang="en-US" sz="2400" dirty="0"/>
              <a:t>:  Is it worth it?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Yes, resolve conflict.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No: live with default or specified conflict resolution (precedence, associativity)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 build="p" bldLvl="3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26EF5-9E27-8D48-9CE5-A75F4AB57B26}" type="slidenum">
              <a:rPr lang="en-US"/>
              <a:pPr/>
              <a:t>11</a:t>
            </a:fld>
            <a:endParaRPr lang="en-US"/>
          </a:p>
        </p:txBody>
      </p:sp>
      <p:sp>
        <p:nvSpPr>
          <p:cNvPr id="3553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(parser) compilers</a:t>
            </a:r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Rather than build a parser for a particular grammar (e.g. recursive descent), write down a grammar as a text file</a:t>
            </a:r>
          </a:p>
          <a:p>
            <a:pPr>
              <a:lnSpc>
                <a:spcPct val="90000"/>
              </a:lnSpc>
            </a:pPr>
            <a:r>
              <a:rPr lang="en-US"/>
              <a:t>Run through a compiler compiler which produces a parser for that grammar</a:t>
            </a:r>
          </a:p>
          <a:p>
            <a:pPr>
              <a:lnSpc>
                <a:spcPct val="90000"/>
              </a:lnSpc>
            </a:pPr>
            <a:r>
              <a:rPr lang="en-US"/>
              <a:t>The parser is a program that can be compiled and accepts input strings and produces user-defined output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9252A-C43C-3A4E-B252-56E04C74C125}" type="slidenum">
              <a:rPr lang="en-US"/>
              <a:pPr/>
              <a:t>12</a:t>
            </a:fld>
            <a:endParaRPr lang="en-US"/>
          </a:p>
        </p:txBody>
      </p:sp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(parser) compilers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For LR parsing, all it needs to do is produce action/goto table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Yacc (yet another compiler compiler) was distributed with Unix, the most popular tool. Uses LALR(1).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Many variants of yacc exist for many languages</a:t>
            </a:r>
          </a:p>
          <a:p>
            <a:pPr>
              <a:lnSpc>
                <a:spcPct val="90000"/>
              </a:lnSpc>
            </a:pPr>
            <a:r>
              <a:rPr lang="en-US" sz="2800"/>
              <a:t>As we will see later, translation of the parse tree into machine code (or anything else) can also be written down with the grammar</a:t>
            </a:r>
          </a:p>
          <a:p>
            <a:pPr>
              <a:lnSpc>
                <a:spcPct val="90000"/>
              </a:lnSpc>
            </a:pPr>
            <a:r>
              <a:rPr lang="en-US" sz="2800"/>
              <a:t>Handling errors and interaction with the lexical analyzer have to be precisely defined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54E9-0610-7043-B023-2390B0BF7BBC}" type="slidenum">
              <a:rPr lang="en-US"/>
              <a:pPr/>
              <a:t>13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Summary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Top-down vs. bottom-up</a:t>
            </a:r>
          </a:p>
          <a:p>
            <a:r>
              <a:rPr lang="en-US" sz="2800"/>
              <a:t>Lookahead: FIRST and FOLLOW sets</a:t>
            </a:r>
          </a:p>
          <a:p>
            <a:r>
              <a:rPr lang="en-US" sz="2800"/>
              <a:t>LL(1) – Parsing: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time complexity</a:t>
            </a:r>
          </a:p>
          <a:p>
            <a:pPr lvl="1"/>
            <a:r>
              <a:rPr lang="en-US" sz="2400"/>
              <a:t>recursive-descent and table-driven predictive parsing</a:t>
            </a:r>
          </a:p>
          <a:p>
            <a:r>
              <a:rPr lang="en-US" sz="2800"/>
              <a:t>LR(k) – Parsing :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time complexity</a:t>
            </a:r>
          </a:p>
          <a:p>
            <a:pPr lvl="1"/>
            <a:r>
              <a:rPr lang="en-US" sz="2400"/>
              <a:t>LR(0), SLR(1), LR(1), LALR(1)</a:t>
            </a:r>
          </a:p>
          <a:p>
            <a:r>
              <a:rPr lang="en-US" sz="2800"/>
              <a:t>Resolving shift/reduce conflicts</a:t>
            </a:r>
          </a:p>
          <a:p>
            <a:pPr lvl="1"/>
            <a:r>
              <a:rPr lang="en-US" sz="2400"/>
              <a:t>using precedence, associativity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C7FF-6707-D042-8E7B-76E07CC03E95}" type="slidenum">
              <a:rPr lang="en-US"/>
              <a:pPr/>
              <a:t>2</a:t>
            </a:fld>
            <a:endParaRPr lang="en-US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S/R &amp; ambiguous grammars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Lx(k) Grammar vs. Language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Grammar is Lx(k) if it can be parsed by Lx(k) method – according to criteria that is specific to the method.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A Lx(k) grammar may or may not exist for a language.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Even if a given grammar is not LR(k), shift/reduce parser can </a:t>
            </a:r>
            <a:r>
              <a:rPr lang="en-US" sz="2800" i="1">
                <a:sym typeface="Symbol" charset="2"/>
              </a:rPr>
              <a:t>sometimes</a:t>
            </a:r>
            <a:r>
              <a:rPr lang="en-US" sz="2800">
                <a:sym typeface="Symbol" charset="2"/>
              </a:rPr>
              <a:t> handle them by accounting for ambiguities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Example: ‘dangling’ else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ym typeface="Symbol" charset="2"/>
              </a:rPr>
              <a:t>Preferring shift to reduce means matching inner ‘if’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360-CC93-2E4E-B8A6-1D9A85ED5308}" type="slidenum">
              <a:rPr lang="en-US"/>
              <a:pPr/>
              <a:t>3</a:t>
            </a:fld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‘else’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1. 	S </a:t>
            </a:r>
            <a:r>
              <a:rPr lang="en-US" sz="2800">
                <a:sym typeface="Symbol" charset="2"/>
              </a:rPr>
              <a:t> if E then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2. 	S </a:t>
            </a:r>
            <a:r>
              <a:rPr lang="en-US" sz="2800">
                <a:sym typeface="Symbol" charset="2"/>
              </a:rPr>
              <a:t> if E then S else S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Viable prefix “if E then if E then S”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Then read else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Shift “else” (means go for 2)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Reduce (reduce using production #1)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NB: dangling else as written above is ambiguous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NB: Ambiguity can be resolved, but there’s still no LR(k) grammar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22E6-2256-FE41-9E43-9BA44C9B9B39}" type="slidenum">
              <a:rPr lang="en-US"/>
              <a:pPr/>
              <a:t>4</a:t>
            </a:fld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&amp; Associativity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Consider </a:t>
            </a:r>
          </a:p>
        </p:txBody>
      </p:sp>
      <p:graphicFrame>
        <p:nvGraphicFramePr>
          <p:cNvPr id="201732" name="Group 4"/>
          <p:cNvGraphicFramePr>
            <a:graphicFrameLocks noGrp="1"/>
          </p:cNvGraphicFramePr>
          <p:nvPr/>
        </p:nvGraphicFramePr>
        <p:xfrm>
          <a:off x="2819400" y="1981200"/>
          <a:ext cx="4343400" cy="533400"/>
        </p:xfrm>
        <a:graphic>
          <a:graphicData uri="http://schemas.openxmlformats.org/drawingml/2006/table">
            <a:tbl>
              <a:tblPr/>
              <a:tblGrid>
                <a:gridCol w="43434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E - E | E * E |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</a:tbl>
          </a:graphicData>
        </a:graphic>
      </p:graphicFrame>
      <p:sp>
        <p:nvSpPr>
          <p:cNvPr id="201738" name="Rectangle 10"/>
          <p:cNvSpPr>
            <a:spLocks noChangeArrowheads="1"/>
          </p:cNvSpPr>
          <p:nvPr/>
        </p:nvSpPr>
        <p:spPr bwMode="auto">
          <a:xfrm>
            <a:off x="990600" y="59436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id - id * id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990600" y="51816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latin typeface="Comic Sans MS" charset="0"/>
              </a:rPr>
              <a:t> </a:t>
            </a:r>
            <a:r>
              <a:rPr lang="en-US" sz="3200">
                <a:solidFill>
                  <a:srgbClr val="000099"/>
                </a:solidFill>
              </a:rPr>
              <a:t>E - E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</a:rPr>
              <a:t>*</a:t>
            </a:r>
          </a:p>
        </p:txBody>
      </p:sp>
      <p:grpSp>
        <p:nvGrpSpPr>
          <p:cNvPr id="201740" name="Group 12"/>
          <p:cNvGrpSpPr>
            <a:grpSpLocks/>
          </p:cNvGrpSpPr>
          <p:nvPr/>
        </p:nvGrpSpPr>
        <p:grpSpPr bwMode="auto">
          <a:xfrm>
            <a:off x="1371600" y="3276600"/>
            <a:ext cx="1828800" cy="2514600"/>
            <a:chOff x="1104" y="1776"/>
            <a:chExt cx="1152" cy="1584"/>
          </a:xfrm>
        </p:grpSpPr>
        <p:sp>
          <p:nvSpPr>
            <p:cNvPr id="201741" name="Rectangle 13"/>
            <p:cNvSpPr>
              <a:spLocks noChangeArrowheads="1"/>
            </p:cNvSpPr>
            <p:nvPr/>
          </p:nvSpPr>
          <p:spPr bwMode="auto">
            <a:xfrm>
              <a:off x="1104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42" name="Rectangle 14"/>
            <p:cNvSpPr>
              <a:spLocks noChangeArrowheads="1"/>
            </p:cNvSpPr>
            <p:nvPr/>
          </p:nvSpPr>
          <p:spPr bwMode="auto">
            <a:xfrm>
              <a:off x="1824" y="29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43" name="Rectangle 15"/>
            <p:cNvSpPr>
              <a:spLocks noChangeArrowheads="1"/>
            </p:cNvSpPr>
            <p:nvPr/>
          </p:nvSpPr>
          <p:spPr bwMode="auto">
            <a:xfrm>
              <a:off x="1440" y="17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cxnSp>
          <p:nvCxnSpPr>
            <p:cNvPr id="201744" name="AutoShape 16"/>
            <p:cNvCxnSpPr>
              <a:cxnSpLocks noChangeShapeType="1"/>
              <a:stCxn id="201743" idx="2"/>
              <a:endCxn id="201741" idx="0"/>
            </p:cNvCxnSpPr>
            <p:nvPr/>
          </p:nvCxnSpPr>
          <p:spPr bwMode="auto">
            <a:xfrm flipH="1">
              <a:off x="1320" y="2160"/>
              <a:ext cx="336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45" name="AutoShape 17"/>
            <p:cNvCxnSpPr>
              <a:cxnSpLocks noChangeShapeType="1"/>
              <a:stCxn id="201741" idx="2"/>
              <a:endCxn id="201739" idx="0"/>
            </p:cNvCxnSpPr>
            <p:nvPr/>
          </p:nvCxnSpPr>
          <p:spPr bwMode="auto">
            <a:xfrm>
              <a:off x="1320" y="2784"/>
              <a:ext cx="168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46" name="AutoShape 18"/>
            <p:cNvCxnSpPr>
              <a:cxnSpLocks noChangeShapeType="1"/>
              <a:stCxn id="201741" idx="2"/>
            </p:cNvCxnSpPr>
            <p:nvPr/>
          </p:nvCxnSpPr>
          <p:spPr bwMode="auto">
            <a:xfrm flipH="1">
              <a:off x="1128" y="2784"/>
              <a:ext cx="192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47" name="AutoShape 19"/>
            <p:cNvCxnSpPr>
              <a:cxnSpLocks noChangeShapeType="1"/>
              <a:stCxn id="201743" idx="2"/>
            </p:cNvCxnSpPr>
            <p:nvPr/>
          </p:nvCxnSpPr>
          <p:spPr bwMode="auto">
            <a:xfrm>
              <a:off x="1656" y="2160"/>
              <a:ext cx="360" cy="8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1748" name="Group 20"/>
          <p:cNvGrpSpPr>
            <a:grpSpLocks/>
          </p:cNvGrpSpPr>
          <p:nvPr/>
        </p:nvGrpSpPr>
        <p:grpSpPr bwMode="auto">
          <a:xfrm>
            <a:off x="3810000" y="3276600"/>
            <a:ext cx="1828800" cy="2514600"/>
            <a:chOff x="2640" y="1776"/>
            <a:chExt cx="1152" cy="1584"/>
          </a:xfrm>
        </p:grpSpPr>
        <p:sp>
          <p:nvSpPr>
            <p:cNvPr id="201749" name="Rectangle 21"/>
            <p:cNvSpPr>
              <a:spLocks noChangeArrowheads="1"/>
            </p:cNvSpPr>
            <p:nvPr/>
          </p:nvSpPr>
          <p:spPr bwMode="auto">
            <a:xfrm>
              <a:off x="3072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0" name="Rectangle 22"/>
            <p:cNvSpPr>
              <a:spLocks noChangeArrowheads="1"/>
            </p:cNvSpPr>
            <p:nvPr/>
          </p:nvSpPr>
          <p:spPr bwMode="auto">
            <a:xfrm>
              <a:off x="3360" y="29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1" name="Rectangle 23"/>
            <p:cNvSpPr>
              <a:spLocks noChangeArrowheads="1"/>
            </p:cNvSpPr>
            <p:nvPr/>
          </p:nvSpPr>
          <p:spPr bwMode="auto">
            <a:xfrm>
              <a:off x="2928" y="17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cxnSp>
          <p:nvCxnSpPr>
            <p:cNvPr id="201752" name="AutoShape 24"/>
            <p:cNvCxnSpPr>
              <a:cxnSpLocks noChangeShapeType="1"/>
              <a:stCxn id="201751" idx="2"/>
              <a:endCxn id="201749" idx="0"/>
            </p:cNvCxnSpPr>
            <p:nvPr/>
          </p:nvCxnSpPr>
          <p:spPr bwMode="auto">
            <a:xfrm>
              <a:off x="3144" y="2160"/>
              <a:ext cx="144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53" name="AutoShape 25"/>
            <p:cNvCxnSpPr>
              <a:cxnSpLocks noChangeShapeType="1"/>
              <a:stCxn id="201749" idx="2"/>
            </p:cNvCxnSpPr>
            <p:nvPr/>
          </p:nvCxnSpPr>
          <p:spPr bwMode="auto">
            <a:xfrm>
              <a:off x="3288" y="2784"/>
              <a:ext cx="168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54" name="AutoShape 26"/>
            <p:cNvCxnSpPr>
              <a:cxnSpLocks noChangeShapeType="1"/>
              <a:stCxn id="201749" idx="2"/>
            </p:cNvCxnSpPr>
            <p:nvPr/>
          </p:nvCxnSpPr>
          <p:spPr bwMode="auto">
            <a:xfrm flipH="1">
              <a:off x="3096" y="2784"/>
              <a:ext cx="192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55" name="AutoShape 27"/>
            <p:cNvCxnSpPr>
              <a:cxnSpLocks noChangeShapeType="1"/>
              <a:stCxn id="201751" idx="2"/>
            </p:cNvCxnSpPr>
            <p:nvPr/>
          </p:nvCxnSpPr>
          <p:spPr bwMode="auto">
            <a:xfrm flipH="1">
              <a:off x="2640" y="2160"/>
              <a:ext cx="504" cy="8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1756" name="Group 28"/>
          <p:cNvGrpSpPr>
            <a:grpSpLocks/>
          </p:cNvGrpSpPr>
          <p:nvPr/>
        </p:nvGrpSpPr>
        <p:grpSpPr bwMode="auto">
          <a:xfrm>
            <a:off x="6248400" y="3276600"/>
            <a:ext cx="1828800" cy="2514600"/>
            <a:chOff x="1104" y="1776"/>
            <a:chExt cx="1152" cy="1584"/>
          </a:xfrm>
        </p:grpSpPr>
        <p:sp>
          <p:nvSpPr>
            <p:cNvPr id="201757" name="Rectangle 29"/>
            <p:cNvSpPr>
              <a:spLocks noChangeArrowheads="1"/>
            </p:cNvSpPr>
            <p:nvPr/>
          </p:nvSpPr>
          <p:spPr bwMode="auto">
            <a:xfrm>
              <a:off x="1104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8" name="Rectangle 30"/>
            <p:cNvSpPr>
              <a:spLocks noChangeArrowheads="1"/>
            </p:cNvSpPr>
            <p:nvPr/>
          </p:nvSpPr>
          <p:spPr bwMode="auto">
            <a:xfrm>
              <a:off x="1824" y="29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9" name="Rectangle 31"/>
            <p:cNvSpPr>
              <a:spLocks noChangeArrowheads="1"/>
            </p:cNvSpPr>
            <p:nvPr/>
          </p:nvSpPr>
          <p:spPr bwMode="auto">
            <a:xfrm>
              <a:off x="1440" y="17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cxnSp>
          <p:nvCxnSpPr>
            <p:cNvPr id="201760" name="AutoShape 32"/>
            <p:cNvCxnSpPr>
              <a:cxnSpLocks noChangeShapeType="1"/>
              <a:stCxn id="201759" idx="2"/>
              <a:endCxn id="201757" idx="0"/>
            </p:cNvCxnSpPr>
            <p:nvPr/>
          </p:nvCxnSpPr>
          <p:spPr bwMode="auto">
            <a:xfrm flipH="1">
              <a:off x="1320" y="2160"/>
              <a:ext cx="336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61" name="AutoShape 33"/>
            <p:cNvCxnSpPr>
              <a:cxnSpLocks noChangeShapeType="1"/>
              <a:stCxn id="201757" idx="2"/>
            </p:cNvCxnSpPr>
            <p:nvPr/>
          </p:nvCxnSpPr>
          <p:spPr bwMode="auto">
            <a:xfrm>
              <a:off x="1320" y="2784"/>
              <a:ext cx="168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62" name="AutoShape 34"/>
            <p:cNvCxnSpPr>
              <a:cxnSpLocks noChangeShapeType="1"/>
              <a:stCxn id="201757" idx="2"/>
            </p:cNvCxnSpPr>
            <p:nvPr/>
          </p:nvCxnSpPr>
          <p:spPr bwMode="auto">
            <a:xfrm flipH="1">
              <a:off x="1128" y="2784"/>
              <a:ext cx="192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63" name="AutoShape 35"/>
            <p:cNvCxnSpPr>
              <a:cxnSpLocks noChangeShapeType="1"/>
              <a:stCxn id="201759" idx="2"/>
            </p:cNvCxnSpPr>
            <p:nvPr/>
          </p:nvCxnSpPr>
          <p:spPr bwMode="auto">
            <a:xfrm>
              <a:off x="1656" y="2160"/>
              <a:ext cx="360" cy="8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01764" name="Rectangle 36"/>
          <p:cNvSpPr>
            <a:spLocks noChangeArrowheads="1"/>
          </p:cNvSpPr>
          <p:nvPr/>
        </p:nvSpPr>
        <p:spPr bwMode="auto">
          <a:xfrm>
            <a:off x="1295400" y="2667000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</a:rPr>
              <a:t>Reduce</a:t>
            </a:r>
            <a:endParaRPr lang="en-US" sz="3200">
              <a:solidFill>
                <a:schemeClr val="accent2"/>
              </a:solidFill>
              <a:latin typeface="Comic Sans MS" charset="0"/>
            </a:endParaRPr>
          </a:p>
        </p:txBody>
      </p:sp>
      <p:grpSp>
        <p:nvGrpSpPr>
          <p:cNvPr id="201765" name="Group 37"/>
          <p:cNvGrpSpPr>
            <a:grpSpLocks/>
          </p:cNvGrpSpPr>
          <p:nvPr/>
        </p:nvGrpSpPr>
        <p:grpSpPr bwMode="auto">
          <a:xfrm>
            <a:off x="3429000" y="2667000"/>
            <a:ext cx="2209800" cy="3886200"/>
            <a:chOff x="2400" y="1392"/>
            <a:chExt cx="1392" cy="2448"/>
          </a:xfrm>
        </p:grpSpPr>
        <p:sp>
          <p:nvSpPr>
            <p:cNvPr id="201766" name="Rectangle 38"/>
            <p:cNvSpPr>
              <a:spLocks noChangeArrowheads="1"/>
            </p:cNvSpPr>
            <p:nvPr/>
          </p:nvSpPr>
          <p:spPr bwMode="auto">
            <a:xfrm>
              <a:off x="2400" y="3456"/>
              <a:ext cx="13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id - id * id</a:t>
              </a:r>
              <a:endParaRPr lang="en-US" sz="3200">
                <a:solidFill>
                  <a:srgbClr val="000099"/>
                </a:solidFill>
                <a:sym typeface="Symbol" charset="2"/>
              </a:endParaRPr>
            </a:p>
          </p:txBody>
        </p:sp>
        <p:sp>
          <p:nvSpPr>
            <p:cNvPr id="201767" name="Rectangle 39"/>
            <p:cNvSpPr>
              <a:spLocks noChangeArrowheads="1"/>
            </p:cNvSpPr>
            <p:nvPr/>
          </p:nvSpPr>
          <p:spPr bwMode="auto">
            <a:xfrm>
              <a:off x="2400" y="2976"/>
              <a:ext cx="124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 E - E</a:t>
              </a:r>
              <a:r>
                <a:rPr lang="en-US" sz="2000" b="1">
                  <a:solidFill>
                    <a:srgbClr val="000099"/>
                  </a:solidFill>
                  <a:sym typeface="Symbol" charset="2"/>
                </a:rPr>
                <a:t> </a:t>
              </a:r>
              <a:r>
                <a:rPr lang="en-US" sz="3200">
                  <a:solidFill>
                    <a:srgbClr val="000099"/>
                  </a:solidFill>
                </a:rPr>
                <a:t>*</a:t>
              </a:r>
            </a:p>
          </p:txBody>
        </p:sp>
        <p:sp>
          <p:nvSpPr>
            <p:cNvPr id="201768" name="Rectangle 40"/>
            <p:cNvSpPr>
              <a:spLocks noChangeArrowheads="1"/>
            </p:cNvSpPr>
            <p:nvPr/>
          </p:nvSpPr>
          <p:spPr bwMode="auto">
            <a:xfrm>
              <a:off x="2688" y="1392"/>
              <a:ext cx="100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</a:rPr>
                <a:t>Shift</a:t>
              </a:r>
              <a:endParaRPr lang="en-US" sz="3200">
                <a:solidFill>
                  <a:schemeClr val="accent2"/>
                </a:solidFill>
                <a:latin typeface="Comic Sans MS" charset="0"/>
              </a:endParaRPr>
            </a:p>
          </p:txBody>
        </p:sp>
      </p:grpSp>
      <p:grpSp>
        <p:nvGrpSpPr>
          <p:cNvPr id="201769" name="Group 41"/>
          <p:cNvGrpSpPr>
            <a:grpSpLocks/>
          </p:cNvGrpSpPr>
          <p:nvPr/>
        </p:nvGrpSpPr>
        <p:grpSpPr bwMode="auto">
          <a:xfrm>
            <a:off x="5867400" y="2667000"/>
            <a:ext cx="2209800" cy="3886200"/>
            <a:chOff x="3936" y="1392"/>
            <a:chExt cx="1392" cy="2448"/>
          </a:xfrm>
        </p:grpSpPr>
        <p:sp>
          <p:nvSpPr>
            <p:cNvPr id="201770" name="Rectangle 42"/>
            <p:cNvSpPr>
              <a:spLocks noChangeArrowheads="1"/>
            </p:cNvSpPr>
            <p:nvPr/>
          </p:nvSpPr>
          <p:spPr bwMode="auto">
            <a:xfrm>
              <a:off x="3936" y="3456"/>
              <a:ext cx="13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id - id - id</a:t>
              </a:r>
              <a:endParaRPr lang="en-US" sz="3200">
                <a:solidFill>
                  <a:srgbClr val="000099"/>
                </a:solidFill>
                <a:sym typeface="Symbol" charset="2"/>
              </a:endParaRPr>
            </a:p>
          </p:txBody>
        </p:sp>
        <p:sp>
          <p:nvSpPr>
            <p:cNvPr id="201771" name="Rectangle 43"/>
            <p:cNvSpPr>
              <a:spLocks noChangeArrowheads="1"/>
            </p:cNvSpPr>
            <p:nvPr/>
          </p:nvSpPr>
          <p:spPr bwMode="auto">
            <a:xfrm>
              <a:off x="3984" y="2976"/>
              <a:ext cx="124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 E - E</a:t>
              </a:r>
              <a:r>
                <a:rPr lang="en-US" sz="2000" b="1">
                  <a:solidFill>
                    <a:srgbClr val="000099"/>
                  </a:solidFill>
                  <a:sym typeface="Symbol" charset="2"/>
                </a:rPr>
                <a:t></a:t>
              </a:r>
              <a:r>
                <a:rPr lang="en-US" sz="3200">
                  <a:solidFill>
                    <a:srgbClr val="000099"/>
                  </a:solidFill>
                </a:rPr>
                <a:t> -</a:t>
              </a:r>
            </a:p>
          </p:txBody>
        </p:sp>
        <p:sp>
          <p:nvSpPr>
            <p:cNvPr id="201772" name="Rectangle 44"/>
            <p:cNvSpPr>
              <a:spLocks noChangeArrowheads="1"/>
            </p:cNvSpPr>
            <p:nvPr/>
          </p:nvSpPr>
          <p:spPr bwMode="auto">
            <a:xfrm>
              <a:off x="4176" y="1392"/>
              <a:ext cx="100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</a:rPr>
                <a:t>Reduce</a:t>
              </a:r>
              <a:endParaRPr lang="en-US" sz="3200">
                <a:solidFill>
                  <a:schemeClr val="accent2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A4F3-044C-9E4C-A673-FDE7AF903E6D}" type="slidenum">
              <a:rPr lang="en-US"/>
              <a:pPr/>
              <a:t>5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Relations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 be a rule in the grammar</a:t>
            </a:r>
          </a:p>
          <a:p>
            <a:r>
              <a:rPr lang="en-US">
                <a:sym typeface="Symbol" charset="2"/>
              </a:rPr>
              <a:t>And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is a terminal</a:t>
            </a:r>
          </a:p>
          <a:p>
            <a:r>
              <a:rPr lang="en-US">
                <a:sym typeface="Symbol" charset="2"/>
              </a:rPr>
              <a:t>In some state </a:t>
            </a:r>
            <a:r>
              <a:rPr lang="en-US" i="1">
                <a:sym typeface="Symbol" charset="2"/>
              </a:rPr>
              <a:t>q</a:t>
            </a:r>
            <a:r>
              <a:rPr lang="en-US">
                <a:sym typeface="Symbol" charset="2"/>
              </a:rPr>
              <a:t> of the LR(1) parser there is a shift-reduce conflict: </a:t>
            </a:r>
          </a:p>
          <a:p>
            <a:pPr lvl="1"/>
            <a:r>
              <a:rPr lang="en-US">
                <a:sym typeface="Symbol" charset="2"/>
              </a:rPr>
              <a:t>either reduce with </a:t>
            </a: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/>
              <a:t> or shift on </a:t>
            </a:r>
            <a:r>
              <a:rPr lang="en-US" i="1"/>
              <a:t>b</a:t>
            </a:r>
            <a:endParaRPr lang="en-US"/>
          </a:p>
          <a:p>
            <a:r>
              <a:rPr lang="en-US"/>
              <a:t>Write down a rule, either: </a:t>
            </a:r>
          </a:p>
          <a:p>
            <a:pPr lvl="1">
              <a:buFontTx/>
              <a:buNone/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&lt;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or </a:t>
            </a: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&gt; </a:t>
            </a:r>
            <a:r>
              <a:rPr lang="en-US" i="1">
                <a:sym typeface="Symbol" charset="2"/>
              </a:rPr>
              <a:t>b</a:t>
            </a:r>
            <a:endParaRPr lang="en-US">
              <a:sym typeface="Symbol" charset="2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2085-1D87-154A-95B9-7091A451169B}" type="slidenum">
              <a:rPr lang="en-US"/>
              <a:pPr/>
              <a:t>6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Relations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&lt; </a:t>
            </a:r>
            <a:r>
              <a:rPr lang="en-US" i="1">
                <a:sym typeface="Symbol" charset="2"/>
              </a:rPr>
              <a:t>b </a:t>
            </a:r>
            <a:r>
              <a:rPr lang="en-US">
                <a:sym typeface="Symbol" charset="2"/>
              </a:rPr>
              <a:t>means rule has less precedence and so we shift if we see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in the lookahead</a:t>
            </a:r>
          </a:p>
          <a:p>
            <a:pPr eaLnBrk="0" hangingPunct="0">
              <a:spcBef>
                <a:spcPct val="0"/>
              </a:spcBef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&gt; </a:t>
            </a:r>
            <a:r>
              <a:rPr lang="en-US" i="1">
                <a:sym typeface="Symbol" charset="2"/>
              </a:rPr>
              <a:t>b </a:t>
            </a:r>
            <a:r>
              <a:rPr lang="en-US">
                <a:sym typeface="Symbol" charset="2"/>
              </a:rPr>
              <a:t>means rule has higher precedence and so we reduce if we see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in the lookahead</a:t>
            </a:r>
          </a:p>
          <a:p>
            <a:pPr eaLnBrk="0" hangingPunct="0">
              <a:spcBef>
                <a:spcPct val="0"/>
              </a:spcBef>
            </a:pPr>
            <a:r>
              <a:rPr lang="en-US">
                <a:sym typeface="Symbol" charset="2"/>
              </a:rPr>
              <a:t>If there are multiple terminals with shift-reduce conflicts, then we list them all: </a:t>
            </a:r>
          </a:p>
          <a:p>
            <a:pPr lvl="1" eaLnBrk="0" hangingPunct="0">
              <a:spcBef>
                <a:spcPct val="0"/>
              </a:spcBef>
              <a:buFontTx/>
              <a:buNone/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&gt; </a:t>
            </a:r>
            <a:r>
              <a:rPr lang="en-US" i="1">
                <a:sym typeface="Symbol" charset="2"/>
              </a:rPr>
              <a:t>b, &lt; c, &gt; 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6FED-7674-0C4A-94EF-BB8E4335D7DF}" type="slidenum">
              <a:rPr lang="en-US"/>
              <a:pPr/>
              <a:t>7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Relations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/>
              <a:t>Consider the grammar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ym typeface="Symbol" charset="2"/>
              </a:rPr>
              <a:t>E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 E + E | E * E | ( E ) | a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>
                <a:sym typeface="Symbol" charset="2"/>
              </a:rPr>
              <a:t>Assume left-association so that E+E+E is interpreted as (E+E)+E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>
                <a:sym typeface="Symbol" charset="2"/>
              </a:rPr>
              <a:t>Assume multiplication has higher precedence than addition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>
                <a:sym typeface="Symbol" charset="2"/>
              </a:rPr>
              <a:t>Then we can write precedence rules/relns: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ym typeface="Symbol" charset="2"/>
              </a:rPr>
              <a:t>E  E + E, &gt; +, &lt; *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ym typeface="Symbol" charset="2"/>
              </a:rPr>
              <a:t>E  E * E, &gt; +, &gt; *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96DA-3682-0C4C-BFB5-39969ED50422}" type="slidenum">
              <a:rPr lang="en-US"/>
              <a:pPr/>
              <a:t>8</a:t>
            </a:fld>
            <a:endParaRPr lang="en-US"/>
          </a:p>
        </p:txBody>
      </p:sp>
      <p:sp>
        <p:nvSpPr>
          <p:cNvPr id="341000" name="Rectangle 8"/>
          <p:cNvSpPr>
            <a:spLocks noChangeArrowheads="1"/>
          </p:cNvSpPr>
          <p:nvPr/>
        </p:nvSpPr>
        <p:spPr bwMode="auto">
          <a:xfrm>
            <a:off x="1752600" y="2057400"/>
            <a:ext cx="2057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8" name="Rectangle 16"/>
          <p:cNvSpPr>
            <a:spLocks noChangeArrowheads="1"/>
          </p:cNvSpPr>
          <p:nvPr/>
        </p:nvSpPr>
        <p:spPr bwMode="auto">
          <a:xfrm>
            <a:off x="1676400" y="4267200"/>
            <a:ext cx="2057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&amp; Associativity</a:t>
            </a: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1812925" y="2130425"/>
            <a:ext cx="2149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* 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r>
              <a:rPr lang="en-US"/>
              <a:t>1:E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/>
              <a:t>+ E</a:t>
            </a:r>
          </a:p>
          <a:p>
            <a:r>
              <a:rPr lang="en-US"/>
              <a:t>2:E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/>
              <a:t>* E</a:t>
            </a:r>
          </a:p>
        </p:txBody>
      </p:sp>
      <p:sp>
        <p:nvSpPr>
          <p:cNvPr id="340998" name="Line 6"/>
          <p:cNvSpPr>
            <a:spLocks noChangeShapeType="1"/>
          </p:cNvSpPr>
          <p:nvPr/>
        </p:nvSpPr>
        <p:spPr bwMode="auto">
          <a:xfrm>
            <a:off x="609600" y="2743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974725" y="211772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 flipV="1">
            <a:off x="3810000" y="19812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2" name="Line 10"/>
          <p:cNvSpPr>
            <a:spLocks noChangeShapeType="1"/>
          </p:cNvSpPr>
          <p:nvPr/>
        </p:nvSpPr>
        <p:spPr bwMode="auto">
          <a:xfrm>
            <a:off x="3810000" y="3048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4098925" y="18129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4114800" y="2819400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</a:t>
            </a:r>
          </a:p>
        </p:txBody>
      </p: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1736725" y="4340225"/>
            <a:ext cx="2073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+ 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r>
              <a:rPr lang="en-US"/>
              <a:t>1:E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/>
              <a:t>+ E</a:t>
            </a:r>
          </a:p>
          <a:p>
            <a:r>
              <a:rPr lang="en-US"/>
              <a:t>2:E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/>
              <a:t>* E</a:t>
            </a:r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>
            <a:off x="5334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7" name="Text Box 15"/>
          <p:cNvSpPr txBox="1">
            <a:spLocks noChangeArrowheads="1"/>
          </p:cNvSpPr>
          <p:nvPr/>
        </p:nvSpPr>
        <p:spPr bwMode="auto">
          <a:xfrm>
            <a:off x="898525" y="432752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41009" name="Line 17"/>
          <p:cNvSpPr>
            <a:spLocks noChangeShapeType="1"/>
          </p:cNvSpPr>
          <p:nvPr/>
        </p:nvSpPr>
        <p:spPr bwMode="auto">
          <a:xfrm flipV="1">
            <a:off x="3733800" y="4191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10" name="Line 18"/>
          <p:cNvSpPr>
            <a:spLocks noChangeShapeType="1"/>
          </p:cNvSpPr>
          <p:nvPr/>
        </p:nvSpPr>
        <p:spPr bwMode="auto">
          <a:xfrm>
            <a:off x="3733800" y="5257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11" name="Text Box 19"/>
          <p:cNvSpPr txBox="1">
            <a:spLocks noChangeArrowheads="1"/>
          </p:cNvSpPr>
          <p:nvPr/>
        </p:nvSpPr>
        <p:spPr bwMode="auto">
          <a:xfrm>
            <a:off x="4022725" y="40227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4038600" y="5029200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</a:t>
            </a:r>
          </a:p>
        </p:txBody>
      </p:sp>
      <p:sp>
        <p:nvSpPr>
          <p:cNvPr id="341013" name="Text Box 21"/>
          <p:cNvSpPr txBox="1">
            <a:spLocks noChangeArrowheads="1"/>
          </p:cNvSpPr>
          <p:nvPr/>
        </p:nvSpPr>
        <p:spPr bwMode="auto">
          <a:xfrm>
            <a:off x="6934200" y="32766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41014" name="Text Box 22"/>
          <p:cNvSpPr txBox="1">
            <a:spLocks noChangeArrowheads="1"/>
          </p:cNvSpPr>
          <p:nvPr/>
        </p:nvSpPr>
        <p:spPr bwMode="auto">
          <a:xfrm>
            <a:off x="1431925" y="158432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10:</a:t>
            </a:r>
          </a:p>
        </p:txBody>
      </p:sp>
      <p:sp>
        <p:nvSpPr>
          <p:cNvPr id="341015" name="Text Box 23"/>
          <p:cNvSpPr txBox="1">
            <a:spLocks noChangeArrowheads="1"/>
          </p:cNvSpPr>
          <p:nvPr/>
        </p:nvSpPr>
        <p:spPr bwMode="auto">
          <a:xfrm>
            <a:off x="1524000" y="3810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6080125" y="3946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41017" name="Text Box 25"/>
          <p:cNvSpPr txBox="1">
            <a:spLocks noChangeArrowheads="1"/>
          </p:cNvSpPr>
          <p:nvPr/>
        </p:nvSpPr>
        <p:spPr bwMode="auto">
          <a:xfrm>
            <a:off x="5943600" y="5029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41018" name="Text Box 26"/>
          <p:cNvSpPr txBox="1">
            <a:spLocks noChangeArrowheads="1"/>
          </p:cNvSpPr>
          <p:nvPr/>
        </p:nvSpPr>
        <p:spPr bwMode="auto">
          <a:xfrm>
            <a:off x="80010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41019" name="Line 27"/>
          <p:cNvSpPr>
            <a:spLocks noChangeShapeType="1"/>
          </p:cNvSpPr>
          <p:nvPr/>
        </p:nvSpPr>
        <p:spPr bwMode="auto">
          <a:xfrm>
            <a:off x="5867400" y="3810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0" name="Line 28"/>
          <p:cNvSpPr>
            <a:spLocks noChangeShapeType="1"/>
          </p:cNvSpPr>
          <p:nvPr/>
        </p:nvSpPr>
        <p:spPr bwMode="auto">
          <a:xfrm>
            <a:off x="6629400" y="3048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1" name="Line 29"/>
          <p:cNvSpPr>
            <a:spLocks noChangeShapeType="1"/>
          </p:cNvSpPr>
          <p:nvPr/>
        </p:nvSpPr>
        <p:spPr bwMode="auto">
          <a:xfrm>
            <a:off x="7772400" y="3048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2" name="Line 30"/>
          <p:cNvSpPr>
            <a:spLocks noChangeShapeType="1"/>
          </p:cNvSpPr>
          <p:nvPr/>
        </p:nvSpPr>
        <p:spPr bwMode="auto">
          <a:xfrm>
            <a:off x="5715000" y="4648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3" name="Line 31"/>
          <p:cNvSpPr>
            <a:spLocks noChangeShapeType="1"/>
          </p:cNvSpPr>
          <p:nvPr/>
        </p:nvSpPr>
        <p:spPr bwMode="auto">
          <a:xfrm>
            <a:off x="5715000" y="5715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5" name="Text Box 33"/>
          <p:cNvSpPr txBox="1">
            <a:spLocks noChangeArrowheads="1"/>
          </p:cNvSpPr>
          <p:nvPr/>
        </p:nvSpPr>
        <p:spPr bwMode="auto">
          <a:xfrm>
            <a:off x="7848600" y="39624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Shift</a:t>
            </a:r>
          </a:p>
        </p:txBody>
      </p:sp>
      <p:sp>
        <p:nvSpPr>
          <p:cNvPr id="341026" name="Text Box 34"/>
          <p:cNvSpPr txBox="1">
            <a:spLocks noChangeArrowheads="1"/>
          </p:cNvSpPr>
          <p:nvPr/>
        </p:nvSpPr>
        <p:spPr bwMode="auto">
          <a:xfrm>
            <a:off x="6858000" y="4953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R2</a:t>
            </a:r>
          </a:p>
        </p:txBody>
      </p:sp>
      <p:sp>
        <p:nvSpPr>
          <p:cNvPr id="341027" name="Text Box 35"/>
          <p:cNvSpPr txBox="1">
            <a:spLocks noChangeArrowheads="1"/>
          </p:cNvSpPr>
          <p:nvPr/>
        </p:nvSpPr>
        <p:spPr bwMode="auto">
          <a:xfrm>
            <a:off x="7924800" y="4953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R2</a:t>
            </a:r>
          </a:p>
        </p:txBody>
      </p:sp>
      <p:sp>
        <p:nvSpPr>
          <p:cNvPr id="341028" name="Text Box 36"/>
          <p:cNvSpPr txBox="1">
            <a:spLocks noChangeArrowheads="1"/>
          </p:cNvSpPr>
          <p:nvPr/>
        </p:nvSpPr>
        <p:spPr bwMode="auto">
          <a:xfrm>
            <a:off x="6858000" y="3962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R1</a:t>
            </a:r>
          </a:p>
        </p:txBody>
      </p:sp>
      <p:sp>
        <p:nvSpPr>
          <p:cNvPr id="341029" name="Text Box 37"/>
          <p:cNvSpPr txBox="1">
            <a:spLocks noChangeArrowheads="1"/>
          </p:cNvSpPr>
          <p:nvPr/>
        </p:nvSpPr>
        <p:spPr bwMode="auto">
          <a:xfrm>
            <a:off x="5715000" y="1905000"/>
            <a:ext cx="305593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E  E + E, &gt; +, &lt; *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E  E * E, &gt; +, &gt; *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25" grpId="0"/>
      <p:bldP spid="341026" grpId="0"/>
      <p:bldP spid="341027" grpId="0"/>
      <p:bldP spid="341028" grpId="0"/>
      <p:bldP spid="3410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605B4-FD9E-A14A-A43F-08C5F3B7DD8E}" type="slidenum">
              <a:rPr lang="en-US"/>
              <a:pPr/>
              <a:t>9</a:t>
            </a:fld>
            <a:endParaRPr lang="en-US"/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S/R &amp; R/R Conflicts</a:t>
            </a:r>
          </a:p>
        </p:txBody>
      </p:sp>
      <p:sp>
        <p:nvSpPr>
          <p:cNvPr id="20275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Have a conflict?</a:t>
            </a:r>
          </a:p>
          <a:p>
            <a:pPr lvl="1">
              <a:lnSpc>
                <a:spcPct val="90000"/>
              </a:lnSpc>
            </a:pPr>
            <a:r>
              <a:rPr lang="en-US"/>
              <a:t>No? – Done, grammar is compliant.</a:t>
            </a:r>
          </a:p>
          <a:p>
            <a:pPr>
              <a:lnSpc>
                <a:spcPct val="90000"/>
              </a:lnSpc>
            </a:pPr>
            <a:r>
              <a:rPr lang="en-US"/>
              <a:t>Already using most powerful parser available?</a:t>
            </a:r>
          </a:p>
          <a:p>
            <a:pPr lvl="1">
              <a:lnSpc>
                <a:spcPct val="90000"/>
              </a:lnSpc>
            </a:pPr>
            <a:r>
              <a:rPr lang="en-US"/>
              <a:t>No? – Upgrade and goto 1</a:t>
            </a:r>
          </a:p>
          <a:p>
            <a:pPr>
              <a:lnSpc>
                <a:spcPct val="90000"/>
              </a:lnSpc>
            </a:pPr>
            <a:r>
              <a:rPr lang="en-US"/>
              <a:t>Can the grammar be rearranged so that the conflict disappears?</a:t>
            </a:r>
          </a:p>
          <a:p>
            <a:pPr lvl="1">
              <a:lnSpc>
                <a:spcPct val="90000"/>
              </a:lnSpc>
            </a:pPr>
            <a:r>
              <a:rPr lang="en-US"/>
              <a:t>While preserving the language!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7" grpId="0" build="p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6821</TotalTime>
  <Words>852</Words>
  <Application>Microsoft Macintosh PowerPoint</Application>
  <PresentationFormat>On-screen Show (4:3)</PresentationFormat>
  <Paragraphs>142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LR Parsing</vt:lpstr>
      <vt:lpstr>S/R &amp; ambiguous grammars</vt:lpstr>
      <vt:lpstr>Dangling ‘else’</vt:lpstr>
      <vt:lpstr>Precedence &amp; Associativity</vt:lpstr>
      <vt:lpstr>Precedence Relations</vt:lpstr>
      <vt:lpstr>Precedence Relations</vt:lpstr>
      <vt:lpstr>Precedence Relations</vt:lpstr>
      <vt:lpstr>Precedence &amp; Associativity</vt:lpstr>
      <vt:lpstr>Handling S/R &amp; R/R Conflicts</vt:lpstr>
      <vt:lpstr>Conflicts revisited (cont’d)</vt:lpstr>
      <vt:lpstr>Compiler (parser) compilers</vt:lpstr>
      <vt:lpstr>Compiler (parser) compilers</vt:lpstr>
      <vt:lpstr>Parsing - Summary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891</cp:revision>
  <cp:lastPrinted>2010-10-22T08:35:59Z</cp:lastPrinted>
  <dcterms:created xsi:type="dcterms:W3CDTF">2011-10-22T06:03:11Z</dcterms:created>
  <dcterms:modified xsi:type="dcterms:W3CDTF">2016-06-21T18:21:16Z</dcterms:modified>
</cp:coreProperties>
</file>