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50" r:id="rId2"/>
    <p:sldId id="435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52" r:id="rId15"/>
    <p:sldId id="453" r:id="rId16"/>
    <p:sldId id="454" r:id="rId17"/>
    <p:sldId id="451" r:id="rId18"/>
    <p:sldId id="455" r:id="rId19"/>
    <p:sldId id="449" r:id="rId20"/>
    <p:sldId id="456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86" autoAdjust="0"/>
    <p:restoredTop sz="90929"/>
  </p:normalViewPr>
  <p:slideViewPr>
    <p:cSldViewPr>
      <p:cViewPr varScale="1">
        <p:scale>
          <a:sx n="82" d="100"/>
          <a:sy n="82" d="100"/>
        </p:scale>
        <p:origin x="-11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E2897-DA21-3E4F-B539-E8F5D4B26403}" type="datetimeFigureOut">
              <a:rPr lang="en-US" smtClean="0"/>
              <a:t>16-06-22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9FB48-43CE-E948-A28B-A7A1DC7FF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54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90BD51-CDAF-F048-AD66-98FCE5A905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674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1FBCAF1-95EF-0843-A0E2-1C0F312753BF}" type="datetime1">
              <a:rPr lang="en-CA" smtClean="0"/>
              <a:t>16-06-22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8669EA4-2DFE-884E-B2AD-3864DFD6D7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FCE77BC-8051-2641-A300-F7BD19C97604}" type="datetime1">
              <a:rPr lang="en-CA" smtClean="0"/>
              <a:t>16-06-22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727DCC8-1AE7-834D-AF8F-68407F34D2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EB74EB2-3452-CF4A-949B-531E8A4635EF}" type="datetime1">
              <a:rPr lang="en-CA" smtClean="0"/>
              <a:t>16-06-22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9C274EE-A5E9-FD4E-A9C3-D0859D8AB6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7EC2B0-77FB-5F41-BDD5-C645E4FDECB9}" type="datetime1">
              <a:rPr lang="en-CA" smtClean="0"/>
              <a:t>16-06-22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03BEBF-63E4-2E4C-B867-BE5AE4F163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944CB65-62C4-0F47-942C-AA4385C2C212}" type="datetime1">
              <a:rPr lang="en-CA" smtClean="0"/>
              <a:t>16-06-22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6A81C84-81B0-C341-999D-0A84BB9668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BA4190-5247-5F4C-81B6-8E38F44FA39F}" type="datetime1">
              <a:rPr lang="en-CA" smtClean="0"/>
              <a:t>16-06-22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F94DC48-E9CD-784B-A3C0-C191489AE7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CA9565-B5FE-3842-882B-246BF4704757}" type="datetime1">
              <a:rPr lang="en-CA" smtClean="0"/>
              <a:t>16-06-22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CA59765-A3C4-7946-94F5-A35E21B56D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E8E625C-B469-0D45-91E2-78EA8B9B4971}" type="datetime1">
              <a:rPr lang="en-CA" smtClean="0"/>
              <a:t>16-06-22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74CC18-6908-C641-8EF1-3EFB351973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7738EC0-6C1D-F34F-A01F-D100E9493FFB}" type="datetime1">
              <a:rPr lang="en-CA" smtClean="0"/>
              <a:t>16-06-22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7A6BF21-7709-D24E-BA5C-3BDA0E9BC2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7D11ADE-6F1B-2E4C-BD5A-FB97408E1AC2}" type="datetime1">
              <a:rPr lang="en-CA" smtClean="0"/>
              <a:t>16-06-22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A8B3DE-A141-AC4E-B4CB-15574DC266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47C809E-28B3-0140-95FF-6A95899B55DA}" type="datetime1">
              <a:rPr lang="en-CA" smtClean="0"/>
              <a:t>16-06-22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0FA8C0A-03A7-9846-953F-66387A4B4A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456767B7-B868-BC45-B78C-D916A2CBB051}" type="datetime1">
              <a:rPr lang="en-CA" smtClean="0"/>
              <a:t>16-06-22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ECAC48D9-2095-DB4D-96FA-1EA831997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smtClean="0">
                <a:latin typeface="Calibri"/>
                <a:ea typeface="Calibri"/>
                <a:cs typeface="Calibri"/>
                <a:sym typeface="Calibri"/>
              </a:rPr>
              <a:t>Top-down Parsing</a:t>
            </a:r>
            <a:endParaRPr lang="en-US"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TD1: Recursive Descent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9EA4-2DFE-884E-B2AD-3864DFD6D7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6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Recursive Descent Parsing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start the parser</a:t>
            </a:r>
          </a:p>
          <a:p>
            <a:pPr lvl="1"/>
            <a:r>
              <a:rPr lang="en-CA" dirty="0" smtClean="0">
                <a:solidFill>
                  <a:schemeClr val="accent2"/>
                </a:solidFill>
              </a:rPr>
              <a:t>Initialize next to point to the first token</a:t>
            </a:r>
          </a:p>
          <a:p>
            <a:pPr lvl="1"/>
            <a:r>
              <a:rPr lang="en-CA" dirty="0" smtClean="0">
                <a:solidFill>
                  <a:schemeClr val="accent2"/>
                </a:solidFill>
              </a:rPr>
              <a:t>Invoke E()</a:t>
            </a:r>
          </a:p>
          <a:p>
            <a:r>
              <a:rPr lang="en-CA" dirty="0" smtClean="0"/>
              <a:t>Note how this simulates our previous example</a:t>
            </a:r>
          </a:p>
          <a:p>
            <a:r>
              <a:rPr lang="en-CA" dirty="0" smtClean="0"/>
              <a:t>Easy to implement</a:t>
            </a:r>
          </a:p>
          <a:p>
            <a:r>
              <a:rPr lang="en-CA" dirty="0" smtClean="0"/>
              <a:t>But not </a:t>
            </a:r>
            <a:r>
              <a:rPr lang="en-CA" dirty="0"/>
              <a:t>always </a:t>
            </a:r>
            <a:r>
              <a:rPr lang="en-CA" dirty="0" smtClean="0"/>
              <a:t>working!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1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Left-Recursion in </a:t>
            </a:r>
            <a:br>
              <a:rPr lang="en-CA" dirty="0" smtClean="0"/>
            </a:br>
            <a:r>
              <a:rPr lang="en-CA" dirty="0" smtClean="0"/>
              <a:t>Recursive Descent Parsing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8062664" cy="4114800"/>
              </a:xfrm>
            </p:spPr>
            <p:txBody>
              <a:bodyPr/>
              <a:lstStyle/>
              <a:p>
                <a:r>
                  <a:rPr lang="en-CA" dirty="0" smtClean="0"/>
                  <a:t>Consider a production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S</a:t>
                </a:r>
                <a:r>
                  <a:rPr lang="en-US" dirty="0" smtClean="0">
                    <a:solidFill>
                      <a:schemeClr val="accent2"/>
                    </a:solidFill>
                    <a:sym typeface="Symbol" charset="2"/>
                  </a:rPr>
                  <a:t> </a:t>
                </a:r>
                <a:r>
                  <a:rPr lang="en-US" dirty="0">
                    <a:solidFill>
                      <a:schemeClr val="accent2"/>
                    </a:solidFill>
                    <a:sym typeface="Symbol" charset="2"/>
                  </a:rPr>
                  <a:t> </a:t>
                </a:r>
                <a:r>
                  <a:rPr lang="en-US" dirty="0" smtClean="0">
                    <a:solidFill>
                      <a:schemeClr val="accent2"/>
                    </a:solidFill>
                    <a:sym typeface="Symbol" charset="2"/>
                  </a:rPr>
                  <a:t>S a</a:t>
                </a:r>
                <a:endParaRPr lang="en-CA" dirty="0" smtClean="0"/>
              </a:p>
              <a:p>
                <a:pPr lvl="1"/>
                <a:r>
                  <a:rPr lang="en-CA" dirty="0" err="1" smtClean="0">
                    <a:solidFill>
                      <a:schemeClr val="accent2"/>
                    </a:solidFill>
                  </a:rPr>
                  <a:t>bool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 S</a:t>
                </a:r>
                <a:r>
                  <a:rPr lang="en-CA" baseline="-25000" dirty="0" smtClean="0">
                    <a:solidFill>
                      <a:schemeClr val="accent2"/>
                    </a:solidFill>
                  </a:rPr>
                  <a:t>1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() { return S() &amp;&amp; term(a); }</a:t>
                </a:r>
              </a:p>
              <a:p>
                <a:pPr lvl="1"/>
                <a:r>
                  <a:rPr lang="en-CA" dirty="0" err="1">
                    <a:solidFill>
                      <a:schemeClr val="accent2"/>
                    </a:solidFill>
                  </a:rPr>
                  <a:t>bool</a:t>
                </a:r>
                <a:r>
                  <a:rPr lang="en-CA" dirty="0">
                    <a:solidFill>
                      <a:schemeClr val="accent2"/>
                    </a:solidFill>
                  </a:rPr>
                  <a:t>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S() { return S</a:t>
                </a:r>
                <a:r>
                  <a:rPr lang="en-CA" baseline="-25000" dirty="0" smtClean="0">
                    <a:solidFill>
                      <a:schemeClr val="accent2"/>
                    </a:solidFill>
                  </a:rPr>
                  <a:t>1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(); }</a:t>
                </a:r>
              </a:p>
              <a:p>
                <a:r>
                  <a:rPr lang="en-CA" dirty="0" smtClean="0">
                    <a:solidFill>
                      <a:schemeClr val="accent2"/>
                    </a:solidFill>
                  </a:rPr>
                  <a:t>S()</a:t>
                </a:r>
                <a:r>
                  <a:rPr lang="en-CA" dirty="0" smtClean="0"/>
                  <a:t> will get into an infinite loop</a:t>
                </a:r>
              </a:p>
              <a:p>
                <a:r>
                  <a:rPr lang="en-CA" dirty="0" smtClean="0">
                    <a:solidFill>
                      <a:srgbClr val="FF0000"/>
                    </a:solidFill>
                  </a:rPr>
                  <a:t>Left-recursive grammar</a:t>
                </a:r>
                <a:r>
                  <a:rPr lang="en-CA" dirty="0" smtClean="0"/>
                  <a:t> has a nonterminal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S</a:t>
                </a:r>
              </a:p>
              <a:p>
                <a:pPr lvl="1"/>
                <a:r>
                  <a:rPr lang="en-CA" dirty="0" smtClean="0">
                    <a:solidFill>
                      <a:schemeClr val="accent2"/>
                    </a:solidFill>
                    <a:ea typeface="Cambria Math"/>
                  </a:rPr>
                  <a:t>S </a:t>
                </a:r>
                <a14:m>
                  <m:oMath xmlns="" xmlns:m="http://schemas.openxmlformats.org/officeDocument/2006/math">
                    <m:sSup>
                      <m:sSupPr>
                        <m:ctrlPr>
                          <a:rPr lang="en-CA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→</m:t>
                        </m:r>
                      </m:e>
                      <m:sup>
                        <m:r>
                          <a:rPr lang="en-CA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CA" dirty="0" smtClean="0">
                    <a:solidFill>
                      <a:schemeClr val="accent2"/>
                    </a:solidFill>
                  </a:rPr>
                  <a:t>…S …</a:t>
                </a:r>
              </a:p>
              <a:p>
                <a:r>
                  <a:rPr lang="en-CA" dirty="0" smtClean="0"/>
                  <a:t>Recursive descent parsing does not work for left-recursive grammars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8062664" cy="4114800"/>
              </a:xfrm>
              <a:blipFill rotWithShape="1">
                <a:blip r:embed="rId2"/>
                <a:stretch>
                  <a:fillRect l="-2042" t="-2222" r="-1135" b="-10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68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Elimination of Left Recursion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Consider the left recursive grammar</a:t>
            </a:r>
          </a:p>
          <a:p>
            <a:pPr lvl="1"/>
            <a:r>
              <a:rPr lang="en-CA" dirty="0" smtClean="0">
                <a:solidFill>
                  <a:schemeClr val="accent2"/>
                </a:solidFill>
              </a:rPr>
              <a:t>S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 S a | b</a:t>
            </a:r>
            <a:endParaRPr lang="en-CA" dirty="0" smtClean="0"/>
          </a:p>
          <a:p>
            <a:r>
              <a:rPr lang="en-CA" dirty="0" smtClean="0"/>
              <a:t>S generates all  strings starting with </a:t>
            </a:r>
            <a:r>
              <a:rPr lang="en-CA" dirty="0" smtClean="0">
                <a:solidFill>
                  <a:schemeClr val="accent2"/>
                </a:solidFill>
              </a:rPr>
              <a:t>‘b’</a:t>
            </a:r>
            <a:r>
              <a:rPr lang="en-CA" dirty="0" smtClean="0"/>
              <a:t> and followed by a number of </a:t>
            </a:r>
            <a:r>
              <a:rPr lang="en-CA" dirty="0" smtClean="0">
                <a:solidFill>
                  <a:schemeClr val="accent2"/>
                </a:solidFill>
              </a:rPr>
              <a:t>‘a’</a:t>
            </a:r>
          </a:p>
          <a:p>
            <a:r>
              <a:rPr lang="en-CA" dirty="0" smtClean="0"/>
              <a:t>Can rewrite using right-recursion</a:t>
            </a:r>
          </a:p>
          <a:p>
            <a:pPr lvl="1"/>
            <a:r>
              <a:rPr lang="en-CA" dirty="0" smtClean="0">
                <a:solidFill>
                  <a:schemeClr val="accent2"/>
                </a:solidFill>
              </a:rPr>
              <a:t>S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 b S’</a:t>
            </a:r>
          </a:p>
          <a:p>
            <a:pPr lvl="1"/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a S’ | </a:t>
            </a:r>
            <a:r>
              <a:rPr lang="el-GR" dirty="0" smtClean="0">
                <a:solidFill>
                  <a:schemeClr val="accent2"/>
                </a:solidFill>
                <a:sym typeface="Symbol" charset="2"/>
              </a:rPr>
              <a:t>ε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 Immediate </a:t>
            </a:r>
            <a:r>
              <a:rPr lang="en-CA" dirty="0"/>
              <a:t>Left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general for immediate left recursion</a:t>
            </a:r>
          </a:p>
          <a:p>
            <a:pPr lvl="1"/>
            <a:r>
              <a:rPr lang="en-CA" dirty="0" smtClean="0">
                <a:solidFill>
                  <a:schemeClr val="accent2"/>
                </a:solidFill>
              </a:rPr>
              <a:t>S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S </a:t>
            </a:r>
            <a:r>
              <a:rPr lang="en-US" baseline="-25000" dirty="0" smtClean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| …| S </a:t>
            </a:r>
            <a:r>
              <a:rPr lang="en-US" baseline="-25000" dirty="0" smtClean="0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| </a:t>
            </a:r>
            <a:r>
              <a:rPr lang="en-US" baseline="-25000" dirty="0" smtClean="0">
                <a:solidFill>
                  <a:schemeClr val="accent2"/>
                </a:solidFill>
                <a:sym typeface="Symbol" charset="2"/>
              </a:rPr>
              <a:t>1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|…|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</a:t>
            </a:r>
            <a:r>
              <a:rPr lang="en-US" baseline="-25000" dirty="0" smtClean="0">
                <a:solidFill>
                  <a:schemeClr val="accent2"/>
                </a:solidFill>
                <a:sym typeface="Symbol" charset="2"/>
              </a:rPr>
              <a:t>m</a:t>
            </a:r>
            <a:endParaRPr lang="en-CA" dirty="0"/>
          </a:p>
          <a:p>
            <a:r>
              <a:rPr lang="en-CA" dirty="0" smtClean="0"/>
              <a:t>All strings derived from </a:t>
            </a:r>
            <a:r>
              <a:rPr lang="en-CA" dirty="0" smtClean="0">
                <a:solidFill>
                  <a:schemeClr val="accent2"/>
                </a:solidFill>
              </a:rPr>
              <a:t>S</a:t>
            </a:r>
            <a:r>
              <a:rPr lang="en-CA" dirty="0" smtClean="0"/>
              <a:t> start with one of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</a:t>
            </a:r>
            <a:r>
              <a:rPr lang="en-CA" baseline="-25000" dirty="0" smtClean="0">
                <a:solidFill>
                  <a:schemeClr val="accent2"/>
                </a:solidFill>
              </a:rPr>
              <a:t>1</a:t>
            </a:r>
            <a:r>
              <a:rPr lang="en-CA" dirty="0" smtClean="0">
                <a:solidFill>
                  <a:schemeClr val="accent2"/>
                </a:solidFill>
              </a:rPr>
              <a:t>, …,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</a:t>
            </a:r>
            <a:r>
              <a:rPr lang="en-CA" baseline="-25000" dirty="0" smtClean="0">
                <a:solidFill>
                  <a:schemeClr val="accent2"/>
                </a:solidFill>
              </a:rPr>
              <a:t>m</a:t>
            </a:r>
            <a:r>
              <a:rPr lang="en-CA" dirty="0" smtClean="0"/>
              <a:t> and continue with several instances of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CA" baseline="-25000" dirty="0" smtClean="0">
                <a:solidFill>
                  <a:schemeClr val="accent2"/>
                </a:solidFill>
              </a:rPr>
              <a:t>1</a:t>
            </a:r>
            <a:r>
              <a:rPr lang="en-CA" dirty="0" smtClean="0">
                <a:solidFill>
                  <a:schemeClr val="accent2"/>
                </a:solidFill>
              </a:rPr>
              <a:t>,…,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CA" baseline="-25000" dirty="0" smtClean="0">
                <a:solidFill>
                  <a:schemeClr val="accent2"/>
                </a:solidFill>
              </a:rPr>
              <a:t>n</a:t>
            </a:r>
            <a:endParaRPr lang="en-CA" dirty="0">
              <a:solidFill>
                <a:schemeClr val="accent2"/>
              </a:solidFill>
            </a:endParaRPr>
          </a:p>
          <a:p>
            <a:r>
              <a:rPr lang="en-CA" dirty="0" smtClean="0"/>
              <a:t>Rewrite as </a:t>
            </a:r>
          </a:p>
          <a:p>
            <a:pPr lvl="1"/>
            <a:r>
              <a:rPr lang="en-CA" dirty="0" smtClean="0">
                <a:solidFill>
                  <a:schemeClr val="accent2"/>
                </a:solidFill>
              </a:rPr>
              <a:t>S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</a:t>
            </a:r>
            <a:r>
              <a:rPr lang="en-US" baseline="-25000" dirty="0" smtClean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S’|…| </a:t>
            </a:r>
            <a:r>
              <a:rPr lang="en-US" baseline="-25000" dirty="0" smtClean="0">
                <a:solidFill>
                  <a:schemeClr val="accent2"/>
                </a:solidFill>
                <a:sym typeface="Symbol" charset="2"/>
              </a:rPr>
              <a:t>m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S’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S’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baseline="-25000" dirty="0" smtClean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S’ | …|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baseline="-25000" dirty="0" smtClean="0">
                <a:solidFill>
                  <a:schemeClr val="accent2"/>
                </a:solidFill>
                <a:sym typeface="Symbol" charset="2"/>
              </a:rPr>
              <a:t>n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S’| </a:t>
            </a:r>
            <a:r>
              <a:rPr lang="el-GR" dirty="0" smtClean="0">
                <a:solidFill>
                  <a:schemeClr val="accent2"/>
                </a:solidFill>
                <a:sym typeface="Symbol" charset="2"/>
              </a:rPr>
              <a:t>ε</a:t>
            </a:r>
            <a:endParaRPr lang="en-CA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8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 Immediate </a:t>
            </a:r>
            <a:r>
              <a:rPr lang="en-CA" dirty="0"/>
              <a:t>Left 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2420888"/>
            <a:ext cx="1800200" cy="25545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 : T * F</a:t>
            </a:r>
          </a:p>
          <a:p>
            <a:r>
              <a:rPr lang="en-US" sz="3200" dirty="0" smtClean="0"/>
              <a:t>   | F</a:t>
            </a:r>
          </a:p>
          <a:p>
            <a:r>
              <a:rPr lang="en-US" sz="3200" dirty="0" smtClean="0"/>
              <a:t>F : a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| b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| c</a:t>
            </a:r>
            <a:endParaRPr lang="en-US" sz="320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2843808" y="1916832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8064" y="2564904"/>
            <a:ext cx="2160240" cy="3046988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 : F T’</a:t>
            </a:r>
          </a:p>
          <a:p>
            <a:r>
              <a:rPr lang="en-US" sz="3200" dirty="0" smtClean="0"/>
              <a:t>T’ : * F T’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| </a:t>
            </a:r>
            <a:r>
              <a:rPr lang="el-GR" sz="3200" dirty="0">
                <a:sym typeface="Symbol" charset="2"/>
              </a:rPr>
              <a:t>ε</a:t>
            </a:r>
            <a:endParaRPr lang="en-US" sz="3200" dirty="0" smtClean="0"/>
          </a:p>
          <a:p>
            <a:r>
              <a:rPr lang="en-US" sz="3200" dirty="0" smtClean="0"/>
              <a:t>F : a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| b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| c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339752" y="1772816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</a:t>
            </a:r>
            <a:endParaRPr lang="en-US" sz="3200" dirty="0"/>
          </a:p>
        </p:txBody>
      </p:sp>
      <p:sp>
        <p:nvSpPr>
          <p:cNvPr id="13" name="Right Arrow Callout 12"/>
          <p:cNvSpPr/>
          <p:nvPr/>
        </p:nvSpPr>
        <p:spPr bwMode="auto">
          <a:xfrm>
            <a:off x="2699792" y="3140968"/>
            <a:ext cx="2160240" cy="864096"/>
          </a:xfrm>
          <a:prstGeom prst="rightArrowCallou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No </a:t>
            </a:r>
            <a:r>
              <a:rPr lang="en-US" dirty="0" smtClean="0"/>
              <a:t>left recursion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1880" y="1772816"/>
            <a:ext cx="9361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T*F</a:t>
            </a:r>
            <a:endParaRPr lang="en-US" sz="3200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4427984" y="1916832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6056" y="1772816"/>
            <a:ext cx="1368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T*F*F</a:t>
            </a:r>
            <a:endParaRPr lang="en-US" sz="3200" dirty="0"/>
          </a:p>
        </p:txBody>
      </p:sp>
      <p:sp>
        <p:nvSpPr>
          <p:cNvPr id="17" name="Right Arrow 16"/>
          <p:cNvSpPr/>
          <p:nvPr/>
        </p:nvSpPr>
        <p:spPr bwMode="auto">
          <a:xfrm>
            <a:off x="6372200" y="1916832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48264" y="1772816"/>
            <a:ext cx="1368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F*F*F</a:t>
            </a:r>
            <a:endParaRPr lang="en-US" sz="3200" dirty="0"/>
          </a:p>
        </p:txBody>
      </p:sp>
      <p:sp>
        <p:nvSpPr>
          <p:cNvPr id="26" name="Right Arrow 25"/>
          <p:cNvSpPr/>
          <p:nvPr/>
        </p:nvSpPr>
        <p:spPr bwMode="auto">
          <a:xfrm>
            <a:off x="827584" y="5949280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28" y="5805264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1475656" y="5805264"/>
            <a:ext cx="9361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FT’</a:t>
            </a:r>
            <a:endParaRPr lang="en-US" sz="3200" dirty="0"/>
          </a:p>
        </p:txBody>
      </p:sp>
      <p:sp>
        <p:nvSpPr>
          <p:cNvPr id="29" name="Right Arrow 28"/>
          <p:cNvSpPr/>
          <p:nvPr/>
        </p:nvSpPr>
        <p:spPr bwMode="auto">
          <a:xfrm>
            <a:off x="2411760" y="5949280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59832" y="5805264"/>
            <a:ext cx="1368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F*FT’</a:t>
            </a:r>
            <a:endParaRPr lang="en-US" sz="3200" dirty="0"/>
          </a:p>
        </p:txBody>
      </p:sp>
      <p:sp>
        <p:nvSpPr>
          <p:cNvPr id="31" name="Right Arrow 30"/>
          <p:cNvSpPr/>
          <p:nvPr/>
        </p:nvSpPr>
        <p:spPr bwMode="auto">
          <a:xfrm>
            <a:off x="4355976" y="5949280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32040" y="5805264"/>
            <a:ext cx="1800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F*F*FT’</a:t>
            </a:r>
            <a:endParaRPr lang="en-US" sz="3200" dirty="0"/>
          </a:p>
        </p:txBody>
      </p:sp>
      <p:sp>
        <p:nvSpPr>
          <p:cNvPr id="33" name="Right Arrow 32"/>
          <p:cNvSpPr/>
          <p:nvPr/>
        </p:nvSpPr>
        <p:spPr bwMode="auto">
          <a:xfrm>
            <a:off x="6516216" y="5949280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20272" y="5805264"/>
            <a:ext cx="1800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F*F*F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3258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Remove General </a:t>
            </a:r>
            <a:r>
              <a:rPr lang="en-CA" dirty="0"/>
              <a:t>Left 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1600" y="2204864"/>
            <a:ext cx="1800200" cy="25545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 : A a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| b</a:t>
            </a:r>
          </a:p>
          <a:p>
            <a:r>
              <a:rPr lang="en-US" sz="3200" dirty="0" smtClean="0"/>
              <a:t>A : A c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| </a:t>
            </a:r>
            <a:r>
              <a:rPr lang="en-US" sz="3200" dirty="0" smtClean="0">
                <a:solidFill>
                  <a:srgbClr val="FF0000"/>
                </a:solidFill>
              </a:rPr>
              <a:t>S</a:t>
            </a:r>
            <a:r>
              <a:rPr lang="en-US" sz="3200" dirty="0" smtClean="0"/>
              <a:t> d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| </a:t>
            </a:r>
            <a:r>
              <a:rPr lang="el-GR" sz="3200" dirty="0">
                <a:sym typeface="Symbol" charset="2"/>
              </a:rPr>
              <a:t>ε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2348880"/>
            <a:ext cx="2160240" cy="3046988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S : A a</a:t>
            </a:r>
          </a:p>
          <a:p>
            <a:r>
              <a:rPr lang="en-CA" sz="3200" dirty="0"/>
              <a:t> </a:t>
            </a:r>
            <a:r>
              <a:rPr lang="en-CA" sz="3200" dirty="0" smtClean="0"/>
              <a:t>  | b</a:t>
            </a:r>
          </a:p>
          <a:p>
            <a:r>
              <a:rPr lang="en-CA" sz="3200" dirty="0" smtClean="0"/>
              <a:t>A : A c</a:t>
            </a:r>
          </a:p>
          <a:p>
            <a:r>
              <a:rPr lang="en-CA" sz="3200" dirty="0" smtClean="0"/>
              <a:t>   | </a:t>
            </a:r>
            <a:r>
              <a:rPr lang="en-CA" sz="3200" dirty="0" smtClean="0">
                <a:solidFill>
                  <a:srgbClr val="FF0000"/>
                </a:solidFill>
              </a:rPr>
              <a:t>A a</a:t>
            </a:r>
            <a:r>
              <a:rPr lang="en-CA" sz="3200" dirty="0" smtClean="0"/>
              <a:t> d</a:t>
            </a:r>
          </a:p>
          <a:p>
            <a:r>
              <a:rPr lang="en-CA" sz="3200" dirty="0"/>
              <a:t> </a:t>
            </a:r>
            <a:r>
              <a:rPr lang="en-CA" sz="3200" dirty="0" smtClean="0"/>
              <a:t>  | </a:t>
            </a:r>
            <a:r>
              <a:rPr lang="en-CA" sz="3200" dirty="0" smtClean="0">
                <a:solidFill>
                  <a:srgbClr val="FF0000"/>
                </a:solidFill>
              </a:rPr>
              <a:t>b</a:t>
            </a:r>
            <a:r>
              <a:rPr lang="en-CA" sz="3200" dirty="0" smtClean="0"/>
              <a:t> d</a:t>
            </a:r>
          </a:p>
          <a:p>
            <a:r>
              <a:rPr lang="en-CA" sz="3200" dirty="0"/>
              <a:t> </a:t>
            </a:r>
            <a:r>
              <a:rPr lang="en-CA" sz="3200" dirty="0" smtClean="0"/>
              <a:t>  | </a:t>
            </a:r>
            <a:r>
              <a:rPr lang="el-GR" sz="3200" dirty="0">
                <a:sym typeface="Symbol" charset="2"/>
              </a:rPr>
              <a:t>ε</a:t>
            </a:r>
            <a:endParaRPr lang="en-US" sz="3200" dirty="0"/>
          </a:p>
        </p:txBody>
      </p:sp>
      <p:sp>
        <p:nvSpPr>
          <p:cNvPr id="13" name="Right Arrow Callout 12"/>
          <p:cNvSpPr/>
          <p:nvPr/>
        </p:nvSpPr>
        <p:spPr bwMode="auto">
          <a:xfrm>
            <a:off x="3275856" y="3068960"/>
            <a:ext cx="2232248" cy="864096"/>
          </a:xfrm>
          <a:prstGeom prst="rightArrowCallou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Ordering: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S, 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49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Immediate Left </a:t>
            </a:r>
            <a:r>
              <a:rPr lang="en-CA" dirty="0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2132856"/>
            <a:ext cx="2160240" cy="3046988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S : A a</a:t>
            </a:r>
          </a:p>
          <a:p>
            <a:r>
              <a:rPr lang="en-CA" sz="3200" dirty="0"/>
              <a:t> </a:t>
            </a:r>
            <a:r>
              <a:rPr lang="en-CA" sz="3200" dirty="0" smtClean="0"/>
              <a:t>  | b</a:t>
            </a:r>
          </a:p>
          <a:p>
            <a:r>
              <a:rPr lang="en-CA" sz="3200" dirty="0" smtClean="0"/>
              <a:t>A : </a:t>
            </a:r>
            <a:r>
              <a:rPr lang="en-CA" sz="3200" dirty="0" smtClean="0">
                <a:solidFill>
                  <a:schemeClr val="accent2"/>
                </a:solidFill>
              </a:rPr>
              <a:t>A c</a:t>
            </a:r>
          </a:p>
          <a:p>
            <a:r>
              <a:rPr lang="en-CA" sz="3200" dirty="0" smtClean="0"/>
              <a:t>   | </a:t>
            </a:r>
            <a:r>
              <a:rPr lang="en-CA" sz="3200" dirty="0" smtClean="0">
                <a:solidFill>
                  <a:srgbClr val="333399"/>
                </a:solidFill>
              </a:rPr>
              <a:t>A a d</a:t>
            </a:r>
          </a:p>
          <a:p>
            <a:r>
              <a:rPr lang="en-CA" sz="3200" dirty="0"/>
              <a:t> </a:t>
            </a:r>
            <a:r>
              <a:rPr lang="en-CA" sz="3200" dirty="0" smtClean="0"/>
              <a:t>  | </a:t>
            </a:r>
            <a:r>
              <a:rPr lang="en-CA" sz="3200" dirty="0" smtClean="0">
                <a:solidFill>
                  <a:srgbClr val="FF0000"/>
                </a:solidFill>
              </a:rPr>
              <a:t>b d</a:t>
            </a:r>
          </a:p>
          <a:p>
            <a:r>
              <a:rPr lang="en-CA" sz="3200" dirty="0"/>
              <a:t> </a:t>
            </a:r>
            <a:r>
              <a:rPr lang="en-CA" sz="3200" dirty="0" smtClean="0"/>
              <a:t>  | </a:t>
            </a:r>
            <a:r>
              <a:rPr lang="el-GR" sz="3200" dirty="0">
                <a:solidFill>
                  <a:srgbClr val="FF0000"/>
                </a:solidFill>
                <a:sym typeface="Symbol" charset="2"/>
              </a:rPr>
              <a:t>ε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Right Arrow Callout 12"/>
          <p:cNvSpPr/>
          <p:nvPr/>
        </p:nvSpPr>
        <p:spPr bwMode="auto">
          <a:xfrm>
            <a:off x="3275856" y="3068960"/>
            <a:ext cx="2232248" cy="1296144"/>
          </a:xfrm>
          <a:prstGeom prst="rightArrowCallou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Remove Left Recursion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128" y="2132856"/>
            <a:ext cx="2160240" cy="3539430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S : A a</a:t>
            </a:r>
          </a:p>
          <a:p>
            <a:r>
              <a:rPr lang="en-CA" sz="3200" dirty="0"/>
              <a:t> </a:t>
            </a:r>
            <a:r>
              <a:rPr lang="en-CA" sz="3200" dirty="0" smtClean="0"/>
              <a:t>  | b</a:t>
            </a:r>
          </a:p>
          <a:p>
            <a:r>
              <a:rPr lang="en-CA" sz="3200" dirty="0" smtClean="0">
                <a:solidFill>
                  <a:srgbClr val="FF0000"/>
                </a:solidFill>
              </a:rPr>
              <a:t>A : b d A’</a:t>
            </a:r>
          </a:p>
          <a:p>
            <a:r>
              <a:rPr lang="en-CA" sz="3200" dirty="0">
                <a:solidFill>
                  <a:srgbClr val="FF0000"/>
                </a:solidFill>
              </a:rPr>
              <a:t> </a:t>
            </a:r>
            <a:r>
              <a:rPr lang="en-CA" sz="3200" dirty="0" smtClean="0">
                <a:solidFill>
                  <a:srgbClr val="FF0000"/>
                </a:solidFill>
              </a:rPr>
              <a:t>  | A’</a:t>
            </a:r>
          </a:p>
          <a:p>
            <a:r>
              <a:rPr lang="en-CA" sz="3200" dirty="0" smtClean="0">
                <a:solidFill>
                  <a:schemeClr val="accent2"/>
                </a:solidFill>
              </a:rPr>
              <a:t>A’ : c A’</a:t>
            </a:r>
          </a:p>
          <a:p>
            <a:r>
              <a:rPr lang="en-CA" sz="3200" dirty="0">
                <a:solidFill>
                  <a:schemeClr val="accent2"/>
                </a:solidFill>
              </a:rPr>
              <a:t> </a:t>
            </a:r>
            <a:r>
              <a:rPr lang="en-CA" sz="3200" dirty="0" smtClean="0">
                <a:solidFill>
                  <a:schemeClr val="accent2"/>
                </a:solidFill>
              </a:rPr>
              <a:t>  | a d A’</a:t>
            </a:r>
          </a:p>
          <a:p>
            <a:r>
              <a:rPr lang="en-CA" sz="3200" dirty="0">
                <a:solidFill>
                  <a:schemeClr val="accent2"/>
                </a:solidFill>
              </a:rPr>
              <a:t> </a:t>
            </a:r>
            <a:r>
              <a:rPr lang="en-CA" sz="3200" dirty="0" smtClean="0">
                <a:solidFill>
                  <a:schemeClr val="accent2"/>
                </a:solidFill>
              </a:rPr>
              <a:t>  | </a:t>
            </a:r>
            <a:r>
              <a:rPr lang="el-GR" sz="3200" dirty="0">
                <a:solidFill>
                  <a:schemeClr val="accent2"/>
                </a:solidFill>
                <a:sym typeface="Symbol" charset="2"/>
              </a:rPr>
              <a:t>ε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2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General Left </a:t>
            </a:r>
            <a:r>
              <a:rPr lang="en-CA" dirty="0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1916832"/>
            <a:ext cx="7848872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Input: grammar G with no cycles A -&gt; A or empty rules A -&gt; </a:t>
            </a:r>
            <a:r>
              <a:rPr lang="el-GR" dirty="0" smtClean="0">
                <a:solidFill>
                  <a:srgbClr val="000000"/>
                </a:solidFill>
                <a:sym typeface="Symbol" charset="2"/>
              </a:rPr>
              <a:t>ε</a:t>
            </a:r>
            <a:endParaRPr lang="en-CA" dirty="0">
              <a:solidFill>
                <a:srgbClr val="000000"/>
              </a:solidFill>
              <a:sym typeface="Symbol" charset="2"/>
            </a:endParaRPr>
          </a:p>
          <a:p>
            <a:pPr>
              <a:lnSpc>
                <a:spcPct val="80000"/>
              </a:lnSpc>
            </a:pPr>
            <a:endParaRPr lang="en-CA" dirty="0" smtClean="0">
              <a:solidFill>
                <a:srgbClr val="000000"/>
              </a:solidFill>
              <a:sym typeface="Symbol" charset="2"/>
            </a:endParaRPr>
          </a:p>
          <a:p>
            <a:pPr>
              <a:lnSpc>
                <a:spcPct val="80000"/>
              </a:lnSpc>
            </a:pPr>
            <a:r>
              <a:rPr lang="en-CA" dirty="0" smtClean="0">
                <a:solidFill>
                  <a:srgbClr val="000000"/>
                </a:solidFill>
                <a:sym typeface="Symbol" charset="2"/>
              </a:rPr>
              <a:t>Output: grammar with no left recursion</a:t>
            </a:r>
            <a:endParaRPr lang="en-CA" dirty="0">
              <a:solidFill>
                <a:srgbClr val="000000"/>
              </a:solidFill>
              <a:sym typeface="Symbol" charset="2"/>
            </a:endParaRPr>
          </a:p>
          <a:p>
            <a:pPr>
              <a:lnSpc>
                <a:spcPct val="80000"/>
              </a:lnSpc>
            </a:pPr>
            <a:endParaRPr lang="en-CA" dirty="0" smtClean="0">
              <a:solidFill>
                <a:srgbClr val="000000"/>
              </a:solidFill>
              <a:sym typeface="Symbol" charset="2"/>
            </a:endParaRPr>
          </a:p>
          <a:p>
            <a:pPr>
              <a:lnSpc>
                <a:spcPct val="80000"/>
              </a:lnSpc>
            </a:pPr>
            <a:r>
              <a:rPr lang="en-CA" dirty="0" smtClean="0">
                <a:solidFill>
                  <a:srgbClr val="000000"/>
                </a:solidFill>
                <a:sym typeface="Symbol" charset="2"/>
              </a:rPr>
              <a:t>Arrange </a:t>
            </a:r>
            <a:r>
              <a:rPr lang="en-CA" dirty="0" err="1" smtClean="0">
                <a:solidFill>
                  <a:srgbClr val="000000"/>
                </a:solidFill>
                <a:sym typeface="Symbol" charset="2"/>
              </a:rPr>
              <a:t>nonterminals</a:t>
            </a:r>
            <a:r>
              <a:rPr lang="en-CA" dirty="0" smtClean="0">
                <a:solidFill>
                  <a:srgbClr val="000000"/>
                </a:solidFill>
                <a:sym typeface="Symbol" charset="2"/>
              </a:rPr>
              <a:t> in order A</a:t>
            </a:r>
            <a:r>
              <a:rPr lang="en-CA" baseline="-25000" dirty="0" smtClean="0">
                <a:solidFill>
                  <a:srgbClr val="000000"/>
                </a:solidFill>
                <a:sym typeface="Symbol" charset="2"/>
              </a:rPr>
              <a:t>1</a:t>
            </a:r>
            <a:r>
              <a:rPr lang="en-CA" dirty="0" smtClean="0">
                <a:solidFill>
                  <a:srgbClr val="000000"/>
                </a:solidFill>
                <a:sym typeface="Symbol" charset="2"/>
              </a:rPr>
              <a:t>, A</a:t>
            </a:r>
            <a:r>
              <a:rPr lang="en-CA" baseline="-25000" dirty="0" smtClean="0">
                <a:solidFill>
                  <a:srgbClr val="000000"/>
                </a:solidFill>
                <a:sym typeface="Symbol" charset="2"/>
              </a:rPr>
              <a:t>2</a:t>
            </a:r>
            <a:r>
              <a:rPr lang="en-CA" dirty="0" smtClean="0">
                <a:solidFill>
                  <a:srgbClr val="000000"/>
                </a:solidFill>
                <a:sym typeface="Symbol" charset="2"/>
              </a:rPr>
              <a:t>, A</a:t>
            </a:r>
            <a:r>
              <a:rPr lang="en-CA" baseline="-25000" dirty="0" smtClean="0">
                <a:solidFill>
                  <a:srgbClr val="000000"/>
                </a:solidFill>
                <a:sym typeface="Symbol" charset="2"/>
              </a:rPr>
              <a:t>3</a:t>
            </a:r>
            <a:r>
              <a:rPr lang="en-CA" dirty="0" smtClean="0">
                <a:solidFill>
                  <a:srgbClr val="000000"/>
                </a:solidFill>
                <a:sym typeface="Symbol" charset="2"/>
              </a:rPr>
              <a:t>, </a:t>
            </a:r>
            <a:r>
              <a:rPr lang="is-IS" dirty="0" smtClean="0">
                <a:solidFill>
                  <a:srgbClr val="000000"/>
                </a:solidFill>
                <a:sym typeface="Symbol" charset="2"/>
              </a:rPr>
              <a:t>…, A</a:t>
            </a:r>
            <a:r>
              <a:rPr lang="is-IS" baseline="-25000" dirty="0" smtClean="0">
                <a:solidFill>
                  <a:srgbClr val="000000"/>
                </a:solidFill>
                <a:sym typeface="Symbol" charset="2"/>
              </a:rPr>
              <a:t>n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for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= 1 to n {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for j = 1 to i-1 {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replace each rule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-&gt; </a:t>
            </a:r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baseline="-25000" dirty="0" err="1" smtClean="0">
                <a:solidFill>
                  <a:srgbClr val="FF0000"/>
                </a:solidFill>
              </a:rPr>
              <a:t>j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 charset="2"/>
              </a:rPr>
              <a:t> </a:t>
            </a:r>
            <a:r>
              <a:rPr lang="en-US" dirty="0" smtClean="0">
                <a:solidFill>
                  <a:srgbClr val="000000"/>
                </a:solidFill>
                <a:sym typeface="Symbol" charset="2"/>
              </a:rPr>
              <a:t>where </a:t>
            </a:r>
            <a:r>
              <a:rPr lang="en-US" dirty="0" err="1" smtClean="0">
                <a:solidFill>
                  <a:srgbClr val="FF0000"/>
                </a:solidFill>
                <a:sym typeface="Symbol" charset="2"/>
              </a:rPr>
              <a:t>A</a:t>
            </a:r>
            <a:r>
              <a:rPr lang="en-US" baseline="-25000" dirty="0" err="1" smtClean="0">
                <a:solidFill>
                  <a:srgbClr val="FF0000"/>
                </a:solidFill>
                <a:sym typeface="Symbol" charset="2"/>
              </a:rPr>
              <a:t>j</a:t>
            </a:r>
            <a:r>
              <a:rPr lang="en-US" dirty="0" smtClean="0">
                <a:solidFill>
                  <a:srgbClr val="FF0000"/>
                </a:solidFill>
                <a:sym typeface="Symbol" charset="2"/>
              </a:rPr>
              <a:t> -&gt;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</a:t>
            </a:r>
            <a:r>
              <a:rPr lang="en-CA" baseline="-25000" dirty="0" smtClean="0">
                <a:solidFill>
                  <a:srgbClr val="FF0000"/>
                </a:solidFill>
              </a:rPr>
              <a:t>1</a:t>
            </a:r>
            <a:r>
              <a:rPr lang="en-CA" dirty="0" smtClean="0">
                <a:solidFill>
                  <a:srgbClr val="FF0000"/>
                </a:solidFill>
              </a:rPr>
              <a:t> | …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 charset="2"/>
              </a:rPr>
              <a:t>| </a:t>
            </a:r>
            <a:r>
              <a:rPr lang="en-CA" baseline="-25000" dirty="0">
                <a:solidFill>
                  <a:srgbClr val="FF0000"/>
                </a:solidFill>
              </a:rPr>
              <a:t>m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rgbClr val="000000"/>
                </a:solidFill>
              </a:rPr>
              <a:t>with</a:t>
            </a:r>
          </a:p>
          <a:p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smtClean="0">
                <a:solidFill>
                  <a:srgbClr val="000000"/>
                </a:solidFill>
              </a:rPr>
              <a:t>      the rules </a:t>
            </a:r>
            <a:r>
              <a:rPr lang="en-CA" dirty="0" smtClean="0">
                <a:solidFill>
                  <a:srgbClr val="FF0000"/>
                </a:solidFill>
              </a:rPr>
              <a:t>A</a:t>
            </a:r>
            <a:r>
              <a:rPr lang="en-CA" baseline="-25000" dirty="0" smtClean="0">
                <a:solidFill>
                  <a:srgbClr val="FF0000"/>
                </a:solidFill>
              </a:rPr>
              <a:t>i</a:t>
            </a:r>
            <a:r>
              <a:rPr lang="en-CA" dirty="0" smtClean="0">
                <a:solidFill>
                  <a:srgbClr val="FF0000"/>
                </a:solidFill>
              </a:rPr>
              <a:t> -&gt;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</a:t>
            </a:r>
            <a:r>
              <a:rPr lang="en-CA" baseline="-25000" dirty="0">
                <a:solidFill>
                  <a:srgbClr val="FF0000"/>
                </a:solidFill>
              </a:rPr>
              <a:t>1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 charset="2"/>
              </a:rPr>
              <a:t> </a:t>
            </a:r>
            <a:r>
              <a:rPr lang="en-CA" dirty="0" smtClean="0">
                <a:solidFill>
                  <a:srgbClr val="FF0000"/>
                </a:solidFill>
              </a:rPr>
              <a:t>| </a:t>
            </a:r>
            <a:r>
              <a:rPr lang="en-CA" dirty="0">
                <a:solidFill>
                  <a:srgbClr val="FF0000"/>
                </a:solidFill>
              </a:rPr>
              <a:t>…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| </a:t>
            </a:r>
            <a:r>
              <a:rPr lang="en-CA" baseline="-25000" dirty="0">
                <a:solidFill>
                  <a:srgbClr val="FF0000"/>
                </a:solidFill>
              </a:rPr>
              <a:t>m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 charset="2"/>
              </a:rPr>
              <a:t></a:t>
            </a:r>
          </a:p>
          <a:p>
            <a:r>
              <a:rPr lang="en-US" dirty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Symbol" charset="2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Symbol" charset="2"/>
              </a:rPr>
              <a:t>  remove immediate left recursion among A</a:t>
            </a:r>
            <a:r>
              <a:rPr lang="en-US" baseline="-25000" dirty="0" smtClean="0">
                <a:solidFill>
                  <a:srgbClr val="000000"/>
                </a:solidFill>
                <a:sym typeface="Symbol" charset="2"/>
              </a:rPr>
              <a:t>i</a:t>
            </a:r>
            <a:r>
              <a:rPr lang="en-US" dirty="0" smtClean="0">
                <a:solidFill>
                  <a:srgbClr val="000000"/>
                </a:solidFill>
                <a:sym typeface="Symbol" charset="2"/>
              </a:rPr>
              <a:t> rules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sym typeface="Symbol" charset="2"/>
              </a:rPr>
              <a:t>}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90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Remove General Left </a:t>
            </a:r>
            <a:r>
              <a:rPr lang="en-CA" dirty="0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754233"/>
            <a:ext cx="2160240" cy="4524315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it-IT" sz="3200" dirty="0"/>
              <a:t> </a:t>
            </a:r>
            <a:r>
              <a:rPr lang="it-IT" sz="3200" dirty="0" err="1"/>
              <a:t>S</a:t>
            </a:r>
            <a:r>
              <a:rPr lang="it-IT" sz="3200" dirty="0"/>
              <a:t> </a:t>
            </a:r>
            <a:r>
              <a:rPr lang="it-IT" sz="3200" dirty="0" smtClean="0"/>
              <a:t>: </a:t>
            </a:r>
            <a:r>
              <a:rPr lang="it-IT" sz="3200" dirty="0"/>
              <a:t>A </a:t>
            </a:r>
            <a:r>
              <a:rPr lang="it-IT" sz="3200" dirty="0" smtClean="0"/>
              <a:t>a</a:t>
            </a:r>
            <a:endParaRPr lang="it-IT" sz="3200" dirty="0"/>
          </a:p>
          <a:p>
            <a:r>
              <a:rPr lang="de-DE" sz="3200" dirty="0"/>
              <a:t>    </a:t>
            </a:r>
            <a:r>
              <a:rPr lang="de-DE" sz="3200" dirty="0" smtClean="0"/>
              <a:t>| b</a:t>
            </a:r>
            <a:endParaRPr lang="de-DE" sz="3200" dirty="0"/>
          </a:p>
          <a:p>
            <a:r>
              <a:rPr lang="hu-HU" sz="3200" dirty="0" smtClean="0"/>
              <a:t>A : </a:t>
            </a:r>
            <a:r>
              <a:rPr lang="hu-HU" sz="3200" dirty="0"/>
              <a:t>A </a:t>
            </a:r>
            <a:r>
              <a:rPr lang="hu-HU" sz="3200" dirty="0" smtClean="0"/>
              <a:t>c</a:t>
            </a:r>
            <a:endParaRPr lang="hu-HU" sz="3200" dirty="0"/>
          </a:p>
          <a:p>
            <a:r>
              <a:rPr lang="hu-HU" sz="3200" dirty="0"/>
              <a:t>    </a:t>
            </a:r>
            <a:r>
              <a:rPr lang="hu-HU" sz="3200" dirty="0" smtClean="0"/>
              <a:t>| S d</a:t>
            </a:r>
            <a:endParaRPr lang="hu-HU" sz="3200" dirty="0"/>
          </a:p>
          <a:p>
            <a:r>
              <a:rPr lang="hu-HU" sz="3200" dirty="0"/>
              <a:t>    </a:t>
            </a:r>
            <a:r>
              <a:rPr lang="hu-HU" sz="3200" dirty="0" smtClean="0"/>
              <a:t>| B</a:t>
            </a:r>
            <a:endParaRPr lang="hu-HU" sz="3200" dirty="0"/>
          </a:p>
          <a:p>
            <a:r>
              <a:rPr lang="it-IT" sz="3200" dirty="0" smtClean="0"/>
              <a:t>B : </a:t>
            </a:r>
            <a:r>
              <a:rPr lang="it-IT" sz="3200" dirty="0"/>
              <a:t>B </a:t>
            </a:r>
            <a:r>
              <a:rPr lang="it-IT" sz="3200" dirty="0" smtClean="0"/>
              <a:t>e</a:t>
            </a:r>
            <a:endParaRPr lang="it-IT" sz="3200" dirty="0"/>
          </a:p>
          <a:p>
            <a:r>
              <a:rPr lang="de-DE" sz="3200" dirty="0"/>
              <a:t>   </a:t>
            </a:r>
            <a:r>
              <a:rPr lang="de-DE" sz="3200" dirty="0" smtClean="0"/>
              <a:t> | A f</a:t>
            </a:r>
            <a:endParaRPr lang="de-DE" sz="3200" dirty="0"/>
          </a:p>
          <a:p>
            <a:r>
              <a:rPr lang="de-DE" sz="3200" dirty="0"/>
              <a:t>    </a:t>
            </a:r>
            <a:r>
              <a:rPr lang="de-DE" sz="3200" dirty="0" smtClean="0"/>
              <a:t>| </a:t>
            </a:r>
            <a:r>
              <a:rPr lang="de-DE" sz="3200" dirty="0"/>
              <a:t>S </a:t>
            </a:r>
            <a:r>
              <a:rPr lang="de-DE" sz="3200" dirty="0" err="1" smtClean="0"/>
              <a:t>g</a:t>
            </a:r>
            <a:endParaRPr lang="de-DE" sz="3200" dirty="0"/>
          </a:p>
          <a:p>
            <a:r>
              <a:rPr lang="it-IT" sz="3200" dirty="0"/>
              <a:t>    </a:t>
            </a:r>
            <a:r>
              <a:rPr lang="it-IT" sz="3200" dirty="0" smtClean="0"/>
              <a:t>| 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1894" y="2677562"/>
            <a:ext cx="2160240" cy="2677656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S</a:t>
            </a:r>
            <a:r>
              <a:rPr lang="it-IT" dirty="0"/>
              <a:t> -&gt; A a</a:t>
            </a:r>
          </a:p>
          <a:p>
            <a:r>
              <a:rPr lang="de-DE" dirty="0"/>
              <a:t>   </a:t>
            </a:r>
            <a:r>
              <a:rPr lang="de-DE" dirty="0" smtClean="0"/>
              <a:t>| b</a:t>
            </a:r>
            <a:endParaRPr lang="de-DE" dirty="0"/>
          </a:p>
          <a:p>
            <a:r>
              <a:rPr lang="en-US" dirty="0" smtClean="0"/>
              <a:t>A </a:t>
            </a:r>
            <a:r>
              <a:rPr lang="en-US" dirty="0"/>
              <a:t>-&gt; </a:t>
            </a:r>
            <a:r>
              <a:rPr lang="en-US" dirty="0" smtClean="0"/>
              <a:t>b d A'</a:t>
            </a:r>
            <a:endParaRPr lang="en-US" dirty="0"/>
          </a:p>
          <a:p>
            <a:r>
              <a:rPr lang="hu-HU" dirty="0"/>
              <a:t>    </a:t>
            </a:r>
            <a:r>
              <a:rPr lang="hu-HU" dirty="0" smtClean="0"/>
              <a:t>| B A'</a:t>
            </a:r>
            <a:endParaRPr lang="hu-HU" dirty="0"/>
          </a:p>
          <a:p>
            <a:r>
              <a:rPr lang="tr-TR" dirty="0" smtClean="0"/>
              <a:t>A' </a:t>
            </a:r>
            <a:r>
              <a:rPr lang="tr-TR" dirty="0"/>
              <a:t>-&gt; </a:t>
            </a:r>
            <a:r>
              <a:rPr lang="tr-TR" dirty="0" smtClean="0"/>
              <a:t>a d A'</a:t>
            </a:r>
            <a:endParaRPr lang="tr-TR" dirty="0"/>
          </a:p>
          <a:p>
            <a:r>
              <a:rPr lang="en-US" dirty="0"/>
              <a:t>    </a:t>
            </a:r>
            <a:r>
              <a:rPr lang="en-US" dirty="0" smtClean="0"/>
              <a:t>|  c A'</a:t>
            </a:r>
            <a:endParaRPr lang="en-US" dirty="0"/>
          </a:p>
          <a:p>
            <a:r>
              <a:rPr lang="de-DE" dirty="0"/>
              <a:t>    </a:t>
            </a:r>
            <a:r>
              <a:rPr lang="de-DE" dirty="0" smtClean="0"/>
              <a:t>| </a:t>
            </a:r>
            <a:r>
              <a:rPr lang="el-GR" dirty="0" smtClean="0">
                <a:sym typeface="Symbol" charset="2"/>
              </a:rPr>
              <a:t>ε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6012160" y="2492896"/>
            <a:ext cx="2664296" cy="3046988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nl-NL" dirty="0" smtClean="0"/>
              <a:t>B </a:t>
            </a:r>
            <a:r>
              <a:rPr lang="nl-NL" dirty="0"/>
              <a:t>-&gt; </a:t>
            </a:r>
            <a:r>
              <a:rPr lang="nl-NL" dirty="0" smtClean="0"/>
              <a:t>b d A' a g B'</a:t>
            </a:r>
            <a:endParaRPr lang="nl-NL" dirty="0"/>
          </a:p>
          <a:p>
            <a:r>
              <a:rPr lang="en-US" dirty="0"/>
              <a:t>    </a:t>
            </a:r>
            <a:r>
              <a:rPr lang="en-US" dirty="0" smtClean="0"/>
              <a:t>| b d A' f B'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| b g B'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| h B'</a:t>
            </a:r>
          </a:p>
          <a:p>
            <a:r>
              <a:rPr lang="en-US" dirty="0" smtClean="0"/>
              <a:t>B' </a:t>
            </a:r>
            <a:r>
              <a:rPr lang="en-US" dirty="0"/>
              <a:t>-&gt; </a:t>
            </a:r>
            <a:r>
              <a:rPr lang="en-US" dirty="0" smtClean="0"/>
              <a:t>A' a g B'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| A' f B'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| e B'</a:t>
            </a:r>
            <a:endParaRPr lang="en-US" dirty="0"/>
          </a:p>
          <a:p>
            <a:r>
              <a:rPr lang="de-DE" dirty="0"/>
              <a:t>    </a:t>
            </a:r>
            <a:r>
              <a:rPr lang="de-DE" dirty="0" smtClean="0"/>
              <a:t>| </a:t>
            </a:r>
            <a:r>
              <a:rPr lang="el-GR" dirty="0">
                <a:sym typeface="Symbol" charset="2"/>
              </a:rPr>
              <a:t>ε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795803" y="3764362"/>
            <a:ext cx="576064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62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 of Recursive Descent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1200"/>
            <a:ext cx="8352928" cy="4114800"/>
          </a:xfrm>
        </p:spPr>
        <p:txBody>
          <a:bodyPr/>
          <a:lstStyle/>
          <a:p>
            <a:r>
              <a:rPr lang="en-CA" dirty="0" smtClean="0"/>
              <a:t>Simple and general parsing strategy</a:t>
            </a:r>
          </a:p>
          <a:p>
            <a:pPr lvl="1"/>
            <a:r>
              <a:rPr lang="en-CA" dirty="0" smtClean="0"/>
              <a:t>Left-recursion must be eliminated first</a:t>
            </a:r>
          </a:p>
          <a:p>
            <a:pPr lvl="2"/>
            <a:r>
              <a:rPr lang="en-CA" dirty="0" smtClean="0"/>
              <a:t>Most of the time manually (but it can be done automatically)</a:t>
            </a:r>
          </a:p>
          <a:p>
            <a:pPr lvl="1"/>
            <a:r>
              <a:rPr lang="en-CA" dirty="0" smtClean="0"/>
              <a:t>Backtracking is inefficient</a:t>
            </a:r>
          </a:p>
          <a:p>
            <a:pPr lvl="1"/>
            <a:r>
              <a:rPr lang="en-CA" dirty="0" smtClean="0"/>
              <a:t>In practice, backtracking is eliminated by restricting the grammar</a:t>
            </a:r>
          </a:p>
          <a:p>
            <a:pPr lvl="1"/>
            <a:r>
              <a:rPr lang="en-CA" dirty="0" smtClean="0"/>
              <a:t>Used in production compilers (e.g. </a:t>
            </a:r>
            <a:r>
              <a:rPr lang="en-CA" dirty="0" err="1" smtClean="0"/>
              <a:t>gcc</a:t>
            </a:r>
            <a:r>
              <a:rPr lang="en-CA" dirty="0" smtClean="0"/>
              <a:t> front-end)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7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 t0 Top-Down Parsing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parse tree is constructed </a:t>
            </a:r>
          </a:p>
          <a:p>
            <a:pPr lvl="1"/>
            <a:r>
              <a:rPr lang="en-CA" dirty="0" smtClean="0">
                <a:solidFill>
                  <a:schemeClr val="accent2"/>
                </a:solidFill>
              </a:rPr>
              <a:t>From the top</a:t>
            </a:r>
          </a:p>
          <a:p>
            <a:pPr lvl="1"/>
            <a:r>
              <a:rPr lang="en-CA" dirty="0" smtClean="0">
                <a:solidFill>
                  <a:schemeClr val="accent2"/>
                </a:solidFill>
              </a:rPr>
              <a:t>From the left to right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Terminals are seen in the order of appearance in the token stream</a:t>
            </a:r>
          </a:p>
          <a:p>
            <a:pPr marL="457200" lvl="1" indent="0">
              <a:buNone/>
            </a:pPr>
            <a:r>
              <a:rPr lang="en-CA" dirty="0"/>
              <a:t> </a:t>
            </a:r>
            <a:r>
              <a:rPr lang="en-CA" dirty="0" smtClean="0"/>
              <a:t>   t</a:t>
            </a:r>
            <a:r>
              <a:rPr lang="en-CA" baseline="-25000" dirty="0" smtClean="0"/>
              <a:t>2</a:t>
            </a:r>
            <a:r>
              <a:rPr lang="en-CA" dirty="0"/>
              <a:t> </a:t>
            </a:r>
            <a:r>
              <a:rPr lang="en-CA" dirty="0" smtClean="0"/>
              <a:t>t</a:t>
            </a:r>
            <a:r>
              <a:rPr lang="en-CA" baseline="-25000" dirty="0" smtClean="0"/>
              <a:t>5</a:t>
            </a:r>
            <a:r>
              <a:rPr lang="en-CA" dirty="0" smtClean="0"/>
              <a:t> t</a:t>
            </a:r>
            <a:r>
              <a:rPr lang="en-CA" baseline="-25000" dirty="0" smtClean="0"/>
              <a:t>6</a:t>
            </a:r>
            <a:r>
              <a:rPr lang="en-CA" dirty="0" smtClean="0"/>
              <a:t> t</a:t>
            </a:r>
            <a:r>
              <a:rPr lang="en-CA" baseline="-25000" dirty="0" smtClean="0"/>
              <a:t>8</a:t>
            </a:r>
            <a:r>
              <a:rPr lang="en-CA" dirty="0" smtClean="0"/>
              <a:t> t</a:t>
            </a:r>
            <a:r>
              <a:rPr lang="en-CA" baseline="-25000" dirty="0" smtClean="0"/>
              <a:t>9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804250" y="1844824"/>
            <a:ext cx="2039939" cy="2982913"/>
            <a:chOff x="3481" y="1670"/>
            <a:chExt cx="1285" cy="1879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830" y="167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481" y="2214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890" y="2214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270" y="2178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baseline="-25000" dirty="0" smtClean="0"/>
                <a:t>9</a:t>
              </a:r>
              <a:endParaRPr lang="en-US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840" y="2713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305" y="2713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090" y="323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baseline="-25000" dirty="0" smtClean="0"/>
                <a:t>6</a:t>
              </a:r>
              <a:endParaRPr lang="en-US" dirty="0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715" y="3258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baseline="-25000" dirty="0" smtClean="0"/>
                <a:t>5</a:t>
              </a:r>
              <a:endParaRPr lang="en-US" dirty="0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532" y="3258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baseline="-25000" dirty="0" smtClean="0"/>
                <a:t>8</a:t>
              </a:r>
              <a:endParaRPr lang="en-US" dirty="0"/>
            </a:p>
          </p:txBody>
        </p:sp>
        <p:cxnSp>
          <p:nvCxnSpPr>
            <p:cNvPr id="17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3598" y="1961"/>
              <a:ext cx="338" cy="2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>
              <a:off x="3937" y="1961"/>
              <a:ext cx="450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3937" y="1961"/>
              <a:ext cx="60" cy="2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3947" y="2505"/>
              <a:ext cx="50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2"/>
            <p:cNvCxnSpPr>
              <a:cxnSpLocks noChangeShapeType="1"/>
              <a:stCxn id="11" idx="2"/>
              <a:endCxn id="15" idx="0"/>
            </p:cNvCxnSpPr>
            <p:nvPr/>
          </p:nvCxnSpPr>
          <p:spPr bwMode="auto">
            <a:xfrm flipH="1">
              <a:off x="3832" y="3004"/>
              <a:ext cx="115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23"/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>
              <a:off x="3947" y="3004"/>
              <a:ext cx="260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AutoShape 24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3997" y="2505"/>
              <a:ext cx="415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" name="AutoShape 25"/>
            <p:cNvCxnSpPr>
              <a:cxnSpLocks noChangeShapeType="1"/>
              <a:stCxn id="12" idx="2"/>
              <a:endCxn id="16" idx="0"/>
            </p:cNvCxnSpPr>
            <p:nvPr/>
          </p:nvCxnSpPr>
          <p:spPr bwMode="auto">
            <a:xfrm>
              <a:off x="4412" y="3004"/>
              <a:ext cx="238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4338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compute: Does </a:t>
            </a:r>
            <a:r>
              <a:rPr lang="en-US" dirty="0" smtClean="0">
                <a:sym typeface="Symbol" charset="2"/>
              </a:rPr>
              <a:t>X</a:t>
            </a:r>
            <a:r>
              <a:rPr lang="en-US" baseline="-25000" dirty="0" smtClean="0">
                <a:sym typeface="Symbol" charset="2"/>
              </a:rPr>
              <a:t> </a:t>
            </a:r>
            <a:r>
              <a:rPr lang="en-US" dirty="0" err="1" smtClean="0">
                <a:sym typeface="Symbol" charset="2"/>
              </a:rPr>
              <a:t></a:t>
            </a:r>
            <a:r>
              <a:rPr lang="en-US" dirty="0" smtClean="0">
                <a:sym typeface="Symbol" charset="2"/>
              </a:rPr>
              <a:t>* </a:t>
            </a:r>
            <a:r>
              <a:rPr lang="en-US" b="1" dirty="0" err="1" smtClean="0">
                <a:sym typeface="Symbol" charset="2"/>
              </a:rPr>
              <a:t></a:t>
            </a:r>
            <a:r>
              <a:rPr lang="en-US" b="1" dirty="0" smtClean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en-US" sz="2800" dirty="0" smtClean="0"/>
              <a:t>The question `Does </a:t>
            </a:r>
            <a:r>
              <a:rPr lang="en-US" sz="2800" dirty="0" smtClean="0">
                <a:sym typeface="Symbol" charset="2"/>
              </a:rPr>
              <a:t>X</a:t>
            </a:r>
            <a:r>
              <a:rPr lang="en-US" sz="2800" baseline="-25000" dirty="0" smtClean="0">
                <a:sym typeface="Symbol" charset="2"/>
              </a:rPr>
              <a:t> </a:t>
            </a:r>
            <a:r>
              <a:rPr lang="en-US" sz="2800" dirty="0" err="1" smtClean="0">
                <a:sym typeface="Symbol" charset="2"/>
              </a:rPr>
              <a:t></a:t>
            </a:r>
            <a:r>
              <a:rPr lang="en-US" sz="2800" dirty="0" smtClean="0">
                <a:sym typeface="Symbol" charset="2"/>
              </a:rPr>
              <a:t>* </a:t>
            </a:r>
            <a:r>
              <a:rPr lang="en-US" sz="2800" b="1" dirty="0" err="1" smtClean="0">
                <a:sym typeface="Symbol" charset="2"/>
              </a:rPr>
              <a:t></a:t>
            </a:r>
            <a:r>
              <a:rPr lang="en-US" sz="2800" b="1" dirty="0" smtClean="0">
                <a:sym typeface="Symbol" charset="2"/>
              </a:rPr>
              <a:t> </a:t>
            </a:r>
            <a:r>
              <a:rPr lang="en-US" sz="2800" dirty="0" smtClean="0">
                <a:sym typeface="Symbol" charset="2"/>
              </a:rPr>
              <a:t>?’ can be written as the predicate: </a:t>
            </a:r>
            <a:r>
              <a:rPr lang="en-US" sz="2800" dirty="0" err="1" smtClean="0">
                <a:sym typeface="Symbol" charset="2"/>
              </a:rPr>
              <a:t>nullable(X</a:t>
            </a:r>
            <a:r>
              <a:rPr lang="en-US" sz="2800" dirty="0" smtClean="0">
                <a:sym typeface="Symbol" charset="2"/>
              </a:rPr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C3FB-D61C-3948-9BCA-D0117B8DDCC5}" type="datetime1">
              <a:rPr lang="en-US" smtClean="0"/>
              <a:pPr/>
              <a:t>16-06-22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DC48-E9CD-784B-A3C0-C191489AE7A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6800" y="2895600"/>
            <a:ext cx="7486352" cy="31700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Nullable</a:t>
            </a:r>
            <a:r>
              <a:rPr lang="en-US" sz="2000" dirty="0" smtClean="0"/>
              <a:t> = {} (set containing </a:t>
            </a:r>
            <a:r>
              <a:rPr lang="en-US" sz="2000" dirty="0" err="1" smtClean="0"/>
              <a:t>nullable</a:t>
            </a:r>
            <a:r>
              <a:rPr lang="en-US" sz="2000" dirty="0" smtClean="0"/>
              <a:t> non-terminals)</a:t>
            </a:r>
          </a:p>
          <a:p>
            <a:r>
              <a:rPr lang="en-US" sz="2000" dirty="0" smtClean="0"/>
              <a:t>Changed = True</a:t>
            </a:r>
          </a:p>
          <a:p>
            <a:r>
              <a:rPr lang="en-US" sz="2000" dirty="0" smtClean="0"/>
              <a:t>While (changed):</a:t>
            </a:r>
          </a:p>
          <a:p>
            <a:r>
              <a:rPr lang="en-US" sz="2000" dirty="0" smtClean="0"/>
              <a:t>    changed = False</a:t>
            </a:r>
          </a:p>
          <a:p>
            <a:r>
              <a:rPr lang="en-US" sz="2000" dirty="0" smtClean="0"/>
              <a:t>    if X is not in </a:t>
            </a:r>
            <a:r>
              <a:rPr lang="en-US" sz="2000" dirty="0" err="1" smtClean="0"/>
              <a:t>Nullable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         if </a:t>
            </a:r>
          </a:p>
          <a:p>
            <a:r>
              <a:rPr lang="en-US" sz="2000" dirty="0" smtClean="0"/>
              <a:t>            1. X </a:t>
            </a:r>
            <a:r>
              <a:rPr lang="en-US" sz="2000" b="1" dirty="0" err="1" smtClean="0">
                <a:sym typeface="Symbol" charset="2"/>
              </a:rPr>
              <a:t></a:t>
            </a:r>
            <a:r>
              <a:rPr lang="en-US" sz="2000" dirty="0" smtClean="0"/>
              <a:t> </a:t>
            </a:r>
            <a:r>
              <a:rPr lang="en-US" sz="2000" b="1" dirty="0" err="1" smtClean="0">
                <a:sym typeface="Symbol" charset="2"/>
              </a:rPr>
              <a:t></a:t>
            </a:r>
            <a:r>
              <a:rPr lang="en-US" sz="2000" b="1" dirty="0" smtClean="0">
                <a:sym typeface="Symbol" charset="2"/>
              </a:rPr>
              <a:t> </a:t>
            </a:r>
            <a:r>
              <a:rPr lang="en-US" sz="2000" dirty="0" smtClean="0">
                <a:sym typeface="Symbol" charset="2"/>
              </a:rPr>
              <a:t>is in the grammar, or</a:t>
            </a:r>
          </a:p>
          <a:p>
            <a:r>
              <a:rPr lang="en-US" sz="2000" dirty="0" smtClean="0">
                <a:sym typeface="Symbol" charset="2"/>
              </a:rPr>
              <a:t>            2. X </a:t>
            </a:r>
            <a:r>
              <a:rPr lang="en-US" sz="2000" b="1" dirty="0" err="1" smtClean="0">
                <a:sym typeface="Symbol" charset="2"/>
              </a:rPr>
              <a:t>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charset="2"/>
              </a:rPr>
              <a:t>Y</a:t>
            </a:r>
            <a:r>
              <a:rPr lang="en-US" sz="2000" baseline="-25000" dirty="0" smtClean="0">
                <a:sym typeface="Symbol" charset="2"/>
              </a:rPr>
              <a:t>1</a:t>
            </a:r>
            <a:r>
              <a:rPr lang="en-US" sz="2000" dirty="0" smtClean="0">
                <a:sym typeface="Symbol" charset="2"/>
              </a:rPr>
              <a:t> … </a:t>
            </a:r>
            <a:r>
              <a:rPr lang="en-US" sz="2000" dirty="0" err="1" smtClean="0">
                <a:sym typeface="Symbol" charset="2"/>
              </a:rPr>
              <a:t>Y</a:t>
            </a:r>
            <a:r>
              <a:rPr lang="en-US" sz="2000" baseline="-25000" dirty="0" err="1" smtClean="0">
                <a:sym typeface="Symbol" charset="2"/>
              </a:rPr>
              <a:t>n</a:t>
            </a:r>
            <a:r>
              <a:rPr lang="en-US" sz="2000" dirty="0" smtClean="0">
                <a:sym typeface="Symbol" charset="2"/>
              </a:rPr>
              <a:t> is in the grammar and Y</a:t>
            </a:r>
            <a:r>
              <a:rPr lang="en-US" sz="2000" baseline="-25000" dirty="0" smtClean="0">
                <a:sym typeface="Symbol" charset="2"/>
              </a:rPr>
              <a:t>i</a:t>
            </a:r>
            <a:r>
              <a:rPr lang="en-US" sz="2000" dirty="0" smtClean="0">
                <a:sym typeface="Symbol" charset="2"/>
              </a:rPr>
              <a:t> is in </a:t>
            </a:r>
            <a:r>
              <a:rPr lang="en-US" sz="2000" dirty="0" err="1" smtClean="0">
                <a:sym typeface="Symbol" charset="2"/>
              </a:rPr>
              <a:t>Nullable</a:t>
            </a:r>
            <a:r>
              <a:rPr lang="en-US" sz="2000" dirty="0" smtClean="0">
                <a:sym typeface="Symbol" charset="2"/>
              </a:rPr>
              <a:t> for all </a:t>
            </a:r>
            <a:r>
              <a:rPr lang="en-US" sz="2000" dirty="0" err="1" smtClean="0">
                <a:sym typeface="Symbol" charset="2"/>
              </a:rPr>
              <a:t>i</a:t>
            </a:r>
            <a:endParaRPr lang="en-US" sz="2000" dirty="0" smtClean="0">
              <a:sym typeface="Symbol" charset="2"/>
            </a:endParaRPr>
          </a:p>
          <a:p>
            <a:r>
              <a:rPr lang="en-US" sz="2000" dirty="0" smtClean="0">
                <a:sym typeface="Symbol" charset="2"/>
              </a:rPr>
              <a:t>         then </a:t>
            </a:r>
          </a:p>
          <a:p>
            <a:r>
              <a:rPr lang="en-US" sz="2000" dirty="0" smtClean="0">
                <a:sym typeface="Symbol" charset="2"/>
              </a:rPr>
              <a:t>            add X to </a:t>
            </a:r>
            <a:r>
              <a:rPr lang="en-US" sz="2000" dirty="0" err="1" smtClean="0">
                <a:sym typeface="Symbol" charset="2"/>
              </a:rPr>
              <a:t>Nullable</a:t>
            </a:r>
            <a:r>
              <a:rPr lang="en-US" sz="2000" dirty="0" smtClean="0">
                <a:sym typeface="Symbol" charset="2"/>
              </a:rPr>
              <a:t>; changed = True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105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Recursive Descent Parsing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Consider the grammar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| T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| 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* T | ( E )</a:t>
            </a:r>
          </a:p>
          <a:p>
            <a:pPr>
              <a:lnSpc>
                <a:spcPct val="90000"/>
              </a:lnSpc>
            </a:pPr>
            <a:endParaRPr lang="en-US" dirty="0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Token stream is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baseline="-25000" dirty="0" smtClean="0">
                <a:solidFill>
                  <a:schemeClr val="accent2"/>
                </a:solidFill>
                <a:sym typeface="Symbol" charset="2"/>
              </a:rPr>
              <a:t>5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* int</a:t>
            </a:r>
            <a:r>
              <a:rPr lang="en-US" baseline="-25000" dirty="0" smtClean="0">
                <a:solidFill>
                  <a:schemeClr val="accent2"/>
                </a:solidFill>
                <a:sym typeface="Symbol" charset="2"/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Start from top-level non-terminal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Try the rules for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 smtClean="0">
                <a:sym typeface="Symbol" charset="2"/>
              </a:rPr>
              <a:t> in order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0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196705" y="1711138"/>
            <a:ext cx="5883342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Try </a:t>
            </a:r>
            <a:r>
              <a:rPr lang="en-US" sz="2000" dirty="0" smtClean="0">
                <a:solidFill>
                  <a:schemeClr val="accent2"/>
                </a:solidFill>
              </a:rPr>
              <a:t>E</a:t>
            </a:r>
            <a:r>
              <a:rPr lang="en-US" sz="2000" baseline="-25000" dirty="0" smtClean="0">
                <a:solidFill>
                  <a:schemeClr val="accent2"/>
                </a:solidFill>
              </a:rPr>
              <a:t>0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000" baseline="-25000" dirty="0" smtClean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+ 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2000" baseline="-25000" dirty="0" smtClean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sz="2000" baseline="-25000" dirty="0" smtClean="0">
                <a:sym typeface="Symbol" charset="2"/>
              </a:rPr>
              <a:t> </a:t>
            </a:r>
            <a:r>
              <a:rPr lang="en-US" sz="2000" dirty="0" smtClean="0">
                <a:sym typeface="Symbol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     Try 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000" baseline="-25000" dirty="0" smtClean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sz="2000" dirty="0" smtClean="0">
              <a:solidFill>
                <a:schemeClr val="accent2"/>
              </a:solidFill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</a:t>
            </a:r>
            <a:r>
              <a:rPr lang="en-US" sz="2000" dirty="0" smtClean="0">
                <a:sym typeface="Symbol" charset="2"/>
              </a:rPr>
              <a:t>        Token </a:t>
            </a:r>
            <a:r>
              <a:rPr lang="en-US" sz="2000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000" dirty="0" smtClean="0">
                <a:sym typeface="Symbol" charset="2"/>
              </a:rPr>
              <a:t> matches!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</a:t>
            </a:r>
            <a:r>
              <a:rPr lang="en-US" sz="2000" dirty="0" smtClean="0">
                <a:sym typeface="Symbol" charset="2"/>
              </a:rPr>
              <a:t>        but 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+</a:t>
            </a:r>
            <a:r>
              <a:rPr lang="en-US" sz="2000" dirty="0" smtClean="0">
                <a:sym typeface="Symbol" charset="2"/>
              </a:rPr>
              <a:t> does not match to input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</a:t>
            </a:r>
            <a:r>
              <a:rPr lang="en-US" sz="2000" dirty="0" smtClean="0">
                <a:sym typeface="Symbol" charset="2"/>
              </a:rPr>
              <a:t>    Try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 * T</a:t>
            </a:r>
            <a:r>
              <a:rPr lang="en-US" sz="2000" baseline="-25000" dirty="0" smtClean="0">
                <a:solidFill>
                  <a:schemeClr val="accent2"/>
                </a:solidFill>
                <a:sym typeface="Symbol" charset="2"/>
              </a:rPr>
              <a:t>2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baseline="-25000" dirty="0">
                <a:sym typeface="Symbol" charset="2"/>
              </a:rPr>
              <a:t> </a:t>
            </a:r>
            <a:r>
              <a:rPr lang="en-US" sz="2000" baseline="-25000" dirty="0" smtClean="0">
                <a:sym typeface="Symbol" charset="2"/>
              </a:rPr>
              <a:t>              </a:t>
            </a:r>
            <a:r>
              <a:rPr lang="en-US" sz="2000" dirty="0" smtClean="0">
                <a:sym typeface="Symbol" charset="2"/>
              </a:rPr>
              <a:t>Tokens </a:t>
            </a:r>
            <a:r>
              <a:rPr lang="en-US" sz="2000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000" dirty="0" smtClean="0">
                <a:sym typeface="Symbol" charset="2"/>
              </a:rPr>
              <a:t> and 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*</a:t>
            </a:r>
            <a:r>
              <a:rPr lang="en-US" sz="2000" dirty="0" smtClean="0">
                <a:sym typeface="Symbol" charset="2"/>
              </a:rPr>
              <a:t> match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</a:t>
            </a:r>
            <a:r>
              <a:rPr lang="en-US" sz="2000" dirty="0" smtClean="0">
                <a:sym typeface="Symbol" charset="2"/>
              </a:rPr>
              <a:t>              Try 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000" baseline="-25000" dirty="0" smtClean="0">
                <a:solidFill>
                  <a:schemeClr val="accent2"/>
                </a:solidFill>
                <a:sym typeface="Symbol" charset="2"/>
              </a:rPr>
              <a:t>3</a:t>
            </a:r>
            <a:r>
              <a:rPr lang="en-US" sz="2000" b="1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sz="2000" dirty="0" smtClean="0">
              <a:solidFill>
                <a:schemeClr val="accent2"/>
              </a:solidFill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                   </a:t>
            </a:r>
            <a:r>
              <a:rPr lang="en-US" sz="2000" dirty="0" smtClean="0">
                <a:sym typeface="Symbol" charset="2"/>
              </a:rPr>
              <a:t>Token </a:t>
            </a:r>
            <a:r>
              <a:rPr lang="en-US" sz="2000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smtClean="0">
                <a:sym typeface="Symbol" charset="2"/>
              </a:rPr>
              <a:t>matches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</a:t>
            </a:r>
            <a:r>
              <a:rPr lang="en-US" sz="2000" dirty="0" smtClean="0">
                <a:sym typeface="Symbol" charset="2"/>
              </a:rPr>
              <a:t>                  input is matched but tree should match 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+ E</a:t>
            </a:r>
            <a:r>
              <a:rPr lang="en-US" sz="2000" baseline="-25000" dirty="0" smtClean="0">
                <a:solidFill>
                  <a:schemeClr val="accent2"/>
                </a:solidFill>
                <a:sym typeface="Symbol" charset="2"/>
              </a:rPr>
              <a:t>2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     Try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( E</a:t>
            </a:r>
            <a:r>
              <a:rPr lang="en-US" sz="2000" baseline="-25000" dirty="0" smtClean="0">
                <a:solidFill>
                  <a:schemeClr val="accent2"/>
                </a:solidFill>
                <a:sym typeface="Symbol" charset="2"/>
              </a:rPr>
              <a:t>3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 )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           Token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(</a:t>
            </a:r>
            <a:r>
              <a:rPr lang="en-US" sz="2000" dirty="0" smtClean="0">
                <a:sym typeface="Symbol" charset="2"/>
              </a:rPr>
              <a:t> does not match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2000" b="1" dirty="0" smtClean="0">
                <a:sym typeface="Symbol" charset="2"/>
              </a:rPr>
              <a:t>has exhausted the choices for T</a:t>
            </a:r>
            <a:r>
              <a:rPr lang="en-US" sz="2000" b="1" baseline="-25000" dirty="0" smtClean="0">
                <a:sym typeface="Symbol" charset="2"/>
              </a:rPr>
              <a:t>1</a:t>
            </a:r>
            <a:r>
              <a:rPr lang="en-US" sz="2000" b="1" dirty="0" smtClean="0">
                <a:sym typeface="Symbol" charset="2"/>
              </a:rPr>
              <a:t>  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b="1" dirty="0" smtClean="0">
                <a:sym typeface="Symbol" charset="2"/>
              </a:rPr>
              <a:t>  backtrack to choices for E</a:t>
            </a:r>
            <a:r>
              <a:rPr lang="en-US" sz="2000" b="1" baseline="-25000" dirty="0" smtClean="0">
                <a:sym typeface="Symbol" charset="2"/>
              </a:rPr>
              <a:t>0</a:t>
            </a:r>
            <a:endParaRPr lang="en-US" sz="2000" b="1" dirty="0">
              <a:sym typeface="Symbol" charset="2"/>
            </a:endParaRPr>
          </a:p>
        </p:txBody>
      </p:sp>
      <p:sp>
        <p:nvSpPr>
          <p:cNvPr id="21" name="Text Box 1051"/>
          <p:cNvSpPr txBox="1">
            <a:spLocks noChangeArrowheads="1"/>
          </p:cNvSpPr>
          <p:nvPr/>
        </p:nvSpPr>
        <p:spPr bwMode="auto">
          <a:xfrm>
            <a:off x="5436096" y="5276056"/>
            <a:ext cx="10477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Failure</a:t>
            </a:r>
          </a:p>
        </p:txBody>
      </p:sp>
      <p:sp>
        <p:nvSpPr>
          <p:cNvPr id="16" name="Text Box 1051"/>
          <p:cNvSpPr txBox="1">
            <a:spLocks noChangeArrowheads="1"/>
          </p:cNvSpPr>
          <p:nvPr/>
        </p:nvSpPr>
        <p:spPr bwMode="auto">
          <a:xfrm>
            <a:off x="5508104" y="2492896"/>
            <a:ext cx="10477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Failure</a:t>
            </a:r>
          </a:p>
        </p:txBody>
      </p:sp>
      <p:sp>
        <p:nvSpPr>
          <p:cNvPr id="20" name="Text Box 1051"/>
          <p:cNvSpPr txBox="1">
            <a:spLocks noChangeArrowheads="1"/>
          </p:cNvSpPr>
          <p:nvPr/>
        </p:nvSpPr>
        <p:spPr bwMode="auto">
          <a:xfrm>
            <a:off x="7988746" y="4627984"/>
            <a:ext cx="10477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Recursive Descent 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7042" y="2144713"/>
            <a:ext cx="1638654" cy="2160591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  <a:r>
              <a:rPr lang="en-US" dirty="0" smtClean="0">
                <a:sym typeface="Symbol" charset="2"/>
              </a:rPr>
              <a:t> + </a:t>
            </a:r>
            <a:r>
              <a:rPr lang="en-US" dirty="0">
                <a:sym typeface="Symbol" charset="2"/>
              </a:rPr>
              <a:t>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smtClean="0">
                <a:sym typeface="Symbol" charset="2"/>
              </a:rPr>
              <a:t>T</a:t>
            </a:r>
            <a:br>
              <a:rPr lang="en-US" dirty="0" smtClean="0">
                <a:sym typeface="Symbol" charset="2"/>
              </a:rPr>
            </a:br>
            <a:r>
              <a:rPr lang="en-US" dirty="0" err="1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 smtClean="0">
                <a:sym typeface="Symbol" charset="2"/>
              </a:rPr>
              <a:t>int</a:t>
            </a:r>
            <a:endParaRPr lang="en-US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 smtClean="0">
                <a:sym typeface="Symbol" charset="2"/>
              </a:rPr>
              <a:t>int</a:t>
            </a:r>
            <a:r>
              <a:rPr lang="en-US" dirty="0" smtClean="0">
                <a:sym typeface="Symbol" charset="2"/>
              </a:rPr>
              <a:t> * T</a:t>
            </a:r>
            <a:endParaRPr lang="en-US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</a:t>
            </a:r>
            <a:r>
              <a:rPr lang="en-US" dirty="0" smtClean="0"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</a:t>
            </a:r>
            <a:r>
              <a:rPr lang="en-US" dirty="0" smtClean="0">
                <a:sym typeface="Symbol" charset="2"/>
              </a:rPr>
              <a:t>)</a:t>
            </a:r>
            <a:endParaRPr lang="en-US" dirty="0">
              <a:sym typeface="Symbol" charset="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575154" y="1988840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021116" y="2852440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670404" y="2852440"/>
            <a:ext cx="3577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273654" y="2795290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7" name="AutoShape 17"/>
          <p:cNvCxnSpPr>
            <a:cxnSpLocks noChangeShapeType="1"/>
            <a:stCxn id="8" idx="2"/>
            <a:endCxn id="9" idx="0"/>
          </p:cNvCxnSpPr>
          <p:nvPr/>
        </p:nvCxnSpPr>
        <p:spPr bwMode="auto">
          <a:xfrm flipH="1">
            <a:off x="7258521" y="2450505"/>
            <a:ext cx="554038" cy="40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" name="AutoShape 18"/>
          <p:cNvCxnSpPr>
            <a:cxnSpLocks noChangeShapeType="1"/>
            <a:stCxn id="8" idx="2"/>
            <a:endCxn id="11" idx="0"/>
          </p:cNvCxnSpPr>
          <p:nvPr/>
        </p:nvCxnSpPr>
        <p:spPr bwMode="auto">
          <a:xfrm>
            <a:off x="7812559" y="2450505"/>
            <a:ext cx="698500" cy="344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" name="AutoShape 19"/>
          <p:cNvCxnSpPr>
            <a:cxnSpLocks noChangeShapeType="1"/>
            <a:stCxn id="8" idx="2"/>
            <a:endCxn id="10" idx="0"/>
          </p:cNvCxnSpPr>
          <p:nvPr/>
        </p:nvCxnSpPr>
        <p:spPr bwMode="auto">
          <a:xfrm>
            <a:off x="7812559" y="2450505"/>
            <a:ext cx="36740" cy="40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283541" y="4509120"/>
            <a:ext cx="1624163" cy="1040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b="1" dirty="0" smtClean="0">
                <a:solidFill>
                  <a:schemeClr val="accent2"/>
                </a:solidFill>
              </a:rPr>
              <a:t>Input:</a:t>
            </a:r>
          </a:p>
          <a:p>
            <a:pPr eaLnBrk="1" hangingPunct="1">
              <a:spcBef>
                <a:spcPct val="20000"/>
              </a:spcBef>
            </a:pPr>
            <a:r>
              <a:rPr lang="en-US" sz="2800" b="1" dirty="0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800" b="1" baseline="-25000" dirty="0" smtClean="0">
                <a:solidFill>
                  <a:schemeClr val="accent2"/>
                </a:solidFill>
                <a:sym typeface="Symbol" charset="2"/>
              </a:rPr>
              <a:t>5</a:t>
            </a:r>
            <a:r>
              <a:rPr lang="en-US" sz="2800" b="1" dirty="0" smtClean="0">
                <a:solidFill>
                  <a:schemeClr val="accent2"/>
                </a:solidFill>
                <a:sym typeface="Symbol" charset="2"/>
              </a:rPr>
              <a:t> * int</a:t>
            </a:r>
            <a:r>
              <a:rPr lang="en-US" sz="2800" b="1" baseline="-25000" dirty="0" smtClean="0">
                <a:solidFill>
                  <a:schemeClr val="accent2"/>
                </a:solidFill>
                <a:sym typeface="Symbol" charset="2"/>
              </a:rPr>
              <a:t>2</a:t>
            </a:r>
            <a:endParaRPr lang="en-US" sz="2800" b="1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1945481" y="1973984"/>
            <a:ext cx="322263" cy="3998352"/>
          </a:xfrm>
          <a:custGeom>
            <a:avLst/>
            <a:gdLst/>
            <a:ahLst/>
            <a:cxnLst>
              <a:cxn ang="0">
                <a:pos x="166" y="453"/>
              </a:cxn>
              <a:cxn ang="0">
                <a:pos x="0" y="453"/>
              </a:cxn>
              <a:cxn ang="0">
                <a:pos x="0" y="0"/>
              </a:cxn>
              <a:cxn ang="0">
                <a:pos x="203" y="0"/>
              </a:cxn>
            </a:cxnLst>
            <a:rect l="0" t="0" r="r" b="b"/>
            <a:pathLst>
              <a:path w="203" h="453">
                <a:moveTo>
                  <a:pt x="166" y="453"/>
                </a:moveTo>
                <a:lnTo>
                  <a:pt x="0" y="453"/>
                </a:lnTo>
                <a:lnTo>
                  <a:pt x="0" y="0"/>
                </a:lnTo>
                <a:lnTo>
                  <a:pt x="203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6372200" y="3758927"/>
            <a:ext cx="6110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int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7021488" y="3758927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7624738" y="3801814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27" name="AutoShape 17"/>
          <p:cNvCxnSpPr>
            <a:cxnSpLocks noChangeShapeType="1"/>
            <a:endCxn id="22" idx="0"/>
          </p:cNvCxnSpPr>
          <p:nvPr/>
        </p:nvCxnSpPr>
        <p:spPr bwMode="auto">
          <a:xfrm flipH="1">
            <a:off x="6677733" y="3314105"/>
            <a:ext cx="508606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18"/>
          <p:cNvCxnSpPr>
            <a:cxnSpLocks noChangeShapeType="1"/>
            <a:endCxn id="24" idx="0"/>
          </p:cNvCxnSpPr>
          <p:nvPr/>
        </p:nvCxnSpPr>
        <p:spPr bwMode="auto">
          <a:xfrm>
            <a:off x="7186339" y="3314105"/>
            <a:ext cx="675804" cy="487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19"/>
          <p:cNvCxnSpPr>
            <a:cxnSpLocks noChangeShapeType="1"/>
            <a:endCxn id="23" idx="0"/>
          </p:cNvCxnSpPr>
          <p:nvPr/>
        </p:nvCxnSpPr>
        <p:spPr bwMode="auto">
          <a:xfrm>
            <a:off x="7186339" y="3314105"/>
            <a:ext cx="4426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" name="Freeform 6"/>
          <p:cNvSpPr>
            <a:spLocks/>
          </p:cNvSpPr>
          <p:nvPr/>
        </p:nvSpPr>
        <p:spPr bwMode="auto">
          <a:xfrm>
            <a:off x="2411760" y="3429000"/>
            <a:ext cx="220110" cy="1401397"/>
          </a:xfrm>
          <a:custGeom>
            <a:avLst/>
            <a:gdLst/>
            <a:ahLst/>
            <a:cxnLst>
              <a:cxn ang="0">
                <a:pos x="166" y="453"/>
              </a:cxn>
              <a:cxn ang="0">
                <a:pos x="0" y="453"/>
              </a:cxn>
              <a:cxn ang="0">
                <a:pos x="0" y="0"/>
              </a:cxn>
              <a:cxn ang="0">
                <a:pos x="203" y="0"/>
              </a:cxn>
            </a:cxnLst>
            <a:rect l="0" t="0" r="r" b="b"/>
            <a:pathLst>
              <a:path w="203" h="453">
                <a:moveTo>
                  <a:pt x="166" y="453"/>
                </a:moveTo>
                <a:lnTo>
                  <a:pt x="0" y="453"/>
                </a:lnTo>
                <a:lnTo>
                  <a:pt x="0" y="0"/>
                </a:lnTo>
                <a:lnTo>
                  <a:pt x="203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8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6" grpId="0" animBg="1"/>
      <p:bldP spid="20" grpId="0" animBg="1"/>
      <p:bldP spid="9" grpId="0"/>
      <p:bldP spid="10" grpId="0"/>
      <p:bldP spid="11" grpId="0"/>
      <p:bldP spid="15" grpId="0" animBg="1"/>
      <p:bldP spid="22" grpId="0"/>
      <p:bldP spid="22" grpId="1"/>
      <p:bldP spid="23" grpId="0"/>
      <p:bldP spid="23" grpId="1"/>
      <p:bldP spid="24" grpId="0"/>
      <p:bldP spid="24" grpId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051"/>
          <p:cNvSpPr txBox="1">
            <a:spLocks noChangeArrowheads="1"/>
          </p:cNvSpPr>
          <p:nvPr/>
        </p:nvSpPr>
        <p:spPr bwMode="auto">
          <a:xfrm>
            <a:off x="5508104" y="2636912"/>
            <a:ext cx="10477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Recursive Descent 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7042" y="2132505"/>
            <a:ext cx="1638654" cy="2160591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  <a:r>
              <a:rPr lang="en-US" dirty="0" smtClean="0">
                <a:sym typeface="Symbol" charset="2"/>
              </a:rPr>
              <a:t> + </a:t>
            </a:r>
            <a:r>
              <a:rPr lang="en-US" dirty="0">
                <a:sym typeface="Symbol" charset="2"/>
              </a:rPr>
              <a:t>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smtClean="0">
                <a:sym typeface="Symbol" charset="2"/>
              </a:rPr>
              <a:t>T</a:t>
            </a:r>
            <a:br>
              <a:rPr lang="en-US" dirty="0" smtClean="0">
                <a:sym typeface="Symbol" charset="2"/>
              </a:rPr>
            </a:br>
            <a:r>
              <a:rPr lang="en-US" dirty="0" err="1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 smtClean="0">
                <a:sym typeface="Symbol" charset="2"/>
              </a:rPr>
              <a:t>int</a:t>
            </a:r>
            <a:endParaRPr lang="en-US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 smtClean="0">
                <a:sym typeface="Symbol" charset="2"/>
              </a:rPr>
              <a:t>int</a:t>
            </a:r>
            <a:r>
              <a:rPr lang="en-US" dirty="0" smtClean="0">
                <a:sym typeface="Symbol" charset="2"/>
              </a:rPr>
              <a:t> * T</a:t>
            </a:r>
            <a:endParaRPr lang="en-US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</a:t>
            </a:r>
            <a:r>
              <a:rPr lang="en-US" dirty="0" smtClean="0"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</a:t>
            </a:r>
            <a:r>
              <a:rPr lang="en-US" dirty="0" smtClean="0">
                <a:sym typeface="Symbol" charset="2"/>
              </a:rPr>
              <a:t>)</a:t>
            </a:r>
            <a:endParaRPr lang="en-US" dirty="0">
              <a:sym typeface="Symbol" charset="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409581" y="1988840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417989" y="2852440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17" name="AutoShape 17"/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7646986" y="2450505"/>
            <a:ext cx="8408" cy="40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1931772" y="1650046"/>
            <a:ext cx="5741508" cy="5189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 smtClean="0"/>
              <a:t>Try:</a:t>
            </a:r>
            <a:r>
              <a:rPr lang="en-US" sz="2200" dirty="0"/>
              <a:t> </a:t>
            </a:r>
            <a:r>
              <a:rPr lang="en-US" sz="2200" dirty="0" smtClean="0">
                <a:solidFill>
                  <a:schemeClr val="accent2"/>
                </a:solidFill>
              </a:rPr>
              <a:t>E</a:t>
            </a:r>
            <a:r>
              <a:rPr lang="en-US" sz="2200" baseline="-25000" dirty="0" smtClean="0">
                <a:solidFill>
                  <a:schemeClr val="accent2"/>
                </a:solidFill>
              </a:rPr>
              <a:t>0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200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200" baseline="-25000" dirty="0" smtClean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200" baseline="-25000" dirty="0" smtClean="0">
                <a:sym typeface="Symbol" charset="2"/>
              </a:rPr>
              <a:t> </a:t>
            </a:r>
            <a:r>
              <a:rPr lang="en-US" sz="2200" dirty="0" smtClean="0">
                <a:sym typeface="Symbol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sz="2200" dirty="0" smtClean="0">
                <a:sym typeface="Symbol" charset="2"/>
              </a:rPr>
              <a:t>     Try </a:t>
            </a:r>
            <a:r>
              <a:rPr lang="en-US" sz="2200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200" baseline="-25000" dirty="0" smtClean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2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22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200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sz="2200" dirty="0" smtClean="0">
              <a:solidFill>
                <a:schemeClr val="accent2"/>
              </a:solidFill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200" dirty="0">
                <a:sym typeface="Symbol" charset="2"/>
              </a:rPr>
              <a:t> </a:t>
            </a:r>
            <a:r>
              <a:rPr lang="en-US" sz="2200" dirty="0" smtClean="0">
                <a:sym typeface="Symbol" charset="2"/>
              </a:rPr>
              <a:t>        Token </a:t>
            </a:r>
            <a:r>
              <a:rPr lang="en-US" sz="2200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200" dirty="0" smtClean="0">
                <a:sym typeface="Symbol" charset="2"/>
              </a:rPr>
              <a:t> matches!</a:t>
            </a:r>
          </a:p>
          <a:p>
            <a:pPr eaLnBrk="1" hangingPunct="1">
              <a:spcBef>
                <a:spcPct val="20000"/>
              </a:spcBef>
            </a:pPr>
            <a:r>
              <a:rPr lang="en-US" sz="2200" dirty="0">
                <a:sym typeface="Symbol" charset="2"/>
              </a:rPr>
              <a:t> </a:t>
            </a:r>
            <a:r>
              <a:rPr lang="en-US" sz="2200" dirty="0" smtClean="0">
                <a:sym typeface="Symbol" charset="2"/>
              </a:rPr>
              <a:t>        but no non-terminals left and </a:t>
            </a:r>
          </a:p>
          <a:p>
            <a:pPr eaLnBrk="1" hangingPunct="1">
              <a:spcBef>
                <a:spcPct val="20000"/>
              </a:spcBef>
            </a:pPr>
            <a:r>
              <a:rPr lang="en-US" sz="2200" dirty="0">
                <a:sym typeface="Symbol" charset="2"/>
              </a:rPr>
              <a:t> </a:t>
            </a:r>
            <a:r>
              <a:rPr lang="en-US" sz="2200" dirty="0" smtClean="0">
                <a:sym typeface="Symbol" charset="2"/>
              </a:rPr>
              <a:t>        the input is not matched completely</a:t>
            </a:r>
          </a:p>
          <a:p>
            <a:pPr eaLnBrk="1" hangingPunct="1">
              <a:spcBef>
                <a:spcPct val="20000"/>
              </a:spcBef>
            </a:pPr>
            <a:r>
              <a:rPr lang="en-US" sz="2200" dirty="0">
                <a:sym typeface="Symbol" charset="2"/>
              </a:rPr>
              <a:t> </a:t>
            </a:r>
            <a:r>
              <a:rPr lang="en-US" sz="2200" dirty="0" smtClean="0">
                <a:sym typeface="Symbol" charset="2"/>
              </a:rPr>
              <a:t>    </a:t>
            </a:r>
            <a:r>
              <a:rPr lang="en-US" dirty="0">
                <a:sym typeface="Symbol" charset="2"/>
              </a:rPr>
              <a:t> Try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* T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2</a:t>
            </a:r>
          </a:p>
          <a:p>
            <a:pPr eaLnBrk="1" hangingPunct="1">
              <a:spcBef>
                <a:spcPct val="20000"/>
              </a:spcBef>
            </a:pPr>
            <a:r>
              <a:rPr lang="en-US" baseline="-25000" dirty="0">
                <a:sym typeface="Symbol" charset="2"/>
              </a:rPr>
              <a:t>               </a:t>
            </a:r>
            <a:r>
              <a:rPr lang="en-US" dirty="0">
                <a:sym typeface="Symbol" charset="2"/>
              </a:rPr>
              <a:t>Tokens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,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 </a:t>
            </a:r>
            <a:r>
              <a:rPr lang="en-US" dirty="0">
                <a:sym typeface="Symbol" charset="2"/>
              </a:rPr>
              <a:t>match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          Try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</a:t>
            </a:r>
            <a:r>
              <a:rPr lang="en-US" dirty="0">
                <a:sym typeface="Symbol" charset="2"/>
              </a:rPr>
              <a:t>Token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matches!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ym typeface="Symbol" charset="2"/>
              </a:rPr>
              <a:t>  Succeed! No non-terminal left in the </a:t>
            </a:r>
            <a:r>
              <a:rPr lang="en-US" b="1" dirty="0" smtClean="0">
                <a:sym typeface="Symbol" charset="2"/>
              </a:rPr>
              <a:t>tree,</a:t>
            </a:r>
            <a:endParaRPr lang="en-US" b="1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ym typeface="Symbol" charset="2"/>
              </a:rPr>
              <a:t>  input is totally matched</a:t>
            </a:r>
          </a:p>
          <a:p>
            <a:pPr eaLnBrk="1" hangingPunct="1">
              <a:spcBef>
                <a:spcPct val="20000"/>
              </a:spcBef>
            </a:pPr>
            <a:endParaRPr lang="en-US" b="1" dirty="0">
              <a:sym typeface="Symbol" charset="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3541" y="4509120"/>
            <a:ext cx="1624163" cy="1040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b="1" dirty="0" smtClean="0">
                <a:solidFill>
                  <a:schemeClr val="accent2"/>
                </a:solidFill>
              </a:rPr>
              <a:t>Input:</a:t>
            </a:r>
          </a:p>
          <a:p>
            <a:pPr eaLnBrk="1" hangingPunct="1">
              <a:spcBef>
                <a:spcPct val="20000"/>
              </a:spcBef>
            </a:pPr>
            <a:r>
              <a:rPr lang="en-US" sz="2800" b="1" dirty="0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800" b="1" baseline="-25000" dirty="0" smtClean="0">
                <a:solidFill>
                  <a:schemeClr val="accent2"/>
                </a:solidFill>
                <a:sym typeface="Symbol" charset="2"/>
              </a:rPr>
              <a:t>5</a:t>
            </a:r>
            <a:r>
              <a:rPr lang="en-US" sz="2800" b="1" dirty="0" smtClean="0">
                <a:solidFill>
                  <a:schemeClr val="accent2"/>
                </a:solidFill>
                <a:sym typeface="Symbol" charset="2"/>
              </a:rPr>
              <a:t> * int</a:t>
            </a:r>
            <a:r>
              <a:rPr lang="en-US" sz="2800" b="1" baseline="-25000" dirty="0" smtClean="0">
                <a:solidFill>
                  <a:schemeClr val="accent2"/>
                </a:solidFill>
                <a:sym typeface="Symbol" charset="2"/>
              </a:rPr>
              <a:t>2</a:t>
            </a:r>
            <a:endParaRPr lang="en-US" sz="2800" b="1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6841255" y="3758927"/>
            <a:ext cx="6110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int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7490543" y="3758927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8093793" y="3801814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33" name="AutoShape 17"/>
          <p:cNvCxnSpPr>
            <a:cxnSpLocks noChangeShapeType="1"/>
            <a:stCxn id="9" idx="2"/>
            <a:endCxn id="30" idx="0"/>
          </p:cNvCxnSpPr>
          <p:nvPr/>
        </p:nvCxnSpPr>
        <p:spPr bwMode="auto">
          <a:xfrm flipH="1">
            <a:off x="7146788" y="3314105"/>
            <a:ext cx="508606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4" name="AutoShape 18"/>
          <p:cNvCxnSpPr>
            <a:cxnSpLocks noChangeShapeType="1"/>
            <a:stCxn id="9" idx="2"/>
            <a:endCxn id="32" idx="0"/>
          </p:cNvCxnSpPr>
          <p:nvPr/>
        </p:nvCxnSpPr>
        <p:spPr bwMode="auto">
          <a:xfrm>
            <a:off x="7655394" y="3314105"/>
            <a:ext cx="675804" cy="487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" name="AutoShape 19"/>
          <p:cNvCxnSpPr>
            <a:cxnSpLocks noChangeShapeType="1"/>
            <a:stCxn id="9" idx="2"/>
            <a:endCxn id="31" idx="0"/>
          </p:cNvCxnSpPr>
          <p:nvPr/>
        </p:nvCxnSpPr>
        <p:spPr bwMode="auto">
          <a:xfrm>
            <a:off x="7655394" y="3314105"/>
            <a:ext cx="4426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8065391" y="4623519"/>
            <a:ext cx="6110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int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38" name="AutoShape 24"/>
          <p:cNvCxnSpPr>
            <a:cxnSpLocks noChangeShapeType="1"/>
            <a:stCxn id="32" idx="2"/>
            <a:endCxn id="37" idx="0"/>
          </p:cNvCxnSpPr>
          <p:nvPr/>
        </p:nvCxnSpPr>
        <p:spPr bwMode="auto">
          <a:xfrm>
            <a:off x="8331198" y="4263479"/>
            <a:ext cx="39726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82218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/>
      <p:bldP spid="30" grpId="0"/>
      <p:bldP spid="31" grpId="0"/>
      <p:bldP spid="32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Preliminaries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2"/>
                </a:solidFill>
              </a:rPr>
              <a:t>TOKEN</a:t>
            </a:r>
            <a:r>
              <a:rPr lang="en-CA" dirty="0" smtClean="0"/>
              <a:t>:  the type of all tokens</a:t>
            </a:r>
          </a:p>
          <a:p>
            <a:pPr lvl="1"/>
            <a:r>
              <a:rPr lang="en-CA" dirty="0" smtClean="0"/>
              <a:t>Special tokens INT, OPEN, CLOSE, PLUS, TIMES</a:t>
            </a:r>
          </a:p>
          <a:p>
            <a:pPr lvl="1"/>
            <a:endParaRPr lang="en-CA" dirty="0"/>
          </a:p>
          <a:p>
            <a:r>
              <a:rPr lang="en-CA" dirty="0" smtClean="0"/>
              <a:t>The global </a:t>
            </a:r>
            <a:r>
              <a:rPr lang="en-CA" dirty="0" smtClean="0">
                <a:solidFill>
                  <a:schemeClr val="accent2"/>
                </a:solidFill>
              </a:rPr>
              <a:t>next</a:t>
            </a:r>
            <a:r>
              <a:rPr lang="en-CA" dirty="0" smtClean="0"/>
              <a:t> points to the next token in the input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18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Implementing Productions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r>
              <a:rPr lang="en-CA" dirty="0" smtClean="0"/>
              <a:t>Define </a:t>
            </a:r>
            <a:r>
              <a:rPr lang="en-CA" dirty="0" err="1" smtClean="0"/>
              <a:t>boolean</a:t>
            </a:r>
            <a:r>
              <a:rPr lang="en-CA" dirty="0" smtClean="0"/>
              <a:t> functions that check the token string for match of</a:t>
            </a:r>
          </a:p>
          <a:p>
            <a:pPr lvl="1"/>
            <a:r>
              <a:rPr lang="en-CA" dirty="0" smtClean="0"/>
              <a:t>A given token terminal</a:t>
            </a:r>
          </a:p>
          <a:p>
            <a:pPr marL="914400" lvl="2" indent="0">
              <a:buNone/>
            </a:pPr>
            <a:r>
              <a:rPr lang="en-CA" dirty="0" err="1">
                <a:solidFill>
                  <a:schemeClr val="accent2"/>
                </a:solidFill>
              </a:rPr>
              <a:t>b</a:t>
            </a:r>
            <a:r>
              <a:rPr lang="en-CA" dirty="0" err="1" smtClean="0">
                <a:solidFill>
                  <a:schemeClr val="accent2"/>
                </a:solidFill>
              </a:rPr>
              <a:t>ool</a:t>
            </a:r>
            <a:r>
              <a:rPr lang="en-CA" dirty="0" smtClean="0">
                <a:solidFill>
                  <a:schemeClr val="accent2"/>
                </a:solidFill>
              </a:rPr>
              <a:t> term(TOKEN </a:t>
            </a:r>
            <a:r>
              <a:rPr lang="en-CA" dirty="0" err="1" smtClean="0">
                <a:solidFill>
                  <a:schemeClr val="accent2"/>
                </a:solidFill>
              </a:rPr>
              <a:t>tok</a:t>
            </a:r>
            <a:r>
              <a:rPr lang="en-CA" dirty="0" smtClean="0">
                <a:solidFill>
                  <a:schemeClr val="accent2"/>
                </a:solidFill>
              </a:rPr>
              <a:t>) { return *next++ == </a:t>
            </a:r>
            <a:r>
              <a:rPr lang="en-CA" dirty="0" err="1" smtClean="0">
                <a:solidFill>
                  <a:schemeClr val="accent2"/>
                </a:solidFill>
              </a:rPr>
              <a:t>tok</a:t>
            </a:r>
            <a:r>
              <a:rPr lang="en-CA" dirty="0" smtClean="0">
                <a:solidFill>
                  <a:schemeClr val="accent2"/>
                </a:solidFill>
              </a:rPr>
              <a:t>; }</a:t>
            </a:r>
          </a:p>
          <a:p>
            <a:pPr lvl="1"/>
            <a:r>
              <a:rPr lang="en-CA" dirty="0" smtClean="0"/>
              <a:t>A given production of S (the n-</a:t>
            </a:r>
            <a:r>
              <a:rPr lang="en-CA" dirty="0" err="1" smtClean="0"/>
              <a:t>th</a:t>
            </a:r>
            <a:r>
              <a:rPr lang="en-CA" dirty="0" smtClean="0"/>
              <a:t>)</a:t>
            </a:r>
          </a:p>
          <a:p>
            <a:pPr marL="914400" lvl="2" indent="0">
              <a:buNone/>
            </a:pPr>
            <a:r>
              <a:rPr lang="en-CA" dirty="0" err="1" smtClean="0">
                <a:solidFill>
                  <a:schemeClr val="accent2"/>
                </a:solidFill>
              </a:rPr>
              <a:t>bool</a:t>
            </a:r>
            <a:r>
              <a:rPr lang="en-CA" dirty="0" smtClean="0">
                <a:solidFill>
                  <a:schemeClr val="accent2"/>
                </a:solidFill>
              </a:rPr>
              <a:t> </a:t>
            </a:r>
            <a:r>
              <a:rPr lang="en-CA" dirty="0" err="1" smtClean="0">
                <a:solidFill>
                  <a:schemeClr val="accent2"/>
                </a:solidFill>
              </a:rPr>
              <a:t>S</a:t>
            </a:r>
            <a:r>
              <a:rPr lang="en-CA" baseline="-25000" dirty="0" err="1" smtClean="0">
                <a:solidFill>
                  <a:schemeClr val="accent2"/>
                </a:solidFill>
              </a:rPr>
              <a:t>n</a:t>
            </a:r>
            <a:r>
              <a:rPr lang="en-CA" dirty="0" smtClean="0">
                <a:solidFill>
                  <a:schemeClr val="accent2"/>
                </a:solidFill>
              </a:rPr>
              <a:t>() {…}</a:t>
            </a:r>
          </a:p>
          <a:p>
            <a:pPr lvl="1"/>
            <a:r>
              <a:rPr lang="en-CA" dirty="0" smtClean="0"/>
              <a:t>Any production of S</a:t>
            </a:r>
          </a:p>
          <a:p>
            <a:pPr marL="914400" lvl="2" indent="0">
              <a:buNone/>
            </a:pPr>
            <a:r>
              <a:rPr lang="en-CA" dirty="0" err="1" smtClean="0">
                <a:solidFill>
                  <a:schemeClr val="accent2"/>
                </a:solidFill>
              </a:rPr>
              <a:t>bool</a:t>
            </a:r>
            <a:r>
              <a:rPr lang="en-CA" dirty="0" smtClean="0">
                <a:solidFill>
                  <a:schemeClr val="accent2"/>
                </a:solidFill>
              </a:rPr>
              <a:t> S() {…}</a:t>
            </a:r>
          </a:p>
          <a:p>
            <a:r>
              <a:rPr lang="en-CA" dirty="0" smtClean="0"/>
              <a:t>These functions advance </a:t>
            </a:r>
            <a:r>
              <a:rPr lang="en-CA" dirty="0" smtClean="0">
                <a:solidFill>
                  <a:schemeClr val="accent2"/>
                </a:solidFill>
              </a:rPr>
              <a:t>next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92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Productions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990656" cy="4114800"/>
          </a:xfrm>
        </p:spPr>
        <p:txBody>
          <a:bodyPr/>
          <a:lstStyle/>
          <a:p>
            <a:r>
              <a:rPr lang="en-CA" dirty="0" smtClean="0"/>
              <a:t>For production </a:t>
            </a:r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 T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bool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E</a:t>
            </a:r>
            <a:r>
              <a:rPr lang="en-US" baseline="-25000" dirty="0" smtClean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() { return T(); }</a:t>
            </a:r>
          </a:p>
          <a:p>
            <a:r>
              <a:rPr lang="en-US" dirty="0" smtClean="0">
                <a:sym typeface="Symbol" charset="2"/>
              </a:rPr>
              <a:t>For production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E  T + E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bool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() { return T() &amp;&amp; term(PLUS) &amp;&amp; E();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}</a:t>
            </a:r>
          </a:p>
          <a:p>
            <a:r>
              <a:rPr lang="en-US" dirty="0" smtClean="0">
                <a:sym typeface="Symbol" charset="2"/>
              </a:rPr>
              <a:t>For all productions of E (with backtracking)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sym typeface="Symbol" charset="2"/>
              </a:rPr>
              <a:t>b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ool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E() {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	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TOKEN *save = next;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return  (next= save, E</a:t>
            </a:r>
            <a:r>
              <a:rPr lang="en-US" baseline="-25000" dirty="0" smtClean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()) || (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next= save,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aseline="-25000" dirty="0" smtClean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());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397842" y="1700457"/>
            <a:ext cx="1527213" cy="90486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smtClean="0">
                <a:sym typeface="Symbol" charset="2"/>
              </a:rPr>
              <a:t>T</a:t>
            </a:r>
            <a:endParaRPr lang="en-US" dirty="0" smtClean="0"/>
          </a:p>
          <a:p>
            <a:pPr eaLnBrk="1" hangingPunct="1">
              <a:spcBef>
                <a:spcPct val="20000"/>
              </a:spcBef>
            </a:pPr>
            <a:r>
              <a:rPr lang="en-US" dirty="0" smtClean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  <a:r>
              <a:rPr lang="en-US" dirty="0" smtClean="0">
                <a:sym typeface="Symbol" charset="2"/>
              </a:rPr>
              <a:t> + E</a:t>
            </a:r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8835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Productions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990656" cy="4114800"/>
          </a:xfrm>
        </p:spPr>
        <p:txBody>
          <a:bodyPr/>
          <a:lstStyle/>
          <a:p>
            <a:r>
              <a:rPr lang="en-CA" dirty="0" smtClean="0"/>
              <a:t>For  non-terminal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pPr marL="457200" lvl="1" indent="0">
              <a:buNone/>
            </a:pPr>
            <a:r>
              <a:rPr lang="en-US" sz="2400" dirty="0" err="1" smtClean="0">
                <a:solidFill>
                  <a:schemeClr val="accent2"/>
                </a:solidFill>
                <a:sym typeface="Symbol" charset="2"/>
              </a:rPr>
              <a:t>bool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T</a:t>
            </a:r>
            <a:r>
              <a:rPr lang="en-US" sz="2400" baseline="-25000" dirty="0" smtClean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() { return terms(OPEN) &amp;&amp; E() &amp;&amp; term(CLOSE); }</a:t>
            </a:r>
          </a:p>
          <a:p>
            <a:pPr marL="457200" lvl="1" indent="0">
              <a:buNone/>
            </a:pP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b</a:t>
            </a:r>
            <a:r>
              <a:rPr lang="en-US" sz="2400" dirty="0" err="1" smtClean="0">
                <a:solidFill>
                  <a:schemeClr val="accent2"/>
                </a:solidFill>
                <a:sym typeface="Symbol" charset="2"/>
              </a:rPr>
              <a:t>ool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T</a:t>
            </a:r>
            <a:r>
              <a:rPr lang="en-US" sz="2400" baseline="-25000" dirty="0" smtClean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()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{ return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terms(INT)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&amp;&amp;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term(TIMES)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&amp;&amp;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T(); }</a:t>
            </a:r>
          </a:p>
          <a:p>
            <a:pPr marL="457200" lvl="1" indent="0">
              <a:buNone/>
            </a:pPr>
            <a:r>
              <a:rPr lang="en-US" sz="2400" dirty="0" err="1" smtClean="0">
                <a:solidFill>
                  <a:schemeClr val="accent2"/>
                </a:solidFill>
                <a:sym typeface="Symbol" charset="2"/>
              </a:rPr>
              <a:t>bool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T</a:t>
            </a:r>
            <a:r>
              <a:rPr lang="en-US" sz="2400" baseline="-25000" dirty="0" smtClean="0">
                <a:solidFill>
                  <a:schemeClr val="accent2"/>
                </a:solidFill>
                <a:sym typeface="Symbol" charset="2"/>
              </a:rPr>
              <a:t>3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()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{ return terms(INT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); }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chemeClr val="accent2"/>
              </a:solidFill>
              <a:sym typeface="Symbol" charset="2"/>
            </a:endParaRPr>
          </a:p>
          <a:p>
            <a:pPr marL="457200" lvl="1" indent="0">
              <a:buNone/>
            </a:pPr>
            <a:r>
              <a:rPr lang="en-US" sz="2400" dirty="0" err="1" smtClean="0">
                <a:solidFill>
                  <a:schemeClr val="accent2"/>
                </a:solidFill>
                <a:sym typeface="Symbol" charset="2"/>
              </a:rPr>
              <a:t>bool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T() {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TOKEN *save = next;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     return    (next= save, T</a:t>
            </a:r>
            <a:r>
              <a:rPr lang="en-US" sz="2400" baseline="-25000" dirty="0" smtClean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())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                  || (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next= save,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400" baseline="-25000" dirty="0" smtClean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())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                   ||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(next= save,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3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()); }</a:t>
            </a:r>
            <a:endParaRPr lang="en-US" sz="2400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253826" y="3428649"/>
            <a:ext cx="1638654" cy="2160591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  <a:r>
              <a:rPr lang="en-US" dirty="0" smtClean="0">
                <a:sym typeface="Symbol" charset="2"/>
              </a:rPr>
              <a:t> + </a:t>
            </a:r>
            <a:r>
              <a:rPr lang="en-US" dirty="0">
                <a:sym typeface="Symbol" charset="2"/>
              </a:rPr>
              <a:t>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smtClean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* </a:t>
            </a:r>
            <a:r>
              <a:rPr lang="en-US" dirty="0" smtClean="0">
                <a:sym typeface="Symbol" charset="2"/>
              </a:rPr>
              <a:t>T</a:t>
            </a:r>
            <a:br>
              <a:rPr lang="en-US" dirty="0" smtClean="0">
                <a:sym typeface="Symbol" charset="2"/>
              </a:rPr>
            </a:b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 smtClean="0">
                <a:sym typeface="Symbol" charset="2"/>
              </a:rPr>
              <a:t>int</a:t>
            </a:r>
            <a:endParaRPr lang="en-US" dirty="0" smtClean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7619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7838</TotalTime>
  <Words>1429</Words>
  <Application>Microsoft Macintosh PowerPoint</Application>
  <PresentationFormat>On-screen Show (4:3)</PresentationFormat>
  <Paragraphs>283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Blank Presentation</vt:lpstr>
      <vt:lpstr>Top-down Parsing</vt:lpstr>
      <vt:lpstr>Intro t0 Top-Down Parsing</vt:lpstr>
      <vt:lpstr>Recursive Descent Parsing</vt:lpstr>
      <vt:lpstr>Recursive Descent Parsing</vt:lpstr>
      <vt:lpstr>Recursive Descent Parsing</vt:lpstr>
      <vt:lpstr>Preliminaries </vt:lpstr>
      <vt:lpstr>Implementing Productions</vt:lpstr>
      <vt:lpstr>Implementing Productions</vt:lpstr>
      <vt:lpstr>Implementing Productions</vt:lpstr>
      <vt:lpstr>Recursive Descent Parsing</vt:lpstr>
      <vt:lpstr>Left-Recursion in  Recursive Descent Parsing</vt:lpstr>
      <vt:lpstr>Elimination of Left Recursion</vt:lpstr>
      <vt:lpstr>No Immediate Left Recursion</vt:lpstr>
      <vt:lpstr>No Immediate Left Recursion</vt:lpstr>
      <vt:lpstr>Remove General Left Recursion</vt:lpstr>
      <vt:lpstr>Immediate Left Recursion</vt:lpstr>
      <vt:lpstr>General Left Recursion</vt:lpstr>
      <vt:lpstr>Remove General Left Recursion</vt:lpstr>
      <vt:lpstr>Summary of Recursive Descent</vt:lpstr>
      <vt:lpstr>How to compute: Does X *  ?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884</cp:revision>
  <cp:lastPrinted>2010-10-18T21:18:44Z</cp:lastPrinted>
  <dcterms:created xsi:type="dcterms:W3CDTF">2010-10-18T20:51:40Z</dcterms:created>
  <dcterms:modified xsi:type="dcterms:W3CDTF">2016-06-22T16:49:51Z</dcterms:modified>
</cp:coreProperties>
</file>