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42"/>
  </p:notesMasterIdLst>
  <p:handoutMasterIdLst>
    <p:handoutMasterId r:id="rId43"/>
  </p:handoutMasterIdLst>
  <p:sldIdLst>
    <p:sldId id="382" r:id="rId2"/>
    <p:sldId id="314" r:id="rId3"/>
    <p:sldId id="276" r:id="rId4"/>
    <p:sldId id="277" r:id="rId5"/>
    <p:sldId id="395" r:id="rId6"/>
    <p:sldId id="394" r:id="rId7"/>
    <p:sldId id="361" r:id="rId8"/>
    <p:sldId id="383" r:id="rId9"/>
    <p:sldId id="384" r:id="rId10"/>
    <p:sldId id="281" r:id="rId11"/>
    <p:sldId id="282" r:id="rId12"/>
    <p:sldId id="283" r:id="rId13"/>
    <p:sldId id="284" r:id="rId14"/>
    <p:sldId id="385" r:id="rId15"/>
    <p:sldId id="388" r:id="rId16"/>
    <p:sldId id="389" r:id="rId17"/>
    <p:sldId id="390" r:id="rId18"/>
    <p:sldId id="391" r:id="rId19"/>
    <p:sldId id="353" r:id="rId20"/>
    <p:sldId id="289" r:id="rId21"/>
    <p:sldId id="288" r:id="rId22"/>
    <p:sldId id="292" r:id="rId23"/>
    <p:sldId id="291" r:id="rId24"/>
    <p:sldId id="290" r:id="rId25"/>
    <p:sldId id="295" r:id="rId26"/>
    <p:sldId id="304" r:id="rId27"/>
    <p:sldId id="318" r:id="rId28"/>
    <p:sldId id="303" r:id="rId29"/>
    <p:sldId id="305" r:id="rId30"/>
    <p:sldId id="307" r:id="rId31"/>
    <p:sldId id="396" r:id="rId32"/>
    <p:sldId id="397" r:id="rId33"/>
    <p:sldId id="392" r:id="rId34"/>
    <p:sldId id="319" r:id="rId35"/>
    <p:sldId id="320" r:id="rId36"/>
    <p:sldId id="321" r:id="rId37"/>
    <p:sldId id="322" r:id="rId38"/>
    <p:sldId id="331" r:id="rId39"/>
    <p:sldId id="323" r:id="rId40"/>
    <p:sldId id="345" r:id="rId41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90895"/>
  </p:normalViewPr>
  <p:slideViewPr>
    <p:cSldViewPr>
      <p:cViewPr varScale="1">
        <p:scale>
          <a:sx n="213" d="100"/>
          <a:sy n="213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7B186-84AC-564A-BA3D-0F3633C8B4F8}" type="datetimeFigureOut">
              <a:rPr lang="en-US" smtClean="0"/>
              <a:pPr/>
              <a:t>10/18/20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4F989-4BC2-5640-A245-2EFCF8DFC0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810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F2ECA2-7522-F840-8CFD-4BF72A0F81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942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15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3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16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15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17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7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18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36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AD1B2-907A-434E-9E93-5E7899819049}" type="slidenum">
              <a:rPr lang="en-US"/>
              <a:pPr/>
              <a:t>19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49913F-7A21-904E-BD1D-D8F86FD355E2}" type="slidenum">
              <a:rPr lang="en-US"/>
              <a:pPr/>
              <a:t>20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C7A1BE-1C62-3A45-9B11-3CB8F99B447F}" type="slidenum">
              <a:rPr lang="en-US"/>
              <a:pPr/>
              <a:t>21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DD067A-BD3E-CF4F-8F54-49D16E375443}" type="slidenum">
              <a:rPr lang="en-US"/>
              <a:pPr/>
              <a:t>22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5F6A19-0265-7147-B5CC-56B0FD819942}" type="slidenum">
              <a:rPr lang="en-US"/>
              <a:pPr/>
              <a:t>23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A5828-D511-1540-8856-B594916060D5}" type="slidenum">
              <a:rPr lang="en-US"/>
              <a:pPr/>
              <a:t>24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7285A-1E47-B647-B55C-230E0E7B36ED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176560-AB50-104B-A1C7-7997DAEED9BA}" type="slidenum">
              <a:rPr lang="en-US"/>
              <a:pPr/>
              <a:t>25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attributes of an </a:t>
            </a:r>
            <a:r>
              <a:rPr lang="en-CA" i="1" dirty="0"/>
              <a:t>L</a:t>
            </a:r>
            <a:r>
              <a:rPr lang="en-CA" dirty="0"/>
              <a:t>-attributed definition can always be evaluated in depth-first order.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DD9A9-0E2C-C34C-BBBD-01F5AFBCA372}" type="slidenum">
              <a:rPr lang="en-US"/>
              <a:pPr/>
              <a:t>26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0112FE-CC2A-B047-9FCE-C010F3A3C197}" type="slidenum">
              <a:rPr lang="en-US"/>
              <a:pPr/>
              <a:t>27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EDE2BE-AE82-784C-A8B6-0877490E788C}" type="slidenum">
              <a:rPr lang="en-US"/>
              <a:pPr/>
              <a:t>28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A899EF-2760-E343-9792-FACC63F3DEE7}" type="slidenum">
              <a:rPr lang="en-US"/>
              <a:pPr/>
              <a:t>29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D8955-1110-2F49-A086-E7E69551D657}" type="slidenum">
              <a:rPr lang="en-US"/>
              <a:pPr/>
              <a:t>30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5E452-3305-A544-B0FA-F9B06E62CDED}" type="slidenum">
              <a:rPr lang="en-US"/>
              <a:pPr/>
              <a:t>34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73503-FDBA-F54D-BBE2-4AA130B1B2B4}" type="slidenum">
              <a:rPr lang="en-US"/>
              <a:pPr/>
              <a:t>35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C1E92-1E76-C94D-90ED-A674D1E41325}" type="slidenum">
              <a:rPr lang="en-US"/>
              <a:pPr/>
              <a:t>36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F196D-4B64-114E-AAC5-AC680512C3BA}" type="slidenum">
              <a:rPr lang="en-US"/>
              <a:pPr/>
              <a:t>37</a:t>
            </a:fld>
            <a:endParaRPr lang="en-US"/>
          </a:p>
        </p:txBody>
      </p:sp>
      <p:sp>
        <p:nvSpPr>
          <p:cNvPr id="1300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62F78-D408-724A-BF8C-FF4837CBB60A}" type="slidenum">
              <a:rPr lang="en-US"/>
              <a:pPr/>
              <a:t>3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491979-4B6D-B04D-A0CB-4576469FEED9}" type="slidenum">
              <a:rPr lang="en-US"/>
              <a:pPr/>
              <a:t>38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12FD11-96FC-B648-B795-D79F570EAD73}" type="slidenum">
              <a:rPr lang="en-US"/>
              <a:pPr/>
              <a:t>39</a:t>
            </a:fld>
            <a:endParaRPr lang="en-US"/>
          </a:p>
        </p:txBody>
      </p:sp>
      <p:sp>
        <p:nvSpPr>
          <p:cNvPr id="1320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20BA6-941D-514D-9540-AA67DBBCC0ED}" type="slidenum">
              <a:rPr lang="en-US"/>
              <a:pPr/>
              <a:t>40</a:t>
            </a:fld>
            <a:endParaRPr lang="en-US"/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A2155-141D-8945-AEE2-F786095EA7DF}" type="slidenum">
              <a:rPr lang="en-US"/>
              <a:pPr/>
              <a:t>4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71F042-3694-5A43-8DB7-71BB041CA917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CFB2A-8FCD-7D40-B725-BDC6487122CD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AA7A9C-9897-AC49-89B2-D7C1E9968976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E903E6-DA31-924E-9816-249E6B011956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F585DB-EFB0-4948-ADEB-F16852228A98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0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96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224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75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4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2020-10-18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6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2020-10-18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09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2020-10-18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2020-10-18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7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2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2020-10-18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7DF4AC7-DB73-7444-A2A7-FD79FE1A2B2B}" type="datetime1">
              <a:rPr lang="en-CA" smtClean="0"/>
              <a:pPr/>
              <a:t>2020-10-18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B252BF6-6A9C-D04A-BBE8-37A07D64A1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1143000" y="116119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 for LR Parsers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1143000" y="302094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vert="horz" wrap="square" lIns="68569" tIns="34275" rIns="68569" bIns="34275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F20B2-AEC3-6A42-B2F3-26D9A0DA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E0B67-940A-1642-BEDB-1ACB28CE496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4283968" y="273525"/>
            <a:ext cx="4487215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LR6: Syntax Directed Translation for LR Parsers</a:t>
            </a:r>
          </a:p>
        </p:txBody>
      </p:sp>
    </p:spTree>
    <p:extLst>
      <p:ext uri="{BB962C8B-B14F-4D97-AF65-F5344CB8AC3E}">
        <p14:creationId xmlns:p14="http://schemas.microsoft.com/office/powerpoint/2010/main" val="130168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definition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T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c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$1.lexval;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T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c *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$1.lexval * $3.val 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E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</a:rPr>
              <a:t>E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 T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+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$1.val +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T 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(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dirty="0">
                <a:sym typeface="Symbol" charset="2"/>
              </a:rPr>
              <a:t>{ $$.val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CA8348-4D17-5B48-9809-E76183E0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Expr</a:t>
            </a:r>
            <a:endParaRPr 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flow of the attributes in the </a:t>
            </a:r>
            <a:r>
              <a:rPr lang="en-US" i="1" dirty="0">
                <a:solidFill>
                  <a:schemeClr val="accent2"/>
                </a:solidFill>
              </a:rPr>
              <a:t>E</a:t>
            </a:r>
            <a:r>
              <a:rPr lang="en-US" dirty="0"/>
              <a:t> syntax-directed </a:t>
            </a:r>
            <a:r>
              <a:rPr lang="en-US" dirty="0" err="1"/>
              <a:t>defn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lhs attribute is computed using the </a:t>
            </a:r>
            <a:r>
              <a:rPr lang="en-US" dirty="0" err="1"/>
              <a:t>rhs</a:t>
            </a:r>
            <a:r>
              <a:rPr lang="en-US" dirty="0"/>
              <a:t> attributes</a:t>
            </a:r>
          </a:p>
          <a:p>
            <a:pPr>
              <a:lnSpc>
                <a:spcPct val="90000"/>
              </a:lnSpc>
            </a:pPr>
            <a:r>
              <a:rPr lang="en-US" dirty="0"/>
              <a:t>Purely bottom-up: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compute attribute values of all children (</a:t>
            </a:r>
            <a:r>
              <a:rPr lang="en-US" dirty="0" err="1"/>
              <a:t>rhs</a:t>
            </a:r>
            <a:r>
              <a:rPr lang="en-US" dirty="0"/>
              <a:t>) in the parse tree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then use them to compute the attribute value of the parent (lhs)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CE8CAB-F168-A140-AA3F-B11FE558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Synthesized Attributes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Synthesized attributes</a:t>
            </a:r>
            <a:r>
              <a:rPr lang="en-US" dirty="0"/>
              <a:t> are attributes that are computed purely bottom-up</a:t>
            </a:r>
          </a:p>
          <a:p>
            <a:r>
              <a:rPr lang="en-US" dirty="0"/>
              <a:t>A grammar with semantic actions (or syntax-directed definition) can choose to use </a:t>
            </a:r>
            <a:r>
              <a:rPr lang="en-US" i="1" dirty="0"/>
              <a:t>only</a:t>
            </a:r>
            <a:r>
              <a:rPr lang="en-US" dirty="0"/>
              <a:t> synthesized attributes</a:t>
            </a:r>
          </a:p>
          <a:p>
            <a:r>
              <a:rPr lang="en-US" dirty="0"/>
              <a:t>Such a grammar plus semantic actions is called an </a:t>
            </a:r>
            <a:r>
              <a:rPr lang="en-US" b="1" dirty="0">
                <a:solidFill>
                  <a:schemeClr val="accent2"/>
                </a:solidFill>
              </a:rPr>
              <a:t>S-attributed definition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102B4-8CB1-104C-B92E-A8BD9BC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Synthesized attributes may not be sufficient for all cases that might arise for semantic checking and code generation</a:t>
            </a:r>
          </a:p>
          <a:p>
            <a:pPr>
              <a:lnSpc>
                <a:spcPct val="90000"/>
              </a:lnSpc>
            </a:pPr>
            <a:r>
              <a:rPr lang="en-US" dirty="0"/>
              <a:t>Consider the (sub)grammar: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  <a:r>
              <a:rPr lang="en-US" b="1" dirty="0"/>
              <a:t>;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2FF80D-30D6-7045-B1AE-054E632B8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/>
              <a:t>int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6CFAAC-A8E2-004C-81D5-EC048F510F3C}"/>
              </a:ext>
            </a:extLst>
          </p:cNvPr>
          <p:cNvSpPr txBox="1"/>
          <p:nvPr/>
        </p:nvSpPr>
        <p:spPr>
          <a:xfrm>
            <a:off x="5796610" y="56015"/>
            <a:ext cx="3168350" cy="142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  <a:p>
            <a:pPr marL="0" lvl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2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515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733F9234-4D81-8940-A66C-F5CC3C11FC8A}"/>
              </a:ext>
            </a:extLst>
          </p:cNvPr>
          <p:cNvCxnSpPr>
            <a:cxnSpLocks/>
            <a:stCxn id="31" idx="3"/>
            <a:endCxn id="32" idx="0"/>
          </p:cNvCxnSpPr>
          <p:nvPr/>
        </p:nvCxnSpPr>
        <p:spPr>
          <a:xfrm flipV="1">
            <a:off x="2919789" y="2082361"/>
            <a:ext cx="2875444" cy="184666"/>
          </a:xfrm>
          <a:prstGeom prst="curvedConnector4">
            <a:avLst>
              <a:gd name="adj1" fmla="val 37398"/>
              <a:gd name="adj2" fmla="val 2237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68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515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2271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B53F23A6-B0BB-BF49-8FD3-3D698A43922F}"/>
              </a:ext>
            </a:extLst>
          </p:cNvPr>
          <p:cNvCxnSpPr>
            <a:endCxn id="32821" idx="3"/>
          </p:cNvCxnSpPr>
          <p:nvPr/>
        </p:nvCxnSpPr>
        <p:spPr>
          <a:xfrm rot="10800000" flipV="1">
            <a:off x="1978919" y="2451693"/>
            <a:ext cx="3816314" cy="9362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964818E-77F3-D64A-8F96-47076C0EDFBE}"/>
              </a:ext>
            </a:extLst>
          </p:cNvPr>
          <p:cNvCxnSpPr>
            <a:stCxn id="32" idx="2"/>
            <a:endCxn id="35" idx="0"/>
          </p:cNvCxnSpPr>
          <p:nvPr/>
        </p:nvCxnSpPr>
        <p:spPr>
          <a:xfrm rot="16200000" flipH="1">
            <a:off x="5588750" y="2658176"/>
            <a:ext cx="414722" cy="17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9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A7847D5-0CDA-8448-AB20-899FE74A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820" y="4357305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018DF9B-C145-8C40-89B4-23A7463636C6}"/>
              </a:ext>
            </a:extLst>
          </p:cNvPr>
          <p:cNvCxnSpPr>
            <a:cxnSpLocks/>
            <a:stCxn id="35" idx="2"/>
            <a:endCxn id="32822" idx="3"/>
          </p:cNvCxnSpPr>
          <p:nvPr/>
        </p:nvCxnSpPr>
        <p:spPr>
          <a:xfrm rot="5400000">
            <a:off x="3969442" y="2285831"/>
            <a:ext cx="874887" cy="277471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30">
            <a:extLst>
              <a:ext uri="{FF2B5EF4-FFF2-40B4-BE49-F238E27FC236}">
                <a16:creationId xmlns:a16="http://schemas.microsoft.com/office/drawing/2014/main" id="{116C12D6-8BCD-FF4D-8A0C-485C3CA9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3816283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918CEA15-D134-FC4F-B114-12A5426FA396}"/>
              </a:ext>
            </a:extLst>
          </p:cNvPr>
          <p:cNvCxnSpPr>
            <a:cxnSpLocks/>
            <a:stCxn id="35" idx="2"/>
            <a:endCxn id="41" idx="0"/>
          </p:cNvCxnSpPr>
          <p:nvPr/>
        </p:nvCxnSpPr>
        <p:spPr>
          <a:xfrm rot="5400000">
            <a:off x="5503976" y="3526015"/>
            <a:ext cx="58053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64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input: </a:t>
            </a:r>
            <a:r>
              <a:rPr lang="en-US" i="1" dirty="0" err="1"/>
              <a:t>int</a:t>
            </a:r>
            <a:r>
              <a:rPr lang="en-US" i="1" dirty="0"/>
              <a:t> x, y, z 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7FFD-369E-BC4D-9532-41837B3D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32825" name="Group 57"/>
          <p:cNvGrpSpPr>
            <a:grpSpLocks/>
          </p:cNvGrpSpPr>
          <p:nvPr/>
        </p:nvGrpSpPr>
        <p:grpSpPr bwMode="auto">
          <a:xfrm>
            <a:off x="827584" y="1204318"/>
            <a:ext cx="6553201" cy="3626644"/>
            <a:chOff x="-344" y="1152"/>
            <a:chExt cx="5504" cy="3046"/>
          </a:xfrm>
        </p:grpSpPr>
        <p:sp>
          <p:nvSpPr>
            <p:cNvPr id="32772" name="Text Box 4"/>
            <p:cNvSpPr txBox="1">
              <a:spLocks noChangeArrowheads="1"/>
            </p:cNvSpPr>
            <p:nvPr/>
          </p:nvSpPr>
          <p:spPr bwMode="auto">
            <a:xfrm>
              <a:off x="2477" y="1152"/>
              <a:ext cx="80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Var-decl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2572" y="1872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-344" y="1872"/>
              <a:ext cx="54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>
                  <a:solidFill>
                    <a:schemeClr val="accent2"/>
                  </a:solidFill>
                </a:rPr>
                <a:t>Type</a:t>
              </a:r>
            </a:p>
          </p:txBody>
        </p:sp>
        <p:cxnSp>
          <p:nvCxnSpPr>
            <p:cNvPr id="32775" name="AutoShape 7"/>
            <p:cNvCxnSpPr>
              <a:cxnSpLocks noChangeShapeType="1"/>
              <a:stCxn id="32772" idx="2"/>
              <a:endCxn id="32774" idx="0"/>
            </p:cNvCxnSpPr>
            <p:nvPr/>
          </p:nvCxnSpPr>
          <p:spPr bwMode="auto">
            <a:xfrm flipH="1">
              <a:off x="-74" y="1462"/>
              <a:ext cx="2955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776" name="AutoShape 8"/>
            <p:cNvCxnSpPr>
              <a:cxnSpLocks noChangeShapeType="1"/>
              <a:stCxn id="32772" idx="2"/>
              <a:endCxn id="32773" idx="0"/>
            </p:cNvCxnSpPr>
            <p:nvPr/>
          </p:nvCxnSpPr>
          <p:spPr bwMode="auto">
            <a:xfrm flipH="1">
              <a:off x="2881" y="1462"/>
              <a:ext cx="0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780" name="Text Box 12"/>
            <p:cNvSpPr txBox="1">
              <a:spLocks noChangeArrowheads="1"/>
            </p:cNvSpPr>
            <p:nvPr/>
          </p:nvSpPr>
          <p:spPr bwMode="auto">
            <a:xfrm>
              <a:off x="-254" y="2497"/>
              <a:ext cx="36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int</a:t>
              </a:r>
              <a:endParaRPr lang="en-US" sz="1800" dirty="0"/>
            </a:p>
          </p:txBody>
        </p:sp>
        <p:cxnSp>
          <p:nvCxnSpPr>
            <p:cNvPr id="32783" name="AutoShape 15"/>
            <p:cNvCxnSpPr>
              <a:cxnSpLocks noChangeShapeType="1"/>
              <a:stCxn id="32774" idx="2"/>
              <a:endCxn id="32780" idx="0"/>
            </p:cNvCxnSpPr>
            <p:nvPr/>
          </p:nvCxnSpPr>
          <p:spPr bwMode="auto">
            <a:xfrm>
              <a:off x="-74" y="2182"/>
              <a:ext cx="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4940" y="1868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;</a:t>
              </a:r>
              <a:endParaRPr lang="en-US" sz="1800" dirty="0"/>
            </a:p>
          </p:txBody>
        </p:sp>
        <p:cxnSp>
          <p:nvCxnSpPr>
            <p:cNvPr id="32802" name="AutoShape 34"/>
            <p:cNvCxnSpPr>
              <a:cxnSpLocks noChangeShapeType="1"/>
              <a:stCxn id="32772" idx="2"/>
              <a:endCxn id="32801" idx="0"/>
            </p:cNvCxnSpPr>
            <p:nvPr/>
          </p:nvCxnSpPr>
          <p:spPr bwMode="auto">
            <a:xfrm>
              <a:off x="2881" y="1462"/>
              <a:ext cx="2169" cy="4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22" y="2497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939" y="2497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05" name="Text Box 37"/>
            <p:cNvSpPr txBox="1">
              <a:spLocks noChangeArrowheads="1"/>
            </p:cNvSpPr>
            <p:nvPr/>
          </p:nvSpPr>
          <p:spPr bwMode="auto">
            <a:xfrm>
              <a:off x="2572" y="2544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32806" name="AutoShape 38"/>
            <p:cNvCxnSpPr>
              <a:cxnSpLocks noChangeShapeType="1"/>
              <a:stCxn id="32773" idx="2"/>
              <a:endCxn id="32803" idx="0"/>
            </p:cNvCxnSpPr>
            <p:nvPr/>
          </p:nvCxnSpPr>
          <p:spPr bwMode="auto">
            <a:xfrm flipH="1">
              <a:off x="507" y="2182"/>
              <a:ext cx="2374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7" name="AutoShape 39"/>
            <p:cNvCxnSpPr>
              <a:cxnSpLocks noChangeShapeType="1"/>
              <a:stCxn id="32773" idx="2"/>
              <a:endCxn id="32804" idx="0"/>
            </p:cNvCxnSpPr>
            <p:nvPr/>
          </p:nvCxnSpPr>
          <p:spPr bwMode="auto">
            <a:xfrm flipH="1">
              <a:off x="1041" y="2182"/>
              <a:ext cx="1840" cy="31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08" name="AutoShape 40"/>
            <p:cNvCxnSpPr>
              <a:cxnSpLocks noChangeShapeType="1"/>
              <a:stCxn id="32773" idx="2"/>
              <a:endCxn id="32805" idx="0"/>
            </p:cNvCxnSpPr>
            <p:nvPr/>
          </p:nvCxnSpPr>
          <p:spPr bwMode="auto">
            <a:xfrm>
              <a:off x="2881" y="2182"/>
              <a:ext cx="0" cy="3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1192" y="3141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sp>
          <p:nvSpPr>
            <p:cNvPr id="32811" name="Text Box 43"/>
            <p:cNvSpPr txBox="1">
              <a:spLocks noChangeArrowheads="1"/>
            </p:cNvSpPr>
            <p:nvPr/>
          </p:nvSpPr>
          <p:spPr bwMode="auto">
            <a:xfrm>
              <a:off x="1988" y="3141"/>
              <a:ext cx="20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,</a:t>
              </a:r>
              <a:endParaRPr lang="en-US" sz="1800" dirty="0"/>
            </a:p>
          </p:txBody>
        </p:sp>
        <p:sp>
          <p:nvSpPr>
            <p:cNvPr id="32812" name="Text Box 44"/>
            <p:cNvSpPr txBox="1">
              <a:spLocks noChangeArrowheads="1"/>
            </p:cNvSpPr>
            <p:nvPr/>
          </p:nvSpPr>
          <p:spPr bwMode="auto">
            <a:xfrm>
              <a:off x="2572" y="3098"/>
              <a:ext cx="618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dirty="0" err="1">
                  <a:solidFill>
                    <a:schemeClr val="accent2"/>
                  </a:solidFill>
                </a:rPr>
                <a:t>IdList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32816" name="Text Box 48"/>
            <p:cNvSpPr txBox="1">
              <a:spLocks noChangeArrowheads="1"/>
            </p:cNvSpPr>
            <p:nvPr/>
          </p:nvSpPr>
          <p:spPr bwMode="auto">
            <a:xfrm>
              <a:off x="2695" y="3648"/>
              <a:ext cx="3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1" dirty="0"/>
                <a:t>ID</a:t>
              </a:r>
              <a:endParaRPr lang="en-US" sz="1800" dirty="0"/>
            </a:p>
          </p:txBody>
        </p:sp>
        <p:cxnSp>
          <p:nvCxnSpPr>
            <p:cNvPr id="32817" name="AutoShape 49"/>
            <p:cNvCxnSpPr>
              <a:cxnSpLocks noChangeShapeType="1"/>
              <a:stCxn id="32805" idx="2"/>
              <a:endCxn id="32810" idx="0"/>
            </p:cNvCxnSpPr>
            <p:nvPr/>
          </p:nvCxnSpPr>
          <p:spPr bwMode="auto">
            <a:xfrm flipH="1">
              <a:off x="1377" y="2854"/>
              <a:ext cx="1504" cy="2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8" name="AutoShape 50"/>
            <p:cNvCxnSpPr>
              <a:cxnSpLocks noChangeShapeType="1"/>
              <a:stCxn id="32805" idx="2"/>
            </p:cNvCxnSpPr>
            <p:nvPr/>
          </p:nvCxnSpPr>
          <p:spPr bwMode="auto">
            <a:xfrm flipH="1">
              <a:off x="2125" y="2854"/>
              <a:ext cx="756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19" name="AutoShape 51"/>
            <p:cNvCxnSpPr>
              <a:cxnSpLocks noChangeShapeType="1"/>
              <a:stCxn id="32805" idx="2"/>
              <a:endCxn id="32812" idx="0"/>
            </p:cNvCxnSpPr>
            <p:nvPr/>
          </p:nvCxnSpPr>
          <p:spPr bwMode="auto">
            <a:xfrm>
              <a:off x="2881" y="2854"/>
              <a:ext cx="0" cy="2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2820" name="AutoShape 52"/>
            <p:cNvCxnSpPr>
              <a:cxnSpLocks noChangeShapeType="1"/>
              <a:stCxn id="32812" idx="2"/>
              <a:endCxn id="32816" idx="0"/>
            </p:cNvCxnSpPr>
            <p:nvPr/>
          </p:nvCxnSpPr>
          <p:spPr bwMode="auto">
            <a:xfrm flipH="1">
              <a:off x="2881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32821" name="Text Box 53"/>
            <p:cNvSpPr txBox="1">
              <a:spLocks noChangeArrowheads="1"/>
            </p:cNvSpPr>
            <p:nvPr/>
          </p:nvSpPr>
          <p:spPr bwMode="auto">
            <a:xfrm>
              <a:off x="382" y="2831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x</a:t>
              </a:r>
              <a:endParaRPr lang="en-US" sz="1800" dirty="0"/>
            </a:p>
          </p:txBody>
        </p:sp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1256" y="3438"/>
              <a:ext cx="24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 dirty="0"/>
                <a:t>y</a:t>
              </a:r>
              <a:endParaRPr lang="en-US" sz="1800" dirty="0"/>
            </a:p>
          </p:txBody>
        </p:sp>
        <p:sp>
          <p:nvSpPr>
            <p:cNvPr id="32823" name="Text Box 55"/>
            <p:cNvSpPr txBox="1">
              <a:spLocks noChangeArrowheads="1"/>
            </p:cNvSpPr>
            <p:nvPr/>
          </p:nvSpPr>
          <p:spPr bwMode="auto">
            <a:xfrm>
              <a:off x="2701" y="3888"/>
              <a:ext cx="23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i="1"/>
                <a:t>z</a:t>
              </a:r>
              <a:endParaRPr lang="en-US" sz="1800"/>
            </a:p>
          </p:txBody>
        </p:sp>
      </p:grpSp>
      <p:sp>
        <p:nvSpPr>
          <p:cNvPr id="31" name="Text Box 30">
            <a:extLst>
              <a:ext uri="{FF2B5EF4-FFF2-40B4-BE49-F238E27FC236}">
                <a16:creationId xmlns:a16="http://schemas.microsoft.com/office/drawing/2014/main" id="{D84DB1B7-1779-704C-AB49-C49954E6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3392" y="2082361"/>
            <a:ext cx="1356397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Type.val=int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4373DEB1-B23E-574B-B08A-BB0593CC2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082361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C244D89D-206D-6D45-BBAA-65DDD3FA6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128" y="3562460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35" name="Text Box 30">
            <a:extLst>
              <a:ext uri="{FF2B5EF4-FFF2-40B4-BE49-F238E27FC236}">
                <a16:creationId xmlns:a16="http://schemas.microsoft.com/office/drawing/2014/main" id="{DF54531A-E48B-8D4B-8EE5-D75D1F1AF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2866415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7" name="Text Box 30">
            <a:extLst>
              <a:ext uri="{FF2B5EF4-FFF2-40B4-BE49-F238E27FC236}">
                <a16:creationId xmlns:a16="http://schemas.microsoft.com/office/drawing/2014/main" id="{6A7847D5-0CDA-8448-AB20-899FE74A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820" y="4357305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sp>
        <p:nvSpPr>
          <p:cNvPr id="41" name="Text Box 30">
            <a:extLst>
              <a:ext uri="{FF2B5EF4-FFF2-40B4-BE49-F238E27FC236}">
                <a16:creationId xmlns:a16="http://schemas.microsoft.com/office/drawing/2014/main" id="{116C12D6-8BCD-FF4D-8A0C-485C3CA9E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526" y="3816283"/>
            <a:ext cx="1449436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IdList.val</a:t>
            </a:r>
            <a:r>
              <a:rPr lang="en-US" sz="1800" dirty="0"/>
              <a:t>=int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7130B7A8-5D7B-BC48-9A9B-17E05E7D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41971"/>
            <a:ext cx="1141659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ID.val</a:t>
            </a:r>
            <a:r>
              <a:rPr lang="en-US" sz="1800" dirty="0"/>
              <a:t>=int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D6004B5A-379A-4C44-81A6-3DAE2B8844CD}"/>
              </a:ext>
            </a:extLst>
          </p:cNvPr>
          <p:cNvCxnSpPr>
            <a:stCxn id="41" idx="2"/>
            <a:endCxn id="39" idx="0"/>
          </p:cNvCxnSpPr>
          <p:nvPr/>
        </p:nvCxnSpPr>
        <p:spPr>
          <a:xfrm rot="5400000">
            <a:off x="5398371" y="4146098"/>
            <a:ext cx="356356" cy="43539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37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of Attributes in </a:t>
            </a:r>
            <a:r>
              <a:rPr lang="en-US" i="1"/>
              <a:t>Var-decl</a:t>
            </a: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How do the attributes flow in the </a:t>
            </a:r>
            <a:r>
              <a:rPr lang="en-US" i="1" dirty="0" err="1">
                <a:solidFill>
                  <a:schemeClr val="accent2"/>
                </a:solidFill>
              </a:rPr>
              <a:t>Var-decl</a:t>
            </a:r>
            <a:r>
              <a:rPr lang="en-US" dirty="0"/>
              <a:t> grammar?</a:t>
            </a:r>
          </a:p>
          <a:p>
            <a:pPr>
              <a:lnSpc>
                <a:spcPct val="90000"/>
              </a:lnSpc>
            </a:pPr>
            <a:r>
              <a:rPr lang="en-US" b="1" dirty="0"/>
              <a:t>ID </a:t>
            </a:r>
            <a:r>
              <a:rPr lang="en-US" dirty="0"/>
              <a:t>takes its attribute value from its parent node</a:t>
            </a:r>
          </a:p>
          <a:p>
            <a:pPr>
              <a:lnSpc>
                <a:spcPct val="90000"/>
              </a:lnSpc>
            </a:pPr>
            <a:r>
              <a:rPr lang="en-US" i="1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takes its attribute from its left sibling </a:t>
            </a:r>
            <a:r>
              <a:rPr lang="en-US" i="1" dirty="0">
                <a:solidFill>
                  <a:schemeClr val="accent2"/>
                </a:solidFill>
              </a:rPr>
              <a:t>Type </a:t>
            </a:r>
          </a:p>
          <a:p>
            <a:r>
              <a:rPr lang="en-US" dirty="0"/>
              <a:t>or </a:t>
            </a:r>
            <a:r>
              <a:rPr lang="en-US" i="1" dirty="0" err="1">
                <a:solidFill>
                  <a:schemeClr val="accent2"/>
                </a:solidFill>
              </a:rPr>
              <a:t>IdList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/>
              <a:t>takes its attribute from its parent</a:t>
            </a:r>
            <a:r>
              <a:rPr lang="en-US" i="1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2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DD1B8-D458-F44A-9816-1546E4A4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directed Translation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translation from parse trees into intermediate code</a:t>
            </a:r>
          </a:p>
          <a:p>
            <a:r>
              <a:rPr lang="en-US" dirty="0"/>
              <a:t>Representation of translations</a:t>
            </a:r>
          </a:p>
          <a:p>
            <a:pPr lvl="1"/>
            <a:r>
              <a:rPr lang="en-US" dirty="0"/>
              <a:t>Attribute Grammars (semantic actions for CFGs)</a:t>
            </a:r>
          </a:p>
          <a:p>
            <a:pPr lvl="1"/>
            <a:r>
              <a:rPr lang="en-US" dirty="0"/>
              <a:t>Tree Matching Code Generators</a:t>
            </a:r>
          </a:p>
          <a:p>
            <a:pPr lvl="1"/>
            <a:r>
              <a:rPr lang="en-US" dirty="0"/>
              <a:t>Tree Parsing Code Generators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04BCBF-9D35-2D49-9686-D9A55B8A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E4A1427F-2FDD-0F48-9CA4-2A179861595F}"/>
              </a:ext>
            </a:extLst>
          </p:cNvPr>
          <p:cNvSpPr/>
          <p:nvPr/>
        </p:nvSpPr>
        <p:spPr>
          <a:xfrm>
            <a:off x="5724128" y="2283718"/>
            <a:ext cx="360040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Syntax-directed definition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{$2.in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</a:t>
            </a:r>
            <a:r>
              <a:rPr lang="en-US" dirty="0"/>
              <a:t>{ $$.val = int; }</a:t>
            </a:r>
            <a:endParaRPr lang="en-US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b="1" dirty="0">
              <a:sym typeface="Symbol" charset="2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sym typeface="Symbol" charset="2"/>
              </a:rPr>
              <a:t>            </a:t>
            </a:r>
            <a:r>
              <a:rPr lang="en-US" dirty="0"/>
              <a:t>{ $$.val = bool;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IdList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chemeClr val="accent2"/>
                </a:solidFill>
              </a:rPr>
              <a:t>IdList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    { $1.val = $0.in; $3.in = $0.in;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F03EB5-8A66-1941-A393-ABBEFB95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9097D3FF-3214-5040-B286-6788F8780817}"/>
              </a:ext>
            </a:extLst>
          </p:cNvPr>
          <p:cNvSpPr/>
          <p:nvPr/>
        </p:nvSpPr>
        <p:spPr>
          <a:xfrm>
            <a:off x="3347864" y="2067694"/>
            <a:ext cx="3456384" cy="1296144"/>
          </a:xfrm>
          <a:prstGeom prst="wedgeRectCallout">
            <a:avLst>
              <a:gd name="adj1" fmla="val -72188"/>
              <a:gd name="adj2" fmla="val 772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Top-down (inheriting from the left-hand side) uses $0</a:t>
            </a:r>
          </a:p>
          <a:p>
            <a:r>
              <a:rPr lang="en-US" sz="1800" dirty="0"/>
              <a:t>Bottom-up (sending a value to the left-hand-side) uses $$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 bldLvl="2" autoUpdateAnimBg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Inherited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Inherited attributes</a:t>
            </a:r>
            <a:r>
              <a:rPr lang="en-US" dirty="0"/>
              <a:t> are attributes that are computed at a node based on attributes from siblings or the parent</a:t>
            </a:r>
          </a:p>
          <a:p>
            <a:r>
              <a:rPr lang="en-US" dirty="0"/>
              <a:t>Typically we combine synthesized attributes and inherited attributes</a:t>
            </a:r>
          </a:p>
          <a:p>
            <a:r>
              <a:rPr lang="en-US" dirty="0"/>
              <a:t>Q: It is possible to convert the grammar into a form that </a:t>
            </a:r>
            <a:r>
              <a:rPr lang="en-US" i="1" dirty="0"/>
              <a:t>only</a:t>
            </a:r>
            <a:r>
              <a:rPr lang="en-US" dirty="0"/>
              <a:t> uses synthesized attributes?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1F0B9C-79DE-7645-80D4-7C88CFC6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6A9F2-81EF-A444-9E78-7C0452AF64D0}"/>
              </a:ext>
            </a:extLst>
          </p:cNvPr>
          <p:cNvSpPr txBox="1"/>
          <p:nvPr/>
        </p:nvSpPr>
        <p:spPr>
          <a:xfrm>
            <a:off x="827584" y="3347255"/>
            <a:ext cx="3888432" cy="142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Var-</a:t>
            </a:r>
            <a:r>
              <a:rPr lang="en-US" dirty="0" err="1">
                <a:solidFill>
                  <a:schemeClr val="accent2"/>
                </a:solidFill>
              </a:rPr>
              <a:t>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b="1" dirty="0"/>
              <a:t>ID ;</a:t>
            </a:r>
            <a:endParaRPr lang="en-US" dirty="0"/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b="1" dirty="0"/>
              <a:t>ID ,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</a:t>
            </a:r>
          </a:p>
          <a:p>
            <a:pPr marL="0"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i="1" dirty="0">
                <a:sym typeface="Symbol" charset="2"/>
              </a:rPr>
              <a:t>bool</a:t>
            </a:r>
            <a:endParaRPr lang="en-US" i="1" dirty="0"/>
          </a:p>
        </p:txBody>
      </p:sp>
      <p:sp>
        <p:nvSpPr>
          <p:cNvPr id="6" name="Text Box 26">
            <a:extLst>
              <a:ext uri="{FF2B5EF4-FFF2-40B4-BE49-F238E27FC236}">
                <a16:creationId xmlns:a16="http://schemas.microsoft.com/office/drawing/2014/main" id="{D97DCD6F-A294-DC48-8912-E95775A36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052" y="4390308"/>
            <a:ext cx="1448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int x, y, z 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Removing Inherited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55096-37FB-604E-8A03-6618ECFB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6025819" y="1285046"/>
            <a:ext cx="9625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2"/>
                </a:solidFill>
              </a:rPr>
              <a:t>Var-decl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4863006" y="1893451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200900" y="1885950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;</a:t>
            </a:r>
            <a:endParaRPr lang="en-US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751287" y="3804850"/>
            <a:ext cx="643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834306" y="2571750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6286500" y="18859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5143500" y="25717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6115050" y="2571750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,</a:t>
            </a:r>
            <a:endParaRPr lang="en-US" sz="1800"/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2845832" y="44005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int</a:t>
            </a:r>
            <a:endParaRPr lang="en-US" sz="1800"/>
          </a:p>
        </p:txBody>
      </p:sp>
      <p:cxnSp>
        <p:nvCxnSpPr>
          <p:cNvPr id="39948" name="AutoShape 12"/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flipH="1">
            <a:off x="5364073" y="1654378"/>
            <a:ext cx="1143000" cy="2390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49" name="AutoShape 13"/>
          <p:cNvCxnSpPr>
            <a:cxnSpLocks noChangeShapeType="1"/>
            <a:stCxn id="39939" idx="2"/>
            <a:endCxn id="39944" idx="0"/>
          </p:cNvCxnSpPr>
          <p:nvPr/>
        </p:nvCxnSpPr>
        <p:spPr bwMode="auto">
          <a:xfrm>
            <a:off x="6507073" y="1654378"/>
            <a:ext cx="0" cy="231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0" name="AutoShape 14"/>
          <p:cNvCxnSpPr>
            <a:cxnSpLocks noChangeShapeType="1"/>
            <a:stCxn id="39939" idx="2"/>
            <a:endCxn id="39941" idx="0"/>
          </p:cNvCxnSpPr>
          <p:nvPr/>
        </p:nvCxnSpPr>
        <p:spPr bwMode="auto">
          <a:xfrm>
            <a:off x="6507073" y="1654378"/>
            <a:ext cx="824632" cy="2315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1" name="AutoShape 15"/>
          <p:cNvCxnSpPr>
            <a:cxnSpLocks noChangeShapeType="1"/>
            <a:stCxn id="39940" idx="2"/>
            <a:endCxn id="39943" idx="0"/>
          </p:cNvCxnSpPr>
          <p:nvPr/>
        </p:nvCxnSpPr>
        <p:spPr bwMode="auto">
          <a:xfrm flipH="1">
            <a:off x="4335373" y="2262783"/>
            <a:ext cx="1028700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2" name="AutoShape 16"/>
          <p:cNvCxnSpPr>
            <a:cxnSpLocks noChangeShapeType="1"/>
            <a:stCxn id="39940" idx="2"/>
            <a:endCxn id="39945" idx="0"/>
          </p:cNvCxnSpPr>
          <p:nvPr/>
        </p:nvCxnSpPr>
        <p:spPr bwMode="auto">
          <a:xfrm>
            <a:off x="5364073" y="2262783"/>
            <a:ext cx="0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3" name="AutoShape 17"/>
          <p:cNvCxnSpPr>
            <a:cxnSpLocks noChangeShapeType="1"/>
            <a:stCxn id="39940" idx="2"/>
            <a:endCxn id="39946" idx="0"/>
          </p:cNvCxnSpPr>
          <p:nvPr/>
        </p:nvCxnSpPr>
        <p:spPr bwMode="auto">
          <a:xfrm>
            <a:off x="5364073" y="2262783"/>
            <a:ext cx="872164" cy="3089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2571750" y="3257550"/>
            <a:ext cx="1002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2"/>
                </a:solidFill>
              </a:rPr>
              <a:t>Type-list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4114800" y="3257550"/>
            <a:ext cx="4411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ID</a:t>
            </a:r>
            <a:endParaRPr lang="en-US" sz="1800"/>
          </a:p>
        </p:txBody>
      </p:sp>
      <p:sp>
        <p:nvSpPr>
          <p:cNvPr id="39956" name="Text Box 20"/>
          <p:cNvSpPr txBox="1">
            <a:spLocks noChangeArrowheads="1"/>
          </p:cNvSpPr>
          <p:nvPr/>
        </p:nvSpPr>
        <p:spPr bwMode="auto">
          <a:xfrm>
            <a:off x="5086350" y="3257550"/>
            <a:ext cx="242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1"/>
              <a:t>,</a:t>
            </a:r>
            <a:endParaRPr lang="en-US" sz="1800"/>
          </a:p>
        </p:txBody>
      </p:sp>
      <p:cxnSp>
        <p:nvCxnSpPr>
          <p:cNvPr id="39957" name="AutoShape 21"/>
          <p:cNvCxnSpPr>
            <a:cxnSpLocks noChangeShapeType="1"/>
            <a:stCxn id="39943" idx="2"/>
            <a:endCxn id="39954" idx="0"/>
          </p:cNvCxnSpPr>
          <p:nvPr/>
        </p:nvCxnSpPr>
        <p:spPr bwMode="auto">
          <a:xfrm flipH="1">
            <a:off x="3072817" y="2941082"/>
            <a:ext cx="1262556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8" name="AutoShape 22"/>
          <p:cNvCxnSpPr>
            <a:cxnSpLocks noChangeShapeType="1"/>
            <a:stCxn id="39943" idx="2"/>
            <a:endCxn id="39955" idx="0"/>
          </p:cNvCxnSpPr>
          <p:nvPr/>
        </p:nvCxnSpPr>
        <p:spPr bwMode="auto">
          <a:xfrm>
            <a:off x="4335373" y="2941082"/>
            <a:ext cx="0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59" name="AutoShape 23"/>
          <p:cNvCxnSpPr>
            <a:cxnSpLocks noChangeShapeType="1"/>
            <a:stCxn id="39943" idx="2"/>
            <a:endCxn id="39956" idx="0"/>
          </p:cNvCxnSpPr>
          <p:nvPr/>
        </p:nvCxnSpPr>
        <p:spPr bwMode="auto">
          <a:xfrm>
            <a:off x="4335373" y="2941082"/>
            <a:ext cx="872164" cy="3164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0" name="AutoShape 24"/>
          <p:cNvCxnSpPr>
            <a:cxnSpLocks noChangeShapeType="1"/>
            <a:stCxn id="39954" idx="2"/>
            <a:endCxn id="39942" idx="0"/>
          </p:cNvCxnSpPr>
          <p:nvPr/>
        </p:nvCxnSpPr>
        <p:spPr bwMode="auto">
          <a:xfrm>
            <a:off x="3072817" y="3626882"/>
            <a:ext cx="1" cy="177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9961" name="AutoShape 25"/>
          <p:cNvCxnSpPr>
            <a:cxnSpLocks noChangeShapeType="1"/>
            <a:stCxn id="39942" idx="2"/>
            <a:endCxn id="39947" idx="0"/>
          </p:cNvCxnSpPr>
          <p:nvPr/>
        </p:nvCxnSpPr>
        <p:spPr bwMode="auto">
          <a:xfrm flipH="1">
            <a:off x="3072817" y="4174182"/>
            <a:ext cx="1" cy="2263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543550" y="3943350"/>
            <a:ext cx="14486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int x, y, z ;</a:t>
            </a:r>
            <a:endParaRPr lang="en-US" dirty="0"/>
          </a:p>
        </p:txBody>
      </p:sp>
      <p:sp>
        <p:nvSpPr>
          <p:cNvPr id="41" name="Text Box 27">
            <a:extLst>
              <a:ext uri="{FF2B5EF4-FFF2-40B4-BE49-F238E27FC236}">
                <a16:creationId xmlns:a16="http://schemas.microsoft.com/office/drawing/2014/main" id="{F16C2501-128D-B049-8163-587F9BA4D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68" y="32575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Type-list.val=int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445185A4-9D42-774B-8FE5-2ED90BF6E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8303" y="25717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Type-</a:t>
            </a:r>
            <a:r>
              <a:rPr lang="en-US" sz="1800" dirty="0" err="1"/>
              <a:t>list.val</a:t>
            </a:r>
            <a:r>
              <a:rPr lang="en-US" sz="1800" dirty="0"/>
              <a:t>=</a:t>
            </a:r>
            <a:r>
              <a:rPr lang="en-US" sz="1800" dirty="0" err="1"/>
              <a:t>int</a:t>
            </a:r>
            <a:endParaRPr lang="en-US" sz="1800" dirty="0"/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59584ECB-BB19-0A48-87B0-C43452257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985" y="1885950"/>
            <a:ext cx="1715470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Type-list.val=int</a:t>
            </a:r>
          </a:p>
        </p:txBody>
      </p:sp>
      <p:sp>
        <p:nvSpPr>
          <p:cNvPr id="44" name="Text Box 30">
            <a:extLst>
              <a:ext uri="{FF2B5EF4-FFF2-40B4-BE49-F238E27FC236}">
                <a16:creationId xmlns:a16="http://schemas.microsoft.com/office/drawing/2014/main" id="{1CC1A276-AE26-B543-AB1A-4C0BC181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407" y="1285046"/>
            <a:ext cx="16758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Var-decl.val=int</a:t>
            </a:r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1CD7A450-C60E-3743-BABB-8DC2814F9687}"/>
              </a:ext>
            </a:extLst>
          </p:cNvPr>
          <p:cNvCxnSpPr>
            <a:stCxn id="41" idx="0"/>
            <a:endCxn id="42" idx="2"/>
          </p:cNvCxnSpPr>
          <p:nvPr/>
        </p:nvCxnSpPr>
        <p:spPr>
          <a:xfrm rot="5400000" flipH="1" flipV="1">
            <a:off x="1977736" y="2509249"/>
            <a:ext cx="316468" cy="11801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D2D3949-3080-1646-B272-1C87162C4555}"/>
              </a:ext>
            </a:extLst>
          </p:cNvPr>
          <p:cNvCxnSpPr>
            <a:cxnSpLocks/>
            <a:stCxn id="42" idx="0"/>
            <a:endCxn id="43" idx="2"/>
          </p:cNvCxnSpPr>
          <p:nvPr/>
        </p:nvCxnSpPr>
        <p:spPr>
          <a:xfrm rot="5400000" flipH="1" flipV="1">
            <a:off x="3161645" y="1819675"/>
            <a:ext cx="316468" cy="11876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0D53F9CB-CE85-9C40-B300-FBE73308573F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rot="5400000" flipH="1" flipV="1">
            <a:off x="4415238" y="1152860"/>
            <a:ext cx="231572" cy="12346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FD6C5B8-A05C-6D4D-A6C7-C0923DA71351}"/>
              </a:ext>
            </a:extLst>
          </p:cNvPr>
          <p:cNvSpPr txBox="1"/>
          <p:nvPr/>
        </p:nvSpPr>
        <p:spPr>
          <a:xfrm>
            <a:off x="319150" y="1221572"/>
            <a:ext cx="2370571" cy="98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Var-</a:t>
            </a:r>
            <a:r>
              <a:rPr lang="en-US" sz="1600" dirty="0" err="1">
                <a:solidFill>
                  <a:schemeClr val="accent2"/>
                </a:solidFill>
              </a:rPr>
              <a:t>decl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b="1" dirty="0"/>
              <a:t>ID ;</a:t>
            </a:r>
            <a:endParaRPr lang="en-US" sz="1600" dirty="0"/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b="1" dirty="0"/>
              <a:t>ID ,</a:t>
            </a:r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Type-list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1600" dirty="0">
                <a:solidFill>
                  <a:schemeClr val="accent2"/>
                </a:solidFill>
              </a:rPr>
              <a:t>Type</a:t>
            </a:r>
          </a:p>
          <a:p>
            <a:pPr marL="0" lvl="1">
              <a:lnSpc>
                <a:spcPct val="90000"/>
              </a:lnSpc>
            </a:pPr>
            <a:r>
              <a:rPr lang="en-US" sz="1600" dirty="0">
                <a:solidFill>
                  <a:schemeClr val="accent2"/>
                </a:solidFill>
              </a:rPr>
              <a:t>Type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sz="1600" dirty="0">
                <a:solidFill>
                  <a:schemeClr val="accent2"/>
                </a:solidFill>
              </a:rPr>
              <a:t> 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b="1" i="1" dirty="0">
                <a:sym typeface="Symbol" charset="2"/>
              </a:rPr>
              <a:t>int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b="1" i="1" dirty="0">
                <a:sym typeface="Symbol" charset="2"/>
              </a:rPr>
              <a:t>bool</a:t>
            </a:r>
            <a:endParaRPr lang="en-US" sz="16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 autoUpdateAnimBg="0"/>
      <p:bldP spid="42" grpId="0" animBg="1" autoUpdateAnimBg="0"/>
      <p:bldP spid="43" grpId="0" animBg="1" autoUpdateAnimBg="0"/>
      <p:bldP spid="44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inherited attributes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 err="1">
                <a:solidFill>
                  <a:schemeClr val="accent2"/>
                </a:solidFill>
              </a:rPr>
              <a:t>Var-decl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Type-List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Type-list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/>
              <a:t>ID</a:t>
            </a:r>
            <a:r>
              <a:rPr lang="en-US" dirty="0"/>
              <a:t> </a:t>
            </a:r>
            <a:r>
              <a:rPr lang="en-US" b="1" dirty="0"/>
              <a:t>,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Type-list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Type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</a:rPr>
              <a:t>Type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int; } 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             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|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 err="1">
                <a:sym typeface="Symbol" charset="2"/>
              </a:rPr>
              <a:t>bool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{ $$.val = bool;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5D069-D506-FA40-A690-1B7CADB7A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Direction of inherited attributes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Consider the syntax directed </a:t>
            </a:r>
            <a:r>
              <a:rPr lang="en-US" dirty="0" err="1"/>
              <a:t>defns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L M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$1.in = $0.in; $2.in = $1.val; $$.val = $2.val; }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A  Q 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$2.in = $0.in; $1.in = $2.val; $$.val = $1.val; }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Problematic definition: </a:t>
            </a:r>
            <a:r>
              <a:rPr lang="en-US" sz="2100" dirty="0">
                <a:sym typeface="Symbol" charset="2"/>
              </a:rPr>
              <a:t>$1.in = $2.val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Incompatible with incremental processing (left to right parsing)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CE561-A950-AD46-BD24-4A4C11F6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L-attributed Definitions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syntax-directed definition is </a:t>
            </a:r>
            <a:r>
              <a:rPr lang="en-US" b="1" dirty="0">
                <a:solidFill>
                  <a:schemeClr val="accent2"/>
                </a:solidFill>
              </a:rPr>
              <a:t>L-attributed</a:t>
            </a:r>
            <a:r>
              <a:rPr lang="en-US" dirty="0"/>
              <a:t> if for each production </a:t>
            </a:r>
            <a:r>
              <a:rPr lang="en-US" dirty="0">
                <a:solidFill>
                  <a:schemeClr val="accent2"/>
                </a:solidFill>
              </a:rPr>
              <a:t>A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, for each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j=1 …n</a:t>
            </a:r>
            <a:r>
              <a:rPr lang="en-US" dirty="0">
                <a:sym typeface="Symbol" charset="2"/>
              </a:rPr>
              <a:t>, each inherited attribute of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j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depends on: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...X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j-1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The inherited attributes of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These two conditions ensure left to right and depth first parse tree construction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Symbol" charset="2"/>
              </a:rPr>
              <a:t>Every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S-attributed</a:t>
            </a:r>
            <a:r>
              <a:rPr lang="en-US" dirty="0">
                <a:sym typeface="Symbol" charset="2"/>
              </a:rPr>
              <a:t> definition is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L-attributed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56A3FE-2A38-FE4B-8BF0-6F809EB9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LR parsing and attribute grammars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LR parsing is inherently left to right</a:t>
            </a:r>
          </a:p>
          <a:p>
            <a:pPr>
              <a:lnSpc>
                <a:spcPct val="90000"/>
              </a:lnSpc>
            </a:pPr>
            <a:r>
              <a:rPr lang="en-US" dirty="0"/>
              <a:t>Attributes can be stored on the stack used </a:t>
            </a:r>
            <a:r>
              <a:rPr lang="en-US"/>
              <a:t>by shift-reduce </a:t>
            </a:r>
            <a:r>
              <a:rPr lang="en-US" dirty="0"/>
              <a:t>parsing</a:t>
            </a:r>
          </a:p>
          <a:p>
            <a:pPr>
              <a:lnSpc>
                <a:spcPct val="90000"/>
              </a:lnSpc>
            </a:pPr>
            <a:r>
              <a:rPr lang="en-US" dirty="0"/>
              <a:t>For synthesized attributes: when a reduce action is invoked, store the value on the stack based on value popped from stack</a:t>
            </a:r>
          </a:p>
          <a:p>
            <a:pPr>
              <a:lnSpc>
                <a:spcPct val="90000"/>
              </a:lnSpc>
            </a:pPr>
            <a:r>
              <a:rPr lang="en-US" dirty="0"/>
              <a:t>For inherited attributes: transmit the attribute value when executing the </a:t>
            </a:r>
            <a:r>
              <a:rPr lang="en-US" b="1" dirty="0" err="1"/>
              <a:t>goto</a:t>
            </a:r>
            <a:r>
              <a:rPr lang="en-US" dirty="0"/>
              <a:t> function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B355B5-0FE1-0A49-9FC1-D49E6B0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Example: Synthesized Attributes</a:t>
            </a: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T </a:t>
            </a:r>
            <a:r>
              <a:rPr lang="en-US" sz="2100" dirty="0">
                <a:sym typeface="Symbol" charset="2"/>
              </a:rPr>
              <a:t> F    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T </a:t>
            </a:r>
            <a:r>
              <a:rPr lang="en-US" sz="2100" dirty="0" err="1"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T * F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{ $$.val = $1.val *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F </a:t>
            </a:r>
            <a:r>
              <a:rPr lang="en-US" sz="2100" dirty="0" err="1">
                <a:sym typeface="Symbol" charset="2"/>
              </a:rPr>
              <a:t></a:t>
            </a:r>
            <a:r>
              <a:rPr lang="en-US" sz="2100" dirty="0">
                <a:sym typeface="Symbol" charset="2"/>
              </a:rPr>
              <a:t> </a:t>
            </a:r>
            <a:r>
              <a:rPr lang="en-US" sz="2100" b="1" dirty="0">
                <a:sym typeface="Symbol" charset="2"/>
              </a:rPr>
              <a:t>id</a:t>
            </a:r>
            <a:r>
              <a:rPr lang="en-US" sz="21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{ </a:t>
            </a:r>
            <a:r>
              <a:rPr lang="en-US" sz="2100" dirty="0" err="1">
                <a:sym typeface="Symbol" charset="2"/>
              </a:rPr>
              <a:t>val</a:t>
            </a:r>
            <a:r>
              <a:rPr lang="en-US" sz="2100" dirty="0">
                <a:sym typeface="Symbol" charset="2"/>
              </a:rPr>
              <a:t> := </a:t>
            </a:r>
            <a:r>
              <a:rPr lang="en-US" sz="2100" b="1" dirty="0" err="1">
                <a:sym typeface="Symbol" charset="2"/>
              </a:rPr>
              <a:t>id</a:t>
            </a:r>
            <a:r>
              <a:rPr lang="en-US" sz="2100" dirty="0" err="1">
                <a:sym typeface="Symbol" charset="2"/>
              </a:rPr>
              <a:t>.lookup</a:t>
            </a:r>
            <a:r>
              <a:rPr lang="en-US" sz="2100" dirty="0">
                <a:sym typeface="Symbol" charset="2"/>
              </a:rPr>
              <a:t>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   if (</a:t>
            </a:r>
            <a:r>
              <a:rPr lang="en-US" sz="2100" dirty="0" err="1">
                <a:sym typeface="Symbol" charset="2"/>
              </a:rPr>
              <a:t>val</a:t>
            </a:r>
            <a:r>
              <a:rPr lang="en-US" sz="2100" dirty="0">
                <a:sym typeface="Symbol" charset="2"/>
              </a:rPr>
              <a:t>)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   else { error; 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  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F  ( T )   { $$.val = $2.val;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14CB59-8F70-014E-A7BE-42FEC465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uiExpand="1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109836" y="191623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052936" y="601780"/>
            <a:ext cx="12573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F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aphicFrame>
        <p:nvGraphicFramePr>
          <p:cNvPr id="51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72653"/>
              </p:ext>
            </p:extLst>
          </p:nvPr>
        </p:nvGraphicFramePr>
        <p:xfrm>
          <a:off x="995536" y="201730"/>
          <a:ext cx="1428750" cy="14859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1223" name="Group 23"/>
          <p:cNvGrpSpPr>
            <a:grpSpLocks/>
          </p:cNvGrpSpPr>
          <p:nvPr/>
        </p:nvGrpSpPr>
        <p:grpSpPr bwMode="auto">
          <a:xfrm>
            <a:off x="2123727" y="601781"/>
            <a:ext cx="929209" cy="1313321"/>
            <a:chOff x="692" y="384"/>
            <a:chExt cx="912" cy="1225"/>
          </a:xfrm>
        </p:grpSpPr>
        <p:cxnSp>
          <p:nvCxnSpPr>
            <p:cNvPr id="51224" name="AutoShape 24"/>
            <p:cNvCxnSpPr>
              <a:cxnSpLocks noChangeShapeType="1"/>
              <a:stCxn id="51202" idx="0"/>
              <a:endCxn id="51203" idx="1"/>
            </p:cNvCxnSpPr>
            <p:nvPr/>
          </p:nvCxnSpPr>
          <p:spPr bwMode="auto">
            <a:xfrm rot="5400000" flipH="1" flipV="1">
              <a:off x="680" y="685"/>
              <a:ext cx="936" cy="91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5" name="Rectangle 25"/>
            <p:cNvSpPr>
              <a:spLocks noChangeArrowheads="1"/>
            </p:cNvSpPr>
            <p:nvPr/>
          </p:nvSpPr>
          <p:spPr bwMode="auto">
            <a:xfrm>
              <a:off x="1296" y="3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F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3395836" y="134473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br>
              <a:rPr lang="en-US" sz="1800" b="1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F</a:t>
            </a:r>
            <a:endParaRPr lang="en-US" sz="1800">
              <a:solidFill>
                <a:srgbClr val="000099"/>
              </a:solidFill>
              <a:latin typeface="Comic Sans MS" charset="0"/>
              <a:sym typeface="Symbol" charset="2"/>
            </a:endParaRPr>
          </a:p>
        </p:txBody>
      </p:sp>
      <p:grpSp>
        <p:nvGrpSpPr>
          <p:cNvPr id="51227" name="Group 27"/>
          <p:cNvGrpSpPr>
            <a:grpSpLocks/>
          </p:cNvGrpSpPr>
          <p:nvPr/>
        </p:nvGrpSpPr>
        <p:grpSpPr bwMode="auto">
          <a:xfrm>
            <a:off x="2830290" y="1659055"/>
            <a:ext cx="571500" cy="1000125"/>
            <a:chOff x="1412" y="1393"/>
            <a:chExt cx="480" cy="840"/>
          </a:xfrm>
        </p:grpSpPr>
        <p:cxnSp>
          <p:nvCxnSpPr>
            <p:cNvPr id="51228" name="AutoShape 28"/>
            <p:cNvCxnSpPr>
              <a:cxnSpLocks noChangeShapeType="1"/>
              <a:stCxn id="51202" idx="3"/>
              <a:endCxn id="51226" idx="1"/>
            </p:cNvCxnSpPr>
            <p:nvPr/>
          </p:nvCxnSpPr>
          <p:spPr bwMode="auto">
            <a:xfrm flipV="1">
              <a:off x="1412" y="1393"/>
              <a:ext cx="480" cy="84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632" y="144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T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0" name="Rectangle 30"/>
          <p:cNvSpPr>
            <a:spLocks noChangeArrowheads="1"/>
          </p:cNvSpPr>
          <p:nvPr/>
        </p:nvSpPr>
        <p:spPr bwMode="auto">
          <a:xfrm>
            <a:off x="3510136" y="2487730"/>
            <a:ext cx="1771650" cy="9715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*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253086" y="1967169"/>
            <a:ext cx="571500" cy="514350"/>
            <a:chOff x="2636" y="1657"/>
            <a:chExt cx="480" cy="432"/>
          </a:xfrm>
        </p:grpSpPr>
        <p:cxnSp>
          <p:nvCxnSpPr>
            <p:cNvPr id="51232" name="AutoShape 32"/>
            <p:cNvCxnSpPr>
              <a:cxnSpLocks noChangeShapeType="1"/>
              <a:stCxn id="51226" idx="2"/>
              <a:endCxn id="51230" idx="0"/>
            </p:cNvCxnSpPr>
            <p:nvPr/>
          </p:nvCxnSpPr>
          <p:spPr bwMode="auto">
            <a:xfrm>
              <a:off x="2636" y="1657"/>
              <a:ext cx="96" cy="432"/>
            </a:xfrm>
            <a:prstGeom prst="straightConnector1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3" name="Rectangle 33"/>
            <p:cNvSpPr>
              <a:spLocks noChangeArrowheads="1"/>
            </p:cNvSpPr>
            <p:nvPr/>
          </p:nvSpPr>
          <p:spPr bwMode="auto">
            <a:xfrm>
              <a:off x="2876" y="1698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latin typeface="Comic Sans MS" charset="0"/>
                  <a:sym typeface="Symbol" charset="2"/>
                </a:rPr>
                <a:t>*</a:t>
              </a:r>
            </a:p>
          </p:txBody>
        </p:sp>
      </p:grpSp>
      <p:sp>
        <p:nvSpPr>
          <p:cNvPr id="51234" name="Rectangle 34"/>
          <p:cNvSpPr>
            <a:spLocks noChangeArrowheads="1"/>
          </p:cNvSpPr>
          <p:nvPr/>
        </p:nvSpPr>
        <p:spPr bwMode="auto">
          <a:xfrm>
            <a:off x="5624686" y="1401880"/>
            <a:ext cx="17716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* F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35" name="Group 35"/>
          <p:cNvGrpSpPr>
            <a:grpSpLocks/>
          </p:cNvGrpSpPr>
          <p:nvPr/>
        </p:nvGrpSpPr>
        <p:grpSpPr bwMode="auto">
          <a:xfrm>
            <a:off x="5287739" y="1601905"/>
            <a:ext cx="719138" cy="1371600"/>
            <a:chOff x="3476" y="1345"/>
            <a:chExt cx="604" cy="1152"/>
          </a:xfrm>
        </p:grpSpPr>
        <p:cxnSp>
          <p:nvCxnSpPr>
            <p:cNvPr id="51236" name="AutoShape 36"/>
            <p:cNvCxnSpPr>
              <a:cxnSpLocks noChangeShapeType="1"/>
              <a:stCxn id="51230" idx="3"/>
              <a:endCxn id="51234" idx="1"/>
            </p:cNvCxnSpPr>
            <p:nvPr/>
          </p:nvCxnSpPr>
          <p:spPr bwMode="auto">
            <a:xfrm flipV="1">
              <a:off x="3476" y="1345"/>
              <a:ext cx="288" cy="115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37" name="Rectangle 37"/>
            <p:cNvSpPr>
              <a:spLocks noChangeArrowheads="1"/>
            </p:cNvSpPr>
            <p:nvPr/>
          </p:nvSpPr>
          <p:spPr bwMode="auto">
            <a:xfrm>
              <a:off x="3840" y="158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F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5796136" y="3116380"/>
            <a:ext cx="1714500" cy="1485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)</a:t>
            </a:r>
            <a:r>
              <a:rPr lang="en-US" sz="1800">
                <a:solidFill>
                  <a:srgbClr val="000099"/>
                </a:solidFill>
              </a:rPr>
              <a:t> 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T )</a:t>
            </a:r>
          </a:p>
        </p:txBody>
      </p:sp>
      <p:grpSp>
        <p:nvGrpSpPr>
          <p:cNvPr id="51239" name="Group 39"/>
          <p:cNvGrpSpPr>
            <a:grpSpLocks/>
          </p:cNvGrpSpPr>
          <p:nvPr/>
        </p:nvGrpSpPr>
        <p:grpSpPr bwMode="auto">
          <a:xfrm>
            <a:off x="5279407" y="3025079"/>
            <a:ext cx="522685" cy="783058"/>
            <a:chOff x="3469" y="2497"/>
            <a:chExt cx="439" cy="744"/>
          </a:xfrm>
        </p:grpSpPr>
        <p:cxnSp>
          <p:nvCxnSpPr>
            <p:cNvPr id="51240" name="AutoShape 40"/>
            <p:cNvCxnSpPr>
              <a:cxnSpLocks noChangeShapeType="1"/>
              <a:stCxn id="51230" idx="3"/>
              <a:endCxn id="51238" idx="1"/>
            </p:cNvCxnSpPr>
            <p:nvPr/>
          </p:nvCxnSpPr>
          <p:spPr bwMode="auto">
            <a:xfrm>
              <a:off x="3476" y="2497"/>
              <a:ext cx="432" cy="744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1" name="Rectangle 41"/>
            <p:cNvSpPr>
              <a:spLocks noChangeArrowheads="1"/>
            </p:cNvSpPr>
            <p:nvPr/>
          </p:nvSpPr>
          <p:spPr bwMode="auto">
            <a:xfrm>
              <a:off x="3469" y="263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ym typeface="Symbol" charset="2"/>
                </a:rPr>
                <a:t>(</a:t>
              </a:r>
              <a:endParaRPr lang="en-US" sz="1800" dirty="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2" name="Rectangle 42"/>
          <p:cNvSpPr>
            <a:spLocks noChangeArrowheads="1"/>
          </p:cNvSpPr>
          <p:nvPr/>
        </p:nvSpPr>
        <p:spPr bwMode="auto">
          <a:xfrm>
            <a:off x="3395836" y="4087930"/>
            <a:ext cx="1771650" cy="6286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* F</a:t>
            </a:r>
          </a:p>
        </p:txBody>
      </p:sp>
      <p:grpSp>
        <p:nvGrpSpPr>
          <p:cNvPr id="51243" name="Group 43"/>
          <p:cNvGrpSpPr>
            <a:grpSpLocks/>
          </p:cNvGrpSpPr>
          <p:nvPr/>
        </p:nvGrpSpPr>
        <p:grpSpPr bwMode="auto">
          <a:xfrm>
            <a:off x="5173437" y="3859331"/>
            <a:ext cx="628650" cy="594122"/>
            <a:chOff x="3380" y="3241"/>
            <a:chExt cx="528" cy="499"/>
          </a:xfrm>
        </p:grpSpPr>
        <p:cxnSp>
          <p:nvCxnSpPr>
            <p:cNvPr id="51244" name="AutoShape 44"/>
            <p:cNvCxnSpPr>
              <a:cxnSpLocks noChangeShapeType="1"/>
              <a:stCxn id="51238" idx="1"/>
              <a:endCxn id="51242" idx="3"/>
            </p:cNvCxnSpPr>
            <p:nvPr/>
          </p:nvCxnSpPr>
          <p:spPr bwMode="auto">
            <a:xfrm rot="10800000" flipV="1">
              <a:off x="3380" y="3241"/>
              <a:ext cx="528" cy="456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5" name="Rectangle 45"/>
            <p:cNvSpPr>
              <a:spLocks noChangeArrowheads="1"/>
            </p:cNvSpPr>
            <p:nvPr/>
          </p:nvSpPr>
          <p:spPr bwMode="auto">
            <a:xfrm>
              <a:off x="3639" y="3404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ym typeface="Symbol" charset="2"/>
                </a:rPr>
                <a:t>T</a:t>
              </a:r>
              <a:endParaRPr lang="en-US" sz="1800" dirty="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46" name="Rectangle 46"/>
          <p:cNvSpPr>
            <a:spLocks noChangeArrowheads="1"/>
          </p:cNvSpPr>
          <p:nvPr/>
        </p:nvSpPr>
        <p:spPr bwMode="auto">
          <a:xfrm>
            <a:off x="1909936" y="3573580"/>
            <a:ext cx="17145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T )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47" name="Group 47"/>
          <p:cNvGrpSpPr>
            <a:grpSpLocks/>
          </p:cNvGrpSpPr>
          <p:nvPr/>
        </p:nvGrpSpPr>
        <p:grpSpPr bwMode="auto">
          <a:xfrm>
            <a:off x="3630389" y="3573581"/>
            <a:ext cx="890588" cy="658416"/>
            <a:chOff x="2084" y="2880"/>
            <a:chExt cx="748" cy="553"/>
          </a:xfrm>
        </p:grpSpPr>
        <p:cxnSp>
          <p:nvCxnSpPr>
            <p:cNvPr id="51248" name="AutoShape 48"/>
            <p:cNvCxnSpPr>
              <a:cxnSpLocks noChangeShapeType="1"/>
              <a:stCxn id="51242" idx="0"/>
              <a:endCxn id="51246" idx="3"/>
            </p:cNvCxnSpPr>
            <p:nvPr/>
          </p:nvCxnSpPr>
          <p:spPr bwMode="auto">
            <a:xfrm rot="16200000" flipV="1">
              <a:off x="2228" y="3025"/>
              <a:ext cx="264" cy="552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49" name="Rectangle 49"/>
            <p:cNvSpPr>
              <a:spLocks noChangeArrowheads="1"/>
            </p:cNvSpPr>
            <p:nvPr/>
          </p:nvSpPr>
          <p:spPr bwMode="auto">
            <a:xfrm>
              <a:off x="2592" y="2880"/>
              <a:ext cx="24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)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51250" name="Rectangle 50"/>
          <p:cNvSpPr>
            <a:spLocks noChangeArrowheads="1"/>
          </p:cNvSpPr>
          <p:nvPr/>
        </p:nvSpPr>
        <p:spPr bwMode="auto">
          <a:xfrm>
            <a:off x="6024736" y="2259130"/>
            <a:ext cx="137160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F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51251" name="Group 51"/>
          <p:cNvGrpSpPr>
            <a:grpSpLocks/>
          </p:cNvGrpSpPr>
          <p:nvPr/>
        </p:nvGrpSpPr>
        <p:grpSpPr bwMode="auto">
          <a:xfrm>
            <a:off x="6636717" y="2573392"/>
            <a:ext cx="661988" cy="544116"/>
            <a:chOff x="4628" y="2160"/>
            <a:chExt cx="556" cy="457"/>
          </a:xfrm>
        </p:grpSpPr>
        <p:cxnSp>
          <p:nvCxnSpPr>
            <p:cNvPr id="51252" name="AutoShape 52"/>
            <p:cNvCxnSpPr>
              <a:cxnSpLocks noChangeShapeType="1"/>
              <a:stCxn id="51238" idx="0"/>
              <a:endCxn id="51250" idx="2"/>
            </p:cNvCxnSpPr>
            <p:nvPr/>
          </p:nvCxnSpPr>
          <p:spPr bwMode="auto">
            <a:xfrm rot="5400000" flipH="1" flipV="1">
              <a:off x="4460" y="2401"/>
              <a:ext cx="384" cy="48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253" name="Rectangle 53"/>
            <p:cNvSpPr>
              <a:spLocks noChangeArrowheads="1"/>
            </p:cNvSpPr>
            <p:nvPr/>
          </p:nvSpPr>
          <p:spPr bwMode="auto">
            <a:xfrm>
              <a:off x="4848" y="2160"/>
              <a:ext cx="336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ym typeface="Symbol" charset="2"/>
                </a:rPr>
                <a:t>id</a:t>
              </a:r>
              <a:endParaRPr lang="en-US" sz="1800">
                <a:latin typeface="Comic Sans MS" charset="0"/>
                <a:sym typeface="Symbol" charset="2"/>
              </a:endParaRPr>
            </a:p>
          </p:txBody>
        </p:sp>
      </p:grpSp>
      <p:cxnSp>
        <p:nvCxnSpPr>
          <p:cNvPr id="51254" name="AutoShape 54"/>
          <p:cNvCxnSpPr>
            <a:cxnSpLocks noChangeShapeType="1"/>
          </p:cNvCxnSpPr>
          <p:nvPr/>
        </p:nvCxnSpPr>
        <p:spPr bwMode="auto">
          <a:xfrm rot="16200000">
            <a:off x="4030439" y="3716456"/>
            <a:ext cx="616744" cy="114300"/>
          </a:xfrm>
          <a:prstGeom prst="curvedConnector3">
            <a:avLst>
              <a:gd name="adj1" fmla="val 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5" name="Rectangle 55"/>
          <p:cNvSpPr>
            <a:spLocks noChangeArrowheads="1"/>
          </p:cNvSpPr>
          <p:nvPr/>
        </p:nvSpPr>
        <p:spPr bwMode="auto">
          <a:xfrm>
            <a:off x="4367386" y="36307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*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56" name="AutoShape 56"/>
          <p:cNvCxnSpPr>
            <a:cxnSpLocks noChangeShapeType="1"/>
            <a:stCxn id="51238" idx="3"/>
            <a:endCxn id="51203" idx="0"/>
          </p:cNvCxnSpPr>
          <p:nvPr/>
        </p:nvCxnSpPr>
        <p:spPr bwMode="auto">
          <a:xfrm flipH="1" flipV="1">
            <a:off x="3681586" y="595828"/>
            <a:ext cx="3835004" cy="3263503"/>
          </a:xfrm>
          <a:prstGeom prst="curvedConnector4">
            <a:avLst>
              <a:gd name="adj1" fmla="val -4315"/>
              <a:gd name="adj2" fmla="val 105069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1257" name="AutoShape 57"/>
          <p:cNvCxnSpPr>
            <a:cxnSpLocks noChangeShapeType="1"/>
            <a:stCxn id="51238" idx="3"/>
            <a:endCxn id="51238" idx="2"/>
          </p:cNvCxnSpPr>
          <p:nvPr/>
        </p:nvCxnSpPr>
        <p:spPr bwMode="auto">
          <a:xfrm flipH="1">
            <a:off x="6653386" y="3859330"/>
            <a:ext cx="863204" cy="748904"/>
          </a:xfrm>
          <a:prstGeom prst="curvedConnector4">
            <a:avLst>
              <a:gd name="adj1" fmla="val -19171"/>
              <a:gd name="adj2" fmla="val 1220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58" name="Rectangle 58"/>
          <p:cNvSpPr>
            <a:spLocks noChangeArrowheads="1"/>
          </p:cNvSpPr>
          <p:nvPr/>
        </p:nvSpPr>
        <p:spPr bwMode="auto">
          <a:xfrm>
            <a:off x="7339186" y="46594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(</a:t>
            </a:r>
            <a:endParaRPr lang="en-US" sz="1800">
              <a:latin typeface="Comic Sans MS" charset="0"/>
              <a:sym typeface="Symbol" charset="2"/>
            </a:endParaRPr>
          </a:p>
        </p:txBody>
      </p:sp>
      <p:sp>
        <p:nvSpPr>
          <p:cNvPr id="51259" name="Rectangle 59"/>
          <p:cNvSpPr>
            <a:spLocks noChangeArrowheads="1"/>
          </p:cNvSpPr>
          <p:nvPr/>
        </p:nvSpPr>
        <p:spPr bwMode="auto">
          <a:xfrm>
            <a:off x="6939136" y="4303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F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0" name="AutoShape 60"/>
          <p:cNvCxnSpPr>
            <a:cxnSpLocks noChangeShapeType="1"/>
          </p:cNvCxnSpPr>
          <p:nvPr/>
        </p:nvCxnSpPr>
        <p:spPr bwMode="auto">
          <a:xfrm flipV="1">
            <a:off x="5287739" y="2459155"/>
            <a:ext cx="736997" cy="514350"/>
          </a:xfrm>
          <a:prstGeom prst="curvedConnector3">
            <a:avLst>
              <a:gd name="adj1" fmla="val 49597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1" name="Rectangle 61"/>
          <p:cNvSpPr>
            <a:spLocks noChangeArrowheads="1"/>
          </p:cNvSpPr>
          <p:nvPr/>
        </p:nvSpPr>
        <p:spPr bwMode="auto">
          <a:xfrm>
            <a:off x="5624686" y="260203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id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2" name="AutoShape 62"/>
          <p:cNvCxnSpPr>
            <a:cxnSpLocks noChangeShapeType="1"/>
          </p:cNvCxnSpPr>
          <p:nvPr/>
        </p:nvCxnSpPr>
        <p:spPr bwMode="auto">
          <a:xfrm flipV="1">
            <a:off x="2824336" y="2259130"/>
            <a:ext cx="3886200" cy="400050"/>
          </a:xfrm>
          <a:prstGeom prst="curvedConnector4">
            <a:avLst>
              <a:gd name="adj1" fmla="val 16412"/>
              <a:gd name="adj2" fmla="val 14285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3" name="Rectangle 63"/>
          <p:cNvSpPr>
            <a:spLocks noChangeArrowheads="1"/>
          </p:cNvSpPr>
          <p:nvPr/>
        </p:nvSpPr>
        <p:spPr bwMode="auto">
          <a:xfrm>
            <a:off x="3219624" y="2030530"/>
            <a:ext cx="4000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id</a:t>
            </a:r>
            <a:endParaRPr lang="en-US" sz="1800">
              <a:latin typeface="Comic Sans MS" charset="0"/>
              <a:sym typeface="Symbol" charset="2"/>
            </a:endParaRPr>
          </a:p>
        </p:txBody>
      </p:sp>
      <p:cxnSp>
        <p:nvCxnSpPr>
          <p:cNvPr id="51264" name="AutoShape 64"/>
          <p:cNvCxnSpPr>
            <a:cxnSpLocks noChangeShapeType="1"/>
          </p:cNvCxnSpPr>
          <p:nvPr/>
        </p:nvCxnSpPr>
        <p:spPr bwMode="auto">
          <a:xfrm rot="10800000" flipH="1" flipV="1">
            <a:off x="1103884" y="2659180"/>
            <a:ext cx="5549503" cy="1949054"/>
          </a:xfrm>
          <a:prstGeom prst="curvedConnector4">
            <a:avLst>
              <a:gd name="adj1" fmla="val -2213"/>
              <a:gd name="adj2" fmla="val 108491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1265" name="Rectangle 65"/>
          <p:cNvSpPr>
            <a:spLocks noChangeArrowheads="1"/>
          </p:cNvSpPr>
          <p:nvPr/>
        </p:nvSpPr>
        <p:spPr bwMode="auto">
          <a:xfrm>
            <a:off x="1338436" y="3859330"/>
            <a:ext cx="2857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ym typeface="Symbol" charset="2"/>
              </a:rPr>
              <a:t>(</a:t>
            </a:r>
            <a:endParaRPr lang="en-US" sz="1800">
              <a:latin typeface="Comic Sans MS" charset="0"/>
              <a:sym typeface="Symbol" charset="2"/>
            </a:endParaRPr>
          </a:p>
        </p:txBody>
      </p:sp>
      <p:grpSp>
        <p:nvGrpSpPr>
          <p:cNvPr id="51266" name="Group 66"/>
          <p:cNvGrpSpPr>
            <a:grpSpLocks/>
          </p:cNvGrpSpPr>
          <p:nvPr/>
        </p:nvGrpSpPr>
        <p:grpSpPr bwMode="auto">
          <a:xfrm>
            <a:off x="3395836" y="1058980"/>
            <a:ext cx="1885950" cy="914400"/>
            <a:chOff x="2064" y="768"/>
            <a:chExt cx="1584" cy="768"/>
          </a:xfrm>
        </p:grpSpPr>
        <p:sp>
          <p:nvSpPr>
            <p:cNvPr id="51267" name="Rectangle 67"/>
            <p:cNvSpPr>
              <a:spLocks noChangeArrowheads="1"/>
            </p:cNvSpPr>
            <p:nvPr/>
          </p:nvSpPr>
          <p:spPr bwMode="auto">
            <a:xfrm>
              <a:off x="2688" y="768"/>
              <a:ext cx="960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>
                  <a:solidFill>
                    <a:srgbClr val="00CC00"/>
                  </a:solidFill>
                  <a:latin typeface="Helvetica" charset="0"/>
                </a:rPr>
                <a:t>$ Accept</a:t>
              </a:r>
              <a:endParaRPr lang="en-US" sz="180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68" name="Rectangle 68"/>
            <p:cNvSpPr>
              <a:spLocks noChangeArrowheads="1"/>
            </p:cNvSpPr>
            <p:nvPr/>
          </p:nvSpPr>
          <p:spPr bwMode="auto">
            <a:xfrm>
              <a:off x="2064" y="1008"/>
              <a:ext cx="1488" cy="52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69" name="Group 69"/>
          <p:cNvGrpSpPr>
            <a:grpSpLocks/>
          </p:cNvGrpSpPr>
          <p:nvPr/>
        </p:nvGrpSpPr>
        <p:grpSpPr bwMode="auto">
          <a:xfrm>
            <a:off x="2635026" y="287455"/>
            <a:ext cx="1675209" cy="714375"/>
            <a:chOff x="1425" y="120"/>
            <a:chExt cx="1407" cy="600"/>
          </a:xfrm>
        </p:grpSpPr>
        <p:sp>
          <p:nvSpPr>
            <p:cNvPr id="51270" name="Rectangle 70"/>
            <p:cNvSpPr>
              <a:spLocks noChangeArrowheads="1"/>
            </p:cNvSpPr>
            <p:nvPr/>
          </p:nvSpPr>
          <p:spPr bwMode="auto">
            <a:xfrm>
              <a:off x="1425" y="120"/>
              <a:ext cx="1008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1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1" name="Rectangle 71"/>
            <p:cNvSpPr>
              <a:spLocks noChangeArrowheads="1"/>
            </p:cNvSpPr>
            <p:nvPr/>
          </p:nvSpPr>
          <p:spPr bwMode="auto">
            <a:xfrm>
              <a:off x="1776" y="384"/>
              <a:ext cx="1056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2" name="Group 72"/>
          <p:cNvGrpSpPr>
            <a:grpSpLocks/>
          </p:cNvGrpSpPr>
          <p:nvPr/>
        </p:nvGrpSpPr>
        <p:grpSpPr bwMode="auto">
          <a:xfrm>
            <a:off x="5624686" y="1116130"/>
            <a:ext cx="1771650" cy="685800"/>
            <a:chOff x="3936" y="816"/>
            <a:chExt cx="1488" cy="576"/>
          </a:xfrm>
        </p:grpSpPr>
        <p:sp>
          <p:nvSpPr>
            <p:cNvPr id="51273" name="Rectangle 73"/>
            <p:cNvSpPr>
              <a:spLocks noChangeArrowheads="1"/>
            </p:cNvSpPr>
            <p:nvPr/>
          </p:nvSpPr>
          <p:spPr bwMode="auto">
            <a:xfrm>
              <a:off x="4320" y="816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2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4" name="Rectangle 74"/>
            <p:cNvSpPr>
              <a:spLocks noChangeArrowheads="1"/>
            </p:cNvSpPr>
            <p:nvPr/>
          </p:nvSpPr>
          <p:spPr bwMode="auto">
            <a:xfrm>
              <a:off x="3936" y="1056"/>
              <a:ext cx="1488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5" name="Group 75"/>
          <p:cNvGrpSpPr>
            <a:grpSpLocks/>
          </p:cNvGrpSpPr>
          <p:nvPr/>
        </p:nvGrpSpPr>
        <p:grpSpPr bwMode="auto">
          <a:xfrm>
            <a:off x="6024736" y="1916230"/>
            <a:ext cx="1771650" cy="742950"/>
            <a:chOff x="4272" y="1488"/>
            <a:chExt cx="1488" cy="624"/>
          </a:xfrm>
        </p:grpSpPr>
        <p:sp>
          <p:nvSpPr>
            <p:cNvPr id="51276" name="Rectangle 76"/>
            <p:cNvSpPr>
              <a:spLocks noChangeArrowheads="1"/>
            </p:cNvSpPr>
            <p:nvPr/>
          </p:nvSpPr>
          <p:spPr bwMode="auto">
            <a:xfrm>
              <a:off x="4704" y="1488"/>
              <a:ext cx="1056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3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77" name="Rectangle 77"/>
            <p:cNvSpPr>
              <a:spLocks noChangeArrowheads="1"/>
            </p:cNvSpPr>
            <p:nvPr/>
          </p:nvSpPr>
          <p:spPr bwMode="auto">
            <a:xfrm>
              <a:off x="4272" y="1776"/>
              <a:ext cx="1152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1909936" y="3573580"/>
            <a:ext cx="1714500" cy="742950"/>
            <a:chOff x="816" y="2880"/>
            <a:chExt cx="1440" cy="624"/>
          </a:xfrm>
        </p:grpSpPr>
        <p:sp>
          <p:nvSpPr>
            <p:cNvPr id="51279" name="Rectangle 79"/>
            <p:cNvSpPr>
              <a:spLocks noChangeArrowheads="1"/>
            </p:cNvSpPr>
            <p:nvPr/>
          </p:nvSpPr>
          <p:spPr bwMode="auto">
            <a:xfrm>
              <a:off x="864" y="3216"/>
              <a:ext cx="1003" cy="28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257175" indent="-257175" eaLnBrk="1" hangingPunct="1">
                <a:spcBef>
                  <a:spcPct val="20000"/>
                </a:spcBef>
              </a:pPr>
              <a:r>
                <a:rPr lang="en-US" sz="1800" dirty="0">
                  <a:solidFill>
                    <a:srgbClr val="00CC00"/>
                  </a:solidFill>
                  <a:latin typeface="Helvetica" charset="0"/>
                </a:rPr>
                <a:t>Reduce 4</a:t>
              </a:r>
              <a:endParaRPr lang="en-US" sz="1800" dirty="0">
                <a:solidFill>
                  <a:srgbClr val="00CC00"/>
                </a:solidFill>
                <a:latin typeface="Helvetica" charset="0"/>
                <a:sym typeface="Symbol" charset="2"/>
              </a:endParaRPr>
            </a:p>
          </p:txBody>
        </p:sp>
        <p:sp>
          <p:nvSpPr>
            <p:cNvPr id="51280" name="Rectangle 80"/>
            <p:cNvSpPr>
              <a:spLocks noChangeArrowheads="1"/>
            </p:cNvSpPr>
            <p:nvPr/>
          </p:nvSpPr>
          <p:spPr bwMode="auto">
            <a:xfrm>
              <a:off x="816" y="2880"/>
              <a:ext cx="1440" cy="33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9ACA1B-72B5-4441-9312-D311A3DF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1482" name="Group 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505679"/>
              </p:ext>
            </p:extLst>
          </p:nvPr>
        </p:nvGraphicFramePr>
        <p:xfrm>
          <a:off x="628650" y="1370013"/>
          <a:ext cx="7886698" cy="3200400"/>
        </p:xfrm>
        <a:graphic>
          <a:graphicData uri="http://schemas.openxmlformats.org/drawingml/2006/table">
            <a:tbl>
              <a:tblPr/>
              <a:tblGrid>
                <a:gridCol w="10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 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7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0 5 6 7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id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 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5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F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[5,F]=1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F,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[5,T]=6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4 F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(T),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 6 5, goto [0,F]=1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$2.val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38FA8C-C961-CA44-99D9-8E452F8CF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Syntax-directed translation uses a grammar to produce code (or any other “semantics”)</a:t>
            </a:r>
          </a:p>
          <a:p>
            <a:pPr>
              <a:lnSpc>
                <a:spcPct val="90000"/>
              </a:lnSpc>
            </a:pPr>
            <a:r>
              <a:rPr lang="en-US" dirty="0"/>
              <a:t>We are generalizing context-free grammars</a:t>
            </a:r>
          </a:p>
          <a:p>
            <a:pPr>
              <a:lnSpc>
                <a:spcPct val="90000"/>
              </a:lnSpc>
            </a:pPr>
            <a:r>
              <a:rPr lang="en-US" dirty="0"/>
              <a:t>Each grammar symbol is associated with an attribute</a:t>
            </a:r>
          </a:p>
          <a:p>
            <a:pPr>
              <a:lnSpc>
                <a:spcPct val="90000"/>
              </a:lnSpc>
            </a:pPr>
            <a:r>
              <a:rPr lang="en-US" dirty="0"/>
              <a:t>An attribute can be anything: a string, a number, a tree, any kind of record or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64F83-D6CC-8C40-9A7A-FBC1133AE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“(id</a:t>
            </a:r>
            <a:r>
              <a:rPr lang="en-US" baseline="-25000"/>
              <a:t>val=3</a:t>
            </a:r>
            <a:r>
              <a:rPr lang="en-US"/>
              <a:t>)*id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63516" name="Group 2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018878"/>
              </p:ext>
            </p:extLst>
          </p:nvPr>
        </p:nvGraphicFramePr>
        <p:xfrm>
          <a:off x="628650" y="1370013"/>
          <a:ext cx="8047806" cy="3310128"/>
        </p:xfrm>
        <a:graphic>
          <a:graphicData uri="http://schemas.openxmlformats.org/drawingml/2006/table">
            <a:tbl>
              <a:tblPr/>
              <a:tblGrid>
                <a:gridCol w="1053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6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9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 Stack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0 2 3 4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1, goto [0,T]=2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3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8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3 F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id,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8, goto [3,F]=4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2 T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T *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3 2, goto [0,T]=2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(*)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id.val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a.Pop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==2)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$1.val * $3.val;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pops;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a.Push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(3*2==6)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return(6)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66EA16-B57C-C443-BB91-F388F9A4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D99A-4134-E645-9B40-796A8158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F3A70F-DC6D-2E40-AD80-0A120657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4E703-FDB7-2B4E-9E6F-589E5268B864}"/>
                  </a:ext>
                </a:extLst>
              </p:cNvPr>
              <p:cNvSpPr txBox="1"/>
              <p:nvPr/>
            </p:nvSpPr>
            <p:spPr>
              <a:xfrm>
                <a:off x="755576" y="1203598"/>
                <a:ext cx="1430071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 </a:t>
                </a:r>
                <a:r>
                  <a:rPr lang="en-US" dirty="0">
                    <a:sym typeface="Symbol" charset="2"/>
                  </a:rPr>
                  <a:t> L . L</a:t>
                </a:r>
              </a:p>
              <a:p>
                <a:r>
                  <a:rPr lang="en-US" dirty="0"/>
                  <a:t>S </a:t>
                </a:r>
                <a:r>
                  <a:rPr lang="en-US" dirty="0">
                    <a:sym typeface="Symbol" charset="2"/>
                  </a:rPr>
                  <a:t> L </a:t>
                </a:r>
              </a:p>
              <a:p>
                <a:r>
                  <a:rPr lang="en-US" dirty="0"/>
                  <a:t>L </a:t>
                </a:r>
                <a:r>
                  <a:rPr lang="en-US" dirty="0">
                    <a:sym typeface="Symbol" charset="2"/>
                  </a:rPr>
                  <a:t> L . B</a:t>
                </a:r>
              </a:p>
              <a:p>
                <a:r>
                  <a:rPr lang="en-US" dirty="0"/>
                  <a:t>L </a:t>
                </a:r>
                <a:r>
                  <a:rPr lang="en-US" dirty="0">
                    <a:sym typeface="Symbol" charset="2"/>
                  </a:rPr>
                  <a:t> B </a:t>
                </a:r>
              </a:p>
              <a:p>
                <a:r>
                  <a:rPr lang="en-US" dirty="0"/>
                  <a:t>B </a:t>
                </a:r>
                <a:r>
                  <a:rPr lang="en-US" dirty="0">
                    <a:sym typeface="Symbol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charset="2"/>
                      </a:rPr>
                      <m:t>0</m:t>
                    </m:r>
                  </m:oMath>
                </a14:m>
                <a:r>
                  <a:rPr lang="en-US" dirty="0">
                    <a:sym typeface="Symbol" charset="2"/>
                  </a:rPr>
                  <a:t> </a:t>
                </a:r>
              </a:p>
              <a:p>
                <a:r>
                  <a:rPr lang="en-US" dirty="0"/>
                  <a:t>B </a:t>
                </a:r>
                <a:r>
                  <a:rPr lang="en-US" dirty="0">
                    <a:sym typeface="Symbol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sym typeface="Symbol" charset="2"/>
                      </a:rPr>
                      <m:t>1</m:t>
                    </m:r>
                  </m:oMath>
                </a14:m>
                <a:endParaRPr lang="en-US" dirty="0">
                  <a:sym typeface="Symbol" charset="2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54E703-FDB7-2B4E-9E6F-589E5268B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203598"/>
                <a:ext cx="1430071" cy="2308324"/>
              </a:xfrm>
              <a:prstGeom prst="rect">
                <a:avLst/>
              </a:prstGeom>
              <a:blipFill>
                <a:blip r:embed="rId2"/>
                <a:stretch>
                  <a:fillRect l="-7018" t="-3279" r="-5263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1306E7-00C2-594A-BBE7-CA787E05242B}"/>
              </a:ext>
            </a:extLst>
          </p:cNvPr>
          <p:cNvSpPr txBox="1"/>
          <p:nvPr/>
        </p:nvSpPr>
        <p:spPr>
          <a:xfrm>
            <a:off x="3491880" y="1203598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grammar generates binary floating-point numbers, e.g. 101.101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35ADD30F-5008-2947-9B1B-FB8EE3848847}"/>
              </a:ext>
            </a:extLst>
          </p:cNvPr>
          <p:cNvSpPr/>
          <p:nvPr/>
        </p:nvSpPr>
        <p:spPr>
          <a:xfrm>
            <a:off x="3500591" y="2120402"/>
            <a:ext cx="4536504" cy="1080120"/>
          </a:xfrm>
          <a:prstGeom prst="wedgeRectCallout">
            <a:avLst>
              <a:gd name="adj1" fmla="val -63841"/>
              <a:gd name="adj2" fmla="val -35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Q: Write down an attribute grammar (syntax directed translation) that converts the input binary into decimal.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7655A-31E9-D444-A0CC-85005E3DE593}"/>
                  </a:ext>
                </a:extLst>
              </p:cNvPr>
              <p:cNvSpPr txBox="1"/>
              <p:nvPr/>
            </p:nvSpPr>
            <p:spPr>
              <a:xfrm>
                <a:off x="3491880" y="3346340"/>
                <a:ext cx="4608512" cy="1591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e.g. 101.101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5.625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integer part: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×2</m:t>
                    </m:r>
                    <m:r>
                      <a:rPr lang="en-US" sz="2000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=5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fractional part: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i="1" baseline="3000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5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A7655A-31E9-D444-A0CC-85005E3DE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346340"/>
                <a:ext cx="4608512" cy="1591461"/>
              </a:xfrm>
              <a:prstGeom prst="rect">
                <a:avLst/>
              </a:prstGeom>
              <a:blipFill>
                <a:blip r:embed="rId3"/>
                <a:stretch>
                  <a:fillRect l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32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166A-42C8-EE42-BA22-1641A300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A8AFDD-E4E6-4943-AF6C-C879FDDC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1A89740D-BE13-2547-A40A-C00C9372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016"/>
            <a:ext cx="1845005" cy="2643758"/>
          </a:xfrm>
          <a:prstGeom prst="rect">
            <a:avLst/>
          </a:prstGeo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2C2D366E-6BAC-B247-AE14-28528498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238707"/>
            <a:ext cx="6569813" cy="3532872"/>
          </a:xfrm>
          <a:prstGeom prst="rect">
            <a:avLst/>
          </a:prstGeom>
        </p:spPr>
      </p:pic>
      <p:sp>
        <p:nvSpPr>
          <p:cNvPr id="8" name="Rectangular Callout 7">
            <a:extLst>
              <a:ext uri="{FF2B5EF4-FFF2-40B4-BE49-F238E27FC236}">
                <a16:creationId xmlns:a16="http://schemas.microsoft.com/office/drawing/2014/main" id="{78EDF5E0-091E-744F-9C72-4B6E57ACD71B}"/>
              </a:ext>
            </a:extLst>
          </p:cNvPr>
          <p:cNvSpPr/>
          <p:nvPr/>
        </p:nvSpPr>
        <p:spPr>
          <a:xfrm>
            <a:off x="750520" y="4011910"/>
            <a:ext cx="1423070" cy="410963"/>
          </a:xfrm>
          <a:prstGeom prst="wedgeRectCallout">
            <a:avLst>
              <a:gd name="adj1" fmla="val -11345"/>
              <a:gd name="adj2" fmla="val -786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c stands for any integer constant</a:t>
            </a:r>
          </a:p>
        </p:txBody>
      </p:sp>
    </p:spTree>
    <p:extLst>
      <p:ext uri="{BB962C8B-B14F-4D97-AF65-F5344CB8AC3E}">
        <p14:creationId xmlns:p14="http://schemas.microsoft.com/office/powerpoint/2010/main" val="2375620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C858-58A2-D144-A067-48787220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3390868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Inherited Attributes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E </a:t>
            </a:r>
            <a:r>
              <a:rPr lang="en-US" sz="2100" dirty="0">
                <a:sym typeface="Symbol" charset="2"/>
              </a:rPr>
              <a:t>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$2.in = $1.val;  </a:t>
            </a:r>
            <a:r>
              <a:rPr lang="en-US" dirty="0">
                <a:sym typeface="Symbol" charset="2"/>
              </a:rPr>
              <a:t>$$.</a:t>
            </a:r>
            <a:r>
              <a:rPr lang="en-US" dirty="0" err="1">
                <a:sym typeface="Symbol" charset="2"/>
              </a:rPr>
              <a:t>val</a:t>
            </a:r>
            <a:r>
              <a:rPr lang="en-US" dirty="0">
                <a:sym typeface="Symbol" charset="2"/>
              </a:rPr>
              <a:t> = $2.val;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R </a:t>
            </a:r>
            <a:r>
              <a:rPr lang="en-US" sz="2100" dirty="0">
                <a:sym typeface="Symbol" charset="2"/>
              </a:rPr>
              <a:t> + T 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>
                <a:sym typeface="Symbol" charset="2"/>
              </a:rPr>
              <a:t>{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sym typeface="Symbol" charset="2"/>
              </a:rPr>
              <a:t>$3.in = $0.in + $2.val;  </a:t>
            </a:r>
            <a:r>
              <a:rPr lang="en-US" dirty="0">
                <a:sym typeface="Symbol" charset="2"/>
              </a:rPr>
              <a:t>$$.val = $3.val;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/>
              <a:t>R </a:t>
            </a:r>
            <a:r>
              <a:rPr lang="en-US" sz="2100" dirty="0">
                <a:sym typeface="Symbol" charset="2"/>
              </a:rPr>
              <a:t>   { $$.val = $0.in;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T  ( E )  { $$.val = $1.val; 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100" dirty="0">
                <a:sym typeface="Symbol" charset="2"/>
              </a:rPr>
              <a:t>T  </a:t>
            </a:r>
            <a:r>
              <a:rPr lang="en-US" sz="2100" b="1" dirty="0">
                <a:sym typeface="Symbol" charset="2"/>
              </a:rPr>
              <a:t>id</a:t>
            </a:r>
            <a:r>
              <a:rPr lang="en-US" sz="2100" dirty="0">
                <a:sym typeface="Symbol" charset="2"/>
              </a:rPr>
              <a:t> { $</a:t>
            </a:r>
            <a:r>
              <a:rPr lang="en-US" dirty="0">
                <a:sym typeface="Symbol" charset="2"/>
              </a:rPr>
              <a:t>$</a:t>
            </a:r>
            <a:r>
              <a:rPr lang="en-US" sz="2100" dirty="0">
                <a:sym typeface="Symbol" charset="2"/>
              </a:rPr>
              <a:t>.val = </a:t>
            </a:r>
            <a:r>
              <a:rPr lang="en-US" sz="2100" b="1" dirty="0" err="1">
                <a:sym typeface="Symbol" charset="2"/>
              </a:rPr>
              <a:t>id</a:t>
            </a:r>
            <a:r>
              <a:rPr lang="en-US" sz="2100" dirty="0" err="1">
                <a:sym typeface="Symbol" charset="2"/>
              </a:rPr>
              <a:t>.lookup</a:t>
            </a:r>
            <a:r>
              <a:rPr lang="en-US" sz="2100" dirty="0">
                <a:sym typeface="Symbol" charset="2"/>
              </a:rPr>
              <a:t>; 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7F3172-60ED-FE41-A90C-8847EE25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build="p" bldLvl="2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371600" y="2457450"/>
            <a:ext cx="1543050" cy="12001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393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613351"/>
              </p:ext>
            </p:extLst>
          </p:nvPr>
        </p:nvGraphicFramePr>
        <p:xfrm>
          <a:off x="1314450" y="171450"/>
          <a:ext cx="1428750" cy="18288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3936" name="Rectangle 32"/>
          <p:cNvSpPr>
            <a:spLocks noChangeArrowheads="1"/>
          </p:cNvSpPr>
          <p:nvPr/>
        </p:nvSpPr>
        <p:spPr bwMode="auto">
          <a:xfrm>
            <a:off x="3829050" y="3657600"/>
            <a:ext cx="131445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3200400" y="6286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>
                <a:sym typeface="Symbol" charset="2"/>
              </a:rPr>
              <a:t>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5886450" y="742950"/>
            <a:ext cx="15430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3943350" y="228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115050" y="3429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1</a:t>
            </a: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5657850" y="15430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3314700" y="2000250"/>
            <a:ext cx="17145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T 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3943" name="Text Box 39"/>
          <p:cNvSpPr txBox="1">
            <a:spLocks noChangeArrowheads="1"/>
          </p:cNvSpPr>
          <p:nvPr/>
        </p:nvSpPr>
        <p:spPr bwMode="auto">
          <a:xfrm>
            <a:off x="4229100" y="40005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5</a:t>
            </a: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5657850" y="33718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5: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>
                <a:solidFill>
                  <a:schemeClr val="accent2"/>
                </a:solidFill>
                <a:sym typeface="Symbol" charset="2"/>
              </a:rPr>
              <a:t>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3543300" y="4457700"/>
            <a:ext cx="17145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4286250" y="4800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2</a:t>
            </a: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6572250" y="428625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grpSp>
        <p:nvGrpSpPr>
          <p:cNvPr id="123980" name="Group 76"/>
          <p:cNvGrpSpPr>
            <a:grpSpLocks/>
          </p:cNvGrpSpPr>
          <p:nvPr/>
        </p:nvGrpSpPr>
        <p:grpSpPr bwMode="auto">
          <a:xfrm>
            <a:off x="2920604" y="3057525"/>
            <a:ext cx="902494" cy="771525"/>
            <a:chOff x="1493" y="2568"/>
            <a:chExt cx="758" cy="648"/>
          </a:xfrm>
        </p:grpSpPr>
        <p:cxnSp>
          <p:nvCxnSpPr>
            <p:cNvPr id="123946" name="AutoShape 42"/>
            <p:cNvCxnSpPr>
              <a:cxnSpLocks noChangeShapeType="1"/>
              <a:stCxn id="123908" idx="3"/>
              <a:endCxn id="123936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6" name="Text Box 52"/>
            <p:cNvSpPr txBox="1">
              <a:spLocks noChangeArrowheads="1"/>
            </p:cNvSpPr>
            <p:nvPr/>
          </p:nvSpPr>
          <p:spPr bwMode="auto">
            <a:xfrm>
              <a:off x="1536" y="2880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3978" name="Group 74"/>
          <p:cNvGrpSpPr>
            <a:grpSpLocks/>
          </p:cNvGrpSpPr>
          <p:nvPr/>
        </p:nvGrpSpPr>
        <p:grpSpPr bwMode="auto">
          <a:xfrm>
            <a:off x="2143125" y="1549004"/>
            <a:ext cx="1914525" cy="902494"/>
            <a:chOff x="840" y="1301"/>
            <a:chExt cx="1608" cy="758"/>
          </a:xfrm>
        </p:grpSpPr>
        <p:cxnSp>
          <p:nvCxnSpPr>
            <p:cNvPr id="123945" name="AutoShape 41"/>
            <p:cNvCxnSpPr>
              <a:cxnSpLocks noChangeShapeType="1"/>
              <a:stCxn id="123908" idx="0"/>
              <a:endCxn id="123937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8" name="Text Box 54"/>
            <p:cNvSpPr txBox="1">
              <a:spLocks noChangeArrowheads="1"/>
            </p:cNvSpPr>
            <p:nvPr/>
          </p:nvSpPr>
          <p:spPr bwMode="auto">
            <a:xfrm>
              <a:off x="1536" y="1392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3983" name="Group 79"/>
          <p:cNvGrpSpPr>
            <a:grpSpLocks/>
          </p:cNvGrpSpPr>
          <p:nvPr/>
        </p:nvGrpSpPr>
        <p:grpSpPr bwMode="auto">
          <a:xfrm>
            <a:off x="4920854" y="628650"/>
            <a:ext cx="959644" cy="457200"/>
            <a:chOff x="3173" y="528"/>
            <a:chExt cx="806" cy="384"/>
          </a:xfrm>
        </p:grpSpPr>
        <p:cxnSp>
          <p:nvCxnSpPr>
            <p:cNvPr id="123948" name="AutoShape 44"/>
            <p:cNvCxnSpPr>
              <a:cxnSpLocks noChangeShapeType="1"/>
              <a:stCxn id="123937" idx="3"/>
              <a:endCxn id="123938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59" name="Text Box 55"/>
            <p:cNvSpPr txBox="1">
              <a:spLocks noChangeArrowheads="1"/>
            </p:cNvSpPr>
            <p:nvPr/>
          </p:nvSpPr>
          <p:spPr bwMode="auto">
            <a:xfrm>
              <a:off x="3552" y="528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3979" name="Group 75"/>
          <p:cNvGrpSpPr>
            <a:grpSpLocks/>
          </p:cNvGrpSpPr>
          <p:nvPr/>
        </p:nvGrpSpPr>
        <p:grpSpPr bwMode="auto">
          <a:xfrm>
            <a:off x="2920604" y="2286000"/>
            <a:ext cx="388144" cy="771525"/>
            <a:chOff x="1493" y="1920"/>
            <a:chExt cx="326" cy="648"/>
          </a:xfrm>
        </p:grpSpPr>
        <p:sp>
          <p:nvSpPr>
            <p:cNvPr id="123957" name="Text Box 53"/>
            <p:cNvSpPr txBox="1">
              <a:spLocks noChangeArrowheads="1"/>
            </p:cNvSpPr>
            <p:nvPr/>
          </p:nvSpPr>
          <p:spPr bwMode="auto">
            <a:xfrm>
              <a:off x="1536" y="1920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  <p:cxnSp>
          <p:nvCxnSpPr>
            <p:cNvPr id="123960" name="AutoShape 56"/>
            <p:cNvCxnSpPr>
              <a:cxnSpLocks noChangeShapeType="1"/>
              <a:stCxn id="123908" idx="3"/>
              <a:endCxn id="123942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3982" name="Group 78"/>
          <p:cNvGrpSpPr>
            <a:grpSpLocks/>
          </p:cNvGrpSpPr>
          <p:nvPr/>
        </p:nvGrpSpPr>
        <p:grpSpPr bwMode="auto">
          <a:xfrm>
            <a:off x="4171950" y="1657350"/>
            <a:ext cx="947738" cy="971550"/>
            <a:chOff x="2544" y="1392"/>
            <a:chExt cx="796" cy="816"/>
          </a:xfrm>
        </p:grpSpPr>
        <p:cxnSp>
          <p:nvCxnSpPr>
            <p:cNvPr id="123961" name="AutoShape 57"/>
            <p:cNvCxnSpPr>
              <a:cxnSpLocks noChangeShapeType="1"/>
              <a:stCxn id="123942" idx="3"/>
              <a:endCxn id="123942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2" name="Text Box 58"/>
            <p:cNvSpPr txBox="1">
              <a:spLocks noChangeArrowheads="1"/>
            </p:cNvSpPr>
            <p:nvPr/>
          </p:nvSpPr>
          <p:spPr bwMode="auto">
            <a:xfrm>
              <a:off x="3120" y="1392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3984" name="Group 80"/>
          <p:cNvGrpSpPr>
            <a:grpSpLocks/>
          </p:cNvGrpSpPr>
          <p:nvPr/>
        </p:nvGrpSpPr>
        <p:grpSpPr bwMode="auto">
          <a:xfrm>
            <a:off x="4920854" y="1085850"/>
            <a:ext cx="731044" cy="914400"/>
            <a:chOff x="3173" y="912"/>
            <a:chExt cx="614" cy="768"/>
          </a:xfrm>
        </p:grpSpPr>
        <p:cxnSp>
          <p:nvCxnSpPr>
            <p:cNvPr id="123953" name="AutoShape 49"/>
            <p:cNvCxnSpPr>
              <a:cxnSpLocks noChangeShapeType="1"/>
              <a:stCxn id="123937" idx="3"/>
              <a:endCxn id="123941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3" name="Text Box 59"/>
            <p:cNvSpPr txBox="1">
              <a:spLocks noChangeArrowheads="1"/>
            </p:cNvSpPr>
            <p:nvPr/>
          </p:nvSpPr>
          <p:spPr bwMode="auto">
            <a:xfrm>
              <a:off x="3504" y="1056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3988" name="Group 84"/>
          <p:cNvGrpSpPr>
            <a:grpSpLocks/>
          </p:cNvGrpSpPr>
          <p:nvPr/>
        </p:nvGrpSpPr>
        <p:grpSpPr bwMode="auto">
          <a:xfrm>
            <a:off x="7378302" y="2000250"/>
            <a:ext cx="491728" cy="1828800"/>
            <a:chOff x="5237" y="1680"/>
            <a:chExt cx="413" cy="1536"/>
          </a:xfrm>
        </p:grpSpPr>
        <p:cxnSp>
          <p:nvCxnSpPr>
            <p:cNvPr id="123952" name="AutoShape 48"/>
            <p:cNvCxnSpPr>
              <a:cxnSpLocks noChangeShapeType="1"/>
              <a:stCxn id="123941" idx="3"/>
              <a:endCxn id="123944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4" name="Text Box 60"/>
            <p:cNvSpPr txBox="1">
              <a:spLocks noChangeArrowheads="1"/>
            </p:cNvSpPr>
            <p:nvPr/>
          </p:nvSpPr>
          <p:spPr bwMode="auto">
            <a:xfrm>
              <a:off x="5376" y="2160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3989" name="Group 85"/>
          <p:cNvGrpSpPr>
            <a:grpSpLocks/>
          </p:cNvGrpSpPr>
          <p:nvPr/>
        </p:nvGrpSpPr>
        <p:grpSpPr bwMode="auto">
          <a:xfrm>
            <a:off x="5263753" y="4292205"/>
            <a:ext cx="1251347" cy="648891"/>
            <a:chOff x="3461" y="3605"/>
            <a:chExt cx="1051" cy="545"/>
          </a:xfrm>
        </p:grpSpPr>
        <p:cxnSp>
          <p:nvCxnSpPr>
            <p:cNvPr id="123951" name="AutoShape 47"/>
            <p:cNvCxnSpPr>
              <a:cxnSpLocks noChangeShapeType="1"/>
              <a:stCxn id="123944" idx="2"/>
              <a:endCxn id="12395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5" name="Text Box 61"/>
            <p:cNvSpPr txBox="1">
              <a:spLocks noChangeArrowheads="1"/>
            </p:cNvSpPr>
            <p:nvPr/>
          </p:nvSpPr>
          <p:spPr bwMode="auto">
            <a:xfrm>
              <a:off x="3888" y="384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3990" name="Group 86"/>
          <p:cNvGrpSpPr>
            <a:grpSpLocks/>
          </p:cNvGrpSpPr>
          <p:nvPr/>
        </p:nvGrpSpPr>
        <p:grpSpPr bwMode="auto">
          <a:xfrm>
            <a:off x="6515094" y="2463404"/>
            <a:ext cx="314325" cy="902494"/>
            <a:chOff x="4512" y="2069"/>
            <a:chExt cx="264" cy="758"/>
          </a:xfrm>
        </p:grpSpPr>
        <p:cxnSp>
          <p:nvCxnSpPr>
            <p:cNvPr id="123966" name="AutoShape 62"/>
            <p:cNvCxnSpPr>
              <a:cxnSpLocks noChangeShapeType="1"/>
              <a:stCxn id="123944" idx="0"/>
              <a:endCxn id="123941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7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3985" name="Group 81"/>
          <p:cNvGrpSpPr>
            <a:grpSpLocks/>
          </p:cNvGrpSpPr>
          <p:nvPr/>
        </p:nvGrpSpPr>
        <p:grpSpPr bwMode="auto">
          <a:xfrm>
            <a:off x="5035154" y="2000250"/>
            <a:ext cx="616744" cy="628650"/>
            <a:chOff x="3269" y="1680"/>
            <a:chExt cx="518" cy="528"/>
          </a:xfrm>
        </p:grpSpPr>
        <p:cxnSp>
          <p:nvCxnSpPr>
            <p:cNvPr id="123968" name="AutoShape 64"/>
            <p:cNvCxnSpPr>
              <a:cxnSpLocks noChangeShapeType="1"/>
              <a:stCxn id="123941" idx="1"/>
              <a:endCxn id="123942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69" name="Text Box 65"/>
            <p:cNvSpPr txBox="1">
              <a:spLocks noChangeArrowheads="1"/>
            </p:cNvSpPr>
            <p:nvPr/>
          </p:nvSpPr>
          <p:spPr bwMode="auto">
            <a:xfrm>
              <a:off x="3504" y="1824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3987" name="Group 83"/>
          <p:cNvGrpSpPr>
            <a:grpSpLocks/>
          </p:cNvGrpSpPr>
          <p:nvPr/>
        </p:nvGrpSpPr>
        <p:grpSpPr bwMode="auto">
          <a:xfrm>
            <a:off x="3886200" y="3257551"/>
            <a:ext cx="600075" cy="394097"/>
            <a:chOff x="2304" y="2736"/>
            <a:chExt cx="504" cy="331"/>
          </a:xfrm>
        </p:grpSpPr>
        <p:cxnSp>
          <p:nvCxnSpPr>
            <p:cNvPr id="123947" name="AutoShape 43"/>
            <p:cNvCxnSpPr>
              <a:cxnSpLocks noChangeShapeType="1"/>
              <a:stCxn id="123942" idx="2"/>
              <a:endCxn id="123936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2" name="Text Box 68"/>
            <p:cNvSpPr txBox="1">
              <a:spLocks noChangeArrowheads="1"/>
            </p:cNvSpPr>
            <p:nvPr/>
          </p:nvSpPr>
          <p:spPr bwMode="auto">
            <a:xfrm>
              <a:off x="2304" y="2736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3986" name="Group 82"/>
          <p:cNvGrpSpPr>
            <a:grpSpLocks/>
          </p:cNvGrpSpPr>
          <p:nvPr/>
        </p:nvGrpSpPr>
        <p:grpSpPr bwMode="auto">
          <a:xfrm>
            <a:off x="4486275" y="2463404"/>
            <a:ext cx="2028825" cy="1188244"/>
            <a:chOff x="2808" y="2069"/>
            <a:chExt cx="1704" cy="998"/>
          </a:xfrm>
        </p:grpSpPr>
        <p:cxnSp>
          <p:nvCxnSpPr>
            <p:cNvPr id="123971" name="AutoShape 67"/>
            <p:cNvCxnSpPr>
              <a:cxnSpLocks noChangeShapeType="1"/>
              <a:stCxn id="123941" idx="2"/>
              <a:endCxn id="123936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3" name="Text Box 69"/>
            <p:cNvSpPr txBox="1">
              <a:spLocks noChangeArrowheads="1"/>
            </p:cNvSpPr>
            <p:nvPr/>
          </p:nvSpPr>
          <p:spPr bwMode="auto">
            <a:xfrm>
              <a:off x="3312" y="2688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sp>
        <p:nvSpPr>
          <p:cNvPr id="123974" name="Rectangle 70"/>
          <p:cNvSpPr>
            <a:spLocks noChangeArrowheads="1"/>
          </p:cNvSpPr>
          <p:nvPr/>
        </p:nvSpPr>
        <p:spPr bwMode="auto">
          <a:xfrm>
            <a:off x="1543050" y="4229100"/>
            <a:ext cx="14859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3975" name="Text Box 71"/>
          <p:cNvSpPr txBox="1">
            <a:spLocks noChangeArrowheads="1"/>
          </p:cNvSpPr>
          <p:nvPr/>
        </p:nvSpPr>
        <p:spPr bwMode="auto">
          <a:xfrm>
            <a:off x="1828800" y="45720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0</a:t>
            </a: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2143124" y="3663554"/>
            <a:ext cx="411957" cy="559594"/>
            <a:chOff x="840" y="3077"/>
            <a:chExt cx="346" cy="470"/>
          </a:xfrm>
        </p:grpSpPr>
        <p:cxnSp>
          <p:nvCxnSpPr>
            <p:cNvPr id="123976" name="AutoShape 72"/>
            <p:cNvCxnSpPr>
              <a:cxnSpLocks noChangeShapeType="1"/>
              <a:stCxn id="123908" idx="2"/>
              <a:endCxn id="123974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3977" name="Text Box 73"/>
            <p:cNvSpPr txBox="1">
              <a:spLocks noChangeArrowheads="1"/>
            </p:cNvSpPr>
            <p:nvPr/>
          </p:nvSpPr>
          <p:spPr bwMode="auto">
            <a:xfrm>
              <a:off x="912" y="3168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</a:t>
              </a:r>
            </a:p>
          </p:txBody>
        </p:sp>
      </p:grpSp>
      <p:grpSp>
        <p:nvGrpSpPr>
          <p:cNvPr id="124002" name="Group 98"/>
          <p:cNvGrpSpPr>
            <a:grpSpLocks/>
          </p:cNvGrpSpPr>
          <p:nvPr/>
        </p:nvGrpSpPr>
        <p:grpSpPr bwMode="auto">
          <a:xfrm>
            <a:off x="4057650" y="1531144"/>
            <a:ext cx="428625" cy="463154"/>
            <a:chOff x="2448" y="1286"/>
            <a:chExt cx="360" cy="389"/>
          </a:xfrm>
        </p:grpSpPr>
        <p:cxnSp>
          <p:nvCxnSpPr>
            <p:cNvPr id="124000" name="AutoShape 96"/>
            <p:cNvCxnSpPr>
              <a:cxnSpLocks noChangeShapeType="1"/>
              <a:stCxn id="123942" idx="0"/>
              <a:endCxn id="123937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4001" name="Text Box 97"/>
            <p:cNvSpPr txBox="1">
              <a:spLocks noChangeArrowheads="1"/>
            </p:cNvSpPr>
            <p:nvPr/>
          </p:nvSpPr>
          <p:spPr bwMode="auto">
            <a:xfrm>
              <a:off x="2534" y="1286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2C000-1323-1C4E-AE82-878E546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371600" y="2457450"/>
            <a:ext cx="1543050" cy="12001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0: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E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aphicFrame>
        <p:nvGraphicFramePr>
          <p:cNvPr id="1269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07726"/>
              </p:ext>
            </p:extLst>
          </p:nvPr>
        </p:nvGraphicFramePr>
        <p:xfrm>
          <a:off x="1314450" y="171450"/>
          <a:ext cx="1428750" cy="1828800"/>
        </p:xfrm>
        <a:graphic>
          <a:graphicData uri="http://schemas.openxmlformats.org/drawingml/2006/table">
            <a:tbl>
              <a:tblPr/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001" name="Rectangle 25"/>
          <p:cNvSpPr>
            <a:spLocks noChangeArrowheads="1"/>
          </p:cNvSpPr>
          <p:nvPr/>
        </p:nvSpPr>
        <p:spPr bwMode="auto">
          <a:xfrm>
            <a:off x="3829050" y="3657600"/>
            <a:ext cx="131445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7: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2" name="Rectangle 26"/>
          <p:cNvSpPr>
            <a:spLocks noChangeArrowheads="1"/>
          </p:cNvSpPr>
          <p:nvPr/>
        </p:nvSpPr>
        <p:spPr bwMode="auto">
          <a:xfrm>
            <a:off x="3200400" y="6286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1: E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T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dirty="0">
                <a:solidFill>
                  <a:srgbClr val="7030A0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endParaRPr lang="en-US" sz="1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5886450" y="742950"/>
            <a:ext cx="1543050" cy="4000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2: 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04" name="Text Box 28"/>
          <p:cNvSpPr txBox="1">
            <a:spLocks noChangeArrowheads="1"/>
          </p:cNvSpPr>
          <p:nvPr/>
        </p:nvSpPr>
        <p:spPr bwMode="auto">
          <a:xfrm>
            <a:off x="3943350" y="228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sp>
        <p:nvSpPr>
          <p:cNvPr id="127005" name="Text Box 29"/>
          <p:cNvSpPr txBox="1">
            <a:spLocks noChangeArrowheads="1"/>
          </p:cNvSpPr>
          <p:nvPr/>
        </p:nvSpPr>
        <p:spPr bwMode="auto">
          <a:xfrm>
            <a:off x="6115050" y="3429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1</a:t>
            </a:r>
          </a:p>
        </p:txBody>
      </p: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5657850" y="15430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4: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T R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3314700" y="2000250"/>
            <a:ext cx="1714500" cy="12573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3: T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(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 E )</a:t>
            </a:r>
            <a:br>
              <a:rPr lang="en-US" sz="1800">
                <a:solidFill>
                  <a:srgbClr val="000099"/>
                </a:solidFill>
                <a:sym typeface="Symbol" charset="2"/>
              </a:rPr>
            </a:br>
            <a:r>
              <a:rPr lang="en-US" sz="1800">
                <a:solidFill>
                  <a:srgbClr val="000099"/>
                </a:solidFill>
              </a:rPr>
              <a:t>E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T R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T </a:t>
            </a:r>
            <a:r>
              <a:rPr lang="en-US" sz="1800">
                <a:solidFill>
                  <a:srgbClr val="000099"/>
                </a:solidFill>
              </a:rPr>
              <a:t>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( E )</a:t>
            </a:r>
          </a:p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sz="1800">
                <a:solidFill>
                  <a:srgbClr val="000099"/>
                </a:solidFill>
              </a:rPr>
              <a:t>T 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27008" name="Text Box 32"/>
          <p:cNvSpPr txBox="1">
            <a:spLocks noChangeArrowheads="1"/>
          </p:cNvSpPr>
          <p:nvPr/>
        </p:nvSpPr>
        <p:spPr bwMode="auto">
          <a:xfrm>
            <a:off x="4229100" y="40005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5</a:t>
            </a:r>
          </a:p>
        </p:txBody>
      </p:sp>
      <p:sp>
        <p:nvSpPr>
          <p:cNvPr id="127009" name="Rectangle 33"/>
          <p:cNvSpPr>
            <a:spLocks noChangeArrowheads="1"/>
          </p:cNvSpPr>
          <p:nvPr/>
        </p:nvSpPr>
        <p:spPr bwMode="auto">
          <a:xfrm>
            <a:off x="5657850" y="3371850"/>
            <a:ext cx="17145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 dirty="0">
                <a:solidFill>
                  <a:srgbClr val="000099"/>
                </a:solidFill>
              </a:rPr>
              <a:t>5: 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+ T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+ T R</a:t>
            </a:r>
            <a:br>
              <a:rPr lang="en-US" sz="1800" dirty="0">
                <a:solidFill>
                  <a:srgbClr val="000099"/>
                </a:solidFill>
                <a:sym typeface="Symbol" charset="2"/>
              </a:rPr>
            </a:br>
            <a:r>
              <a:rPr lang="en-US" sz="1800" dirty="0">
                <a:solidFill>
                  <a:srgbClr val="000099"/>
                </a:solidFill>
              </a:rPr>
              <a:t>R 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sz="1800" dirty="0">
                <a:solidFill>
                  <a:srgbClr val="7030A0"/>
                </a:solidFill>
                <a:sym typeface="Symbol" charset="2"/>
              </a:rPr>
              <a:t></a:t>
            </a:r>
            <a:r>
              <a:rPr lang="en-US" sz="1800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sz="1800" b="1" dirty="0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0" name="Rectangle 34"/>
          <p:cNvSpPr>
            <a:spLocks noChangeArrowheads="1"/>
          </p:cNvSpPr>
          <p:nvPr/>
        </p:nvSpPr>
        <p:spPr bwMode="auto">
          <a:xfrm>
            <a:off x="3543300" y="4457700"/>
            <a:ext cx="17145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6: R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+ T R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11" name="Text Box 35"/>
          <p:cNvSpPr txBox="1">
            <a:spLocks noChangeArrowheads="1"/>
          </p:cNvSpPr>
          <p:nvPr/>
        </p:nvSpPr>
        <p:spPr bwMode="auto">
          <a:xfrm>
            <a:off x="4286250" y="48006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2</a:t>
            </a:r>
          </a:p>
        </p:txBody>
      </p:sp>
      <p:sp>
        <p:nvSpPr>
          <p:cNvPr id="127012" name="Text Box 36"/>
          <p:cNvSpPr txBox="1">
            <a:spLocks noChangeArrowheads="1"/>
          </p:cNvSpPr>
          <p:nvPr/>
        </p:nvSpPr>
        <p:spPr bwMode="auto">
          <a:xfrm>
            <a:off x="6572250" y="428625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3</a:t>
            </a:r>
          </a:p>
        </p:txBody>
      </p: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2920604" y="3057525"/>
            <a:ext cx="902494" cy="771525"/>
            <a:chOff x="1493" y="2568"/>
            <a:chExt cx="758" cy="648"/>
          </a:xfrm>
        </p:grpSpPr>
        <p:cxnSp>
          <p:nvCxnSpPr>
            <p:cNvPr id="127014" name="AutoShape 38"/>
            <p:cNvCxnSpPr>
              <a:cxnSpLocks noChangeShapeType="1"/>
              <a:stCxn id="126978" idx="3"/>
              <a:endCxn id="127001" idx="1"/>
            </p:cNvCxnSpPr>
            <p:nvPr/>
          </p:nvCxnSpPr>
          <p:spPr bwMode="auto">
            <a:xfrm>
              <a:off x="1493" y="2568"/>
              <a:ext cx="758" cy="6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5" name="Text Box 39"/>
            <p:cNvSpPr txBox="1">
              <a:spLocks noChangeArrowheads="1"/>
            </p:cNvSpPr>
            <p:nvPr/>
          </p:nvSpPr>
          <p:spPr bwMode="auto">
            <a:xfrm>
              <a:off x="1536" y="2880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2143125" y="1549004"/>
            <a:ext cx="1914525" cy="902494"/>
            <a:chOff x="840" y="1301"/>
            <a:chExt cx="1608" cy="758"/>
          </a:xfrm>
        </p:grpSpPr>
        <p:cxnSp>
          <p:nvCxnSpPr>
            <p:cNvPr id="127017" name="AutoShape 41"/>
            <p:cNvCxnSpPr>
              <a:cxnSpLocks noChangeShapeType="1"/>
              <a:stCxn id="126978" idx="0"/>
              <a:endCxn id="127002" idx="2"/>
            </p:cNvCxnSpPr>
            <p:nvPr/>
          </p:nvCxnSpPr>
          <p:spPr bwMode="auto">
            <a:xfrm rot="16200000">
              <a:off x="1265" y="876"/>
              <a:ext cx="758" cy="160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18" name="Text Box 42"/>
            <p:cNvSpPr txBox="1">
              <a:spLocks noChangeArrowheads="1"/>
            </p:cNvSpPr>
            <p:nvPr/>
          </p:nvSpPr>
          <p:spPr bwMode="auto">
            <a:xfrm>
              <a:off x="1536" y="1392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7019" name="Group 43"/>
          <p:cNvGrpSpPr>
            <a:grpSpLocks/>
          </p:cNvGrpSpPr>
          <p:nvPr/>
        </p:nvGrpSpPr>
        <p:grpSpPr bwMode="auto">
          <a:xfrm>
            <a:off x="4920854" y="628650"/>
            <a:ext cx="959644" cy="457200"/>
            <a:chOff x="3173" y="528"/>
            <a:chExt cx="806" cy="384"/>
          </a:xfrm>
        </p:grpSpPr>
        <p:cxnSp>
          <p:nvCxnSpPr>
            <p:cNvPr id="127020" name="AutoShape 44"/>
            <p:cNvCxnSpPr>
              <a:cxnSpLocks noChangeShapeType="1"/>
              <a:stCxn id="127002" idx="3"/>
              <a:endCxn id="127003" idx="1"/>
            </p:cNvCxnSpPr>
            <p:nvPr/>
          </p:nvCxnSpPr>
          <p:spPr bwMode="auto">
            <a:xfrm flipV="1">
              <a:off x="3173" y="792"/>
              <a:ext cx="806" cy="12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1" name="Text Box 45"/>
            <p:cNvSpPr txBox="1">
              <a:spLocks noChangeArrowheads="1"/>
            </p:cNvSpPr>
            <p:nvPr/>
          </p:nvSpPr>
          <p:spPr bwMode="auto">
            <a:xfrm>
              <a:off x="3552" y="528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7022" name="Group 46"/>
          <p:cNvGrpSpPr>
            <a:grpSpLocks/>
          </p:cNvGrpSpPr>
          <p:nvPr/>
        </p:nvGrpSpPr>
        <p:grpSpPr bwMode="auto">
          <a:xfrm>
            <a:off x="2920604" y="2286000"/>
            <a:ext cx="388144" cy="771525"/>
            <a:chOff x="1493" y="1920"/>
            <a:chExt cx="326" cy="648"/>
          </a:xfrm>
        </p:grpSpPr>
        <p:sp>
          <p:nvSpPr>
            <p:cNvPr id="127023" name="Text Box 47"/>
            <p:cNvSpPr txBox="1">
              <a:spLocks noChangeArrowheads="1"/>
            </p:cNvSpPr>
            <p:nvPr/>
          </p:nvSpPr>
          <p:spPr bwMode="auto">
            <a:xfrm>
              <a:off x="1536" y="1920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  <p:cxnSp>
          <p:nvCxnSpPr>
            <p:cNvPr id="127024" name="AutoShape 48"/>
            <p:cNvCxnSpPr>
              <a:cxnSpLocks noChangeShapeType="1"/>
              <a:stCxn id="126978" idx="3"/>
              <a:endCxn id="127007" idx="1"/>
            </p:cNvCxnSpPr>
            <p:nvPr/>
          </p:nvCxnSpPr>
          <p:spPr bwMode="auto">
            <a:xfrm flipV="1">
              <a:off x="1493" y="2208"/>
              <a:ext cx="326" cy="36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27025" name="Group 49"/>
          <p:cNvGrpSpPr>
            <a:grpSpLocks/>
          </p:cNvGrpSpPr>
          <p:nvPr/>
        </p:nvGrpSpPr>
        <p:grpSpPr bwMode="auto">
          <a:xfrm>
            <a:off x="4171950" y="1657350"/>
            <a:ext cx="947738" cy="971550"/>
            <a:chOff x="2544" y="1392"/>
            <a:chExt cx="796" cy="816"/>
          </a:xfrm>
        </p:grpSpPr>
        <p:cxnSp>
          <p:nvCxnSpPr>
            <p:cNvPr id="127026" name="AutoShape 50"/>
            <p:cNvCxnSpPr>
              <a:cxnSpLocks noChangeShapeType="1"/>
              <a:stCxn id="127007" idx="3"/>
              <a:endCxn id="127007" idx="0"/>
            </p:cNvCxnSpPr>
            <p:nvPr/>
          </p:nvCxnSpPr>
          <p:spPr bwMode="auto">
            <a:xfrm flipH="1" flipV="1">
              <a:off x="2544" y="1675"/>
              <a:ext cx="725" cy="533"/>
            </a:xfrm>
            <a:prstGeom prst="curvedConnector4">
              <a:avLst>
                <a:gd name="adj1" fmla="val -19171"/>
                <a:gd name="adj2" fmla="val 12607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27" name="Text Box 51"/>
            <p:cNvSpPr txBox="1">
              <a:spLocks noChangeArrowheads="1"/>
            </p:cNvSpPr>
            <p:nvPr/>
          </p:nvSpPr>
          <p:spPr bwMode="auto">
            <a:xfrm>
              <a:off x="3120" y="1392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7028" name="Group 52"/>
          <p:cNvGrpSpPr>
            <a:grpSpLocks/>
          </p:cNvGrpSpPr>
          <p:nvPr/>
        </p:nvGrpSpPr>
        <p:grpSpPr bwMode="auto">
          <a:xfrm>
            <a:off x="4920854" y="1085850"/>
            <a:ext cx="731044" cy="914400"/>
            <a:chOff x="3173" y="912"/>
            <a:chExt cx="614" cy="768"/>
          </a:xfrm>
        </p:grpSpPr>
        <p:cxnSp>
          <p:nvCxnSpPr>
            <p:cNvPr id="127029" name="AutoShape 53"/>
            <p:cNvCxnSpPr>
              <a:cxnSpLocks noChangeShapeType="1"/>
              <a:stCxn id="127002" idx="3"/>
              <a:endCxn id="127006" idx="1"/>
            </p:cNvCxnSpPr>
            <p:nvPr/>
          </p:nvCxnSpPr>
          <p:spPr bwMode="auto">
            <a:xfrm>
              <a:off x="3173" y="912"/>
              <a:ext cx="614" cy="7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0" name="Text Box 54"/>
            <p:cNvSpPr txBox="1">
              <a:spLocks noChangeArrowheads="1"/>
            </p:cNvSpPr>
            <p:nvPr/>
          </p:nvSpPr>
          <p:spPr bwMode="auto">
            <a:xfrm>
              <a:off x="3504" y="1056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7031" name="Group 55"/>
          <p:cNvGrpSpPr>
            <a:grpSpLocks/>
          </p:cNvGrpSpPr>
          <p:nvPr/>
        </p:nvGrpSpPr>
        <p:grpSpPr bwMode="auto">
          <a:xfrm>
            <a:off x="7378302" y="2000250"/>
            <a:ext cx="491728" cy="1828800"/>
            <a:chOff x="5237" y="1680"/>
            <a:chExt cx="413" cy="1536"/>
          </a:xfrm>
        </p:grpSpPr>
        <p:cxnSp>
          <p:nvCxnSpPr>
            <p:cNvPr id="127032" name="AutoShape 56"/>
            <p:cNvCxnSpPr>
              <a:cxnSpLocks noChangeShapeType="1"/>
              <a:stCxn id="127006" idx="3"/>
              <a:endCxn id="127009" idx="3"/>
            </p:cNvCxnSpPr>
            <p:nvPr/>
          </p:nvCxnSpPr>
          <p:spPr bwMode="auto">
            <a:xfrm>
              <a:off x="5237" y="1680"/>
              <a:ext cx="1" cy="1536"/>
            </a:xfrm>
            <a:prstGeom prst="curvedConnector3">
              <a:avLst>
                <a:gd name="adj1" fmla="val 139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3" name="Text Box 57"/>
            <p:cNvSpPr txBox="1">
              <a:spLocks noChangeArrowheads="1"/>
            </p:cNvSpPr>
            <p:nvPr/>
          </p:nvSpPr>
          <p:spPr bwMode="auto">
            <a:xfrm>
              <a:off x="5376" y="2160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grpSp>
        <p:nvGrpSpPr>
          <p:cNvPr id="127034" name="Group 58"/>
          <p:cNvGrpSpPr>
            <a:grpSpLocks/>
          </p:cNvGrpSpPr>
          <p:nvPr/>
        </p:nvGrpSpPr>
        <p:grpSpPr bwMode="auto">
          <a:xfrm>
            <a:off x="5263753" y="4292205"/>
            <a:ext cx="1251347" cy="648891"/>
            <a:chOff x="3461" y="3605"/>
            <a:chExt cx="1051" cy="545"/>
          </a:xfrm>
        </p:grpSpPr>
        <p:cxnSp>
          <p:nvCxnSpPr>
            <p:cNvPr id="127035" name="AutoShape 59"/>
            <p:cNvCxnSpPr>
              <a:cxnSpLocks noChangeShapeType="1"/>
              <a:stCxn id="127009" idx="2"/>
              <a:endCxn id="127010" idx="3"/>
            </p:cNvCxnSpPr>
            <p:nvPr/>
          </p:nvCxnSpPr>
          <p:spPr bwMode="auto">
            <a:xfrm rot="5400000">
              <a:off x="3845" y="3221"/>
              <a:ext cx="283" cy="105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6" name="Text Box 60"/>
            <p:cNvSpPr txBox="1">
              <a:spLocks noChangeArrowheads="1"/>
            </p:cNvSpPr>
            <p:nvPr/>
          </p:nvSpPr>
          <p:spPr bwMode="auto">
            <a:xfrm>
              <a:off x="3888" y="3840"/>
              <a:ext cx="28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R</a:t>
              </a:r>
            </a:p>
          </p:txBody>
        </p:sp>
      </p:grpSp>
      <p:grpSp>
        <p:nvGrpSpPr>
          <p:cNvPr id="127037" name="Group 61"/>
          <p:cNvGrpSpPr>
            <a:grpSpLocks/>
          </p:cNvGrpSpPr>
          <p:nvPr/>
        </p:nvGrpSpPr>
        <p:grpSpPr bwMode="auto">
          <a:xfrm>
            <a:off x="6515094" y="2463404"/>
            <a:ext cx="314325" cy="902494"/>
            <a:chOff x="4512" y="2069"/>
            <a:chExt cx="264" cy="758"/>
          </a:xfrm>
        </p:grpSpPr>
        <p:cxnSp>
          <p:nvCxnSpPr>
            <p:cNvPr id="127038" name="AutoShape 62"/>
            <p:cNvCxnSpPr>
              <a:cxnSpLocks noChangeShapeType="1"/>
              <a:stCxn id="127009" idx="0"/>
              <a:endCxn id="127006" idx="2"/>
            </p:cNvCxnSpPr>
            <p:nvPr/>
          </p:nvCxnSpPr>
          <p:spPr bwMode="auto">
            <a:xfrm rot="16200000">
              <a:off x="4133" y="2448"/>
              <a:ext cx="75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39" name="Text Box 63"/>
            <p:cNvSpPr txBox="1">
              <a:spLocks noChangeArrowheads="1"/>
            </p:cNvSpPr>
            <p:nvPr/>
          </p:nvSpPr>
          <p:spPr bwMode="auto">
            <a:xfrm>
              <a:off x="4512" y="2112"/>
              <a:ext cx="26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+</a:t>
              </a:r>
            </a:p>
          </p:txBody>
        </p:sp>
      </p:grpSp>
      <p:grpSp>
        <p:nvGrpSpPr>
          <p:cNvPr id="127040" name="Group 64"/>
          <p:cNvGrpSpPr>
            <a:grpSpLocks/>
          </p:cNvGrpSpPr>
          <p:nvPr/>
        </p:nvGrpSpPr>
        <p:grpSpPr bwMode="auto">
          <a:xfrm>
            <a:off x="5035154" y="2000250"/>
            <a:ext cx="616744" cy="628650"/>
            <a:chOff x="3269" y="1680"/>
            <a:chExt cx="518" cy="528"/>
          </a:xfrm>
        </p:grpSpPr>
        <p:cxnSp>
          <p:nvCxnSpPr>
            <p:cNvPr id="127041" name="AutoShape 65"/>
            <p:cNvCxnSpPr>
              <a:cxnSpLocks noChangeShapeType="1"/>
              <a:stCxn id="127006" idx="1"/>
              <a:endCxn id="127007" idx="3"/>
            </p:cNvCxnSpPr>
            <p:nvPr/>
          </p:nvCxnSpPr>
          <p:spPr bwMode="auto">
            <a:xfrm rot="10800000" flipV="1">
              <a:off x="3269" y="1680"/>
              <a:ext cx="518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2" name="Text Box 66"/>
            <p:cNvSpPr txBox="1">
              <a:spLocks noChangeArrowheads="1"/>
            </p:cNvSpPr>
            <p:nvPr/>
          </p:nvSpPr>
          <p:spPr bwMode="auto">
            <a:xfrm>
              <a:off x="3504" y="1824"/>
              <a:ext cx="220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(</a:t>
              </a:r>
            </a:p>
          </p:txBody>
        </p:sp>
      </p:grpSp>
      <p:grpSp>
        <p:nvGrpSpPr>
          <p:cNvPr id="127043" name="Group 67"/>
          <p:cNvGrpSpPr>
            <a:grpSpLocks/>
          </p:cNvGrpSpPr>
          <p:nvPr/>
        </p:nvGrpSpPr>
        <p:grpSpPr bwMode="auto">
          <a:xfrm>
            <a:off x="3886200" y="3257551"/>
            <a:ext cx="600075" cy="394097"/>
            <a:chOff x="2304" y="2736"/>
            <a:chExt cx="504" cy="331"/>
          </a:xfrm>
        </p:grpSpPr>
        <p:cxnSp>
          <p:nvCxnSpPr>
            <p:cNvPr id="127044" name="AutoShape 68"/>
            <p:cNvCxnSpPr>
              <a:cxnSpLocks noChangeShapeType="1"/>
              <a:stCxn id="127007" idx="2"/>
              <a:endCxn id="127001" idx="0"/>
            </p:cNvCxnSpPr>
            <p:nvPr/>
          </p:nvCxnSpPr>
          <p:spPr bwMode="auto">
            <a:xfrm rot="16200000" flipH="1">
              <a:off x="2513" y="2772"/>
              <a:ext cx="326" cy="26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5" name="Text Box 69"/>
            <p:cNvSpPr txBox="1">
              <a:spLocks noChangeArrowheads="1"/>
            </p:cNvSpPr>
            <p:nvPr/>
          </p:nvSpPr>
          <p:spPr bwMode="auto">
            <a:xfrm>
              <a:off x="2304" y="2736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grpSp>
        <p:nvGrpSpPr>
          <p:cNvPr id="127046" name="Group 70"/>
          <p:cNvGrpSpPr>
            <a:grpSpLocks/>
          </p:cNvGrpSpPr>
          <p:nvPr/>
        </p:nvGrpSpPr>
        <p:grpSpPr bwMode="auto">
          <a:xfrm>
            <a:off x="4486275" y="2463404"/>
            <a:ext cx="2028825" cy="1188244"/>
            <a:chOff x="2808" y="2069"/>
            <a:chExt cx="1704" cy="998"/>
          </a:xfrm>
        </p:grpSpPr>
        <p:cxnSp>
          <p:nvCxnSpPr>
            <p:cNvPr id="127047" name="AutoShape 71"/>
            <p:cNvCxnSpPr>
              <a:cxnSpLocks noChangeShapeType="1"/>
              <a:stCxn id="127006" idx="2"/>
              <a:endCxn id="127001" idx="0"/>
            </p:cNvCxnSpPr>
            <p:nvPr/>
          </p:nvCxnSpPr>
          <p:spPr bwMode="auto">
            <a:xfrm rot="5400000">
              <a:off x="3161" y="1716"/>
              <a:ext cx="998" cy="1704"/>
            </a:xfrm>
            <a:prstGeom prst="curvedConnector3">
              <a:avLst>
                <a:gd name="adj1" fmla="val 6522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48" name="Text Box 72"/>
            <p:cNvSpPr txBox="1">
              <a:spLocks noChangeArrowheads="1"/>
            </p:cNvSpPr>
            <p:nvPr/>
          </p:nvSpPr>
          <p:spPr bwMode="auto">
            <a:xfrm>
              <a:off x="3312" y="2688"/>
              <a:ext cx="30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id</a:t>
              </a:r>
            </a:p>
          </p:txBody>
        </p:sp>
      </p:grpSp>
      <p:sp>
        <p:nvSpPr>
          <p:cNvPr id="127049" name="Rectangle 73"/>
          <p:cNvSpPr>
            <a:spLocks noChangeArrowheads="1"/>
          </p:cNvSpPr>
          <p:nvPr/>
        </p:nvSpPr>
        <p:spPr bwMode="auto">
          <a:xfrm>
            <a:off x="1543050" y="4229100"/>
            <a:ext cx="1485900" cy="3429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8: S’ </a:t>
            </a:r>
            <a:r>
              <a:rPr lang="en-US" sz="1800">
                <a:solidFill>
                  <a:srgbClr val="000099"/>
                </a:solidFill>
                <a:sym typeface="Symbol" charset="2"/>
              </a:rPr>
              <a:t> E </a:t>
            </a:r>
            <a:r>
              <a:rPr lang="en-US" sz="1800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sp>
        <p:nvSpPr>
          <p:cNvPr id="127050" name="Text Box 74"/>
          <p:cNvSpPr txBox="1">
            <a:spLocks noChangeArrowheads="1"/>
          </p:cNvSpPr>
          <p:nvPr/>
        </p:nvSpPr>
        <p:spPr bwMode="auto">
          <a:xfrm>
            <a:off x="1828800" y="4572000"/>
            <a:ext cx="1050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Reduce 0</a:t>
            </a:r>
          </a:p>
        </p:txBody>
      </p:sp>
      <p:grpSp>
        <p:nvGrpSpPr>
          <p:cNvPr id="127051" name="Group 75"/>
          <p:cNvGrpSpPr>
            <a:grpSpLocks/>
          </p:cNvGrpSpPr>
          <p:nvPr/>
        </p:nvGrpSpPr>
        <p:grpSpPr bwMode="auto">
          <a:xfrm>
            <a:off x="2143124" y="3663554"/>
            <a:ext cx="411957" cy="559594"/>
            <a:chOff x="840" y="3077"/>
            <a:chExt cx="346" cy="470"/>
          </a:xfrm>
        </p:grpSpPr>
        <p:cxnSp>
          <p:nvCxnSpPr>
            <p:cNvPr id="127052" name="AutoShape 76"/>
            <p:cNvCxnSpPr>
              <a:cxnSpLocks noChangeShapeType="1"/>
              <a:stCxn id="126978" idx="2"/>
              <a:endCxn id="127049" idx="0"/>
            </p:cNvCxnSpPr>
            <p:nvPr/>
          </p:nvCxnSpPr>
          <p:spPr bwMode="auto">
            <a:xfrm rot="16200000" flipH="1">
              <a:off x="629" y="3288"/>
              <a:ext cx="470" cy="4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3" name="Text Box 77"/>
            <p:cNvSpPr txBox="1">
              <a:spLocks noChangeArrowheads="1"/>
            </p:cNvSpPr>
            <p:nvPr/>
          </p:nvSpPr>
          <p:spPr bwMode="auto">
            <a:xfrm>
              <a:off x="912" y="3168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E</a:t>
              </a:r>
            </a:p>
          </p:txBody>
        </p:sp>
      </p:grpSp>
      <p:sp>
        <p:nvSpPr>
          <p:cNvPr id="127054" name="Rectangle 78"/>
          <p:cNvSpPr>
            <a:spLocks noChangeArrowheads="1"/>
          </p:cNvSpPr>
          <p:nvPr/>
        </p:nvSpPr>
        <p:spPr bwMode="auto">
          <a:xfrm>
            <a:off x="5429250" y="2686050"/>
            <a:ext cx="2857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9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27055" name="Rectangle 79"/>
          <p:cNvSpPr>
            <a:spLocks noChangeArrowheads="1"/>
          </p:cNvSpPr>
          <p:nvPr/>
        </p:nvSpPr>
        <p:spPr bwMode="auto">
          <a:xfrm>
            <a:off x="6000750" y="2571750"/>
            <a:ext cx="400050" cy="2857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257175" indent="-257175" eaLnBrk="1" hangingPunct="1">
              <a:spcBef>
                <a:spcPct val="20000"/>
              </a:spcBef>
            </a:pPr>
            <a:r>
              <a:rPr lang="en-US" sz="1800">
                <a:solidFill>
                  <a:srgbClr val="000099"/>
                </a:solidFill>
              </a:rPr>
              <a:t>10</a:t>
            </a:r>
            <a:endParaRPr lang="en-US" sz="1800" b="1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7056" name="Group 80"/>
          <p:cNvGrpSpPr>
            <a:grpSpLocks/>
          </p:cNvGrpSpPr>
          <p:nvPr/>
        </p:nvGrpSpPr>
        <p:grpSpPr bwMode="auto">
          <a:xfrm>
            <a:off x="5035154" y="2628901"/>
            <a:ext cx="388144" cy="540544"/>
            <a:chOff x="3269" y="2208"/>
            <a:chExt cx="326" cy="454"/>
          </a:xfrm>
        </p:grpSpPr>
        <p:cxnSp>
          <p:nvCxnSpPr>
            <p:cNvPr id="127057" name="AutoShape 81"/>
            <p:cNvCxnSpPr>
              <a:cxnSpLocks noChangeShapeType="1"/>
              <a:stCxn id="127007" idx="3"/>
              <a:endCxn id="127054" idx="1"/>
            </p:cNvCxnSpPr>
            <p:nvPr/>
          </p:nvCxnSpPr>
          <p:spPr bwMode="auto">
            <a:xfrm>
              <a:off x="3269" y="2208"/>
              <a:ext cx="326" cy="16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58" name="Text Box 82"/>
            <p:cNvSpPr txBox="1">
              <a:spLocks noChangeArrowheads="1"/>
            </p:cNvSpPr>
            <p:nvPr/>
          </p:nvSpPr>
          <p:spPr bwMode="auto">
            <a:xfrm>
              <a:off x="3312" y="2352"/>
              <a:ext cx="226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E</a:t>
              </a:r>
            </a:p>
          </p:txBody>
        </p:sp>
      </p:grpSp>
      <p:grpSp>
        <p:nvGrpSpPr>
          <p:cNvPr id="127059" name="Group 83"/>
          <p:cNvGrpSpPr>
            <a:grpSpLocks/>
          </p:cNvGrpSpPr>
          <p:nvPr/>
        </p:nvGrpSpPr>
        <p:grpSpPr bwMode="auto">
          <a:xfrm>
            <a:off x="5715000" y="2457450"/>
            <a:ext cx="285750" cy="371475"/>
            <a:chOff x="3840" y="2064"/>
            <a:chExt cx="283" cy="312"/>
          </a:xfrm>
        </p:grpSpPr>
        <p:cxnSp>
          <p:nvCxnSpPr>
            <p:cNvPr id="127060" name="AutoShape 84"/>
            <p:cNvCxnSpPr>
              <a:cxnSpLocks noChangeShapeType="1"/>
              <a:stCxn id="127054" idx="3"/>
              <a:endCxn id="127055" idx="1"/>
            </p:cNvCxnSpPr>
            <p:nvPr/>
          </p:nvCxnSpPr>
          <p:spPr bwMode="auto">
            <a:xfrm flipV="1">
              <a:off x="3845" y="2280"/>
              <a:ext cx="278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1" name="Text Box 85"/>
            <p:cNvSpPr txBox="1">
              <a:spLocks noChangeArrowheads="1"/>
            </p:cNvSpPr>
            <p:nvPr/>
          </p:nvSpPr>
          <p:spPr bwMode="auto">
            <a:xfrm>
              <a:off x="3840" y="2064"/>
              <a:ext cx="25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)</a:t>
              </a:r>
            </a:p>
          </p:txBody>
        </p:sp>
      </p:grpSp>
      <p:sp>
        <p:nvSpPr>
          <p:cNvPr id="127062" name="Text Box 86"/>
          <p:cNvSpPr txBox="1">
            <a:spLocks noChangeArrowheads="1"/>
          </p:cNvSpPr>
          <p:nvPr/>
        </p:nvSpPr>
        <p:spPr bwMode="auto">
          <a:xfrm>
            <a:off x="5770898" y="2797850"/>
            <a:ext cx="4539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R4</a:t>
            </a:r>
          </a:p>
        </p:txBody>
      </p:sp>
      <p:grpSp>
        <p:nvGrpSpPr>
          <p:cNvPr id="127063" name="Group 87"/>
          <p:cNvGrpSpPr>
            <a:grpSpLocks/>
          </p:cNvGrpSpPr>
          <p:nvPr/>
        </p:nvGrpSpPr>
        <p:grpSpPr bwMode="auto">
          <a:xfrm>
            <a:off x="4057650" y="1531144"/>
            <a:ext cx="428625" cy="463154"/>
            <a:chOff x="2448" y="1286"/>
            <a:chExt cx="360" cy="389"/>
          </a:xfrm>
        </p:grpSpPr>
        <p:cxnSp>
          <p:nvCxnSpPr>
            <p:cNvPr id="127064" name="AutoShape 88"/>
            <p:cNvCxnSpPr>
              <a:cxnSpLocks noChangeShapeType="1"/>
              <a:stCxn id="127007" idx="0"/>
              <a:endCxn id="127002" idx="2"/>
            </p:cNvCxnSpPr>
            <p:nvPr/>
          </p:nvCxnSpPr>
          <p:spPr bwMode="auto">
            <a:xfrm rot="5400000" flipH="1">
              <a:off x="2309" y="1440"/>
              <a:ext cx="374" cy="9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7065" name="Text Box 89"/>
            <p:cNvSpPr txBox="1">
              <a:spLocks noChangeArrowheads="1"/>
            </p:cNvSpPr>
            <p:nvPr/>
          </p:nvSpPr>
          <p:spPr bwMode="auto">
            <a:xfrm>
              <a:off x="2534" y="1286"/>
              <a:ext cx="27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T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4A2CF7-12AF-9847-A54B-E463CDC8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646A-656D-DA47-B814-B23AFA84641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29074" name="Group 5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7117012"/>
              </p:ext>
            </p:extLst>
          </p:nvPr>
        </p:nvGraphicFramePr>
        <p:xfrm>
          <a:off x="1314450" y="1314450"/>
          <a:ext cx="6515100" cy="3648456"/>
        </p:xfrm>
        <a:graphic>
          <a:graphicData uri="http://schemas.openxmlformats.org/drawingml/2006/table">
            <a:tbl>
              <a:tblPr/>
              <a:tblGrid>
                <a:gridCol w="846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9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1301A2-A4E3-BA4D-97E4-41F9CE95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129113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804658"/>
              </p:ext>
            </p:extLst>
          </p:nvPr>
        </p:nvGraphicFramePr>
        <p:xfrm>
          <a:off x="35496" y="51470"/>
          <a:ext cx="4743451" cy="2000252"/>
        </p:xfrm>
        <a:graphic>
          <a:graphicData uri="http://schemas.openxmlformats.org/drawingml/2006/table">
            <a:tbl>
              <a:tblPr/>
              <a:tblGrid>
                <a:gridCol w="290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04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R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$2.in = $1.val;  $$.val = $2.val; }</a:t>
                      </a:r>
                      <a:endParaRPr kumimoji="0" 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T R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$3.in = $0.in + $2.val;  $$.val = $3.val;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0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$0.in;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(E)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$1.val;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0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id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.lookup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; }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194894"/>
              </p:ext>
            </p:extLst>
          </p:nvPr>
        </p:nvGraphicFramePr>
        <p:xfrm>
          <a:off x="622834" y="1118807"/>
          <a:ext cx="7886698" cy="3648456"/>
        </p:xfrm>
        <a:graphic>
          <a:graphicData uri="http://schemas.openxmlformats.org/drawingml/2006/table">
            <a:tbl>
              <a:tblPr/>
              <a:tblGrid>
                <a:gridCol w="102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+ id 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id $ 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[0,T]=1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4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 7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5 T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7, goto [4,T]=5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3 R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goto [5,R]=6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(3)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= 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$2.in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id.lookup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(2);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$3.in = $0.in+$1.val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:=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1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).attr+2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$0.in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$$.val = (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).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 }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6C3139-905E-4247-A1DC-720CDD39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Trace “id</a:t>
            </a:r>
            <a:r>
              <a:rPr lang="en-US" baseline="-25000"/>
              <a:t>val=3</a:t>
            </a:r>
            <a:r>
              <a:rPr lang="en-US"/>
              <a:t>+id</a:t>
            </a:r>
            <a:r>
              <a:rPr lang="en-US" baseline="-25000"/>
              <a:t>val=2</a:t>
            </a:r>
            <a:r>
              <a:rPr lang="en-US"/>
              <a:t>”</a:t>
            </a:r>
          </a:p>
        </p:txBody>
      </p:sp>
      <p:graphicFrame>
        <p:nvGraphicFramePr>
          <p:cNvPr id="131098" name="Group 2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1750323"/>
              </p:ext>
            </p:extLst>
          </p:nvPr>
        </p:nvGraphicFramePr>
        <p:xfrm>
          <a:off x="628650" y="1370013"/>
          <a:ext cx="7886698" cy="3035380"/>
        </p:xfrm>
        <a:graphic>
          <a:graphicData uri="http://schemas.openxmlformats.org/drawingml/2006/table">
            <a:tbl>
              <a:tblPr/>
              <a:tblGrid>
                <a:gridCol w="1176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0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2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Input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Attributes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6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0 1 4 5 6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0 1 2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0 8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  <a:b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</a:b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2 R + T 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4 5 6, goto [1,R]=2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Reduce 1 E T 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sym typeface="Symbol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Pop 1 2, goto [0,E]=8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Accept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$3.val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pop;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attr.Push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(5);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_____________________________________________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{ $$.val = 5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 </a:t>
                      </a: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attr.top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= 5; }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E5766-6F63-8345-BA57-CBFDE583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 Grammars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100" dirty="0"/>
              <a:t>A CFG can be viewed as a function that relates strings to derivations (aka parse trees)</a:t>
            </a:r>
          </a:p>
          <a:p>
            <a:r>
              <a:rPr lang="en-US" sz="2100" dirty="0"/>
              <a:t>Similarly, an attribute grammar is a way of relating strings with </a:t>
            </a:r>
            <a:r>
              <a:rPr lang="en-US" dirty="0"/>
              <a:t>attributes </a:t>
            </a:r>
            <a:r>
              <a:rPr lang="en-US" sz="2100" dirty="0"/>
              <a:t>(or </a:t>
            </a:r>
            <a:r>
              <a:rPr lang="en-US" dirty="0"/>
              <a:t>“meanings”)</a:t>
            </a: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Attribute grammars are a method to </a:t>
            </a:r>
            <a:r>
              <a:rPr lang="en-US" sz="2100" i="1" dirty="0"/>
              <a:t>decorate</a:t>
            </a:r>
            <a:r>
              <a:rPr lang="en-US" sz="2100" dirty="0"/>
              <a:t> or </a:t>
            </a:r>
            <a:r>
              <a:rPr lang="en-US" sz="2100" i="1" dirty="0"/>
              <a:t>annotate</a:t>
            </a:r>
            <a:r>
              <a:rPr lang="en-US" sz="2100" dirty="0"/>
              <a:t> the parse tree with the desired output attributes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E998AB-75DD-9745-B57A-98439F6A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C104B-E445-B247-BB91-C10CB560B86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/>
              <a:t>LR parsing with inherited attributes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D59C03-9CB4-5E41-9BD3-48EC0A06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82292" name="Group 20"/>
          <p:cNvGrpSpPr>
            <a:grpSpLocks/>
          </p:cNvGrpSpPr>
          <p:nvPr/>
        </p:nvGrpSpPr>
        <p:grpSpPr bwMode="auto">
          <a:xfrm>
            <a:off x="1657350" y="1200150"/>
            <a:ext cx="3200400" cy="2125266"/>
            <a:chOff x="2736" y="2151"/>
            <a:chExt cx="2688" cy="1785"/>
          </a:xfrm>
        </p:grpSpPr>
        <p:sp>
          <p:nvSpPr>
            <p:cNvPr id="182280" name="Rectangle 8"/>
            <p:cNvSpPr>
              <a:spLocks noChangeArrowheads="1"/>
            </p:cNvSpPr>
            <p:nvPr/>
          </p:nvSpPr>
          <p:spPr bwMode="auto">
            <a:xfrm>
              <a:off x="4464" y="2544"/>
              <a:ext cx="960" cy="139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A</a:t>
              </a:r>
              <a:r>
                <a:rPr lang="en-US" sz="2100">
                  <a:sym typeface="Symbol" charset="2"/>
                </a:rPr>
                <a:t>c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>
                  <a:sym typeface="Symbol" charset="2"/>
                </a:rPr>
                <a:t>Bca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B</a:t>
              </a:r>
              <a:r>
                <a:rPr lang="en-US" sz="2100">
                  <a:sym typeface="Symbol" charset="2"/>
                </a:rPr>
                <a:t>cbB</a:t>
              </a:r>
            </a:p>
            <a:p>
              <a:pPr eaLnBrk="1" hangingPunct="1">
                <a:spcBef>
                  <a:spcPct val="20000"/>
                </a:spcBef>
              </a:pPr>
              <a:r>
                <a:rPr lang="en-US" sz="2100">
                  <a:sym typeface="Symbol" charset="2"/>
                </a:rPr>
                <a:t>SAB</a:t>
              </a:r>
            </a:p>
          </p:txBody>
        </p:sp>
        <p:sp>
          <p:nvSpPr>
            <p:cNvPr id="182281" name="Rectangle 9"/>
            <p:cNvSpPr>
              <a:spLocks noChangeArrowheads="1"/>
            </p:cNvSpPr>
            <p:nvPr/>
          </p:nvSpPr>
          <p:spPr bwMode="auto">
            <a:xfrm>
              <a:off x="2736" y="2544"/>
              <a:ext cx="17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ccbca </a:t>
              </a:r>
              <a:r>
                <a:rPr lang="en-US" sz="2100">
                  <a:sym typeface="Symbol" charset="2"/>
                </a:rPr>
                <a:t> Acbca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AcbB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AB</a:t>
              </a:r>
            </a:p>
            <a:p>
              <a:pPr eaLnBrk="1" hangingPunct="1">
                <a:spcBef>
                  <a:spcPct val="20000"/>
                </a:spcBef>
                <a:buFont typeface="Symbol" charset="2"/>
                <a:buNone/>
              </a:pPr>
              <a:r>
                <a:rPr lang="en-US" sz="2100">
                  <a:sym typeface="Symbol" charset="2"/>
                </a:rPr>
                <a:t>           S</a:t>
              </a:r>
            </a:p>
          </p:txBody>
        </p:sp>
        <p:sp>
          <p:nvSpPr>
            <p:cNvPr id="182282" name="Rectangle 10"/>
            <p:cNvSpPr>
              <a:spLocks noChangeArrowheads="1"/>
            </p:cNvSpPr>
            <p:nvPr/>
          </p:nvSpPr>
          <p:spPr bwMode="auto">
            <a:xfrm>
              <a:off x="2736" y="2160"/>
              <a:ext cx="26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100"/>
                <a:t>Bottom-Up/rightmost</a:t>
              </a:r>
            </a:p>
          </p:txBody>
        </p:sp>
        <p:sp>
          <p:nvSpPr>
            <p:cNvPr id="182283" name="Line 11"/>
            <p:cNvSpPr>
              <a:spLocks noChangeShapeType="1"/>
            </p:cNvSpPr>
            <p:nvPr/>
          </p:nvSpPr>
          <p:spPr bwMode="auto">
            <a:xfrm>
              <a:off x="2736" y="2544"/>
              <a:ext cx="26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>
              <a:off x="2736" y="3936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6" name="Line 14"/>
            <p:cNvSpPr>
              <a:spLocks noChangeShapeType="1"/>
            </p:cNvSpPr>
            <p:nvPr/>
          </p:nvSpPr>
          <p:spPr bwMode="auto">
            <a:xfrm>
              <a:off x="5424" y="2160"/>
              <a:ext cx="0" cy="17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>
              <a:off x="2736" y="2160"/>
              <a:ext cx="26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>
              <a:off x="4464" y="2544"/>
              <a:ext cx="0" cy="13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182291" name="AutoShape 19"/>
            <p:cNvCxnSpPr>
              <a:cxnSpLocks noChangeShapeType="1"/>
              <a:stCxn id="182287" idx="0"/>
              <a:endCxn id="182284" idx="0"/>
            </p:cNvCxnSpPr>
            <p:nvPr/>
          </p:nvCxnSpPr>
          <p:spPr bwMode="auto">
            <a:xfrm>
              <a:off x="2736" y="2151"/>
              <a:ext cx="0" cy="1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82293" name="Text Box 21"/>
          <p:cNvSpPr txBox="1">
            <a:spLocks noChangeArrowheads="1"/>
          </p:cNvSpPr>
          <p:nvPr/>
        </p:nvSpPr>
        <p:spPr bwMode="auto">
          <a:xfrm>
            <a:off x="5029199" y="1477207"/>
            <a:ext cx="2822885" cy="209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100" dirty="0"/>
              <a:t>Consider:</a:t>
            </a:r>
          </a:p>
          <a:p>
            <a:pPr eaLnBrk="1" hangingPunct="1">
              <a:spcBef>
                <a:spcPct val="20000"/>
              </a:spcBef>
            </a:pPr>
            <a:r>
              <a:rPr lang="en-US" sz="2100" dirty="0">
                <a:sym typeface="Symbol" charset="2"/>
              </a:rPr>
              <a:t>SAB</a:t>
            </a:r>
          </a:p>
          <a:p>
            <a:r>
              <a:rPr lang="en-US" sz="2100" dirty="0"/>
              <a:t>{ $1.in = ‘x’; </a:t>
            </a:r>
          </a:p>
          <a:p>
            <a:r>
              <a:rPr lang="en-US" sz="2100" dirty="0"/>
              <a:t>   $2.in = $1.val }</a:t>
            </a:r>
          </a:p>
          <a:p>
            <a:r>
              <a:rPr lang="en-US" sz="2100" dirty="0" err="1"/>
              <a:t>B</a:t>
            </a:r>
            <a:r>
              <a:rPr lang="en-US" sz="2100" dirty="0" err="1">
                <a:sym typeface="Symbol" charset="2"/>
              </a:rPr>
              <a:t>cbB</a:t>
            </a:r>
            <a:r>
              <a:rPr lang="en-US" sz="2100" dirty="0">
                <a:sym typeface="Symbol" charset="2"/>
              </a:rPr>
              <a:t> </a:t>
            </a:r>
          </a:p>
          <a:p>
            <a:r>
              <a:rPr lang="en-US" sz="2100" dirty="0"/>
              <a:t>{ $$.val = $0.in + ‘y’; }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2000250" y="3486150"/>
            <a:ext cx="240322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Parse stack at line 3:</a:t>
            </a:r>
          </a:p>
          <a:p>
            <a:r>
              <a:rPr lang="en-US" sz="2100"/>
              <a:t>[‘x’] A [‘x’] c b B</a:t>
            </a:r>
          </a:p>
        </p:txBody>
      </p:sp>
      <p:sp>
        <p:nvSpPr>
          <p:cNvPr id="182295" name="AutoShape 23"/>
          <p:cNvSpPr>
            <a:spLocks noChangeArrowheads="1"/>
          </p:cNvSpPr>
          <p:nvPr/>
        </p:nvSpPr>
        <p:spPr bwMode="auto">
          <a:xfrm>
            <a:off x="1600200" y="4333756"/>
            <a:ext cx="1257300" cy="369332"/>
          </a:xfrm>
          <a:prstGeom prst="wedgeRectCallout">
            <a:avLst>
              <a:gd name="adj1" fmla="val 11931"/>
              <a:gd name="adj2" fmla="val -104764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$1.in = ‘x’</a:t>
            </a:r>
          </a:p>
        </p:txBody>
      </p:sp>
      <p:sp>
        <p:nvSpPr>
          <p:cNvPr id="182296" name="AutoShape 24"/>
          <p:cNvSpPr>
            <a:spLocks noChangeArrowheads="1"/>
          </p:cNvSpPr>
          <p:nvPr/>
        </p:nvSpPr>
        <p:spPr bwMode="auto">
          <a:xfrm>
            <a:off x="3028950" y="4333756"/>
            <a:ext cx="1600200" cy="369332"/>
          </a:xfrm>
          <a:prstGeom prst="wedgeRectCallout">
            <a:avLst>
              <a:gd name="adj1" fmla="val -34671"/>
              <a:gd name="adj2" fmla="val -108843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/>
              <a:t>$2.in = $1.val</a:t>
            </a:r>
          </a:p>
        </p:txBody>
      </p:sp>
      <p:sp>
        <p:nvSpPr>
          <p:cNvPr id="182297" name="Text Box 25"/>
          <p:cNvSpPr txBox="1">
            <a:spLocks noChangeArrowheads="1"/>
          </p:cNvSpPr>
          <p:nvPr/>
        </p:nvSpPr>
        <p:spPr bwMode="auto">
          <a:xfrm>
            <a:off x="5200650" y="3829050"/>
            <a:ext cx="2403222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100"/>
              <a:t>Parse stack at line 4:</a:t>
            </a:r>
          </a:p>
          <a:p>
            <a:r>
              <a:rPr lang="en-US" sz="2100"/>
              <a:t>[‘x’] A B</a:t>
            </a:r>
          </a:p>
        </p:txBody>
      </p:sp>
      <p:sp>
        <p:nvSpPr>
          <p:cNvPr id="182298" name="AutoShape 26"/>
          <p:cNvSpPr>
            <a:spLocks noChangeArrowheads="1"/>
          </p:cNvSpPr>
          <p:nvPr/>
        </p:nvSpPr>
        <p:spPr bwMode="auto">
          <a:xfrm>
            <a:off x="5772150" y="4619640"/>
            <a:ext cx="857250" cy="415498"/>
          </a:xfrm>
          <a:prstGeom prst="wedgeRectCallout">
            <a:avLst>
              <a:gd name="adj1" fmla="val -4028"/>
              <a:gd name="adj2" fmla="val -93843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100"/>
              <a:t>[‘xy’]</a:t>
            </a:r>
          </a:p>
        </p:txBody>
      </p:sp>
      <p:sp>
        <p:nvSpPr>
          <p:cNvPr id="182299" name="Text Box 27"/>
          <p:cNvSpPr txBox="1">
            <a:spLocks noChangeArrowheads="1"/>
          </p:cNvSpPr>
          <p:nvPr/>
        </p:nvSpPr>
        <p:spPr bwMode="auto">
          <a:xfrm>
            <a:off x="1314451" y="2457450"/>
            <a:ext cx="70403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line 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195" y="1030926"/>
            <a:ext cx="282288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A </a:t>
            </a:r>
            <a:r>
              <a:rPr lang="en-US" sz="2100" dirty="0">
                <a:sym typeface="Symbol" charset="2"/>
              </a:rPr>
              <a:t></a:t>
            </a:r>
            <a:r>
              <a:rPr lang="en-US" sz="2100" dirty="0"/>
              <a:t> c { $$.val = $0.in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93" grpId="0"/>
      <p:bldP spid="182294" grpId="0" animBg="1"/>
      <p:bldP spid="182295" grpId="0" animBg="1"/>
      <p:bldP spid="182296" grpId="0" animBg="1"/>
      <p:bldP spid="182297" grpId="0" animBg="1"/>
      <p:bldP spid="1822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170877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253640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CF9F716F-F197-694E-B53E-F1F263917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5285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98B86ECF-3DCA-A449-AABA-A664D99F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71" y="202953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=15</a:t>
            </a: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E0FA01A6-0DB1-D245-A184-7A3D38F9E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198415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Expr concrete syntax tree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A24C08-2956-1B40-BDC8-21A47AD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00D68-C1B3-A745-A55F-600867D5F33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4048032" y="146941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4973029" y="2114550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3034184" y="2085696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cxnSp>
        <p:nvCxnSpPr>
          <p:cNvPr id="27656" name="AutoShape 25"/>
          <p:cNvCxnSpPr>
            <a:cxnSpLocks noChangeShapeType="1"/>
            <a:stCxn id="27653" idx="2"/>
            <a:endCxn id="27655" idx="0"/>
          </p:cNvCxnSpPr>
          <p:nvPr/>
        </p:nvCxnSpPr>
        <p:spPr bwMode="auto">
          <a:xfrm flipH="1">
            <a:off x="3197049" y="1838749"/>
            <a:ext cx="1013848" cy="246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7" name="AutoShape 26"/>
          <p:cNvCxnSpPr>
            <a:cxnSpLocks noChangeShapeType="1"/>
            <a:stCxn id="27653" idx="2"/>
            <a:endCxn id="27654" idx="0"/>
          </p:cNvCxnSpPr>
          <p:nvPr/>
        </p:nvCxnSpPr>
        <p:spPr bwMode="auto">
          <a:xfrm>
            <a:off x="4210897" y="1838749"/>
            <a:ext cx="924997" cy="2758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59" name="AutoShape 49"/>
          <p:cNvCxnSpPr>
            <a:cxnSpLocks noChangeShapeType="1"/>
            <a:stCxn id="27653" idx="2"/>
            <a:endCxn id="27660" idx="0"/>
          </p:cNvCxnSpPr>
          <p:nvPr/>
        </p:nvCxnSpPr>
        <p:spPr bwMode="auto">
          <a:xfrm>
            <a:off x="4210897" y="1838749"/>
            <a:ext cx="0" cy="3549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0" name="Text Box 50"/>
          <p:cNvSpPr txBox="1">
            <a:spLocks noChangeArrowheads="1"/>
          </p:cNvSpPr>
          <p:nvPr/>
        </p:nvSpPr>
        <p:spPr bwMode="auto">
          <a:xfrm>
            <a:off x="4053642" y="2193708"/>
            <a:ext cx="3145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+</a:t>
            </a:r>
          </a:p>
        </p:txBody>
      </p:sp>
      <p:sp>
        <p:nvSpPr>
          <p:cNvPr id="27661" name="Text Box 51"/>
          <p:cNvSpPr txBox="1">
            <a:spLocks noChangeArrowheads="1"/>
          </p:cNvSpPr>
          <p:nvPr/>
        </p:nvSpPr>
        <p:spPr bwMode="auto">
          <a:xfrm>
            <a:off x="3053420" y="2679762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64" name="AutoShape 54"/>
          <p:cNvCxnSpPr>
            <a:cxnSpLocks noChangeShapeType="1"/>
            <a:stCxn id="27655" idx="2"/>
            <a:endCxn id="27661" idx="0"/>
          </p:cNvCxnSpPr>
          <p:nvPr/>
        </p:nvCxnSpPr>
        <p:spPr bwMode="auto">
          <a:xfrm>
            <a:off x="3197049" y="2455028"/>
            <a:ext cx="0" cy="22473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66" name="Text Box 56"/>
          <p:cNvSpPr txBox="1">
            <a:spLocks noChangeArrowheads="1"/>
          </p:cNvSpPr>
          <p:nvPr/>
        </p:nvSpPr>
        <p:spPr bwMode="auto">
          <a:xfrm>
            <a:off x="6014816" y="392190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sp>
        <p:nvSpPr>
          <p:cNvPr id="27670" name="Text Box 61"/>
          <p:cNvSpPr txBox="1">
            <a:spLocks noChangeArrowheads="1"/>
          </p:cNvSpPr>
          <p:nvPr/>
        </p:nvSpPr>
        <p:spPr bwMode="auto">
          <a:xfrm>
            <a:off x="4973029" y="2733768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1" name="Text Box 64"/>
          <p:cNvSpPr txBox="1">
            <a:spLocks noChangeArrowheads="1"/>
          </p:cNvSpPr>
          <p:nvPr/>
        </p:nvSpPr>
        <p:spPr bwMode="auto">
          <a:xfrm>
            <a:off x="5995580" y="3411047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</a:t>
            </a:r>
          </a:p>
        </p:txBody>
      </p:sp>
      <p:sp>
        <p:nvSpPr>
          <p:cNvPr id="27672" name="Text Box 66"/>
          <p:cNvSpPr txBox="1">
            <a:spLocks noChangeArrowheads="1"/>
          </p:cNvSpPr>
          <p:nvPr/>
        </p:nvSpPr>
        <p:spPr bwMode="auto">
          <a:xfrm>
            <a:off x="4985853" y="343326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*</a:t>
            </a:r>
          </a:p>
        </p:txBody>
      </p:sp>
      <p:sp>
        <p:nvSpPr>
          <p:cNvPr id="27673" name="Text Box 67"/>
          <p:cNvSpPr txBox="1">
            <a:spLocks noChangeArrowheads="1"/>
          </p:cNvSpPr>
          <p:nvPr/>
        </p:nvSpPr>
        <p:spPr bwMode="auto">
          <a:xfrm>
            <a:off x="4514681" y="3381840"/>
            <a:ext cx="2872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c</a:t>
            </a:r>
          </a:p>
        </p:txBody>
      </p:sp>
      <p:cxnSp>
        <p:nvCxnSpPr>
          <p:cNvPr id="27674" name="AutoShape 68"/>
          <p:cNvCxnSpPr>
            <a:cxnSpLocks noChangeShapeType="1"/>
            <a:stCxn id="27670" idx="2"/>
            <a:endCxn id="27672" idx="0"/>
          </p:cNvCxnSpPr>
          <p:nvPr/>
        </p:nvCxnSpPr>
        <p:spPr bwMode="auto">
          <a:xfrm>
            <a:off x="5135894" y="3103100"/>
            <a:ext cx="0" cy="330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5" name="AutoShape 69"/>
          <p:cNvCxnSpPr>
            <a:cxnSpLocks noChangeShapeType="1"/>
            <a:stCxn id="27670" idx="2"/>
            <a:endCxn id="27673" idx="0"/>
          </p:cNvCxnSpPr>
          <p:nvPr/>
        </p:nvCxnSpPr>
        <p:spPr bwMode="auto">
          <a:xfrm flipH="1">
            <a:off x="4658310" y="3103100"/>
            <a:ext cx="477584" cy="278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6" name="AutoShape 70"/>
          <p:cNvCxnSpPr>
            <a:cxnSpLocks noChangeShapeType="1"/>
            <a:stCxn id="27654" idx="2"/>
            <a:endCxn id="27670" idx="0"/>
          </p:cNvCxnSpPr>
          <p:nvPr/>
        </p:nvCxnSpPr>
        <p:spPr bwMode="auto">
          <a:xfrm>
            <a:off x="5135894" y="2483882"/>
            <a:ext cx="0" cy="2498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7" name="AutoShape 71"/>
          <p:cNvCxnSpPr>
            <a:cxnSpLocks noChangeShapeType="1"/>
            <a:stCxn id="27670" idx="2"/>
            <a:endCxn id="27671" idx="0"/>
          </p:cNvCxnSpPr>
          <p:nvPr/>
        </p:nvCxnSpPr>
        <p:spPr bwMode="auto">
          <a:xfrm>
            <a:off x="5135894" y="3103100"/>
            <a:ext cx="1022551" cy="3079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79" name="AutoShape 73"/>
          <p:cNvCxnSpPr>
            <a:cxnSpLocks noChangeShapeType="1"/>
            <a:stCxn id="27671" idx="2"/>
            <a:endCxn id="27666" idx="0"/>
          </p:cNvCxnSpPr>
          <p:nvPr/>
        </p:nvCxnSpPr>
        <p:spPr bwMode="auto">
          <a:xfrm>
            <a:off x="6158445" y="3780379"/>
            <a:ext cx="0" cy="1415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Text Box 43"/>
          <p:cNvSpPr txBox="1">
            <a:spLocks noChangeArrowheads="1"/>
          </p:cNvSpPr>
          <p:nvPr/>
        </p:nvSpPr>
        <p:spPr bwMode="auto">
          <a:xfrm>
            <a:off x="1596832" y="2895786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=4</a:t>
            </a:r>
          </a:p>
        </p:txBody>
      </p:sp>
      <p:sp>
        <p:nvSpPr>
          <p:cNvPr id="33" name="Text Box 44"/>
          <p:cNvSpPr txBox="1">
            <a:spLocks noChangeArrowheads="1"/>
          </p:cNvSpPr>
          <p:nvPr/>
        </p:nvSpPr>
        <p:spPr bwMode="auto">
          <a:xfrm>
            <a:off x="3275857" y="3651870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=3</a:t>
            </a:r>
          </a:p>
        </p:txBody>
      </p:sp>
      <p:sp>
        <p:nvSpPr>
          <p:cNvPr id="35" name="Text Box 45"/>
          <p:cNvSpPr txBox="1">
            <a:spLocks noChangeArrowheads="1"/>
          </p:cNvSpPr>
          <p:nvPr/>
        </p:nvSpPr>
        <p:spPr bwMode="auto">
          <a:xfrm>
            <a:off x="5741305" y="4299942"/>
            <a:ext cx="115448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c.lexval</a:t>
            </a:r>
            <a:r>
              <a:rPr lang="en-US" sz="1800" dirty="0"/>
              <a:t>=5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996986" y="2021860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=4</a:t>
            </a:r>
          </a:p>
        </p:txBody>
      </p:sp>
      <p:sp>
        <p:nvSpPr>
          <p:cNvPr id="30" name="Text Box 36"/>
          <p:cNvSpPr txBox="1">
            <a:spLocks noChangeArrowheads="1"/>
          </p:cNvSpPr>
          <p:nvPr/>
        </p:nvSpPr>
        <p:spPr bwMode="auto">
          <a:xfrm>
            <a:off x="6445348" y="3396544"/>
            <a:ext cx="893834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=5</a:t>
            </a:r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5436097" y="2679762"/>
            <a:ext cx="1009251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T.val</a:t>
            </a:r>
            <a:r>
              <a:rPr lang="en-US" sz="1800" dirty="0"/>
              <a:t>=15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82DDF9DE-36C7-934E-BA27-7D18E1975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957" y="770930"/>
            <a:ext cx="1527406" cy="22344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E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c * T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( E )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98B86ECF-3DCA-A449-AABA-A664D99F8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71" y="202953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=15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DF6E23A4-ED66-2E44-AD55-C29ED46D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7" y="1307399"/>
            <a:ext cx="1026243" cy="369332"/>
          </a:xfrm>
          <a:prstGeom prst="rect">
            <a:avLst/>
          </a:prstGeom>
          <a:solidFill>
            <a:srgbClr val="00B0F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 err="1"/>
              <a:t>E.val</a:t>
            </a:r>
            <a:r>
              <a:rPr lang="en-US" sz="1800" dirty="0"/>
              <a:t>=19</a:t>
            </a:r>
          </a:p>
        </p:txBody>
      </p:sp>
      <p:sp>
        <p:nvSpPr>
          <p:cNvPr id="39" name="Text Box 3">
            <a:extLst>
              <a:ext uri="{FF2B5EF4-FFF2-40B4-BE49-F238E27FC236}">
                <a16:creationId xmlns:a16="http://schemas.microsoft.com/office/drawing/2014/main" id="{0700B847-5458-374E-932C-0A903193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9" y="1294145"/>
            <a:ext cx="19040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b="1" dirty="0">
                <a:solidFill>
                  <a:schemeClr val="accent2"/>
                </a:solidFill>
              </a:rPr>
              <a:t>4+3*5</a:t>
            </a:r>
          </a:p>
        </p:txBody>
      </p:sp>
    </p:spTree>
    <p:extLst>
      <p:ext uri="{BB962C8B-B14F-4D97-AF65-F5344CB8AC3E}">
        <p14:creationId xmlns:p14="http://schemas.microsoft.com/office/powerpoint/2010/main" val="84264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7243</TotalTime>
  <Words>3655</Words>
  <Application>Microsoft Macintosh PowerPoint</Application>
  <PresentationFormat>On-screen Show (16:9)</PresentationFormat>
  <Paragraphs>719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Comic Sans MS</vt:lpstr>
      <vt:lpstr>Helvetica</vt:lpstr>
      <vt:lpstr>Symbol</vt:lpstr>
      <vt:lpstr>Times</vt:lpstr>
      <vt:lpstr>Times New Roman</vt:lpstr>
      <vt:lpstr>1_Office Theme</vt:lpstr>
      <vt:lpstr>Syntax Directed Translation for LR Parsers</vt:lpstr>
      <vt:lpstr>Syntax directed Translation</vt:lpstr>
      <vt:lpstr>Attribute Grammars</vt:lpstr>
      <vt:lpstr>Attribute Grammars</vt:lpstr>
      <vt:lpstr>Expr concrete syntax tree</vt:lpstr>
      <vt:lpstr>Expr concrete syntax tree</vt:lpstr>
      <vt:lpstr>Expr concrete syntax tree</vt:lpstr>
      <vt:lpstr>Expr concrete syntax tree</vt:lpstr>
      <vt:lpstr>Expr concrete syntax tree</vt:lpstr>
      <vt:lpstr>Syntax directed definition</vt:lpstr>
      <vt:lpstr>Flow of Attributes in Expr</vt:lpstr>
      <vt:lpstr>Synthesized Attributes</vt:lpstr>
      <vt:lpstr>Inherited Attributes</vt:lpstr>
      <vt:lpstr>Example input: int x, y, z ;</vt:lpstr>
      <vt:lpstr>Example input: int x, y, z ;</vt:lpstr>
      <vt:lpstr>Example input: int x, y, z ;</vt:lpstr>
      <vt:lpstr>Example input: int x, y, z ;</vt:lpstr>
      <vt:lpstr>Example input: int x, y, z ;</vt:lpstr>
      <vt:lpstr>Flow of Attributes in Var-decl</vt:lpstr>
      <vt:lpstr>Syntax-directed definition</vt:lpstr>
      <vt:lpstr>Inherited Attributes</vt:lpstr>
      <vt:lpstr>Removing Inherited Attributes</vt:lpstr>
      <vt:lpstr>Removing inherited attributes</vt:lpstr>
      <vt:lpstr>Direction of inherited attributes</vt:lpstr>
      <vt:lpstr>L-attributed Definitions</vt:lpstr>
      <vt:lpstr>LR parsing and attribute grammars</vt:lpstr>
      <vt:lpstr>Example: Synthesized Attributes</vt:lpstr>
      <vt:lpstr>PowerPoint Presentation</vt:lpstr>
      <vt:lpstr>Trace “(idval=3)*idval=2”</vt:lpstr>
      <vt:lpstr>Trace “(idval=3)*idval=2”</vt:lpstr>
      <vt:lpstr>Practice question</vt:lpstr>
      <vt:lpstr>Practice question</vt:lpstr>
      <vt:lpstr>Extra Slides</vt:lpstr>
      <vt:lpstr>Example: Inherited Attributes</vt:lpstr>
      <vt:lpstr>PowerPoint Presentation</vt:lpstr>
      <vt:lpstr>PowerPoint Presentation</vt:lpstr>
      <vt:lpstr>Trace “idval=3+idval=2”</vt:lpstr>
      <vt:lpstr>Trace “idval=3+idval=2”</vt:lpstr>
      <vt:lpstr>Trace “idval=3+idval=2”</vt:lpstr>
      <vt:lpstr>LR parsing with inherited attributes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694</cp:revision>
  <cp:lastPrinted>2019-07-04T07:29:55Z</cp:lastPrinted>
  <dcterms:created xsi:type="dcterms:W3CDTF">2011-11-10T22:26:16Z</dcterms:created>
  <dcterms:modified xsi:type="dcterms:W3CDTF">2020-10-19T06:02:52Z</dcterms:modified>
</cp:coreProperties>
</file>