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22" r:id="rId9"/>
    <p:sldId id="315" r:id="rId10"/>
    <p:sldId id="316" r:id="rId11"/>
    <p:sldId id="317" r:id="rId12"/>
    <p:sldId id="318" r:id="rId13"/>
    <p:sldId id="319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0" autoAdjust="0"/>
    <p:restoredTop sz="91020"/>
  </p:normalViewPr>
  <p:slideViewPr>
    <p:cSldViewPr>
      <p:cViewPr varScale="1">
        <p:scale>
          <a:sx n="103" d="100"/>
          <a:sy n="103" d="100"/>
        </p:scale>
        <p:origin x="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057400"/>
            <a:ext cx="30480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932040" y="2868637"/>
            <a:ext cx="2800350" cy="3368675"/>
            <a:chOff x="3312" y="1670"/>
            <a:chExt cx="1764" cy="2122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64560" y="1556792"/>
            <a:ext cx="30480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Leaves nodes: 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terminals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Interior nodes: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non-terminals</a:t>
            </a:r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57400"/>
            <a:ext cx="2895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76800" y="2514600"/>
            <a:ext cx="3181350" cy="3140075"/>
            <a:chOff x="2640" y="1670"/>
            <a:chExt cx="2004" cy="197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id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99592" y="5157192"/>
            <a:ext cx="5032896" cy="72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Parse tree gives a 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meaning to the string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      (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id+id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)*id      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vs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id+(id*id)</a:t>
            </a: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13</a:t>
            </a:fld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791200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Rightmost vs. 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r>
              <a:rPr lang="en-CA" dirty="0"/>
              <a:t>Note that rightmost and leftmost derivations have the same parse tree</a:t>
            </a:r>
          </a:p>
          <a:p>
            <a:pPr lvl="1"/>
            <a:r>
              <a:rPr lang="en-CA" dirty="0"/>
              <a:t>Every parse tree has a rightmost and a leftmost derivation</a:t>
            </a:r>
          </a:p>
          <a:p>
            <a:pPr lvl="1"/>
            <a:r>
              <a:rPr lang="en-CA" dirty="0"/>
              <a:t>Important in resolving ambiguity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CFG for a PL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now, we only worry about the structure, so the reference grammar might choose to over-generate in certain cases (e.g. </a:t>
            </a:r>
            <a:r>
              <a:rPr lang="en-US" sz="2400" dirty="0">
                <a:latin typeface="Courier" charset="0"/>
              </a:rPr>
              <a:t>bool x = 20;</a:t>
            </a:r>
            <a:r>
              <a:rPr lang="en-US" sz="28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Convert the reference grammar to a CFG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+ E { $$ = $1 +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* E { $$ = $1 *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 { $$ =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- E { $$ = -1 *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{ $$ = $1 }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651502" y="2590800"/>
            <a:ext cx="3492501" cy="3171826"/>
            <a:chOff x="2552" y="1670"/>
            <a:chExt cx="2200" cy="199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id(5)</a:t>
              </a:r>
              <a:endParaRPr lang="en-US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id(2)</a:t>
              </a:r>
              <a:endParaRPr lang="en-US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id(3)</a:t>
              </a:r>
              <a:endParaRPr lang="en-US" dirty="0"/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485" y="2592"/>
              <a:ext cx="15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804" y="3120"/>
              <a:ext cx="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3757" y="3120"/>
              <a:ext cx="7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364088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2280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4168" y="357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4440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6296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C747-9E41-2F42-9689-BF089AAF819B}"/>
              </a:ext>
            </a:extLst>
          </p:cNvPr>
          <p:cNvGrpSpPr/>
          <p:nvPr/>
        </p:nvGrpSpPr>
        <p:grpSpPr>
          <a:xfrm>
            <a:off x="983213" y="2058744"/>
            <a:ext cx="2436659" cy="532056"/>
            <a:chOff x="983213" y="2058744"/>
            <a:chExt cx="2436659" cy="5320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A5EB35-0DDB-2640-9D7B-5CCC5D855646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EC4E9B-12EA-B440-9068-D0D1C18540B2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C2339F3C-161B-6B4D-BF9F-F30867CBFA87}"/>
                </a:ext>
              </a:extLst>
            </p:cNvPr>
            <p:cNvCxnSpPr>
              <a:stCxn id="34" idx="0"/>
              <a:endCxn id="2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876895-A374-C14C-82C8-A31B23ED6BAF}"/>
              </a:ext>
            </a:extLst>
          </p:cNvPr>
          <p:cNvGrpSpPr/>
          <p:nvPr/>
        </p:nvGrpSpPr>
        <p:grpSpPr>
          <a:xfrm>
            <a:off x="1769494" y="2056640"/>
            <a:ext cx="2436659" cy="532056"/>
            <a:chOff x="983213" y="2058744"/>
            <a:chExt cx="2436659" cy="53205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73A5C4-DB46-634B-A20D-126192D0A569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DC1609-6FEA-FA45-98E1-8E438750CD0E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06336E4C-1F5C-194F-8A81-CF9B40686E2E}"/>
                </a:ext>
              </a:extLst>
            </p:cNvPr>
            <p:cNvCxnSpPr>
              <a:stCxn id="44" idx="0"/>
              <a:endCxn id="43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6F653-A489-F442-9C94-CBB148067594}"/>
              </a:ext>
            </a:extLst>
          </p:cNvPr>
          <p:cNvGrpSpPr/>
          <p:nvPr/>
        </p:nvGrpSpPr>
        <p:grpSpPr>
          <a:xfrm>
            <a:off x="2417566" y="2028519"/>
            <a:ext cx="2436659" cy="532056"/>
            <a:chOff x="983213" y="2058744"/>
            <a:chExt cx="2436659" cy="5320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6C71-B1B2-4444-BC45-69E174860E57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4932A8-E1ED-4446-AC4D-4CC3C0ED10AD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1433E95F-E1CF-4947-B890-824387D5AB8A}"/>
                </a:ext>
              </a:extLst>
            </p:cNvPr>
            <p:cNvCxnSpPr>
              <a:stCxn id="48" idx="0"/>
              <a:endCxn id="47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FDE4C4-25CD-B946-940F-FA29FA573D12}"/>
              </a:ext>
            </a:extLst>
          </p:cNvPr>
          <p:cNvGrpSpPr/>
          <p:nvPr/>
        </p:nvGrpSpPr>
        <p:grpSpPr>
          <a:xfrm>
            <a:off x="5702643" y="3903080"/>
            <a:ext cx="1993561" cy="532395"/>
            <a:chOff x="5702643" y="3903080"/>
            <a:chExt cx="1993561" cy="532395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FB72E6DF-3EC2-8243-B264-F76CB35B7576}"/>
                </a:ext>
              </a:extLst>
            </p:cNvPr>
            <p:cNvCxnSpPr/>
            <p:nvPr/>
          </p:nvCxnSpPr>
          <p:spPr bwMode="auto">
            <a:xfrm rot="5400000" flipH="1" flipV="1">
              <a:off x="5685604" y="4036911"/>
              <a:ext cx="415603" cy="3815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E4B43CD2-4D31-464D-9CA6-8B2D61B5CB76}"/>
                </a:ext>
              </a:extLst>
            </p:cNvPr>
            <p:cNvCxnSpPr/>
            <p:nvPr/>
          </p:nvCxnSpPr>
          <p:spPr bwMode="auto">
            <a:xfrm rot="10800000">
              <a:off x="6944257" y="3903080"/>
              <a:ext cx="751947" cy="453641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632" name="Group 69631">
            <a:extLst>
              <a:ext uri="{FF2B5EF4-FFF2-40B4-BE49-F238E27FC236}">
                <a16:creationId xmlns:a16="http://schemas.microsoft.com/office/drawing/2014/main" id="{E3EC1549-B20B-DB4B-8D8C-1B484888CB81}"/>
              </a:ext>
            </a:extLst>
          </p:cNvPr>
          <p:cNvGrpSpPr/>
          <p:nvPr/>
        </p:nvGrpSpPr>
        <p:grpSpPr>
          <a:xfrm>
            <a:off x="6661947" y="2819400"/>
            <a:ext cx="2057401" cy="777875"/>
            <a:chOff x="6661947" y="2819400"/>
            <a:chExt cx="2057401" cy="777875"/>
          </a:xfrm>
        </p:grpSpPr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59F6A5EF-19F7-FA4E-BE89-62D39DF2A977}"/>
                </a:ext>
              </a:extLst>
            </p:cNvPr>
            <p:cNvCxnSpPr>
              <a:cxnSpLocks/>
              <a:stCxn id="9" idx="0"/>
              <a:endCxn id="7" idx="1"/>
            </p:cNvCxnSpPr>
            <p:nvPr/>
          </p:nvCxnSpPr>
          <p:spPr bwMode="auto">
            <a:xfrm rot="5400000" flipH="1" flipV="1">
              <a:off x="6782200" y="2699147"/>
              <a:ext cx="777875" cy="101838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64863535-7857-D047-B947-5CC1049BE784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 bwMode="auto">
            <a:xfrm rot="16200000" flipV="1">
              <a:off x="7995845" y="2873772"/>
              <a:ext cx="777875" cy="669131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CFG notation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* E</a:t>
            </a:r>
            <a:r>
              <a:rPr lang="en-US" sz="2400" dirty="0"/>
              <a:t> 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+ E</a:t>
            </a:r>
          </a:p>
          <a:p>
            <a:r>
              <a:rPr lang="en-US" dirty="0"/>
              <a:t>Backus </a:t>
            </a:r>
            <a:r>
              <a:rPr lang="en-US" dirty="0" err="1"/>
              <a:t>Naur</a:t>
            </a:r>
            <a:r>
              <a:rPr lang="en-US" dirty="0"/>
              <a:t> notation</a:t>
            </a:r>
          </a:p>
          <a:p>
            <a:pPr lvl="1">
              <a:buFontTx/>
              <a:buNone/>
            </a:pPr>
            <a:r>
              <a:rPr lang="en-US" dirty="0"/>
              <a:t>E ::= E * E | E + E  </a:t>
            </a:r>
          </a:p>
          <a:p>
            <a:pPr lvl="1">
              <a:buFontTx/>
              <a:buNone/>
            </a:pPr>
            <a:r>
              <a:rPr lang="en-US" dirty="0"/>
              <a:t>(an or-list of right hand sides)</a:t>
            </a:r>
          </a:p>
          <a:p>
            <a:pPr lvl="1">
              <a:buFontTx/>
              <a:buNone/>
            </a:pPr>
            <a:r>
              <a:rPr lang="en-US" dirty="0"/>
              <a:t>Also:</a:t>
            </a:r>
          </a:p>
          <a:p>
            <a:pPr lvl="1">
              <a:buFontTx/>
              <a:buNone/>
            </a:pPr>
            <a:r>
              <a:rPr lang="en-US" dirty="0">
                <a:latin typeface="Anonymous Pro" panose="02060609030202000504" pitchFamily="49" charset="0"/>
                <a:ea typeface="Anonymous Pro" panose="02060609030202000504" pitchFamily="49" charset="0"/>
              </a:rPr>
              <a:t>E = E “*” E | E “+” 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381000" y="2362200"/>
            <a:ext cx="8458200" cy="2916238"/>
            <a:chOff x="240" y="910"/>
            <a:chExt cx="5328" cy="1837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6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053"/>
              <a:ext cx="1152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9"/>
              <a:ext cx="1063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Parser</a:t>
              </a:r>
              <a:br>
                <a:rPr lang="en-US">
                  <a:latin typeface="Arial" charset="0"/>
                </a:rPr>
              </a:br>
              <a:endParaRPr lang="en-US">
                <a:latin typeface="Arial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token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6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source</a:t>
              </a:r>
              <a:br>
                <a:rPr lang="en-US" sz="2000"/>
              </a:br>
              <a:r>
                <a:rPr lang="en-US" sz="2000"/>
                <a:t>program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11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11"/>
              <a:ext cx="105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601" y="3356992"/>
            <a:ext cx="12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String of characters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1921" y="3430741"/>
            <a:ext cx="18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flex: </a:t>
            </a:r>
            <a:r>
              <a:rPr lang="en-CA" sz="1800" b="1" dirty="0" err="1">
                <a:solidFill>
                  <a:srgbClr val="FF0000"/>
                </a:solidFill>
              </a:rPr>
              <a:t>yylex</a:t>
            </a:r>
            <a:r>
              <a:rPr lang="en-CA" sz="1800" b="1" dirty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990656" cy="4114800"/>
          </a:xfrm>
        </p:spPr>
        <p:txBody>
          <a:bodyPr/>
          <a:lstStyle/>
          <a:p>
            <a:r>
              <a:rPr lang="en-CA" dirty="0"/>
              <a:t>Not all string of tokens are valid programs</a:t>
            </a:r>
          </a:p>
          <a:p>
            <a:r>
              <a:rPr lang="en-CA" dirty="0"/>
              <a:t>Parser distinguishes between valid and invalid programs</a:t>
            </a:r>
          </a:p>
          <a:p>
            <a:r>
              <a:rPr lang="en-CA" dirty="0"/>
              <a:t>We need </a:t>
            </a:r>
          </a:p>
          <a:p>
            <a:pPr lvl="1"/>
            <a:r>
              <a:rPr lang="en-CA" dirty="0"/>
              <a:t>A language for describing valid string of tokens</a:t>
            </a:r>
          </a:p>
          <a:p>
            <a:pPr lvl="1"/>
            <a:r>
              <a:rPr lang="en-CA" dirty="0"/>
              <a:t>A method for distinguishing valid from invalid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languages have recursive structure </a:t>
            </a:r>
          </a:p>
          <a:p>
            <a:r>
              <a:rPr lang="en-CA" dirty="0"/>
              <a:t>An EXP is 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Context Free Grammars are natural notation for the recursive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8080" y="2996952"/>
            <a:ext cx="24382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while</a:t>
            </a:r>
            <a:r>
              <a:rPr lang="en-CA" dirty="0"/>
              <a:t> EXP </a:t>
            </a:r>
            <a:r>
              <a:rPr lang="en-CA" dirty="0">
                <a:solidFill>
                  <a:schemeClr val="accent2"/>
                </a:solidFill>
              </a:rPr>
              <a:t>do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0096" y="3011468"/>
            <a:ext cx="29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if</a:t>
            </a:r>
            <a:r>
              <a:rPr lang="en-CA" dirty="0"/>
              <a:t> EXP  </a:t>
            </a:r>
            <a:r>
              <a:rPr lang="en-CA" dirty="0">
                <a:solidFill>
                  <a:schemeClr val="accent2"/>
                </a:solidFill>
              </a:rPr>
              <a:t>then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else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</a:t>
            </a:r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CFG consists of</a:t>
                </a:r>
              </a:p>
              <a:p>
                <a:pPr lvl="1"/>
                <a:r>
                  <a:rPr lang="en-CA" dirty="0"/>
                  <a:t>A set of terminals 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endParaRPr lang="en-CA" dirty="0"/>
              </a:p>
              <a:p>
                <a:pPr lvl="1"/>
                <a:r>
                  <a:rPr lang="en-CA" dirty="0"/>
                  <a:t>A set on non-terminals    </a:t>
                </a:r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</a:p>
              <a:p>
                <a:pPr lvl="1"/>
                <a:r>
                  <a:rPr lang="en-CA" dirty="0"/>
                  <a:t>A start symbol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endParaRPr lang="en-CA" dirty="0"/>
              </a:p>
              <a:p>
                <a:pPr lvl="1"/>
                <a:r>
                  <a:rPr lang="en-CA" dirty="0"/>
                  <a:t>A set of  productions   </a:t>
                </a:r>
                <a:r>
                  <a:rPr lang="en-CA" dirty="0">
                    <a:solidFill>
                      <a:schemeClr val="accent2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baseline="-25000" dirty="0"/>
              </a:p>
              <a:p>
                <a:pPr marL="457200" lvl="1" indent="0">
                  <a:buNone/>
                </a:pPr>
                <a:r>
                  <a:rPr lang="en-CA" baseline="-25000" dirty="0"/>
                  <a:t>                   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i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N U 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U {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b="0" i="1" smtClean="0">
                        <a:latin typeface="Cambria Math"/>
                      </a:rPr>
                      <m:t> | </m:t>
                    </m:r>
                    <m:r>
                      <a:rPr lang="en-CA" b="0" i="1" smtClean="0">
                        <a:latin typeface="Cambria Math"/>
                      </a:rPr>
                      <m:t>𝑖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/>
                  <a:t> }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3645024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N = {S}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441794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T = { ( , ) 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32737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Productions:</a:t>
            </a: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Begin with string that has only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Replace any non-terminal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/>
                  <a:t> in the string by the right-hand side of some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Repeat (2) until there is no non-terminals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  <a:blipFill rotWithShape="1">
                <a:blip r:embed="rId2"/>
                <a:stretch>
                  <a:fillRect l="-2118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835696" y="5085184"/>
                <a:ext cx="179258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r1: 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r2: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85184"/>
                <a:ext cx="1792584" cy="830997"/>
              </a:xfrm>
              <a:prstGeom prst="rect">
                <a:avLst/>
              </a:prstGeom>
              <a:blipFill>
                <a:blip r:embed="rId3"/>
                <a:stretch>
                  <a:fillRect l="-5634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63120" y="5965170"/>
            <a:ext cx="942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S </a:t>
            </a:r>
            <a:r>
              <a:rPr lang="en-US" dirty="0">
                <a:sym typeface="Symbol" charset="2"/>
              </a:rPr>
              <a:t></a:t>
            </a:r>
            <a:r>
              <a:rPr lang="en-US" baseline="30000" dirty="0">
                <a:sym typeface="Symbol" charset="2"/>
              </a:rPr>
              <a:t>r1</a:t>
            </a:r>
            <a:endParaRPr lang="en-CA" baseline="30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8283" y="5966710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S ) </a:t>
            </a:r>
            <a:r>
              <a:rPr lang="en-US" dirty="0">
                <a:sym typeface="Symbol" charset="2"/>
              </a:rPr>
              <a:t></a:t>
            </a:r>
            <a:r>
              <a:rPr lang="en-US" baseline="30000" dirty="0">
                <a:sym typeface="Symbol" charset="2"/>
              </a:rPr>
              <a:t>r1</a:t>
            </a:r>
            <a:endParaRPr lang="en-CA" baseline="300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2999" y="5952274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S ) ) </a:t>
            </a:r>
            <a:r>
              <a:rPr lang="en-US" dirty="0">
                <a:sym typeface="Symbol" charset="2"/>
              </a:rPr>
              <a:t></a:t>
            </a:r>
            <a:r>
              <a:rPr lang="en-US" baseline="30000" dirty="0">
                <a:sym typeface="Symbol" charset="2"/>
              </a:rPr>
              <a:t>r2</a:t>
            </a:r>
            <a:endParaRPr lang="en-CA" baseline="300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5152" y="5932652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  ) )</a:t>
            </a: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A derivation is a sequence of productions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  <a:ea typeface="Cambria Math"/>
                </a:endParaRPr>
              </a:p>
              <a:p>
                <a:pPr marL="457200" lvl="2" indent="-457200"/>
                <a:endParaRPr lang="en-CA" sz="3200" dirty="0">
                  <a:solidFill>
                    <a:schemeClr val="accent2"/>
                  </a:solidFill>
                </a:endParaRPr>
              </a:p>
              <a:p>
                <a:pPr marL="457200" lvl="2" indent="-457200"/>
                <a:r>
                  <a:rPr lang="en-CA" sz="3200" dirty="0">
                    <a:solidFill>
                      <a:schemeClr val="tx1"/>
                    </a:solidFill>
                  </a:rPr>
                  <a:t>A derivation can be drawn as a </a:t>
                </a:r>
                <a:r>
                  <a:rPr lang="en-CA" sz="3200" dirty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Start symbol is the tree’s root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For a production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add </a:t>
                </a:r>
              </a:p>
              <a:p>
                <a:pPr marL="457200" lvl="3" indent="0">
                  <a:buNone/>
                </a:pPr>
                <a:r>
                  <a:rPr lang="en-CA" sz="2800" dirty="0">
                    <a:solidFill>
                      <a:schemeClr val="tx1"/>
                    </a:solidFill>
                  </a:rPr>
                  <a:t>       children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to node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  <a:blipFill>
                <a:blip r:embed="rId2"/>
                <a:stretch>
                  <a:fillRect l="-1958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53274" y="4048794"/>
            <a:ext cx="1835150" cy="1468438"/>
            <a:chOff x="3485" y="1670"/>
            <a:chExt cx="1156" cy="9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6" y="1961"/>
              <a:ext cx="395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1" y="1961"/>
              <a:ext cx="440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of CFGs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be a context free grammar with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/>
                  <a:t>, and terminals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The language </a:t>
                </a:r>
                <a:r>
                  <a:rPr lang="en-CA" dirty="0">
                    <a:solidFill>
                      <a:schemeClr val="accent2"/>
                    </a:solidFill>
                  </a:rPr>
                  <a:t>L(G)</a:t>
                </a:r>
                <a:r>
                  <a:rPr lang="en-CA" dirty="0"/>
                  <a:t> of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is:</a:t>
                </a:r>
              </a:p>
              <a:p>
                <a:pPr lvl="1"/>
                <a:endParaRPr lang="en-CA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𝑎𝑛𝑑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ym typeface="Symbol" charset="2"/>
                            </a:rPr>
                            <m:t>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CA" sz="2800" dirty="0">
                    <a:solidFill>
                      <a:schemeClr val="accent2"/>
                    </a:solidFill>
                  </a:rPr>
                  <a:t>{</a:t>
                </a:r>
                <a:r>
                  <a:rPr lang="el-GR" sz="2800" dirty="0">
                    <a:solidFill>
                      <a:schemeClr val="accent2"/>
                    </a:solidFill>
                  </a:rPr>
                  <a:t>ε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, (), (()), ((())), …}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2160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</TotalTime>
  <Words>859</Words>
  <Application>Microsoft Macintosh PowerPoint</Application>
  <PresentationFormat>On-screen Show (4:3)</PresentationFormat>
  <Paragraphs>218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Anonymous Pro</vt:lpstr>
      <vt:lpstr>Arial</vt:lpstr>
      <vt:lpstr>Calibri</vt:lpstr>
      <vt:lpstr>Calibri Light</vt:lpstr>
      <vt:lpstr>Cambria Math</vt:lpstr>
      <vt:lpstr>Candara</vt:lpstr>
      <vt:lpstr>Comic Sans MS</vt:lpstr>
      <vt:lpstr>Courier</vt:lpstr>
      <vt:lpstr>Times</vt:lpstr>
      <vt:lpstr>Times New Roman</vt:lpstr>
      <vt:lpstr>Blank Presentation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Derivation and Parse Tree</vt:lpstr>
      <vt:lpstr>Language of CFGs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Writing a CFG for a PL</vt:lpstr>
      <vt:lpstr>Arithmetic Expressions</vt:lpstr>
      <vt:lpstr>CFG Notation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304</cp:revision>
  <cp:lastPrinted>2019-06-05T05:51:13Z</cp:lastPrinted>
  <dcterms:created xsi:type="dcterms:W3CDTF">2011-10-06T20:12:26Z</dcterms:created>
  <dcterms:modified xsi:type="dcterms:W3CDTF">2019-06-05T05:51:15Z</dcterms:modified>
</cp:coreProperties>
</file>