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25"/>
  </p:notesMasterIdLst>
  <p:handoutMasterIdLst>
    <p:handoutMasterId r:id="rId26"/>
  </p:handoutMasterIdLst>
  <p:sldIdLst>
    <p:sldId id="343" r:id="rId2"/>
    <p:sldId id="310" r:id="rId3"/>
    <p:sldId id="315" r:id="rId4"/>
    <p:sldId id="300" r:id="rId5"/>
    <p:sldId id="341" r:id="rId6"/>
    <p:sldId id="346" r:id="rId7"/>
    <p:sldId id="321" r:id="rId8"/>
    <p:sldId id="316" r:id="rId9"/>
    <p:sldId id="318" r:id="rId10"/>
    <p:sldId id="317" r:id="rId11"/>
    <p:sldId id="344" r:id="rId12"/>
    <p:sldId id="345" r:id="rId13"/>
    <p:sldId id="319" r:id="rId14"/>
    <p:sldId id="320" r:id="rId15"/>
    <p:sldId id="323" r:id="rId16"/>
    <p:sldId id="324" r:id="rId17"/>
    <p:sldId id="322" r:id="rId18"/>
    <p:sldId id="325" r:id="rId19"/>
    <p:sldId id="326" r:id="rId20"/>
    <p:sldId id="327" r:id="rId21"/>
    <p:sldId id="328" r:id="rId22"/>
    <p:sldId id="342" r:id="rId23"/>
    <p:sldId id="347" r:id="rId24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/>
  <p:clrMru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0941"/>
  </p:normalViewPr>
  <p:slideViewPr>
    <p:cSldViewPr>
      <p:cViewPr varScale="1">
        <p:scale>
          <a:sx n="120" d="100"/>
          <a:sy n="120" d="100"/>
        </p:scale>
        <p:origin x="200" y="55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2B9AA4-819F-8549-A06A-E1B5D9D61F62}" type="datetimeFigureOut">
              <a:rPr lang="en-US" smtClean="0"/>
              <a:pPr/>
              <a:t>11/14/20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84A22-EC9B-6348-9969-97C239B2C5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279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78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78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8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8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B31ADDD-57C4-B84F-BC10-C03B067E13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565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D690B9-CF06-CC41-8FD0-35EAC68E017B}" type="slidenum">
              <a:rPr lang="en-US"/>
              <a:pPr/>
              <a:t>2</a:t>
            </a:fld>
            <a:endParaRPr lang="en-US"/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0D5F7C-4C4B-8D4F-863B-0DF54B80D11B}" type="slidenum">
              <a:rPr lang="en-US"/>
              <a:pPr/>
              <a:t>4</a:t>
            </a:fld>
            <a:endParaRPr lang="en-US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0D5F7C-4C4B-8D4F-863B-0DF54B80D11B}" type="slidenum">
              <a:rPr lang="en-US"/>
              <a:pPr/>
              <a:t>5</a:t>
            </a:fld>
            <a:endParaRPr lang="en-US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806C3-0D37-1E4B-AB06-F67F2304B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74DE2-44F0-154B-9FE6-BCB6D1E86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E33B0-B879-9D40-9953-106C0922B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8BEE-B66E-5E46-B50F-23B30D56323F}" type="datetime1">
              <a:rPr lang="en-CA" smtClean="0"/>
              <a:t>2020-11-14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1F4B7-24D8-504D-91CD-3E8202E86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91076-2E3A-CF41-96E4-D4E77A0C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94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CE0D-89FC-894E-837F-75025627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0ACAA-2C0A-304E-83F1-4EB51F17E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2CE1A-ECCD-7C45-9EC1-935CBB996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D5F46-E862-7041-B839-1084A839C514}" type="datetime1">
              <a:rPr lang="en-CA" smtClean="0"/>
              <a:t>2020-11-14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B26C1-B795-194B-A2F7-B95309E5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43C09-DCC3-4E4C-AE13-B0962DDB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376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684669-9A93-654D-9A2F-8081C8778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B22E1-C8CF-4B47-B5A2-1EE8384A2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452BC-8E3F-AD42-BB94-46241CB0D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55934-2EEA-454B-B47B-39481B16D93C}" type="datetime1">
              <a:rPr lang="en-CA" smtClean="0"/>
              <a:t>2020-11-14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2FCD2-719C-FC4A-8ADE-C7C90A06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1E3A0-1E32-BB4E-B406-C1247893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05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725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2700"/>
            </a:lvl1pPr>
            <a:lvl2pPr lvl="1" algn="ctr">
              <a:spcBef>
                <a:spcPts val="0"/>
              </a:spcBef>
              <a:buSzPct val="100000"/>
              <a:defRPr sz="2700"/>
            </a:lvl2pPr>
            <a:lvl3pPr lvl="2" algn="ctr">
              <a:spcBef>
                <a:spcPts val="0"/>
              </a:spcBef>
              <a:buSzPct val="100000"/>
              <a:defRPr sz="2700"/>
            </a:lvl3pPr>
            <a:lvl4pPr lvl="3" algn="ctr">
              <a:spcBef>
                <a:spcPts val="0"/>
              </a:spcBef>
              <a:buSzPct val="100000"/>
              <a:defRPr sz="2700"/>
            </a:lvl4pPr>
            <a:lvl5pPr lvl="4" algn="ctr">
              <a:spcBef>
                <a:spcPts val="0"/>
              </a:spcBef>
              <a:buSzPct val="100000"/>
              <a:defRPr sz="2700"/>
            </a:lvl5pPr>
            <a:lvl6pPr lvl="5" algn="ctr">
              <a:spcBef>
                <a:spcPts val="0"/>
              </a:spcBef>
              <a:buSzPct val="100000"/>
              <a:defRPr sz="2700"/>
            </a:lvl6pPr>
            <a:lvl7pPr lvl="6" algn="ctr">
              <a:spcBef>
                <a:spcPts val="0"/>
              </a:spcBef>
              <a:buSzPct val="100000"/>
              <a:defRPr sz="2700"/>
            </a:lvl7pPr>
            <a:lvl8pPr lvl="7" algn="ctr">
              <a:spcBef>
                <a:spcPts val="0"/>
              </a:spcBef>
              <a:buSzPct val="100000"/>
              <a:defRPr sz="2700"/>
            </a:lvl8pPr>
            <a:lvl9pPr lvl="8" algn="ctr">
              <a:spcBef>
                <a:spcPts val="0"/>
              </a:spcBef>
              <a:buSzPct val="100000"/>
              <a:defRPr sz="27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5787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3429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6858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0287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3716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1" y="1485900"/>
            <a:ext cx="38099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047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80963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2885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1465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48201" y="1485900"/>
            <a:ext cx="38099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047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80963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2885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1465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6858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33CDF6D5-475A-F046-87CA-412EB71D7141}" type="datetime1">
              <a:rPr lang="en-CA" smtClean="0"/>
              <a:t>2020-11-14</a:t>
            </a:fld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7959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0978-DDE8-6144-A6B8-517FFF2E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7744-5627-D646-9036-52ED7E568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0F3F8-FC0C-1B43-BB73-11800B42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06BE7-D4FF-0747-A46D-9D28D6793F9A}" type="datetime1">
              <a:rPr lang="en-CA" smtClean="0"/>
              <a:t>2020-11-14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0E874-E612-CA46-B18E-0C8FA220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7269F-A49C-1948-BC2E-ABADCE19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303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B0754-0214-DF47-9D67-A716F6494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34BCA-78F6-F745-9EBE-EE525CDE7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707FE-6251-4E4B-BDFF-5C0B1706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12D8A-ADE8-E648-9A51-673455F77FA4}" type="datetime1">
              <a:rPr lang="en-CA" smtClean="0"/>
              <a:t>2020-11-14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AF015-083F-9840-9A9E-9E31B7D7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0E270-7D4E-DB45-B70B-D033519B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544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8785-840A-474A-B8BA-27207C01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C8B25-A9AD-F143-AD1A-17A95F44E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209DA-22E0-B146-A689-48B1E9D38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82A87-E151-8641-8C5C-327C5209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4D21D-FE66-404B-9D48-8813A41FDE83}" type="datetime1">
              <a:rPr lang="en-CA" smtClean="0"/>
              <a:t>2020-11-14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32E4D-CFE1-864C-892F-C0510CC3C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37C13-4A25-3440-9E41-0DB77345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698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1DBC-EEEB-1C44-A4C7-02D9BB9C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D77D7-D2B1-0841-9C20-538058B42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D616F-C61F-5B43-8094-DFDD05AE6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AF8CD-147D-0A4A-BE13-69AAC57DB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EBD089-7443-DF4A-B93B-FC32F414C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8830C-AD3A-A446-BF5B-7A77BA98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3913A-9187-9E4F-99AD-E5F9D3D715A1}" type="datetime1">
              <a:rPr lang="en-CA" smtClean="0"/>
              <a:t>2020-11-14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AAD4C6-8A32-E04D-85DA-37391648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150648-37B9-F641-A809-40BEBE4C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49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2026B-B6A3-EF4D-842B-9C96C95E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243C6-3123-ED41-BC4A-2F8A58F1A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FCF0-750B-2849-A907-F64332DB8FEE}" type="datetime1">
              <a:rPr lang="en-CA" smtClean="0"/>
              <a:t>2020-11-14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FF4D9-A959-C943-9751-31FDE754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8D117-E466-BD48-A108-6422DCF1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57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1BBCE3-E514-D54F-B044-7DF10F00B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DF663-3970-9B45-8274-AA8FABDA274B}" type="datetime1">
              <a:rPr lang="en-CA" smtClean="0"/>
              <a:t>2020-11-14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19DF5-0E3C-2C40-BDE6-94E98A9F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5E4FB-2E36-024F-9776-AFED77F0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250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21DF-5A92-D94F-88C5-5DB1A9683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DA461-75EB-C94E-A41A-1280134B9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D39AE-0AA2-2B40-B6F4-B24A10D9A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93C8F-B5C1-0D4A-8556-73269A2E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09A3-0E53-524E-A233-B12C5DA91D99}" type="datetime1">
              <a:rPr lang="en-CA" smtClean="0"/>
              <a:t>2020-11-14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A6773-21F3-7040-BF77-4C1D0B80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52BF5-D92E-A14D-B1B8-704532D2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16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FB85D-520A-BD48-A297-F7A9EDDB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093CD-6667-AD4E-93F7-F3B21EF98B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CED6C-F32A-6A44-B857-EBD308B3E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4EDF9-2E61-C346-AEC1-C5515D51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FDF68-DD51-514E-B179-E22080947065}" type="datetime1">
              <a:rPr lang="en-CA" smtClean="0"/>
              <a:t>2020-11-14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F289B-5706-A047-960A-6FDB1750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12078-4758-934E-BFE9-86E98A44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99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FBF36-3AE9-6F4F-9D44-FDF1EDE6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33E42-24FB-9E4C-A197-FBE95A397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9F3E4-CCFD-A546-BD98-34B6A6B34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CFB5B512-1C0B-5F4A-B1D8-07EED328189A}" type="datetime1">
              <a:rPr lang="en-CA" smtClean="0"/>
              <a:t>2020-11-14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AAA39-D2DE-7B4A-BB24-AAC6C28B6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1F2AD-686E-E445-9758-B74AC410C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7B252BF6-6A9C-D04A-BBE8-37A07D64A1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444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68569" tIns="34275" rIns="68569" bIns="34275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Single Assignment Form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68569" tIns="34275" rIns="68569" bIns="34275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</a:pPr>
            <a:r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2DF9-8F59-3B48-8E00-329792CA07D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05" name="Shape 205"/>
          <p:cNvSpPr/>
          <p:nvPr/>
        </p:nvSpPr>
        <p:spPr>
          <a:xfrm>
            <a:off x="7092280" y="273525"/>
            <a:ext cx="1714907" cy="383175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SSA Form 2</a:t>
            </a:r>
          </a:p>
        </p:txBody>
      </p:sp>
    </p:spTree>
    <p:extLst>
      <p:ext uri="{BB962C8B-B14F-4D97-AF65-F5344CB8AC3E}">
        <p14:creationId xmlns:p14="http://schemas.microsoft.com/office/powerpoint/2010/main" val="1195668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Dominance Property of SSA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Essential property of SSA form is the definition of a variable must </a:t>
            </a:r>
            <a:r>
              <a:rPr lang="en-US" i="1" dirty="0"/>
              <a:t>dominate </a:t>
            </a:r>
            <a:r>
              <a:rPr lang="en-US" dirty="0"/>
              <a:t>use of the variable:</a:t>
            </a:r>
          </a:p>
          <a:p>
            <a:pPr lvl="1"/>
            <a:r>
              <a:rPr lang="en-US" dirty="0"/>
              <a:t>If variable </a:t>
            </a:r>
            <a:r>
              <a:rPr lang="en-US" i="1" dirty="0"/>
              <a:t>a</a:t>
            </a:r>
            <a:r>
              <a:rPr lang="en-US" dirty="0"/>
              <a:t> is used in a </a:t>
            </a:r>
            <a:r>
              <a:rPr lang="en-US" dirty="0">
                <a:sym typeface="Symbol" charset="2"/>
              </a:rPr>
              <a:t> </a:t>
            </a:r>
            <a:r>
              <a:rPr lang="en-US" dirty="0"/>
              <a:t>function in block X, then definition of </a:t>
            </a:r>
            <a:r>
              <a:rPr lang="en-US" i="1" dirty="0"/>
              <a:t>a</a:t>
            </a:r>
            <a:r>
              <a:rPr lang="en-US" dirty="0"/>
              <a:t> dominates every predecessor of X</a:t>
            </a:r>
          </a:p>
          <a:p>
            <a:pPr lvl="1"/>
            <a:r>
              <a:rPr lang="en-US" dirty="0"/>
              <a:t>If </a:t>
            </a:r>
            <a:r>
              <a:rPr lang="en-US" i="1" dirty="0"/>
              <a:t>a</a:t>
            </a:r>
            <a:r>
              <a:rPr lang="en-US" dirty="0"/>
              <a:t> is used in a non-</a:t>
            </a:r>
            <a:r>
              <a:rPr lang="en-US" dirty="0">
                <a:sym typeface="Symbol" charset="2"/>
              </a:rPr>
              <a:t> statement in block X, then the definition of </a:t>
            </a:r>
            <a:r>
              <a:rPr lang="en-US" i="1" dirty="0"/>
              <a:t>a</a:t>
            </a:r>
            <a:r>
              <a:rPr lang="en-US" dirty="0">
                <a:sym typeface="Symbol" charset="2"/>
              </a:rPr>
              <a:t> dominates X.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6CB5A-F5BD-474A-BDA3-1E989790071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Dominance Relation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6CB5A-F5BD-474A-BDA3-1E989790071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412976" y="1314450"/>
            <a:ext cx="36420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1: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14650" y="2000250"/>
            <a:ext cx="36420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2: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14650" y="2743200"/>
            <a:ext cx="36420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3: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57754" y="3489852"/>
            <a:ext cx="15376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4: a3=</a:t>
            </a:r>
            <a:r>
              <a:rPr lang="en-US" sz="1800" dirty="0">
                <a:sym typeface="Symbol" charset="2"/>
              </a:rPr>
              <a:t>(a1,a2)</a:t>
            </a:r>
            <a:endParaRPr lang="en-US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4412976" y="2000250"/>
            <a:ext cx="364202" cy="369332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5: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00500" y="2743200"/>
            <a:ext cx="364202" cy="369332"/>
          </a:xfrm>
          <a:prstGeom prst="rect">
            <a:avLst/>
          </a:prstGeom>
          <a:solidFill>
            <a:srgbClr val="6600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6: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14900" y="2743200"/>
            <a:ext cx="364202" cy="369332"/>
          </a:xfrm>
          <a:prstGeom prst="rect">
            <a:avLst/>
          </a:prstGeom>
          <a:solidFill>
            <a:srgbClr val="6600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7: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412976" y="3486150"/>
            <a:ext cx="364202" cy="369332"/>
          </a:xfrm>
          <a:prstGeom prst="rect">
            <a:avLst/>
          </a:prstGeom>
          <a:solidFill>
            <a:srgbClr val="6600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8: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229350" y="2000250"/>
            <a:ext cx="36420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9: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72150" y="2743200"/>
            <a:ext cx="47961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10: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686551" y="2743200"/>
            <a:ext cx="471155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11: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29350" y="3486150"/>
            <a:ext cx="47961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12: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55267" y="4286250"/>
            <a:ext cx="47961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13:</a:t>
            </a:r>
          </a:p>
        </p:txBody>
      </p:sp>
      <p:cxnSp>
        <p:nvCxnSpPr>
          <p:cNvPr id="22" name="Straight Arrow Connector 21"/>
          <p:cNvCxnSpPr>
            <a:stCxn id="8" idx="2"/>
            <a:endCxn id="9" idx="0"/>
          </p:cNvCxnSpPr>
          <p:nvPr/>
        </p:nvCxnSpPr>
        <p:spPr bwMode="auto">
          <a:xfrm flipH="1">
            <a:off x="3096751" y="1683782"/>
            <a:ext cx="1498326" cy="3164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8" idx="2"/>
            <a:endCxn id="12" idx="0"/>
          </p:cNvCxnSpPr>
          <p:nvPr/>
        </p:nvCxnSpPr>
        <p:spPr bwMode="auto">
          <a:xfrm>
            <a:off x="4595077" y="1683782"/>
            <a:ext cx="0" cy="3164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>
            <a:stCxn id="8" idx="2"/>
            <a:endCxn id="16" idx="0"/>
          </p:cNvCxnSpPr>
          <p:nvPr/>
        </p:nvCxnSpPr>
        <p:spPr bwMode="auto">
          <a:xfrm>
            <a:off x="4595077" y="1683782"/>
            <a:ext cx="1816374" cy="3164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9" idx="2"/>
            <a:endCxn id="10" idx="0"/>
          </p:cNvCxnSpPr>
          <p:nvPr/>
        </p:nvCxnSpPr>
        <p:spPr bwMode="auto">
          <a:xfrm>
            <a:off x="3096751" y="2369582"/>
            <a:ext cx="0" cy="373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10" idx="2"/>
            <a:endCxn id="11" idx="0"/>
          </p:cNvCxnSpPr>
          <p:nvPr/>
        </p:nvCxnSpPr>
        <p:spPr bwMode="auto">
          <a:xfrm>
            <a:off x="3096751" y="3112532"/>
            <a:ext cx="29803" cy="3773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11" idx="2"/>
            <a:endCxn id="20" idx="1"/>
          </p:cNvCxnSpPr>
          <p:nvPr/>
        </p:nvCxnSpPr>
        <p:spPr bwMode="auto">
          <a:xfrm>
            <a:off x="3126554" y="3859184"/>
            <a:ext cx="1228713" cy="6117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stCxn id="12" idx="2"/>
            <a:endCxn id="13" idx="0"/>
          </p:cNvCxnSpPr>
          <p:nvPr/>
        </p:nvCxnSpPr>
        <p:spPr bwMode="auto">
          <a:xfrm flipH="1">
            <a:off x="4182601" y="2369582"/>
            <a:ext cx="412476" cy="373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12" idx="2"/>
            <a:endCxn id="14" idx="0"/>
          </p:cNvCxnSpPr>
          <p:nvPr/>
        </p:nvCxnSpPr>
        <p:spPr bwMode="auto">
          <a:xfrm>
            <a:off x="4595077" y="2369582"/>
            <a:ext cx="501924" cy="373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>
            <a:stCxn id="13" idx="2"/>
            <a:endCxn id="15" idx="0"/>
          </p:cNvCxnSpPr>
          <p:nvPr/>
        </p:nvCxnSpPr>
        <p:spPr bwMode="auto">
          <a:xfrm>
            <a:off x="4182601" y="3112532"/>
            <a:ext cx="412476" cy="373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>
            <a:stCxn id="14" idx="2"/>
            <a:endCxn id="15" idx="0"/>
          </p:cNvCxnSpPr>
          <p:nvPr/>
        </p:nvCxnSpPr>
        <p:spPr bwMode="auto">
          <a:xfrm flipH="1">
            <a:off x="4595077" y="3112532"/>
            <a:ext cx="501924" cy="373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>
            <a:stCxn id="15" idx="2"/>
            <a:endCxn id="20" idx="0"/>
          </p:cNvCxnSpPr>
          <p:nvPr/>
        </p:nvCxnSpPr>
        <p:spPr bwMode="auto">
          <a:xfrm flipH="1">
            <a:off x="4595076" y="3855482"/>
            <a:ext cx="1" cy="4307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Straight Arrow Connector 56"/>
          <p:cNvCxnSpPr>
            <a:stCxn id="16" idx="2"/>
            <a:endCxn id="17" idx="0"/>
          </p:cNvCxnSpPr>
          <p:nvPr/>
        </p:nvCxnSpPr>
        <p:spPr bwMode="auto">
          <a:xfrm flipH="1">
            <a:off x="6011959" y="2369582"/>
            <a:ext cx="399492" cy="373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Straight Arrow Connector 59"/>
          <p:cNvCxnSpPr>
            <a:stCxn id="16" idx="2"/>
            <a:endCxn id="18" idx="0"/>
          </p:cNvCxnSpPr>
          <p:nvPr/>
        </p:nvCxnSpPr>
        <p:spPr bwMode="auto">
          <a:xfrm>
            <a:off x="6411451" y="2369582"/>
            <a:ext cx="510678" cy="373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Straight Arrow Connector 62"/>
          <p:cNvCxnSpPr>
            <a:stCxn id="17" idx="2"/>
            <a:endCxn id="19" idx="0"/>
          </p:cNvCxnSpPr>
          <p:nvPr/>
        </p:nvCxnSpPr>
        <p:spPr bwMode="auto">
          <a:xfrm>
            <a:off x="6011959" y="3112532"/>
            <a:ext cx="457200" cy="373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Straight Arrow Connector 65"/>
          <p:cNvCxnSpPr>
            <a:stCxn id="18" idx="2"/>
            <a:endCxn id="19" idx="0"/>
          </p:cNvCxnSpPr>
          <p:nvPr/>
        </p:nvCxnSpPr>
        <p:spPr bwMode="auto">
          <a:xfrm flipH="1">
            <a:off x="6469159" y="3112532"/>
            <a:ext cx="452970" cy="373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Straight Arrow Connector 68"/>
          <p:cNvCxnSpPr>
            <a:stCxn id="14" idx="2"/>
            <a:endCxn id="19" idx="1"/>
          </p:cNvCxnSpPr>
          <p:nvPr/>
        </p:nvCxnSpPr>
        <p:spPr bwMode="auto">
          <a:xfrm>
            <a:off x="5097001" y="3112532"/>
            <a:ext cx="1132349" cy="5582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3" name="Straight Arrow Connector 72"/>
          <p:cNvCxnSpPr>
            <a:stCxn id="19" idx="2"/>
            <a:endCxn id="20" idx="3"/>
          </p:cNvCxnSpPr>
          <p:nvPr/>
        </p:nvCxnSpPr>
        <p:spPr bwMode="auto">
          <a:xfrm flipH="1">
            <a:off x="4834885" y="3855482"/>
            <a:ext cx="1634274" cy="6154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13" idx="2"/>
            <a:endCxn id="11" idx="3"/>
          </p:cNvCxnSpPr>
          <p:nvPr/>
        </p:nvCxnSpPr>
        <p:spPr bwMode="auto">
          <a:xfrm flipH="1">
            <a:off x="3895354" y="3112532"/>
            <a:ext cx="287247" cy="5619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Shape 79"/>
          <p:cNvCxnSpPr>
            <a:stCxn id="10" idx="1"/>
            <a:endCxn id="10" idx="0"/>
          </p:cNvCxnSpPr>
          <p:nvPr/>
        </p:nvCxnSpPr>
        <p:spPr bwMode="auto">
          <a:xfrm rot="10800000" flipH="1">
            <a:off x="2914649" y="2743200"/>
            <a:ext cx="182101" cy="184666"/>
          </a:xfrm>
          <a:prstGeom prst="curvedConnector4">
            <a:avLst>
              <a:gd name="adj1" fmla="val -125535"/>
              <a:gd name="adj2" fmla="val 22379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Shape 80"/>
          <p:cNvCxnSpPr>
            <a:stCxn id="15" idx="1"/>
            <a:endCxn id="12" idx="1"/>
          </p:cNvCxnSpPr>
          <p:nvPr/>
        </p:nvCxnSpPr>
        <p:spPr bwMode="auto">
          <a:xfrm rot="10800000">
            <a:off x="4412976" y="2184916"/>
            <a:ext cx="12700" cy="1485900"/>
          </a:xfrm>
          <a:prstGeom prst="curvedConnector3">
            <a:avLst>
              <a:gd name="adj1" fmla="val 425274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4842030" y="1275606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a=0</a:t>
            </a:r>
          </a:p>
        </p:txBody>
      </p:sp>
    </p:spTree>
    <p:extLst>
      <p:ext uri="{BB962C8B-B14F-4D97-AF65-F5344CB8AC3E}">
        <p14:creationId xmlns:p14="http://schemas.microsoft.com/office/powerpoint/2010/main" val="3556215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Dominance Relation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6CB5A-F5BD-474A-BDA3-1E989790071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412976" y="1314450"/>
            <a:ext cx="36420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1: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14650" y="2000250"/>
            <a:ext cx="36420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2: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14650" y="2743200"/>
            <a:ext cx="36420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3: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97814" y="3489852"/>
            <a:ext cx="36420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4: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12976" y="2000250"/>
            <a:ext cx="364202" cy="369332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5: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00500" y="2743200"/>
            <a:ext cx="364202" cy="369332"/>
          </a:xfrm>
          <a:prstGeom prst="rect">
            <a:avLst/>
          </a:prstGeom>
          <a:solidFill>
            <a:srgbClr val="6600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6: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14900" y="2743200"/>
            <a:ext cx="364202" cy="369332"/>
          </a:xfrm>
          <a:prstGeom prst="rect">
            <a:avLst/>
          </a:prstGeom>
          <a:solidFill>
            <a:srgbClr val="6600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7: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139953" y="3489852"/>
            <a:ext cx="885179" cy="369332"/>
          </a:xfrm>
          <a:prstGeom prst="rect">
            <a:avLst/>
          </a:prstGeom>
          <a:solidFill>
            <a:srgbClr val="6600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8: b = 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229350" y="2000250"/>
            <a:ext cx="36420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9: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72150" y="2743200"/>
            <a:ext cx="47961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10: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686551" y="2743200"/>
            <a:ext cx="471155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11: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29350" y="3486150"/>
            <a:ext cx="47961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12: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55267" y="4286250"/>
            <a:ext cx="47961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13:</a:t>
            </a:r>
          </a:p>
        </p:txBody>
      </p:sp>
      <p:cxnSp>
        <p:nvCxnSpPr>
          <p:cNvPr id="22" name="Straight Arrow Connector 21"/>
          <p:cNvCxnSpPr>
            <a:stCxn id="8" idx="2"/>
            <a:endCxn id="9" idx="0"/>
          </p:cNvCxnSpPr>
          <p:nvPr/>
        </p:nvCxnSpPr>
        <p:spPr bwMode="auto">
          <a:xfrm flipH="1">
            <a:off x="3096751" y="1683782"/>
            <a:ext cx="1498326" cy="3164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8" idx="2"/>
            <a:endCxn id="12" idx="0"/>
          </p:cNvCxnSpPr>
          <p:nvPr/>
        </p:nvCxnSpPr>
        <p:spPr bwMode="auto">
          <a:xfrm>
            <a:off x="4595077" y="1683782"/>
            <a:ext cx="0" cy="3164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>
            <a:stCxn id="8" idx="2"/>
            <a:endCxn id="16" idx="0"/>
          </p:cNvCxnSpPr>
          <p:nvPr/>
        </p:nvCxnSpPr>
        <p:spPr bwMode="auto">
          <a:xfrm>
            <a:off x="4595077" y="1683782"/>
            <a:ext cx="1816374" cy="3164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9" idx="2"/>
            <a:endCxn id="10" idx="0"/>
          </p:cNvCxnSpPr>
          <p:nvPr/>
        </p:nvCxnSpPr>
        <p:spPr bwMode="auto">
          <a:xfrm>
            <a:off x="3096751" y="2369582"/>
            <a:ext cx="0" cy="373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10" idx="2"/>
            <a:endCxn id="11" idx="0"/>
          </p:cNvCxnSpPr>
          <p:nvPr/>
        </p:nvCxnSpPr>
        <p:spPr bwMode="auto">
          <a:xfrm flipH="1">
            <a:off x="3079915" y="3112532"/>
            <a:ext cx="16836" cy="3773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11" idx="2"/>
            <a:endCxn id="20" idx="1"/>
          </p:cNvCxnSpPr>
          <p:nvPr/>
        </p:nvCxnSpPr>
        <p:spPr bwMode="auto">
          <a:xfrm>
            <a:off x="3079915" y="3859184"/>
            <a:ext cx="1275352" cy="6117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stCxn id="12" idx="2"/>
            <a:endCxn id="13" idx="0"/>
          </p:cNvCxnSpPr>
          <p:nvPr/>
        </p:nvCxnSpPr>
        <p:spPr bwMode="auto">
          <a:xfrm flipH="1">
            <a:off x="4182601" y="2369582"/>
            <a:ext cx="412476" cy="373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12" idx="2"/>
            <a:endCxn id="14" idx="0"/>
          </p:cNvCxnSpPr>
          <p:nvPr/>
        </p:nvCxnSpPr>
        <p:spPr bwMode="auto">
          <a:xfrm>
            <a:off x="4595077" y="2369582"/>
            <a:ext cx="501924" cy="373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>
            <a:stCxn id="13" idx="2"/>
            <a:endCxn id="15" idx="0"/>
          </p:cNvCxnSpPr>
          <p:nvPr/>
        </p:nvCxnSpPr>
        <p:spPr bwMode="auto">
          <a:xfrm>
            <a:off x="4182601" y="3112532"/>
            <a:ext cx="399942" cy="3773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>
            <a:stCxn id="14" idx="2"/>
            <a:endCxn id="15" idx="0"/>
          </p:cNvCxnSpPr>
          <p:nvPr/>
        </p:nvCxnSpPr>
        <p:spPr bwMode="auto">
          <a:xfrm flipH="1">
            <a:off x="4582543" y="3112532"/>
            <a:ext cx="514458" cy="3773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>
            <a:stCxn id="15" idx="2"/>
            <a:endCxn id="20" idx="0"/>
          </p:cNvCxnSpPr>
          <p:nvPr/>
        </p:nvCxnSpPr>
        <p:spPr bwMode="auto">
          <a:xfrm>
            <a:off x="4582543" y="3859184"/>
            <a:ext cx="12533" cy="4270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Straight Arrow Connector 56"/>
          <p:cNvCxnSpPr>
            <a:stCxn id="16" idx="2"/>
            <a:endCxn id="17" idx="0"/>
          </p:cNvCxnSpPr>
          <p:nvPr/>
        </p:nvCxnSpPr>
        <p:spPr bwMode="auto">
          <a:xfrm flipH="1">
            <a:off x="6011959" y="2369582"/>
            <a:ext cx="399492" cy="373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Straight Arrow Connector 59"/>
          <p:cNvCxnSpPr>
            <a:stCxn id="16" idx="2"/>
            <a:endCxn id="18" idx="0"/>
          </p:cNvCxnSpPr>
          <p:nvPr/>
        </p:nvCxnSpPr>
        <p:spPr bwMode="auto">
          <a:xfrm>
            <a:off x="6411451" y="2369582"/>
            <a:ext cx="510678" cy="373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Straight Arrow Connector 62"/>
          <p:cNvCxnSpPr>
            <a:stCxn id="17" idx="2"/>
            <a:endCxn id="19" idx="0"/>
          </p:cNvCxnSpPr>
          <p:nvPr/>
        </p:nvCxnSpPr>
        <p:spPr bwMode="auto">
          <a:xfrm>
            <a:off x="6011959" y="3112532"/>
            <a:ext cx="457200" cy="373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Straight Arrow Connector 65"/>
          <p:cNvCxnSpPr>
            <a:stCxn id="18" idx="2"/>
            <a:endCxn id="19" idx="0"/>
          </p:cNvCxnSpPr>
          <p:nvPr/>
        </p:nvCxnSpPr>
        <p:spPr bwMode="auto">
          <a:xfrm flipH="1">
            <a:off x="6469159" y="3112532"/>
            <a:ext cx="452970" cy="373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Straight Arrow Connector 68"/>
          <p:cNvCxnSpPr>
            <a:stCxn id="14" idx="2"/>
            <a:endCxn id="19" idx="1"/>
          </p:cNvCxnSpPr>
          <p:nvPr/>
        </p:nvCxnSpPr>
        <p:spPr bwMode="auto">
          <a:xfrm>
            <a:off x="5097001" y="3112532"/>
            <a:ext cx="1132349" cy="5582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3" name="Straight Arrow Connector 72"/>
          <p:cNvCxnSpPr>
            <a:stCxn id="19" idx="2"/>
            <a:endCxn id="20" idx="3"/>
          </p:cNvCxnSpPr>
          <p:nvPr/>
        </p:nvCxnSpPr>
        <p:spPr bwMode="auto">
          <a:xfrm flipH="1">
            <a:off x="4834885" y="3855482"/>
            <a:ext cx="1634274" cy="6154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13" idx="2"/>
            <a:endCxn id="11" idx="3"/>
          </p:cNvCxnSpPr>
          <p:nvPr/>
        </p:nvCxnSpPr>
        <p:spPr bwMode="auto">
          <a:xfrm flipH="1">
            <a:off x="3262016" y="3112532"/>
            <a:ext cx="920585" cy="5619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Shape 79"/>
          <p:cNvCxnSpPr>
            <a:stCxn id="10" idx="1"/>
            <a:endCxn id="10" idx="0"/>
          </p:cNvCxnSpPr>
          <p:nvPr/>
        </p:nvCxnSpPr>
        <p:spPr bwMode="auto">
          <a:xfrm rot="10800000" flipH="1">
            <a:off x="2914649" y="2743200"/>
            <a:ext cx="182101" cy="184666"/>
          </a:xfrm>
          <a:prstGeom prst="curvedConnector4">
            <a:avLst>
              <a:gd name="adj1" fmla="val -125535"/>
              <a:gd name="adj2" fmla="val 22379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Shape 80"/>
          <p:cNvCxnSpPr>
            <a:stCxn id="15" idx="1"/>
            <a:endCxn id="12" idx="1"/>
          </p:cNvCxnSpPr>
          <p:nvPr/>
        </p:nvCxnSpPr>
        <p:spPr bwMode="auto">
          <a:xfrm rot="10800000" flipH="1">
            <a:off x="4139952" y="2184916"/>
            <a:ext cx="273023" cy="1489602"/>
          </a:xfrm>
          <a:prstGeom prst="curvedConnector3">
            <a:avLst>
              <a:gd name="adj1" fmla="val -10581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4842030" y="2031690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a=0</a:t>
            </a:r>
          </a:p>
        </p:txBody>
      </p:sp>
    </p:spTree>
    <p:extLst>
      <p:ext uri="{BB962C8B-B14F-4D97-AF65-F5344CB8AC3E}">
        <p14:creationId xmlns:p14="http://schemas.microsoft.com/office/powerpoint/2010/main" val="3029071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Dominance Frontier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 </a:t>
            </a:r>
            <a:r>
              <a:rPr lang="en-US" i="1" dirty="0"/>
              <a:t>strictly dominates </a:t>
            </a:r>
            <a:r>
              <a:rPr lang="en-US" dirty="0"/>
              <a:t>Y if X dominates Y and X ≠ Y</a:t>
            </a:r>
            <a:endParaRPr lang="en-US" i="1" dirty="0"/>
          </a:p>
          <a:p>
            <a:r>
              <a:rPr lang="en-US" i="1" dirty="0"/>
              <a:t>Dominance Frontier </a:t>
            </a:r>
            <a:r>
              <a:rPr lang="en-US" dirty="0"/>
              <a:t>(DF)</a:t>
            </a:r>
            <a:r>
              <a:rPr lang="en-US" i="1" dirty="0"/>
              <a:t> </a:t>
            </a:r>
            <a:r>
              <a:rPr lang="en-US" dirty="0"/>
              <a:t>of node X is the set of all nodes Y such that:</a:t>
            </a:r>
          </a:p>
          <a:p>
            <a:pPr lvl="1"/>
            <a:r>
              <a:rPr lang="en-US" sz="2000" dirty="0"/>
              <a:t>X dominates a predecessor of Y, and</a:t>
            </a:r>
          </a:p>
          <a:p>
            <a:pPr lvl="1"/>
            <a:r>
              <a:rPr lang="en-US" sz="2000" dirty="0"/>
              <a:t>X does not strictly dominate 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6CB5A-F5BD-474A-BDA3-1E989790071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Dominance Frontier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6CB5A-F5BD-474A-BDA3-1E989790071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412976" y="1314450"/>
            <a:ext cx="36420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1: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14650" y="2000250"/>
            <a:ext cx="36420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2: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14650" y="2743200"/>
            <a:ext cx="36420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3: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14650" y="3486150"/>
            <a:ext cx="36420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4: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12976" y="2000250"/>
            <a:ext cx="364202" cy="369332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5: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00500" y="2743200"/>
            <a:ext cx="364202" cy="369332"/>
          </a:xfrm>
          <a:prstGeom prst="rect">
            <a:avLst/>
          </a:prstGeom>
          <a:solidFill>
            <a:srgbClr val="6600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6: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14900" y="2743200"/>
            <a:ext cx="364202" cy="369332"/>
          </a:xfrm>
          <a:prstGeom prst="rect">
            <a:avLst/>
          </a:prstGeom>
          <a:solidFill>
            <a:srgbClr val="6600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7: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412976" y="3486150"/>
            <a:ext cx="364202" cy="369332"/>
          </a:xfrm>
          <a:prstGeom prst="rect">
            <a:avLst/>
          </a:prstGeom>
          <a:solidFill>
            <a:srgbClr val="6600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8: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229350" y="2000250"/>
            <a:ext cx="36420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9: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72150" y="2743200"/>
            <a:ext cx="47961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10: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686551" y="2743200"/>
            <a:ext cx="471155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11: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29350" y="3486150"/>
            <a:ext cx="47961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12: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55267" y="4286250"/>
            <a:ext cx="47961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13:</a:t>
            </a:r>
          </a:p>
        </p:txBody>
      </p:sp>
      <p:cxnSp>
        <p:nvCxnSpPr>
          <p:cNvPr id="22" name="Straight Arrow Connector 21"/>
          <p:cNvCxnSpPr>
            <a:stCxn id="8" idx="2"/>
            <a:endCxn id="9" idx="0"/>
          </p:cNvCxnSpPr>
          <p:nvPr/>
        </p:nvCxnSpPr>
        <p:spPr bwMode="auto">
          <a:xfrm flipH="1">
            <a:off x="3096751" y="1683782"/>
            <a:ext cx="1498326" cy="3164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8" idx="2"/>
            <a:endCxn id="12" idx="0"/>
          </p:cNvCxnSpPr>
          <p:nvPr/>
        </p:nvCxnSpPr>
        <p:spPr bwMode="auto">
          <a:xfrm>
            <a:off x="4595077" y="1683782"/>
            <a:ext cx="0" cy="3164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>
            <a:stCxn id="8" idx="2"/>
            <a:endCxn id="16" idx="0"/>
          </p:cNvCxnSpPr>
          <p:nvPr/>
        </p:nvCxnSpPr>
        <p:spPr bwMode="auto">
          <a:xfrm>
            <a:off x="4595077" y="1683782"/>
            <a:ext cx="1816374" cy="3164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9" idx="2"/>
            <a:endCxn id="10" idx="0"/>
          </p:cNvCxnSpPr>
          <p:nvPr/>
        </p:nvCxnSpPr>
        <p:spPr bwMode="auto">
          <a:xfrm>
            <a:off x="3096751" y="2369582"/>
            <a:ext cx="0" cy="373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10" idx="2"/>
            <a:endCxn id="11" idx="0"/>
          </p:cNvCxnSpPr>
          <p:nvPr/>
        </p:nvCxnSpPr>
        <p:spPr bwMode="auto">
          <a:xfrm>
            <a:off x="3096751" y="3112532"/>
            <a:ext cx="0" cy="373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11" idx="2"/>
            <a:endCxn id="20" idx="1"/>
          </p:cNvCxnSpPr>
          <p:nvPr/>
        </p:nvCxnSpPr>
        <p:spPr bwMode="auto">
          <a:xfrm>
            <a:off x="3096751" y="3855482"/>
            <a:ext cx="1258516" cy="6154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stCxn id="12" idx="2"/>
            <a:endCxn id="13" idx="0"/>
          </p:cNvCxnSpPr>
          <p:nvPr/>
        </p:nvCxnSpPr>
        <p:spPr bwMode="auto">
          <a:xfrm flipH="1">
            <a:off x="4182601" y="2369582"/>
            <a:ext cx="412476" cy="373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12" idx="2"/>
            <a:endCxn id="14" idx="0"/>
          </p:cNvCxnSpPr>
          <p:nvPr/>
        </p:nvCxnSpPr>
        <p:spPr bwMode="auto">
          <a:xfrm>
            <a:off x="4595077" y="2369582"/>
            <a:ext cx="501924" cy="373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>
            <a:stCxn id="13" idx="2"/>
            <a:endCxn id="15" idx="0"/>
          </p:cNvCxnSpPr>
          <p:nvPr/>
        </p:nvCxnSpPr>
        <p:spPr bwMode="auto">
          <a:xfrm>
            <a:off x="4182601" y="3112532"/>
            <a:ext cx="412476" cy="373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>
            <a:stCxn id="14" idx="2"/>
            <a:endCxn id="15" idx="0"/>
          </p:cNvCxnSpPr>
          <p:nvPr/>
        </p:nvCxnSpPr>
        <p:spPr bwMode="auto">
          <a:xfrm flipH="1">
            <a:off x="4595077" y="3112532"/>
            <a:ext cx="501924" cy="373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>
            <a:stCxn id="15" idx="2"/>
            <a:endCxn id="20" idx="0"/>
          </p:cNvCxnSpPr>
          <p:nvPr/>
        </p:nvCxnSpPr>
        <p:spPr bwMode="auto">
          <a:xfrm flipH="1">
            <a:off x="4595076" y="3855482"/>
            <a:ext cx="1" cy="4307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Straight Arrow Connector 56"/>
          <p:cNvCxnSpPr>
            <a:stCxn id="16" idx="2"/>
            <a:endCxn id="17" idx="0"/>
          </p:cNvCxnSpPr>
          <p:nvPr/>
        </p:nvCxnSpPr>
        <p:spPr bwMode="auto">
          <a:xfrm flipH="1">
            <a:off x="6011959" y="2369582"/>
            <a:ext cx="399492" cy="373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Straight Arrow Connector 59"/>
          <p:cNvCxnSpPr>
            <a:stCxn id="16" idx="2"/>
            <a:endCxn id="18" idx="0"/>
          </p:cNvCxnSpPr>
          <p:nvPr/>
        </p:nvCxnSpPr>
        <p:spPr bwMode="auto">
          <a:xfrm>
            <a:off x="6411451" y="2369582"/>
            <a:ext cx="510678" cy="373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Straight Arrow Connector 62"/>
          <p:cNvCxnSpPr>
            <a:stCxn id="17" idx="2"/>
            <a:endCxn id="19" idx="0"/>
          </p:cNvCxnSpPr>
          <p:nvPr/>
        </p:nvCxnSpPr>
        <p:spPr bwMode="auto">
          <a:xfrm>
            <a:off x="6011959" y="3112532"/>
            <a:ext cx="457200" cy="373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Straight Arrow Connector 65"/>
          <p:cNvCxnSpPr>
            <a:stCxn id="18" idx="2"/>
            <a:endCxn id="19" idx="0"/>
          </p:cNvCxnSpPr>
          <p:nvPr/>
        </p:nvCxnSpPr>
        <p:spPr bwMode="auto">
          <a:xfrm flipH="1">
            <a:off x="6469159" y="3112532"/>
            <a:ext cx="452970" cy="373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Straight Arrow Connector 68"/>
          <p:cNvCxnSpPr>
            <a:stCxn id="14" idx="2"/>
            <a:endCxn id="19" idx="1"/>
          </p:cNvCxnSpPr>
          <p:nvPr/>
        </p:nvCxnSpPr>
        <p:spPr bwMode="auto">
          <a:xfrm>
            <a:off x="5097001" y="3112532"/>
            <a:ext cx="1132349" cy="5582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3" name="Straight Arrow Connector 72"/>
          <p:cNvCxnSpPr>
            <a:stCxn id="19" idx="2"/>
            <a:endCxn id="20" idx="3"/>
          </p:cNvCxnSpPr>
          <p:nvPr/>
        </p:nvCxnSpPr>
        <p:spPr bwMode="auto">
          <a:xfrm flipH="1">
            <a:off x="4834885" y="3855482"/>
            <a:ext cx="1634274" cy="6154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13" idx="2"/>
            <a:endCxn id="11" idx="3"/>
          </p:cNvCxnSpPr>
          <p:nvPr/>
        </p:nvCxnSpPr>
        <p:spPr bwMode="auto">
          <a:xfrm flipH="1">
            <a:off x="3278852" y="3112532"/>
            <a:ext cx="903749" cy="5582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Shape 79"/>
          <p:cNvCxnSpPr>
            <a:stCxn id="10" idx="1"/>
            <a:endCxn id="10" idx="0"/>
          </p:cNvCxnSpPr>
          <p:nvPr/>
        </p:nvCxnSpPr>
        <p:spPr bwMode="auto">
          <a:xfrm rot="10800000" flipH="1">
            <a:off x="2914649" y="2743200"/>
            <a:ext cx="182101" cy="184666"/>
          </a:xfrm>
          <a:prstGeom prst="curvedConnector4">
            <a:avLst>
              <a:gd name="adj1" fmla="val -125535"/>
              <a:gd name="adj2" fmla="val 22379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Shape 80"/>
          <p:cNvCxnSpPr>
            <a:stCxn id="15" idx="1"/>
            <a:endCxn id="12" idx="1"/>
          </p:cNvCxnSpPr>
          <p:nvPr/>
        </p:nvCxnSpPr>
        <p:spPr bwMode="auto">
          <a:xfrm rot="10800000">
            <a:off x="4412976" y="2184916"/>
            <a:ext cx="12700" cy="1485900"/>
          </a:xfrm>
          <a:prstGeom prst="curvedConnector3">
            <a:avLst>
              <a:gd name="adj1" fmla="val 488570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1314450" y="1314450"/>
            <a:ext cx="1433406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/>
              <a:t>D(5)={6,7,8}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43608" y="4286250"/>
            <a:ext cx="223524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/>
              <a:t>DF(5) = {4,12,5,13}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314450" y="1771650"/>
            <a:ext cx="1221809" cy="369332"/>
          </a:xfrm>
          <a:prstGeom prst="rect">
            <a:avLst/>
          </a:prstGeom>
          <a:solidFill>
            <a:srgbClr val="660066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S(6)={4,8}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314450" y="2228850"/>
            <a:ext cx="1337226" cy="369332"/>
          </a:xfrm>
          <a:prstGeom prst="rect">
            <a:avLst/>
          </a:prstGeom>
          <a:solidFill>
            <a:srgbClr val="660066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S(7)={8,12}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314450" y="2686050"/>
            <a:ext cx="1337226" cy="369332"/>
          </a:xfrm>
          <a:prstGeom prst="rect">
            <a:avLst/>
          </a:prstGeom>
          <a:solidFill>
            <a:srgbClr val="660066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S(8)={5,13}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Dominance Frontier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to compute DF(X):</a:t>
            </a:r>
          </a:p>
          <a:p>
            <a:pPr lvl="1"/>
            <a:r>
              <a:rPr lang="en-US" sz="2000" dirty="0"/>
              <a:t>Local(X) := set of successors of X that X does not immediately dominate</a:t>
            </a:r>
          </a:p>
          <a:p>
            <a:pPr lvl="1"/>
            <a:r>
              <a:rPr lang="en-US" sz="2000" dirty="0"/>
              <a:t>Up(X) := if X dominates K, Up(X) is the set of nodes in DF(K) that are not dominated by X.</a:t>
            </a:r>
          </a:p>
          <a:p>
            <a:pPr lvl="1"/>
            <a:r>
              <a:rPr lang="en-US" sz="2000" dirty="0"/>
              <a:t>DF(X) := Union of Local(X) and ( Union of Up(K) for all K that are children of X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6CB5A-F5BD-474A-BDA3-1E989790071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Dominance Frontier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sz="2100" dirty="0"/>
                  <a:t>ComputeDF(X):</a:t>
                </a:r>
              </a:p>
              <a:p>
                <a:pPr lvl="1">
                  <a:buNone/>
                </a:pPr>
                <a:r>
                  <a:rPr lang="en-US" sz="1800" dirty="0"/>
                  <a:t>S := {} </a:t>
                </a:r>
                <a:r>
                  <a:rPr lang="en-US" sz="1800" dirty="0">
                    <a:solidFill>
                      <a:schemeClr val="accent2"/>
                    </a:solidFill>
                  </a:rPr>
                  <a:t>// empty set</a:t>
                </a:r>
              </a:p>
              <a:p>
                <a:pPr lvl="1">
                  <a:buNone/>
                </a:pPr>
                <a:r>
                  <a:rPr lang="en-US" sz="1800" dirty="0"/>
                  <a:t>For each node Y in </a:t>
                </a:r>
                <a:r>
                  <a:rPr lang="en-US" sz="1800" dirty="0" err="1"/>
                  <a:t>Successor(X</a:t>
                </a:r>
                <a:r>
                  <a:rPr lang="en-US" sz="1800" dirty="0"/>
                  <a:t>):</a:t>
                </a:r>
              </a:p>
              <a:p>
                <a:pPr lvl="1">
                  <a:buNone/>
                </a:pPr>
                <a:r>
                  <a:rPr lang="en-US" sz="1800" dirty="0"/>
                  <a:t>	If X does not strictly dominate Y:</a:t>
                </a:r>
              </a:p>
              <a:p>
                <a:pPr lvl="1">
                  <a:buNone/>
                </a:pPr>
                <a:r>
                  <a:rPr lang="en-US" sz="1800" dirty="0"/>
                  <a:t>		 S := 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sz="1800" dirty="0"/>
                  <a:t> {Y</a:t>
                </a:r>
                <a:r>
                  <a:rPr lang="en-US" sz="1800" dirty="0">
                    <a:solidFill>
                      <a:srgbClr val="333399"/>
                    </a:solidFill>
                  </a:rPr>
                  <a:t>} // this is Local(X),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3333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sz="1800" dirty="0">
                    <a:solidFill>
                      <a:srgbClr val="333399"/>
                    </a:solidFill>
                  </a:rPr>
                  <a:t> means union</a:t>
                </a:r>
              </a:p>
              <a:p>
                <a:pPr lvl="1">
                  <a:buNone/>
                </a:pPr>
                <a:r>
                  <a:rPr lang="en-US" sz="1800" dirty="0"/>
                  <a:t>For each child K of X in D(X): </a:t>
                </a:r>
                <a:r>
                  <a:rPr lang="en-US" sz="1800" dirty="0">
                    <a:solidFill>
                      <a:srgbClr val="333399"/>
                    </a:solidFill>
                  </a:rPr>
                  <a:t>// X dominates K</a:t>
                </a:r>
              </a:p>
              <a:p>
                <a:pPr lvl="1">
                  <a:buNone/>
                </a:pPr>
                <a:r>
                  <a:rPr lang="en-US" sz="1800" dirty="0"/>
                  <a:t>	For each element Y in </a:t>
                </a:r>
                <a:r>
                  <a:rPr lang="en-US" sz="1800" dirty="0" err="1"/>
                  <a:t>ComputeDF(K</a:t>
                </a:r>
                <a:r>
                  <a:rPr lang="en-US" sz="1800" dirty="0"/>
                  <a:t>):</a:t>
                </a:r>
              </a:p>
              <a:p>
                <a:pPr lvl="1">
                  <a:buNone/>
                </a:pPr>
                <a:r>
                  <a:rPr lang="en-US" sz="1800" dirty="0"/>
                  <a:t>		 If X does not dominate Y, </a:t>
                </a:r>
              </a:p>
              <a:p>
                <a:pPr lvl="1">
                  <a:buNone/>
                </a:pPr>
                <a:r>
                  <a:rPr lang="en-US" sz="1800" dirty="0"/>
                  <a:t>			S := 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sz="1800" dirty="0"/>
                  <a:t> {Y} </a:t>
                </a:r>
                <a:r>
                  <a:rPr lang="en-US" sz="1800" dirty="0">
                    <a:solidFill>
                      <a:srgbClr val="333399"/>
                    </a:solidFill>
                  </a:rPr>
                  <a:t>// this is Up(X)</a:t>
                </a:r>
                <a:r>
                  <a:rPr lang="en-US" sz="1800" dirty="0"/>
                  <a:t> </a:t>
                </a:r>
              </a:p>
              <a:p>
                <a:pPr lvl="1">
                  <a:buNone/>
                </a:pPr>
                <a:r>
                  <a:rPr lang="en-US" sz="1800" dirty="0"/>
                  <a:t>DF(X) = S; return S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2" t="-35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6CB5A-F5BD-474A-BDA3-1E989790071A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8C71F39-BFAC-2149-8464-86CA79203743}"/>
              </a:ext>
            </a:extLst>
          </p:cNvPr>
          <p:cNvGrpSpPr/>
          <p:nvPr/>
        </p:nvGrpSpPr>
        <p:grpSpPr>
          <a:xfrm>
            <a:off x="5544578" y="162322"/>
            <a:ext cx="2953494" cy="2409428"/>
            <a:chOff x="2914650" y="1314450"/>
            <a:chExt cx="4148094" cy="324879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A8E230C-6B6E-8244-BE8F-51EBB6F3D3F3}"/>
                </a:ext>
              </a:extLst>
            </p:cNvPr>
            <p:cNvSpPr txBox="1"/>
            <p:nvPr/>
          </p:nvSpPr>
          <p:spPr>
            <a:xfrm>
              <a:off x="4412976" y="1314450"/>
              <a:ext cx="304892" cy="27699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1: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FCD9541-B856-1148-9F07-097B5F3FD2AE}"/>
                </a:ext>
              </a:extLst>
            </p:cNvPr>
            <p:cNvSpPr txBox="1"/>
            <p:nvPr/>
          </p:nvSpPr>
          <p:spPr>
            <a:xfrm>
              <a:off x="2914650" y="2000250"/>
              <a:ext cx="304892" cy="27699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2: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84959E7-8C1D-B846-8B34-99DF2B43F0D1}"/>
                </a:ext>
              </a:extLst>
            </p:cNvPr>
            <p:cNvSpPr txBox="1"/>
            <p:nvPr/>
          </p:nvSpPr>
          <p:spPr>
            <a:xfrm>
              <a:off x="2914650" y="2743200"/>
              <a:ext cx="304892" cy="27699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3: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41CE3AC-4949-1D41-94B8-80D9D227E74D}"/>
                </a:ext>
              </a:extLst>
            </p:cNvPr>
            <p:cNvSpPr txBox="1"/>
            <p:nvPr/>
          </p:nvSpPr>
          <p:spPr>
            <a:xfrm>
              <a:off x="2914650" y="3486150"/>
              <a:ext cx="304892" cy="27699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4: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9EEC372-E5A5-D149-B01C-1C2D242E7B61}"/>
                </a:ext>
              </a:extLst>
            </p:cNvPr>
            <p:cNvSpPr txBox="1"/>
            <p:nvPr/>
          </p:nvSpPr>
          <p:spPr>
            <a:xfrm>
              <a:off x="4412976" y="2000250"/>
              <a:ext cx="304892" cy="276999"/>
            </a:xfrm>
            <a:prstGeom prst="rect">
              <a:avLst/>
            </a:prstGeom>
            <a:solidFill>
              <a:srgbClr val="CCFFCC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5: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8D655CA-0499-BD41-BC1B-EE3FE78258D7}"/>
                </a:ext>
              </a:extLst>
            </p:cNvPr>
            <p:cNvSpPr txBox="1"/>
            <p:nvPr/>
          </p:nvSpPr>
          <p:spPr>
            <a:xfrm>
              <a:off x="4000500" y="2743200"/>
              <a:ext cx="304892" cy="276999"/>
            </a:xfrm>
            <a:prstGeom prst="rect">
              <a:avLst/>
            </a:prstGeom>
            <a:solidFill>
              <a:srgbClr val="660066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6: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0B1247E-D86F-DF4E-9340-3FB0E35DDD85}"/>
                </a:ext>
              </a:extLst>
            </p:cNvPr>
            <p:cNvSpPr txBox="1"/>
            <p:nvPr/>
          </p:nvSpPr>
          <p:spPr>
            <a:xfrm>
              <a:off x="4914900" y="2743200"/>
              <a:ext cx="304892" cy="276999"/>
            </a:xfrm>
            <a:prstGeom prst="rect">
              <a:avLst/>
            </a:prstGeom>
            <a:solidFill>
              <a:srgbClr val="660066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FFFF"/>
                  </a:solidFill>
                </a:rPr>
                <a:t>7: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F26FF49-B321-7E4E-BB18-C5CCDD33B46B}"/>
                </a:ext>
              </a:extLst>
            </p:cNvPr>
            <p:cNvSpPr txBox="1"/>
            <p:nvPr/>
          </p:nvSpPr>
          <p:spPr>
            <a:xfrm>
              <a:off x="4412976" y="3486150"/>
              <a:ext cx="304892" cy="276999"/>
            </a:xfrm>
            <a:prstGeom prst="rect">
              <a:avLst/>
            </a:prstGeom>
            <a:solidFill>
              <a:srgbClr val="660066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FFFF"/>
                  </a:solidFill>
                </a:rPr>
                <a:t>8: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A90C92D-CAAB-5744-9753-6ADADD114B7A}"/>
                </a:ext>
              </a:extLst>
            </p:cNvPr>
            <p:cNvSpPr txBox="1"/>
            <p:nvPr/>
          </p:nvSpPr>
          <p:spPr>
            <a:xfrm>
              <a:off x="6229350" y="2000250"/>
              <a:ext cx="304892" cy="27699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9: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E385EB2-0D93-B94D-8A50-CAE75C5A333F}"/>
                </a:ext>
              </a:extLst>
            </p:cNvPr>
            <p:cNvSpPr txBox="1"/>
            <p:nvPr/>
          </p:nvSpPr>
          <p:spPr>
            <a:xfrm>
              <a:off x="5772150" y="2743200"/>
              <a:ext cx="381836" cy="27699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10: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F8013B3-C8F6-BB40-BC7A-3E5C401CE017}"/>
                </a:ext>
              </a:extLst>
            </p:cNvPr>
            <p:cNvSpPr txBox="1"/>
            <p:nvPr/>
          </p:nvSpPr>
          <p:spPr>
            <a:xfrm>
              <a:off x="6686551" y="2743200"/>
              <a:ext cx="376193" cy="27699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11: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B8F1C34-F465-934B-9F87-179A83DE77AD}"/>
                </a:ext>
              </a:extLst>
            </p:cNvPr>
            <p:cNvSpPr txBox="1"/>
            <p:nvPr/>
          </p:nvSpPr>
          <p:spPr>
            <a:xfrm>
              <a:off x="6229350" y="3486150"/>
              <a:ext cx="381836" cy="27699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12: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B74262D-9B58-EE47-A225-3A1A7AD12872}"/>
                </a:ext>
              </a:extLst>
            </p:cNvPr>
            <p:cNvSpPr txBox="1"/>
            <p:nvPr/>
          </p:nvSpPr>
          <p:spPr>
            <a:xfrm>
              <a:off x="4355267" y="4286250"/>
              <a:ext cx="381836" cy="27699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13: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4C7E2D4-DD3D-9E40-8E38-4FADB1F8B533}"/>
                </a:ext>
              </a:extLst>
            </p:cNvPr>
            <p:cNvCxnSpPr>
              <a:stCxn id="8" idx="2"/>
              <a:endCxn id="9" idx="0"/>
            </p:cNvCxnSpPr>
            <p:nvPr/>
          </p:nvCxnSpPr>
          <p:spPr bwMode="auto">
            <a:xfrm flipH="1">
              <a:off x="3067096" y="1591449"/>
              <a:ext cx="1498326" cy="40880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761A109-C3B6-CE4E-AF31-1180902EC55A}"/>
                </a:ext>
              </a:extLst>
            </p:cNvPr>
            <p:cNvCxnSpPr>
              <a:stCxn id="8" idx="2"/>
              <a:endCxn id="12" idx="0"/>
            </p:cNvCxnSpPr>
            <p:nvPr/>
          </p:nvCxnSpPr>
          <p:spPr bwMode="auto">
            <a:xfrm>
              <a:off x="4565422" y="1591449"/>
              <a:ext cx="0" cy="40880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CE3A293-14EB-704E-AB5C-472C44BF98D1}"/>
                </a:ext>
              </a:extLst>
            </p:cNvPr>
            <p:cNvCxnSpPr>
              <a:stCxn id="8" idx="2"/>
              <a:endCxn id="16" idx="0"/>
            </p:cNvCxnSpPr>
            <p:nvPr/>
          </p:nvCxnSpPr>
          <p:spPr bwMode="auto">
            <a:xfrm>
              <a:off x="4565422" y="1591449"/>
              <a:ext cx="1816374" cy="40880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EB9B7FB-A4C7-DE4C-9826-B733EDAA9A9C}"/>
                </a:ext>
              </a:extLst>
            </p:cNvPr>
            <p:cNvCxnSpPr>
              <a:stCxn id="9" idx="2"/>
              <a:endCxn id="10" idx="0"/>
            </p:cNvCxnSpPr>
            <p:nvPr/>
          </p:nvCxnSpPr>
          <p:spPr bwMode="auto">
            <a:xfrm>
              <a:off x="3067096" y="2277249"/>
              <a:ext cx="0" cy="4659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DEB8DBF-45B4-1240-A32B-AA663C0F20FA}"/>
                </a:ext>
              </a:extLst>
            </p:cNvPr>
            <p:cNvCxnSpPr>
              <a:stCxn id="10" idx="2"/>
              <a:endCxn id="11" idx="0"/>
            </p:cNvCxnSpPr>
            <p:nvPr/>
          </p:nvCxnSpPr>
          <p:spPr bwMode="auto">
            <a:xfrm>
              <a:off x="3067096" y="3020199"/>
              <a:ext cx="0" cy="4659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B3383F2-D53F-DD40-AD34-E0BF41BC2D3A}"/>
                </a:ext>
              </a:extLst>
            </p:cNvPr>
            <p:cNvCxnSpPr>
              <a:stCxn id="11" idx="2"/>
              <a:endCxn id="20" idx="1"/>
            </p:cNvCxnSpPr>
            <p:nvPr/>
          </p:nvCxnSpPr>
          <p:spPr bwMode="auto">
            <a:xfrm>
              <a:off x="3067096" y="3763149"/>
              <a:ext cx="1288171" cy="66160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489E39B-A4AB-BF42-A593-7334DB2C922B}"/>
                </a:ext>
              </a:extLst>
            </p:cNvPr>
            <p:cNvCxnSpPr>
              <a:stCxn id="12" idx="2"/>
              <a:endCxn id="13" idx="0"/>
            </p:cNvCxnSpPr>
            <p:nvPr/>
          </p:nvCxnSpPr>
          <p:spPr bwMode="auto">
            <a:xfrm flipH="1">
              <a:off x="4152946" y="2277249"/>
              <a:ext cx="412476" cy="4659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8F1E53F-EE27-8E41-A67E-E37FB1350732}"/>
                </a:ext>
              </a:extLst>
            </p:cNvPr>
            <p:cNvCxnSpPr>
              <a:stCxn id="12" idx="2"/>
              <a:endCxn id="14" idx="0"/>
            </p:cNvCxnSpPr>
            <p:nvPr/>
          </p:nvCxnSpPr>
          <p:spPr bwMode="auto">
            <a:xfrm>
              <a:off x="4565422" y="2277249"/>
              <a:ext cx="501924" cy="4659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07EA244-F1BF-E042-9CBF-212EAA57B320}"/>
                </a:ext>
              </a:extLst>
            </p:cNvPr>
            <p:cNvCxnSpPr>
              <a:stCxn id="13" idx="2"/>
              <a:endCxn id="15" idx="0"/>
            </p:cNvCxnSpPr>
            <p:nvPr/>
          </p:nvCxnSpPr>
          <p:spPr bwMode="auto">
            <a:xfrm>
              <a:off x="4152946" y="3020199"/>
              <a:ext cx="412476" cy="4659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76C424C-DDD6-7B49-86F4-0B8566DCC0B0}"/>
                </a:ext>
              </a:extLst>
            </p:cNvPr>
            <p:cNvCxnSpPr>
              <a:stCxn id="14" idx="2"/>
              <a:endCxn id="15" idx="0"/>
            </p:cNvCxnSpPr>
            <p:nvPr/>
          </p:nvCxnSpPr>
          <p:spPr bwMode="auto">
            <a:xfrm flipH="1">
              <a:off x="4565422" y="3020199"/>
              <a:ext cx="501924" cy="4659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D3378FB-62B6-4449-BB6B-F99759985993}"/>
                </a:ext>
              </a:extLst>
            </p:cNvPr>
            <p:cNvCxnSpPr>
              <a:stCxn id="15" idx="2"/>
              <a:endCxn id="20" idx="0"/>
            </p:cNvCxnSpPr>
            <p:nvPr/>
          </p:nvCxnSpPr>
          <p:spPr bwMode="auto">
            <a:xfrm flipH="1">
              <a:off x="4546185" y="3763149"/>
              <a:ext cx="19237" cy="52310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CEA78FA-197D-1848-91CF-01D8BC53FD9D}"/>
                </a:ext>
              </a:extLst>
            </p:cNvPr>
            <p:cNvCxnSpPr>
              <a:stCxn id="16" idx="2"/>
              <a:endCxn id="17" idx="0"/>
            </p:cNvCxnSpPr>
            <p:nvPr/>
          </p:nvCxnSpPr>
          <p:spPr bwMode="auto">
            <a:xfrm flipH="1">
              <a:off x="5963068" y="2277249"/>
              <a:ext cx="418728" cy="4659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5E4D151-034A-8B43-9E82-8AB70F1F3856}"/>
                </a:ext>
              </a:extLst>
            </p:cNvPr>
            <p:cNvCxnSpPr>
              <a:stCxn id="16" idx="2"/>
              <a:endCxn id="18" idx="0"/>
            </p:cNvCxnSpPr>
            <p:nvPr/>
          </p:nvCxnSpPr>
          <p:spPr bwMode="auto">
            <a:xfrm>
              <a:off x="6381796" y="2277249"/>
              <a:ext cx="492852" cy="4659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132585E-0CD8-3A47-9184-C6577AD531BF}"/>
                </a:ext>
              </a:extLst>
            </p:cNvPr>
            <p:cNvCxnSpPr>
              <a:stCxn id="17" idx="2"/>
              <a:endCxn id="19" idx="0"/>
            </p:cNvCxnSpPr>
            <p:nvPr/>
          </p:nvCxnSpPr>
          <p:spPr bwMode="auto">
            <a:xfrm>
              <a:off x="5963068" y="3020199"/>
              <a:ext cx="457200" cy="4659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31F9BB9-E347-DE49-B8A9-16D6E262B830}"/>
                </a:ext>
              </a:extLst>
            </p:cNvPr>
            <p:cNvCxnSpPr>
              <a:stCxn id="18" idx="2"/>
              <a:endCxn id="19" idx="0"/>
            </p:cNvCxnSpPr>
            <p:nvPr/>
          </p:nvCxnSpPr>
          <p:spPr bwMode="auto">
            <a:xfrm flipH="1">
              <a:off x="6420268" y="3020199"/>
              <a:ext cx="454380" cy="4659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5F5D948-03F7-974B-A0DD-B7DA452D1BC8}"/>
                </a:ext>
              </a:extLst>
            </p:cNvPr>
            <p:cNvCxnSpPr>
              <a:stCxn id="14" idx="2"/>
              <a:endCxn id="19" idx="1"/>
            </p:cNvCxnSpPr>
            <p:nvPr/>
          </p:nvCxnSpPr>
          <p:spPr bwMode="auto">
            <a:xfrm>
              <a:off x="5067346" y="3020199"/>
              <a:ext cx="1162004" cy="6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E2C7455-5507-B442-8028-F74FFDD4D99D}"/>
                </a:ext>
              </a:extLst>
            </p:cNvPr>
            <p:cNvCxnSpPr>
              <a:stCxn id="19" idx="2"/>
              <a:endCxn id="20" idx="3"/>
            </p:cNvCxnSpPr>
            <p:nvPr/>
          </p:nvCxnSpPr>
          <p:spPr bwMode="auto">
            <a:xfrm flipH="1">
              <a:off x="4737103" y="3763149"/>
              <a:ext cx="1683165" cy="66160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E1C4304A-36BC-4840-9950-B5BD3D6C8D90}"/>
                </a:ext>
              </a:extLst>
            </p:cNvPr>
            <p:cNvCxnSpPr>
              <a:stCxn id="13" idx="2"/>
              <a:endCxn id="11" idx="3"/>
            </p:cNvCxnSpPr>
            <p:nvPr/>
          </p:nvCxnSpPr>
          <p:spPr bwMode="auto">
            <a:xfrm flipH="1">
              <a:off x="3219542" y="3020199"/>
              <a:ext cx="933404" cy="6044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9" name="Shape 79">
              <a:extLst>
                <a:ext uri="{FF2B5EF4-FFF2-40B4-BE49-F238E27FC236}">
                  <a16:creationId xmlns:a16="http://schemas.microsoft.com/office/drawing/2014/main" id="{AF367B17-09F2-6E45-B99E-0A2A4884F775}"/>
                </a:ext>
              </a:extLst>
            </p:cNvPr>
            <p:cNvCxnSpPr>
              <a:stCxn id="10" idx="1"/>
              <a:endCxn id="10" idx="0"/>
            </p:cNvCxnSpPr>
            <p:nvPr/>
          </p:nvCxnSpPr>
          <p:spPr bwMode="auto">
            <a:xfrm rot="10800000" flipH="1">
              <a:off x="2914650" y="2743200"/>
              <a:ext cx="152446" cy="138500"/>
            </a:xfrm>
            <a:prstGeom prst="curvedConnector4">
              <a:avLst>
                <a:gd name="adj1" fmla="val -149955"/>
                <a:gd name="adj2" fmla="val 265054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0" name="Shape 80">
              <a:extLst>
                <a:ext uri="{FF2B5EF4-FFF2-40B4-BE49-F238E27FC236}">
                  <a16:creationId xmlns:a16="http://schemas.microsoft.com/office/drawing/2014/main" id="{03DA369F-F6C2-744D-9ADF-69C81DF57FD2}"/>
                </a:ext>
              </a:extLst>
            </p:cNvPr>
            <p:cNvCxnSpPr>
              <a:stCxn id="15" idx="1"/>
              <a:endCxn id="12" idx="1"/>
            </p:cNvCxnSpPr>
            <p:nvPr/>
          </p:nvCxnSpPr>
          <p:spPr bwMode="auto">
            <a:xfrm rot="10800000">
              <a:off x="4412976" y="2138750"/>
              <a:ext cx="12700" cy="1485900"/>
            </a:xfrm>
            <a:prstGeom prst="curvedConnector3">
              <a:avLst>
                <a:gd name="adj1" fmla="val 5209753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6AE4D34-346A-7E4E-90A4-2465476DD80A}"/>
              </a:ext>
            </a:extLst>
          </p:cNvPr>
          <p:cNvSpPr txBox="1"/>
          <p:nvPr/>
        </p:nvSpPr>
        <p:spPr>
          <a:xfrm>
            <a:off x="6021069" y="2706290"/>
            <a:ext cx="377026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{}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05EDECF-D76B-2F42-A5B5-CCC00C1E76B3}"/>
              </a:ext>
            </a:extLst>
          </p:cNvPr>
          <p:cNvSpPr txBox="1"/>
          <p:nvPr/>
        </p:nvSpPr>
        <p:spPr>
          <a:xfrm>
            <a:off x="6015889" y="3528640"/>
            <a:ext cx="997389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{6,7,8}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8933F17-65C9-5849-A783-755DCC900877}"/>
              </a:ext>
            </a:extLst>
          </p:cNvPr>
          <p:cNvSpPr txBox="1"/>
          <p:nvPr/>
        </p:nvSpPr>
        <p:spPr>
          <a:xfrm>
            <a:off x="5037913" y="4352583"/>
            <a:ext cx="764953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{4,8}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A2C4DCD-7FC5-B74E-9F80-1DE7CA4AAB58}"/>
              </a:ext>
            </a:extLst>
          </p:cNvPr>
          <p:cNvSpPr txBox="1"/>
          <p:nvPr/>
        </p:nvSpPr>
        <p:spPr>
          <a:xfrm>
            <a:off x="6098013" y="4355678"/>
            <a:ext cx="920445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{8,12}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2A7DB95-0809-FE4F-BCBE-25204A26CF75}"/>
              </a:ext>
            </a:extLst>
          </p:cNvPr>
          <p:cNvSpPr txBox="1"/>
          <p:nvPr/>
        </p:nvSpPr>
        <p:spPr>
          <a:xfrm>
            <a:off x="7228091" y="4352582"/>
            <a:ext cx="920445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{5,13}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08A1216-59C0-5A41-88D1-2E7327F8D24F}"/>
              </a:ext>
            </a:extLst>
          </p:cNvPr>
          <p:cNvSpPr txBox="1"/>
          <p:nvPr/>
        </p:nvSpPr>
        <p:spPr>
          <a:xfrm>
            <a:off x="3685594" y="1252110"/>
            <a:ext cx="620683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{6,7}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5F5C64B-33C4-5E40-8D87-56B4CA09FB1D}"/>
              </a:ext>
            </a:extLst>
          </p:cNvPr>
          <p:cNvCxnSpPr/>
          <p:nvPr/>
        </p:nvCxnSpPr>
        <p:spPr>
          <a:xfrm flipH="1">
            <a:off x="3707904" y="1600151"/>
            <a:ext cx="288032" cy="378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0A9E375-B2D9-9C44-94DB-728248491665}"/>
              </a:ext>
            </a:extLst>
          </p:cNvPr>
          <p:cNvCxnSpPr>
            <a:stCxn id="3" idx="1"/>
          </p:cNvCxnSpPr>
          <p:nvPr/>
        </p:nvCxnSpPr>
        <p:spPr>
          <a:xfrm flipH="1" flipV="1">
            <a:off x="5427649" y="2787775"/>
            <a:ext cx="593420" cy="149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EA64B4A-1689-D44E-808D-73C3181B7556}"/>
              </a:ext>
            </a:extLst>
          </p:cNvPr>
          <p:cNvSpPr txBox="1"/>
          <p:nvPr/>
        </p:nvSpPr>
        <p:spPr>
          <a:xfrm>
            <a:off x="971600" y="4503093"/>
            <a:ext cx="1540806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{4,12,5,13}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EFDC1F8-70F5-4947-B58D-3E98476B0FB6}"/>
              </a:ext>
            </a:extLst>
          </p:cNvPr>
          <p:cNvSpPr txBox="1"/>
          <p:nvPr/>
        </p:nvSpPr>
        <p:spPr>
          <a:xfrm>
            <a:off x="5454943" y="4474412"/>
            <a:ext cx="381836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⌫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C466325-5EA8-BB4C-A397-E62C0DB4C788}"/>
              </a:ext>
            </a:extLst>
          </p:cNvPr>
          <p:cNvSpPr txBox="1"/>
          <p:nvPr/>
        </p:nvSpPr>
        <p:spPr>
          <a:xfrm>
            <a:off x="6058670" y="4469115"/>
            <a:ext cx="381836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⌫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E7ACE2A-901F-D843-A6EB-33C1C0DD2957}"/>
              </a:ext>
            </a:extLst>
          </p:cNvPr>
          <p:cNvCxnSpPr>
            <a:stCxn id="41" idx="0"/>
          </p:cNvCxnSpPr>
          <p:nvPr/>
        </p:nvCxnSpPr>
        <p:spPr>
          <a:xfrm flipH="1" flipV="1">
            <a:off x="5148064" y="3075806"/>
            <a:ext cx="1366520" cy="452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A0BC407-5F37-FE4B-A839-7A859D80F799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5420390" y="3921565"/>
            <a:ext cx="821047" cy="431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7A7DB03-9D95-8D48-97DD-BC7029D8FD28}"/>
              </a:ext>
            </a:extLst>
          </p:cNvPr>
          <p:cNvCxnSpPr>
            <a:cxnSpLocks/>
            <a:stCxn id="43" idx="0"/>
          </p:cNvCxnSpPr>
          <p:nvPr/>
        </p:nvCxnSpPr>
        <p:spPr>
          <a:xfrm flipH="1" flipV="1">
            <a:off x="6488748" y="3937400"/>
            <a:ext cx="69488" cy="418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13E4D45-E53A-5746-A0FC-912BB76AD9BD}"/>
              </a:ext>
            </a:extLst>
          </p:cNvPr>
          <p:cNvCxnSpPr>
            <a:cxnSpLocks/>
            <a:stCxn id="44" idx="0"/>
          </p:cNvCxnSpPr>
          <p:nvPr/>
        </p:nvCxnSpPr>
        <p:spPr>
          <a:xfrm flipH="1" flipV="1">
            <a:off x="6828492" y="3937400"/>
            <a:ext cx="859822" cy="415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F6CAA923-5A75-2945-A657-63245CD99396}"/>
              </a:ext>
            </a:extLst>
          </p:cNvPr>
          <p:cNvSpPr txBox="1"/>
          <p:nvPr/>
        </p:nvSpPr>
        <p:spPr>
          <a:xfrm>
            <a:off x="4147379" y="125909"/>
            <a:ext cx="1554336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+mn-lt"/>
              </a:rPr>
              <a:t>ComputeDF</a:t>
            </a:r>
            <a:r>
              <a:rPr lang="en-US" sz="1800" dirty="0">
                <a:latin typeface="+mn-lt"/>
              </a:rPr>
              <a:t>(5)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50" grpId="0" animBg="1"/>
      <p:bldP spid="51" grpId="0" animBg="1"/>
      <p:bldP spid="52" grpId="0" animBg="1"/>
      <p:bldP spid="6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Dominance Frontier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Dominance Frontier Criterion</a:t>
            </a:r>
          </a:p>
          <a:p>
            <a:pPr lvl="1"/>
            <a:r>
              <a:rPr lang="en-US" dirty="0"/>
              <a:t>If node X contains definition of some variable </a:t>
            </a:r>
            <a:r>
              <a:rPr lang="en-US" i="1" dirty="0"/>
              <a:t>a</a:t>
            </a:r>
            <a:r>
              <a:rPr lang="en-US" dirty="0"/>
              <a:t>, then any node Y that uses </a:t>
            </a:r>
            <a:r>
              <a:rPr lang="en-US" i="1" dirty="0"/>
              <a:t>a</a:t>
            </a:r>
            <a:r>
              <a:rPr lang="en-US" dirty="0"/>
              <a:t> in the set DF(X) needs a </a:t>
            </a:r>
            <a:r>
              <a:rPr lang="en-US" dirty="0">
                <a:sym typeface="Symbol" charset="2"/>
              </a:rPr>
              <a:t> function for </a:t>
            </a:r>
            <a:r>
              <a:rPr lang="en-US" i="1" dirty="0">
                <a:sym typeface="Symbol" charset="2"/>
              </a:rPr>
              <a:t>a</a:t>
            </a:r>
            <a:r>
              <a:rPr lang="en-US" dirty="0">
                <a:sym typeface="Symbol" charset="2"/>
              </a:rPr>
              <a:t>.</a:t>
            </a:r>
          </a:p>
          <a:p>
            <a:r>
              <a:rPr lang="en-US" dirty="0">
                <a:sym typeface="Symbol" charset="2"/>
              </a:rPr>
              <a:t>Iterated Dominance Frontier</a:t>
            </a:r>
          </a:p>
          <a:p>
            <a:pPr lvl="1"/>
            <a:r>
              <a:rPr lang="en-US" dirty="0">
                <a:sym typeface="Symbol" charset="2"/>
              </a:rPr>
              <a:t>Since </a:t>
            </a:r>
            <a:r>
              <a:rPr lang="en-US" dirty="0"/>
              <a:t>a </a:t>
            </a:r>
            <a:r>
              <a:rPr lang="en-US" dirty="0" err="1">
                <a:sym typeface="Symbol" charset="2"/>
              </a:rPr>
              <a:t></a:t>
            </a:r>
            <a:r>
              <a:rPr lang="en-US" dirty="0">
                <a:sym typeface="Symbol" charset="2"/>
              </a:rPr>
              <a:t> function is itself a definition of a new variable, we must iterate the DF criterion until no nodes in the CFG need </a:t>
            </a:r>
            <a:r>
              <a:rPr lang="en-US" dirty="0"/>
              <a:t>a </a:t>
            </a:r>
            <a:r>
              <a:rPr lang="en-US" dirty="0" err="1">
                <a:sym typeface="Symbol" charset="2"/>
              </a:rPr>
              <a:t></a:t>
            </a:r>
            <a:r>
              <a:rPr lang="en-US" dirty="0">
                <a:sym typeface="Symbol" charset="2"/>
              </a:rPr>
              <a:t> 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6CB5A-F5BD-474A-BDA3-1E989790071A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Placing </a:t>
            </a:r>
            <a:r>
              <a:rPr lang="en-US" dirty="0" err="1">
                <a:sym typeface="Symbol" charset="2"/>
              </a:rPr>
              <a:t></a:t>
            </a:r>
            <a:r>
              <a:rPr lang="en-US" dirty="0">
                <a:sym typeface="Symbol" charset="2"/>
              </a:rPr>
              <a:t> Functions</a:t>
            </a:r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AA38-3D7A-BB4F-941A-338C60DCD92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57600" y="1314450"/>
            <a:ext cx="1513684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1: V:=_; W:=_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0" y="2057400"/>
            <a:ext cx="85725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2: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86350" y="2057400"/>
            <a:ext cx="10287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3: V:=_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14800" y="2800350"/>
            <a:ext cx="10287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4: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00750" y="2800350"/>
            <a:ext cx="10287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5: W:=_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86350" y="3486150"/>
            <a:ext cx="10287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6: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57550" y="4229100"/>
            <a:ext cx="10287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7:</a:t>
            </a:r>
          </a:p>
        </p:txBody>
      </p:sp>
      <p:cxnSp>
        <p:nvCxnSpPr>
          <p:cNvPr id="14" name="Straight Arrow Connector 13"/>
          <p:cNvCxnSpPr>
            <a:stCxn id="6" idx="2"/>
            <a:endCxn id="7" idx="0"/>
          </p:cNvCxnSpPr>
          <p:nvPr/>
        </p:nvCxnSpPr>
        <p:spPr bwMode="auto">
          <a:xfrm flipH="1">
            <a:off x="2714625" y="1683782"/>
            <a:ext cx="1699817" cy="373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6" idx="2"/>
            <a:endCxn id="8" idx="0"/>
          </p:cNvCxnSpPr>
          <p:nvPr/>
        </p:nvCxnSpPr>
        <p:spPr bwMode="auto">
          <a:xfrm>
            <a:off x="4414442" y="1683782"/>
            <a:ext cx="1186258" cy="373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8" idx="2"/>
            <a:endCxn id="9" idx="0"/>
          </p:cNvCxnSpPr>
          <p:nvPr/>
        </p:nvCxnSpPr>
        <p:spPr bwMode="auto">
          <a:xfrm flipH="1">
            <a:off x="4629150" y="2426732"/>
            <a:ext cx="971550" cy="373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8" idx="2"/>
            <a:endCxn id="10" idx="0"/>
          </p:cNvCxnSpPr>
          <p:nvPr/>
        </p:nvCxnSpPr>
        <p:spPr bwMode="auto">
          <a:xfrm>
            <a:off x="5600700" y="2426732"/>
            <a:ext cx="914400" cy="373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9" idx="2"/>
            <a:endCxn id="11" idx="0"/>
          </p:cNvCxnSpPr>
          <p:nvPr/>
        </p:nvCxnSpPr>
        <p:spPr bwMode="auto">
          <a:xfrm>
            <a:off x="4629150" y="3169682"/>
            <a:ext cx="971550" cy="3164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10" idx="2"/>
            <a:endCxn id="11" idx="0"/>
          </p:cNvCxnSpPr>
          <p:nvPr/>
        </p:nvCxnSpPr>
        <p:spPr bwMode="auto">
          <a:xfrm flipH="1">
            <a:off x="5600700" y="3169682"/>
            <a:ext cx="914400" cy="3164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7" idx="2"/>
            <a:endCxn id="12" idx="0"/>
          </p:cNvCxnSpPr>
          <p:nvPr/>
        </p:nvCxnSpPr>
        <p:spPr bwMode="auto">
          <a:xfrm>
            <a:off x="2714625" y="2426732"/>
            <a:ext cx="1057275" cy="18023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 bwMode="auto">
          <a:xfrm flipH="1">
            <a:off x="3771900" y="3855482"/>
            <a:ext cx="1828800" cy="373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6878951" y="921901"/>
            <a:ext cx="1215397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DF(3)={7}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57238" y="2885985"/>
            <a:ext cx="1428750" cy="12003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Empty boxes indicate </a:t>
            </a:r>
            <a:r>
              <a:rPr lang="en-US" sz="1800" i="1" dirty="0">
                <a:latin typeface="+mn-lt"/>
              </a:rPr>
              <a:t>uses </a:t>
            </a:r>
            <a:r>
              <a:rPr lang="en-US" sz="1800" dirty="0">
                <a:latin typeface="+mn-lt"/>
              </a:rPr>
              <a:t>of variables V, 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1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Placing </a:t>
            </a:r>
            <a:r>
              <a:rPr lang="en-US" dirty="0" err="1">
                <a:sym typeface="Symbol" charset="2"/>
              </a:rPr>
              <a:t></a:t>
            </a:r>
            <a:r>
              <a:rPr lang="en-US" dirty="0">
                <a:sym typeface="Symbol" charset="2"/>
              </a:rPr>
              <a:t> Functions</a:t>
            </a:r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AA38-3D7A-BB4F-941A-338C60DCD92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57600" y="1314450"/>
            <a:ext cx="1697744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1: V:=_; W:=_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5999" y="2057400"/>
            <a:ext cx="961489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2: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86349" y="2057400"/>
            <a:ext cx="11537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3: V:=_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14800" y="2800350"/>
            <a:ext cx="10287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4: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00749" y="2800350"/>
            <a:ext cx="11537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5: W:=_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86349" y="3486150"/>
            <a:ext cx="11537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6: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57550" y="4229100"/>
            <a:ext cx="160248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7: V:= </a:t>
            </a:r>
            <a:r>
              <a:rPr lang="en-US" sz="1800" dirty="0">
                <a:sym typeface="Symbol" charset="2"/>
              </a:rPr>
              <a:t>(V,V)</a:t>
            </a:r>
            <a:endParaRPr lang="en-US" sz="1800" dirty="0"/>
          </a:p>
        </p:txBody>
      </p:sp>
      <p:cxnSp>
        <p:nvCxnSpPr>
          <p:cNvPr id="14" name="Straight Arrow Connector 13"/>
          <p:cNvCxnSpPr>
            <a:cxnSpLocks/>
            <a:stCxn id="6" idx="2"/>
            <a:endCxn id="7" idx="0"/>
          </p:cNvCxnSpPr>
          <p:nvPr/>
        </p:nvCxnSpPr>
        <p:spPr bwMode="auto">
          <a:xfrm flipH="1">
            <a:off x="2766744" y="1683782"/>
            <a:ext cx="1739728" cy="373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cxnSpLocks/>
            <a:stCxn id="6" idx="2"/>
            <a:endCxn id="8" idx="0"/>
          </p:cNvCxnSpPr>
          <p:nvPr/>
        </p:nvCxnSpPr>
        <p:spPr bwMode="auto">
          <a:xfrm>
            <a:off x="4506472" y="1683782"/>
            <a:ext cx="1156771" cy="373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cxnSpLocks/>
            <a:stCxn id="8" idx="2"/>
            <a:endCxn id="9" idx="0"/>
          </p:cNvCxnSpPr>
          <p:nvPr/>
        </p:nvCxnSpPr>
        <p:spPr bwMode="auto">
          <a:xfrm flipH="1">
            <a:off x="4629150" y="2426732"/>
            <a:ext cx="1034093" cy="373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cxnSpLocks/>
            <a:stCxn id="8" idx="2"/>
            <a:endCxn id="10" idx="0"/>
          </p:cNvCxnSpPr>
          <p:nvPr/>
        </p:nvCxnSpPr>
        <p:spPr bwMode="auto">
          <a:xfrm>
            <a:off x="5663243" y="2426732"/>
            <a:ext cx="914400" cy="373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cxnSpLocks/>
            <a:stCxn id="9" idx="2"/>
            <a:endCxn id="11" idx="0"/>
          </p:cNvCxnSpPr>
          <p:nvPr/>
        </p:nvCxnSpPr>
        <p:spPr bwMode="auto">
          <a:xfrm>
            <a:off x="4629150" y="3169682"/>
            <a:ext cx="1034093" cy="3164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cxnSpLocks/>
            <a:stCxn id="10" idx="2"/>
            <a:endCxn id="11" idx="0"/>
          </p:cNvCxnSpPr>
          <p:nvPr/>
        </p:nvCxnSpPr>
        <p:spPr bwMode="auto">
          <a:xfrm flipH="1">
            <a:off x="5663243" y="3169682"/>
            <a:ext cx="914400" cy="3164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cxnSpLocks/>
            <a:stCxn id="7" idx="2"/>
            <a:endCxn id="12" idx="0"/>
          </p:cNvCxnSpPr>
          <p:nvPr/>
        </p:nvCxnSpPr>
        <p:spPr bwMode="auto">
          <a:xfrm>
            <a:off x="2766744" y="2426732"/>
            <a:ext cx="1292047" cy="18023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cxnSpLocks/>
            <a:stCxn id="11" idx="2"/>
            <a:endCxn id="12" idx="0"/>
          </p:cNvCxnSpPr>
          <p:nvPr/>
        </p:nvCxnSpPr>
        <p:spPr bwMode="auto">
          <a:xfrm flipH="1">
            <a:off x="4058791" y="3855482"/>
            <a:ext cx="1604452" cy="373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7046293" y="714018"/>
            <a:ext cx="1363186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/>
              <a:t>DF(3)={7}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046293" y="1399818"/>
            <a:ext cx="1363186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/>
              <a:t>DF(5)={6}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SSA Form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Conversion from a Control Flow Graph (created from 3-address code) into SSA Form is not trivial</a:t>
            </a:r>
          </a:p>
          <a:p>
            <a:r>
              <a:rPr lang="en-US" dirty="0"/>
              <a:t>SSA creation algorithms: </a:t>
            </a:r>
          </a:p>
          <a:p>
            <a:pPr lvl="1"/>
            <a:r>
              <a:rPr lang="en-US" dirty="0"/>
              <a:t>Original algorithm by </a:t>
            </a:r>
            <a:r>
              <a:rPr lang="en-US" dirty="0" err="1"/>
              <a:t>Cytron</a:t>
            </a:r>
            <a:r>
              <a:rPr lang="en-US" dirty="0"/>
              <a:t> et al. 1986</a:t>
            </a:r>
          </a:p>
          <a:p>
            <a:pPr lvl="1"/>
            <a:r>
              <a:rPr lang="en-US" dirty="0" err="1"/>
              <a:t>Lengauer-Tarjan</a:t>
            </a:r>
            <a:r>
              <a:rPr lang="en-US" dirty="0"/>
              <a:t> algorithm (see the Tiger book by Andrew W. </a:t>
            </a:r>
            <a:r>
              <a:rPr lang="en-US" dirty="0" err="1"/>
              <a:t>Appel</a:t>
            </a:r>
            <a:r>
              <a:rPr lang="en-US" dirty="0"/>
              <a:t> for more details)</a:t>
            </a:r>
          </a:p>
          <a:p>
            <a:pPr lvl="1"/>
            <a:r>
              <a:rPr lang="en-US" dirty="0" err="1"/>
              <a:t>Harel</a:t>
            </a:r>
            <a:r>
              <a:rPr lang="en-US" dirty="0"/>
              <a:t> algorithm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7D770-01B1-7F4E-9A47-25201C12AD76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Placing </a:t>
            </a:r>
            <a:r>
              <a:rPr lang="en-US" dirty="0" err="1">
                <a:sym typeface="Symbol" charset="2"/>
              </a:rPr>
              <a:t></a:t>
            </a:r>
            <a:r>
              <a:rPr lang="en-US" dirty="0">
                <a:sym typeface="Symbol" charset="2"/>
              </a:rPr>
              <a:t> Functions</a:t>
            </a:r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AA38-3D7A-BB4F-941A-338C60DCD92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57600" y="1314450"/>
            <a:ext cx="1513684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1: V:=_; W:=_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0" y="2057400"/>
            <a:ext cx="85725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2: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86350" y="2057400"/>
            <a:ext cx="10287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3: V:=_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14800" y="2800350"/>
            <a:ext cx="10287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4: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00750" y="2800350"/>
            <a:ext cx="10287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5: W:=_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14900" y="3486150"/>
            <a:ext cx="165735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6: </a:t>
            </a:r>
            <a:r>
              <a:rPr lang="en-US" sz="1800" dirty="0">
                <a:sym typeface="Symbol" charset="2"/>
              </a:rPr>
              <a:t>W:= (W,W) </a:t>
            </a:r>
            <a:endParaRPr lang="en-US" sz="1800" dirty="0"/>
          </a:p>
        </p:txBody>
      </p:sp>
      <p:cxnSp>
        <p:nvCxnSpPr>
          <p:cNvPr id="14" name="Straight Arrow Connector 13"/>
          <p:cNvCxnSpPr>
            <a:stCxn id="6" idx="2"/>
            <a:endCxn id="7" idx="0"/>
          </p:cNvCxnSpPr>
          <p:nvPr/>
        </p:nvCxnSpPr>
        <p:spPr bwMode="auto">
          <a:xfrm flipH="1">
            <a:off x="2714625" y="1683782"/>
            <a:ext cx="1699817" cy="373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6" idx="2"/>
            <a:endCxn id="8" idx="0"/>
          </p:cNvCxnSpPr>
          <p:nvPr/>
        </p:nvCxnSpPr>
        <p:spPr bwMode="auto">
          <a:xfrm>
            <a:off x="4414442" y="1683782"/>
            <a:ext cx="1186258" cy="373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8" idx="2"/>
            <a:endCxn id="9" idx="0"/>
          </p:cNvCxnSpPr>
          <p:nvPr/>
        </p:nvCxnSpPr>
        <p:spPr bwMode="auto">
          <a:xfrm flipH="1">
            <a:off x="4629150" y="2426732"/>
            <a:ext cx="971550" cy="373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8" idx="2"/>
            <a:endCxn id="10" idx="0"/>
          </p:cNvCxnSpPr>
          <p:nvPr/>
        </p:nvCxnSpPr>
        <p:spPr bwMode="auto">
          <a:xfrm>
            <a:off x="5600700" y="2426732"/>
            <a:ext cx="914400" cy="373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9" idx="2"/>
            <a:endCxn id="11" idx="0"/>
          </p:cNvCxnSpPr>
          <p:nvPr/>
        </p:nvCxnSpPr>
        <p:spPr bwMode="auto">
          <a:xfrm>
            <a:off x="4629150" y="3169682"/>
            <a:ext cx="1114425" cy="3164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10" idx="2"/>
            <a:endCxn id="11" idx="0"/>
          </p:cNvCxnSpPr>
          <p:nvPr/>
        </p:nvCxnSpPr>
        <p:spPr bwMode="auto">
          <a:xfrm flipH="1">
            <a:off x="5743575" y="3169682"/>
            <a:ext cx="771525" cy="3164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cxnSpLocks/>
            <a:stCxn id="7" idx="2"/>
            <a:endCxn id="41" idx="0"/>
          </p:cNvCxnSpPr>
          <p:nvPr/>
        </p:nvCxnSpPr>
        <p:spPr bwMode="auto">
          <a:xfrm>
            <a:off x="2714625" y="2426732"/>
            <a:ext cx="1344166" cy="18023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cxnSpLocks/>
            <a:stCxn id="11" idx="2"/>
            <a:endCxn id="41" idx="0"/>
          </p:cNvCxnSpPr>
          <p:nvPr/>
        </p:nvCxnSpPr>
        <p:spPr bwMode="auto">
          <a:xfrm flipH="1">
            <a:off x="4058791" y="3855482"/>
            <a:ext cx="1684784" cy="373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7103973" y="763667"/>
            <a:ext cx="1215397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DF(3)={7}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03973" y="1449467"/>
            <a:ext cx="1215397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DF(5)={6}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257550" y="4229100"/>
            <a:ext cx="160248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7: V:= </a:t>
            </a:r>
            <a:r>
              <a:rPr lang="en-US" sz="1800" dirty="0">
                <a:sym typeface="Symbol" charset="2"/>
              </a:rPr>
              <a:t>(V,V)</a:t>
            </a:r>
            <a:endParaRPr lang="en-US" sz="1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Placing </a:t>
            </a:r>
            <a:r>
              <a:rPr lang="en-US" dirty="0" err="1">
                <a:sym typeface="Symbol" charset="2"/>
              </a:rPr>
              <a:t></a:t>
            </a:r>
            <a:r>
              <a:rPr lang="en-US" dirty="0">
                <a:sym typeface="Symbol" charset="2"/>
              </a:rPr>
              <a:t> Functions</a:t>
            </a:r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AA38-3D7A-BB4F-941A-338C60DCD92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57600" y="1314450"/>
            <a:ext cx="1513684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1: V:=_; W:=_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0" y="2057400"/>
            <a:ext cx="85725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2: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86350" y="2057400"/>
            <a:ext cx="10287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3: V:=_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14800" y="2800350"/>
            <a:ext cx="10287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4: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00750" y="2800350"/>
            <a:ext cx="10287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5: W:=_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14900" y="3486150"/>
            <a:ext cx="165735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6: </a:t>
            </a:r>
            <a:r>
              <a:rPr lang="en-US" sz="1800" dirty="0">
                <a:sym typeface="Symbol" charset="2"/>
              </a:rPr>
              <a:t>W:= (W,W) </a:t>
            </a:r>
            <a:endParaRPr lang="en-US" sz="1800" dirty="0"/>
          </a:p>
        </p:txBody>
      </p:sp>
      <p:cxnSp>
        <p:nvCxnSpPr>
          <p:cNvPr id="14" name="Straight Arrow Connector 13"/>
          <p:cNvCxnSpPr>
            <a:stCxn id="6" idx="2"/>
            <a:endCxn id="7" idx="0"/>
          </p:cNvCxnSpPr>
          <p:nvPr/>
        </p:nvCxnSpPr>
        <p:spPr bwMode="auto">
          <a:xfrm flipH="1">
            <a:off x="2714625" y="1683782"/>
            <a:ext cx="1699817" cy="373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6" idx="2"/>
            <a:endCxn id="8" idx="0"/>
          </p:cNvCxnSpPr>
          <p:nvPr/>
        </p:nvCxnSpPr>
        <p:spPr bwMode="auto">
          <a:xfrm>
            <a:off x="4414442" y="1683782"/>
            <a:ext cx="1186258" cy="373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8" idx="2"/>
            <a:endCxn id="9" idx="0"/>
          </p:cNvCxnSpPr>
          <p:nvPr/>
        </p:nvCxnSpPr>
        <p:spPr bwMode="auto">
          <a:xfrm flipH="1">
            <a:off x="4629150" y="2426732"/>
            <a:ext cx="971550" cy="373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8" idx="2"/>
            <a:endCxn id="10" idx="0"/>
          </p:cNvCxnSpPr>
          <p:nvPr/>
        </p:nvCxnSpPr>
        <p:spPr bwMode="auto">
          <a:xfrm>
            <a:off x="5600700" y="2426732"/>
            <a:ext cx="914400" cy="373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9" idx="2"/>
            <a:endCxn id="11" idx="0"/>
          </p:cNvCxnSpPr>
          <p:nvPr/>
        </p:nvCxnSpPr>
        <p:spPr bwMode="auto">
          <a:xfrm>
            <a:off x="4629150" y="3169682"/>
            <a:ext cx="1114425" cy="3164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10" idx="2"/>
            <a:endCxn id="11" idx="0"/>
          </p:cNvCxnSpPr>
          <p:nvPr/>
        </p:nvCxnSpPr>
        <p:spPr bwMode="auto">
          <a:xfrm flipH="1">
            <a:off x="5743575" y="3169682"/>
            <a:ext cx="771525" cy="3164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7" idx="2"/>
            <a:endCxn id="41" idx="0"/>
          </p:cNvCxnSpPr>
          <p:nvPr/>
        </p:nvCxnSpPr>
        <p:spPr bwMode="auto">
          <a:xfrm>
            <a:off x="2714625" y="2426732"/>
            <a:ext cx="1228725" cy="18023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11" idx="2"/>
            <a:endCxn id="41" idx="0"/>
          </p:cNvCxnSpPr>
          <p:nvPr/>
        </p:nvCxnSpPr>
        <p:spPr bwMode="auto">
          <a:xfrm flipH="1">
            <a:off x="3943350" y="3855482"/>
            <a:ext cx="1800225" cy="3736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7029450" y="945118"/>
            <a:ext cx="1215397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DF(6)={7}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028950" y="4229101"/>
            <a:ext cx="1828800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7: V:= </a:t>
            </a:r>
            <a:r>
              <a:rPr lang="en-US" sz="1800" dirty="0">
                <a:sym typeface="Symbol" charset="2"/>
              </a:rPr>
              <a:t>(V,V); W:= (W,W)</a:t>
            </a:r>
            <a:endParaRPr lang="en-US" sz="1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Rename Variables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AA38-3D7A-BB4F-941A-338C60DCD92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57600" y="1314450"/>
            <a:ext cx="176997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1: V1:=_; W1:=_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0" y="2057400"/>
            <a:ext cx="85725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2: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86350" y="2057400"/>
            <a:ext cx="10287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3: V2:=_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14800" y="2800350"/>
            <a:ext cx="10287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4: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86524" y="2730011"/>
            <a:ext cx="1469851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5: W2:=_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14900" y="3486150"/>
            <a:ext cx="224938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6: </a:t>
            </a:r>
            <a:r>
              <a:rPr lang="en-US" sz="1800" dirty="0">
                <a:sym typeface="Symbol" charset="2"/>
              </a:rPr>
              <a:t>W3:= (W1,W2) </a:t>
            </a:r>
            <a:endParaRPr lang="en-US" sz="1800" dirty="0"/>
          </a:p>
        </p:txBody>
      </p:sp>
      <p:cxnSp>
        <p:nvCxnSpPr>
          <p:cNvPr id="14" name="Straight Arrow Connector 13"/>
          <p:cNvCxnSpPr>
            <a:stCxn id="6" idx="2"/>
            <a:endCxn id="7" idx="0"/>
          </p:cNvCxnSpPr>
          <p:nvPr/>
        </p:nvCxnSpPr>
        <p:spPr bwMode="auto">
          <a:xfrm flipH="1">
            <a:off x="2714625" y="1683782"/>
            <a:ext cx="1827961" cy="373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6" idx="2"/>
            <a:endCxn id="8" idx="0"/>
          </p:cNvCxnSpPr>
          <p:nvPr/>
        </p:nvCxnSpPr>
        <p:spPr bwMode="auto">
          <a:xfrm>
            <a:off x="4542586" y="1683782"/>
            <a:ext cx="1058114" cy="373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8" idx="2"/>
            <a:endCxn id="9" idx="0"/>
          </p:cNvCxnSpPr>
          <p:nvPr/>
        </p:nvCxnSpPr>
        <p:spPr bwMode="auto">
          <a:xfrm flipH="1">
            <a:off x="4629150" y="2426732"/>
            <a:ext cx="971550" cy="373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cxnSpLocks/>
            <a:stCxn id="8" idx="2"/>
            <a:endCxn id="10" idx="0"/>
          </p:cNvCxnSpPr>
          <p:nvPr/>
        </p:nvCxnSpPr>
        <p:spPr bwMode="auto">
          <a:xfrm>
            <a:off x="5600700" y="2426732"/>
            <a:ext cx="1620750" cy="30327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cxnSpLocks/>
            <a:stCxn id="9" idx="2"/>
            <a:endCxn id="11" idx="0"/>
          </p:cNvCxnSpPr>
          <p:nvPr/>
        </p:nvCxnSpPr>
        <p:spPr bwMode="auto">
          <a:xfrm>
            <a:off x="4629150" y="3169682"/>
            <a:ext cx="1410444" cy="3164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cxnSpLocks/>
            <a:stCxn id="10" idx="2"/>
            <a:endCxn id="11" idx="0"/>
          </p:cNvCxnSpPr>
          <p:nvPr/>
        </p:nvCxnSpPr>
        <p:spPr bwMode="auto">
          <a:xfrm flipH="1">
            <a:off x="6039594" y="3099343"/>
            <a:ext cx="1181856" cy="3868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7" idx="2"/>
            <a:endCxn id="41" idx="0"/>
          </p:cNvCxnSpPr>
          <p:nvPr/>
        </p:nvCxnSpPr>
        <p:spPr bwMode="auto">
          <a:xfrm>
            <a:off x="2714625" y="2426732"/>
            <a:ext cx="1314450" cy="18023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cxnSpLocks/>
            <a:stCxn id="11" idx="2"/>
            <a:endCxn id="41" idx="0"/>
          </p:cNvCxnSpPr>
          <p:nvPr/>
        </p:nvCxnSpPr>
        <p:spPr bwMode="auto">
          <a:xfrm flipH="1">
            <a:off x="4029075" y="3855482"/>
            <a:ext cx="2010519" cy="3736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6858000" y="826353"/>
            <a:ext cx="1215397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DF(6)={7}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028950" y="4229101"/>
            <a:ext cx="2000250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7: V3:= </a:t>
            </a:r>
            <a:r>
              <a:rPr lang="en-US" sz="1800" dirty="0">
                <a:sym typeface="Symbol" charset="2"/>
              </a:rPr>
              <a:t>(V1,V2); W4:= (W1,W3)</a:t>
            </a:r>
            <a:endParaRPr lang="en-US" sz="1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4C645-7FBC-5F4A-8492-4164D67DC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344C6-F650-B94C-8B05-881AD851F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the dominance frontier for each node in the flowgraph</a:t>
            </a:r>
          </a:p>
          <a:p>
            <a:r>
              <a:rPr lang="en-US" dirty="0"/>
              <a:t>For each node X place a </a:t>
            </a:r>
            <a:r>
              <a:rPr lang="en-US" dirty="0">
                <a:sym typeface="Symbol" charset="2"/>
              </a:rPr>
              <a:t> function in each node that is in the dominance frontier for X</a:t>
            </a:r>
          </a:p>
          <a:p>
            <a:r>
              <a:rPr lang="en-US" dirty="0">
                <a:sym typeface="Symbol" charset="2"/>
              </a:rPr>
              <a:t>Iterate the dominance frontier algorithm above for each new variable assignment in each  function added in the previous step</a:t>
            </a:r>
          </a:p>
          <a:p>
            <a:r>
              <a:rPr lang="en-US">
                <a:sym typeface="Symbol" charset="2"/>
              </a:rPr>
              <a:t>The end </a:t>
            </a:r>
            <a:r>
              <a:rPr lang="en-US" dirty="0">
                <a:sym typeface="Symbol" charset="2"/>
              </a:rPr>
              <a:t>result: 3-address code converted into Static Single Assignment (SSA) form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57ECD-E581-F546-965C-D91E9E269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09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to SSA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idea: add a </a:t>
            </a:r>
            <a:r>
              <a:rPr lang="en-US" dirty="0" err="1">
                <a:sym typeface="Symbol" charset="2"/>
              </a:rPr>
              <a:t></a:t>
            </a:r>
            <a:r>
              <a:rPr lang="en-US" dirty="0">
                <a:sym typeface="Symbol" charset="2"/>
              </a:rPr>
              <a:t> </a:t>
            </a:r>
            <a:r>
              <a:rPr lang="en-US" dirty="0"/>
              <a:t>function for every variable at a join point</a:t>
            </a:r>
          </a:p>
          <a:p>
            <a:r>
              <a:rPr lang="en-US" dirty="0"/>
              <a:t>A join point is any node in the control-flow graph with more than one predecessor</a:t>
            </a:r>
          </a:p>
          <a:p>
            <a:r>
              <a:rPr lang="en-US" dirty="0"/>
              <a:t>But: this is wasteful and unnecessary.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AA38-3D7A-BB4F-941A-338C60DCD92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to SSA Form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6F3EA-B5F7-DC47-A25C-9B8A460AD847}" type="slidenum">
              <a:rPr lang="en-US"/>
              <a:pPr/>
              <a:t>4</a:t>
            </a:fld>
            <a:endParaRPr lang="en-US"/>
          </a:p>
        </p:txBody>
      </p:sp>
      <p:sp>
        <p:nvSpPr>
          <p:cNvPr id="218115" name="Text Box 3"/>
          <p:cNvSpPr txBox="1">
            <a:spLocks noChangeArrowheads="1"/>
          </p:cNvSpPr>
          <p:nvPr/>
        </p:nvSpPr>
        <p:spPr bwMode="auto">
          <a:xfrm>
            <a:off x="1423479" y="1409639"/>
            <a:ext cx="1079142" cy="41549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100" dirty="0"/>
              <a:t>1: a := 0</a:t>
            </a:r>
          </a:p>
        </p:txBody>
      </p:sp>
      <p:sp>
        <p:nvSpPr>
          <p:cNvPr id="218116" name="Text Box 4"/>
          <p:cNvSpPr txBox="1">
            <a:spLocks noChangeArrowheads="1"/>
          </p:cNvSpPr>
          <p:nvPr/>
        </p:nvSpPr>
        <p:spPr bwMode="auto">
          <a:xfrm>
            <a:off x="1252029" y="2381190"/>
            <a:ext cx="1500732" cy="13849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100"/>
              <a:t>2: b := a + 1</a:t>
            </a:r>
          </a:p>
          <a:p>
            <a:r>
              <a:rPr lang="en-US" sz="2100"/>
              <a:t>    c := c + b</a:t>
            </a:r>
          </a:p>
          <a:p>
            <a:r>
              <a:rPr lang="en-US" sz="2100"/>
              <a:t>    a := b * 2</a:t>
            </a:r>
          </a:p>
          <a:p>
            <a:r>
              <a:rPr lang="en-US" sz="2100"/>
              <a:t>    if a &lt; N</a:t>
            </a:r>
          </a:p>
        </p:txBody>
      </p:sp>
      <p:sp>
        <p:nvSpPr>
          <p:cNvPr id="218118" name="Text Box 6"/>
          <p:cNvSpPr txBox="1">
            <a:spLocks noChangeArrowheads="1"/>
          </p:cNvSpPr>
          <p:nvPr/>
        </p:nvSpPr>
        <p:spPr bwMode="auto">
          <a:xfrm>
            <a:off x="1608671" y="4335135"/>
            <a:ext cx="1314450" cy="41549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100"/>
              <a:t>3: return c</a:t>
            </a:r>
          </a:p>
        </p:txBody>
      </p:sp>
      <p:cxnSp>
        <p:nvCxnSpPr>
          <p:cNvPr id="218119" name="AutoShape 7"/>
          <p:cNvCxnSpPr>
            <a:cxnSpLocks noChangeShapeType="1"/>
            <a:stCxn id="218115" idx="2"/>
            <a:endCxn id="218116" idx="0"/>
          </p:cNvCxnSpPr>
          <p:nvPr/>
        </p:nvCxnSpPr>
        <p:spPr bwMode="auto">
          <a:xfrm>
            <a:off x="1963050" y="1825137"/>
            <a:ext cx="39345" cy="55605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8122" name="AutoShape 10"/>
          <p:cNvCxnSpPr>
            <a:cxnSpLocks noChangeShapeType="1"/>
            <a:stCxn id="218116" idx="2"/>
            <a:endCxn id="218118" idx="0"/>
          </p:cNvCxnSpPr>
          <p:nvPr/>
        </p:nvCxnSpPr>
        <p:spPr bwMode="auto">
          <a:xfrm>
            <a:off x="2002395" y="3766185"/>
            <a:ext cx="263501" cy="568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8123" name="AutoShape 11"/>
          <p:cNvCxnSpPr>
            <a:cxnSpLocks noChangeShapeType="1"/>
            <a:stCxn id="218116" idx="2"/>
            <a:endCxn id="218116" idx="0"/>
          </p:cNvCxnSpPr>
          <p:nvPr/>
        </p:nvCxnSpPr>
        <p:spPr bwMode="auto">
          <a:xfrm rot="5400000" flipH="1">
            <a:off x="1309897" y="3073688"/>
            <a:ext cx="1384995" cy="12700"/>
          </a:xfrm>
          <a:prstGeom prst="curvedConnector5">
            <a:avLst>
              <a:gd name="adj1" fmla="val -16505"/>
              <a:gd name="adj2" fmla="val 8895205"/>
              <a:gd name="adj3" fmla="val 1165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18124" name="Text Box 12"/>
          <p:cNvSpPr txBox="1">
            <a:spLocks noChangeArrowheads="1"/>
          </p:cNvSpPr>
          <p:nvPr/>
        </p:nvSpPr>
        <p:spPr bwMode="auto">
          <a:xfrm>
            <a:off x="5429249" y="1406129"/>
            <a:ext cx="115073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/>
              <a:t>1: a1 := 0</a:t>
            </a:r>
            <a:endParaRPr lang="en-US" sz="2100"/>
          </a:p>
        </p:txBody>
      </p:sp>
      <p:sp>
        <p:nvSpPr>
          <p:cNvPr id="218125" name="Text Box 13"/>
          <p:cNvSpPr txBox="1">
            <a:spLocks noChangeArrowheads="1"/>
          </p:cNvSpPr>
          <p:nvPr/>
        </p:nvSpPr>
        <p:spPr bwMode="auto">
          <a:xfrm>
            <a:off x="5086350" y="2203848"/>
            <a:ext cx="1890261" cy="20313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2: a3 := </a:t>
            </a:r>
            <a:r>
              <a:rPr lang="en-US" sz="1800" dirty="0" err="1">
                <a:sym typeface="Symbol" charset="2"/>
              </a:rPr>
              <a:t></a:t>
            </a:r>
            <a:r>
              <a:rPr lang="en-US" sz="1800" dirty="0">
                <a:sym typeface="Symbol" charset="2"/>
              </a:rPr>
              <a:t> (a2, a1)</a:t>
            </a:r>
            <a:r>
              <a:rPr lang="en-US" sz="1800" dirty="0"/>
              <a:t> </a:t>
            </a:r>
          </a:p>
          <a:p>
            <a:r>
              <a:rPr lang="en-US" sz="1800" dirty="0"/>
              <a:t>    </a:t>
            </a:r>
            <a:r>
              <a:rPr lang="en-US" sz="1800" dirty="0">
                <a:solidFill>
                  <a:srgbClr val="800000"/>
                </a:solidFill>
              </a:rPr>
              <a:t>b1 := </a:t>
            </a:r>
            <a:r>
              <a:rPr lang="en-US" sz="1800" dirty="0" err="1">
                <a:solidFill>
                  <a:srgbClr val="800000"/>
                </a:solidFill>
                <a:sym typeface="Symbol" charset="2"/>
              </a:rPr>
              <a:t></a:t>
            </a:r>
            <a:r>
              <a:rPr lang="en-US" sz="1800" dirty="0">
                <a:solidFill>
                  <a:srgbClr val="800000"/>
                </a:solidFill>
                <a:sym typeface="Symbol" charset="2"/>
              </a:rPr>
              <a:t> (b0, b2)</a:t>
            </a:r>
            <a:endParaRPr lang="en-US" sz="1800" dirty="0">
              <a:solidFill>
                <a:srgbClr val="800000"/>
              </a:solidFill>
            </a:endParaRPr>
          </a:p>
          <a:p>
            <a:r>
              <a:rPr lang="en-US" sz="1800" dirty="0"/>
              <a:t>    c2 := </a:t>
            </a:r>
            <a:r>
              <a:rPr lang="en-US" sz="1800" dirty="0" err="1">
                <a:sym typeface="Symbol" charset="2"/>
              </a:rPr>
              <a:t></a:t>
            </a:r>
            <a:r>
              <a:rPr lang="en-US" sz="1800" dirty="0">
                <a:sym typeface="Symbol" charset="2"/>
              </a:rPr>
              <a:t> (c0, c1)</a:t>
            </a:r>
            <a:endParaRPr lang="en-US" sz="1800" dirty="0"/>
          </a:p>
          <a:p>
            <a:r>
              <a:rPr lang="en-US" sz="1800" dirty="0"/>
              <a:t>    b2 := a3 + 1</a:t>
            </a:r>
          </a:p>
          <a:p>
            <a:r>
              <a:rPr lang="en-US" sz="1800" dirty="0"/>
              <a:t>    c1 := c2 + b2</a:t>
            </a:r>
          </a:p>
          <a:p>
            <a:r>
              <a:rPr lang="en-US" sz="1800" dirty="0"/>
              <a:t>    a2 := b2 * 2</a:t>
            </a:r>
          </a:p>
          <a:p>
            <a:r>
              <a:rPr lang="en-US" sz="1800" dirty="0"/>
              <a:t>    if a2 &lt; N</a:t>
            </a:r>
          </a:p>
        </p:txBody>
      </p:sp>
      <p:sp>
        <p:nvSpPr>
          <p:cNvPr id="218126" name="Text Box 14"/>
          <p:cNvSpPr txBox="1">
            <a:spLocks noChangeArrowheads="1"/>
          </p:cNvSpPr>
          <p:nvPr/>
        </p:nvSpPr>
        <p:spPr bwMode="auto">
          <a:xfrm>
            <a:off x="6174355" y="4473319"/>
            <a:ext cx="12573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3: return c2</a:t>
            </a:r>
            <a:endParaRPr lang="en-US" sz="2100" dirty="0"/>
          </a:p>
        </p:txBody>
      </p:sp>
      <p:cxnSp>
        <p:nvCxnSpPr>
          <p:cNvPr id="218127" name="AutoShape 15"/>
          <p:cNvCxnSpPr>
            <a:cxnSpLocks noChangeShapeType="1"/>
            <a:stCxn id="218124" idx="2"/>
            <a:endCxn id="218125" idx="0"/>
          </p:cNvCxnSpPr>
          <p:nvPr/>
        </p:nvCxnSpPr>
        <p:spPr bwMode="auto">
          <a:xfrm>
            <a:off x="6004618" y="1775461"/>
            <a:ext cx="26863" cy="428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8128" name="AutoShape 16"/>
          <p:cNvCxnSpPr>
            <a:cxnSpLocks noChangeShapeType="1"/>
            <a:stCxn id="218125" idx="2"/>
            <a:endCxn id="218126" idx="0"/>
          </p:cNvCxnSpPr>
          <p:nvPr/>
        </p:nvCxnSpPr>
        <p:spPr bwMode="auto">
          <a:xfrm>
            <a:off x="6031481" y="4235173"/>
            <a:ext cx="771524" cy="23814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8129" name="AutoShape 17"/>
          <p:cNvCxnSpPr>
            <a:cxnSpLocks noChangeShapeType="1"/>
            <a:stCxn id="218125" idx="2"/>
            <a:endCxn id="218125" idx="0"/>
          </p:cNvCxnSpPr>
          <p:nvPr/>
        </p:nvCxnSpPr>
        <p:spPr bwMode="auto">
          <a:xfrm rot="5400000" flipH="1">
            <a:off x="5015818" y="3219511"/>
            <a:ext cx="2031325" cy="12700"/>
          </a:xfrm>
          <a:prstGeom prst="curvedConnector5">
            <a:avLst>
              <a:gd name="adj1" fmla="val -11254"/>
              <a:gd name="adj2" fmla="val 12406803"/>
              <a:gd name="adj3" fmla="val 11125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7003029" y="759798"/>
            <a:ext cx="1943100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800000"/>
                </a:solidFill>
              </a:rPr>
              <a:t>b1 is never used, stmt can be deleted</a:t>
            </a:r>
            <a:endParaRPr lang="en-US" sz="1800" dirty="0"/>
          </a:p>
        </p:txBody>
      </p:sp>
      <p:cxnSp>
        <p:nvCxnSpPr>
          <p:cNvPr id="20" name="Curved Connector 19"/>
          <p:cNvCxnSpPr>
            <a:cxnSpLocks/>
            <a:stCxn id="18" idx="2"/>
          </p:cNvCxnSpPr>
          <p:nvPr/>
        </p:nvCxnSpPr>
        <p:spPr bwMode="auto">
          <a:xfrm rot="5400000">
            <a:off x="6872577" y="1613765"/>
            <a:ext cx="1309639" cy="894366"/>
          </a:xfrm>
          <a:prstGeom prst="curvedConnector3">
            <a:avLst>
              <a:gd name="adj1" fmla="val 99872"/>
            </a:avLst>
          </a:prstGeom>
          <a:solidFill>
            <a:schemeClr val="accent5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19" name="Right Arrow 18">
            <a:extLst>
              <a:ext uri="{FF2B5EF4-FFF2-40B4-BE49-F238E27FC236}">
                <a16:creationId xmlns:a16="http://schemas.microsoft.com/office/drawing/2014/main" id="{C39D44EA-9FF8-6347-AC7C-77523939D0D8}"/>
              </a:ext>
            </a:extLst>
          </p:cNvPr>
          <p:cNvSpPr/>
          <p:nvPr/>
        </p:nvSpPr>
        <p:spPr>
          <a:xfrm>
            <a:off x="3275856" y="2715766"/>
            <a:ext cx="792088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to SSA Form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6F3EA-B5F7-DC47-A25C-9B8A460AD847}" type="slidenum">
              <a:rPr lang="en-US"/>
              <a:pPr/>
              <a:t>5</a:t>
            </a:fld>
            <a:endParaRPr lang="en-US"/>
          </a:p>
        </p:txBody>
      </p:sp>
      <p:sp>
        <p:nvSpPr>
          <p:cNvPr id="218115" name="Text Box 3"/>
          <p:cNvSpPr txBox="1">
            <a:spLocks noChangeArrowheads="1"/>
          </p:cNvSpPr>
          <p:nvPr/>
        </p:nvSpPr>
        <p:spPr bwMode="auto">
          <a:xfrm>
            <a:off x="1364591" y="1407849"/>
            <a:ext cx="1079142" cy="41549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100"/>
              <a:t>1: a := 0</a:t>
            </a:r>
          </a:p>
        </p:txBody>
      </p:sp>
      <p:sp>
        <p:nvSpPr>
          <p:cNvPr id="218116" name="Text Box 4"/>
          <p:cNvSpPr txBox="1">
            <a:spLocks noChangeArrowheads="1"/>
          </p:cNvSpPr>
          <p:nvPr/>
        </p:nvSpPr>
        <p:spPr bwMode="auto">
          <a:xfrm>
            <a:off x="1193141" y="2379400"/>
            <a:ext cx="1500732" cy="13849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100" dirty="0"/>
              <a:t>2: b := a + 1</a:t>
            </a:r>
          </a:p>
          <a:p>
            <a:r>
              <a:rPr lang="en-US" sz="2100" dirty="0"/>
              <a:t>    c := c + b</a:t>
            </a:r>
          </a:p>
          <a:p>
            <a:r>
              <a:rPr lang="en-US" sz="2100" dirty="0"/>
              <a:t>    a := b * 2</a:t>
            </a:r>
          </a:p>
          <a:p>
            <a:r>
              <a:rPr lang="en-US" sz="2100" dirty="0"/>
              <a:t>    if a &lt; N</a:t>
            </a:r>
          </a:p>
        </p:txBody>
      </p:sp>
      <p:sp>
        <p:nvSpPr>
          <p:cNvPr id="218118" name="Text Box 6"/>
          <p:cNvSpPr txBox="1">
            <a:spLocks noChangeArrowheads="1"/>
          </p:cNvSpPr>
          <p:nvPr/>
        </p:nvSpPr>
        <p:spPr bwMode="auto">
          <a:xfrm>
            <a:off x="1078841" y="4322499"/>
            <a:ext cx="1314450" cy="41549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100"/>
              <a:t>3: return c</a:t>
            </a:r>
          </a:p>
        </p:txBody>
      </p:sp>
      <p:cxnSp>
        <p:nvCxnSpPr>
          <p:cNvPr id="218119" name="AutoShape 7"/>
          <p:cNvCxnSpPr>
            <a:cxnSpLocks noChangeShapeType="1"/>
            <a:stCxn id="218115" idx="2"/>
            <a:endCxn id="218116" idx="0"/>
          </p:cNvCxnSpPr>
          <p:nvPr/>
        </p:nvCxnSpPr>
        <p:spPr bwMode="auto">
          <a:xfrm>
            <a:off x="1904162" y="1823347"/>
            <a:ext cx="39345" cy="55605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8122" name="AutoShape 10"/>
          <p:cNvCxnSpPr>
            <a:cxnSpLocks noChangeShapeType="1"/>
            <a:stCxn id="218116" idx="2"/>
            <a:endCxn id="218118" idx="0"/>
          </p:cNvCxnSpPr>
          <p:nvPr/>
        </p:nvCxnSpPr>
        <p:spPr bwMode="auto">
          <a:xfrm flipH="1">
            <a:off x="1736066" y="3764395"/>
            <a:ext cx="207441" cy="55810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8123" name="AutoShape 11"/>
          <p:cNvCxnSpPr>
            <a:cxnSpLocks noChangeShapeType="1"/>
            <a:stCxn id="218116" idx="2"/>
            <a:endCxn id="218116" idx="0"/>
          </p:cNvCxnSpPr>
          <p:nvPr/>
        </p:nvCxnSpPr>
        <p:spPr bwMode="auto">
          <a:xfrm rot="5400000" flipH="1">
            <a:off x="1251009" y="3071898"/>
            <a:ext cx="1384995" cy="12700"/>
          </a:xfrm>
          <a:prstGeom prst="curvedConnector5">
            <a:avLst>
              <a:gd name="adj1" fmla="val -16505"/>
              <a:gd name="adj2" fmla="val 8461882"/>
              <a:gd name="adj3" fmla="val 1165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18124" name="Text Box 12"/>
          <p:cNvSpPr txBox="1">
            <a:spLocks noChangeArrowheads="1"/>
          </p:cNvSpPr>
          <p:nvPr/>
        </p:nvSpPr>
        <p:spPr bwMode="auto">
          <a:xfrm>
            <a:off x="5429250" y="1406129"/>
            <a:ext cx="1158974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/>
              <a:t>1: a1 := 0</a:t>
            </a:r>
            <a:endParaRPr lang="en-US" sz="2100"/>
          </a:p>
        </p:txBody>
      </p:sp>
      <p:sp>
        <p:nvSpPr>
          <p:cNvPr id="218125" name="Text Box 13"/>
          <p:cNvSpPr txBox="1">
            <a:spLocks noChangeArrowheads="1"/>
          </p:cNvSpPr>
          <p:nvPr/>
        </p:nvSpPr>
        <p:spPr bwMode="auto">
          <a:xfrm>
            <a:off x="5086350" y="2203848"/>
            <a:ext cx="1890261" cy="20313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2: a3 := </a:t>
            </a:r>
            <a:r>
              <a:rPr lang="en-US" sz="1800" dirty="0" err="1">
                <a:sym typeface="Symbol" charset="2"/>
              </a:rPr>
              <a:t></a:t>
            </a:r>
            <a:r>
              <a:rPr lang="en-US" sz="1800" dirty="0">
                <a:sym typeface="Symbol" charset="2"/>
              </a:rPr>
              <a:t> (a2, a1)</a:t>
            </a:r>
            <a:r>
              <a:rPr lang="en-US" sz="1800" dirty="0"/>
              <a:t> </a:t>
            </a:r>
          </a:p>
          <a:p>
            <a:r>
              <a:rPr lang="en-US" sz="1800" dirty="0"/>
              <a:t>    </a:t>
            </a:r>
            <a:r>
              <a:rPr lang="en-US" sz="1800" dirty="0">
                <a:solidFill>
                  <a:srgbClr val="800000"/>
                </a:solidFill>
              </a:rPr>
              <a:t>b1 := </a:t>
            </a:r>
            <a:r>
              <a:rPr lang="en-US" sz="1800" dirty="0" err="1">
                <a:solidFill>
                  <a:srgbClr val="800000"/>
                </a:solidFill>
                <a:sym typeface="Symbol" charset="2"/>
              </a:rPr>
              <a:t></a:t>
            </a:r>
            <a:r>
              <a:rPr lang="en-US" sz="1800" dirty="0">
                <a:solidFill>
                  <a:srgbClr val="800000"/>
                </a:solidFill>
                <a:sym typeface="Symbol" charset="2"/>
              </a:rPr>
              <a:t> (b0, b2)</a:t>
            </a:r>
            <a:endParaRPr lang="en-US" sz="1800" dirty="0">
              <a:solidFill>
                <a:srgbClr val="800000"/>
              </a:solidFill>
            </a:endParaRPr>
          </a:p>
          <a:p>
            <a:r>
              <a:rPr lang="en-US" sz="1800" dirty="0"/>
              <a:t>    c2 := </a:t>
            </a:r>
            <a:r>
              <a:rPr lang="en-US" sz="1800" dirty="0" err="1">
                <a:sym typeface="Symbol" charset="2"/>
              </a:rPr>
              <a:t></a:t>
            </a:r>
            <a:r>
              <a:rPr lang="en-US" sz="1800" dirty="0">
                <a:sym typeface="Symbol" charset="2"/>
              </a:rPr>
              <a:t> (c0, c1)</a:t>
            </a:r>
            <a:endParaRPr lang="en-US" sz="1800" dirty="0"/>
          </a:p>
          <a:p>
            <a:r>
              <a:rPr lang="en-US" sz="1800" dirty="0"/>
              <a:t>    b2 := a3 + 1</a:t>
            </a:r>
          </a:p>
          <a:p>
            <a:r>
              <a:rPr lang="en-US" sz="1800" dirty="0"/>
              <a:t>    c1 := c2 + b2</a:t>
            </a:r>
          </a:p>
          <a:p>
            <a:r>
              <a:rPr lang="en-US" sz="1800" dirty="0"/>
              <a:t>    a2 := b2 * 2</a:t>
            </a:r>
          </a:p>
          <a:p>
            <a:r>
              <a:rPr lang="en-US" sz="1800" dirty="0"/>
              <a:t>    if a2 &lt; N</a:t>
            </a:r>
          </a:p>
        </p:txBody>
      </p:sp>
      <p:sp>
        <p:nvSpPr>
          <p:cNvPr id="218126" name="Text Box 14"/>
          <p:cNvSpPr txBox="1">
            <a:spLocks noChangeArrowheads="1"/>
          </p:cNvSpPr>
          <p:nvPr/>
        </p:nvSpPr>
        <p:spPr bwMode="auto">
          <a:xfrm>
            <a:off x="6122061" y="4514850"/>
            <a:ext cx="12573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3: return c2</a:t>
            </a:r>
            <a:endParaRPr lang="en-US" sz="2100" dirty="0"/>
          </a:p>
        </p:txBody>
      </p:sp>
      <p:cxnSp>
        <p:nvCxnSpPr>
          <p:cNvPr id="218127" name="AutoShape 15"/>
          <p:cNvCxnSpPr>
            <a:cxnSpLocks noChangeShapeType="1"/>
            <a:stCxn id="218124" idx="2"/>
            <a:endCxn id="218125" idx="0"/>
          </p:cNvCxnSpPr>
          <p:nvPr/>
        </p:nvCxnSpPr>
        <p:spPr bwMode="auto">
          <a:xfrm>
            <a:off x="6008737" y="1775461"/>
            <a:ext cx="22744" cy="428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8128" name="AutoShape 16"/>
          <p:cNvCxnSpPr>
            <a:cxnSpLocks noChangeShapeType="1"/>
            <a:stCxn id="218125" idx="2"/>
            <a:endCxn id="218126" idx="0"/>
          </p:cNvCxnSpPr>
          <p:nvPr/>
        </p:nvCxnSpPr>
        <p:spPr bwMode="auto">
          <a:xfrm>
            <a:off x="6031481" y="4235173"/>
            <a:ext cx="719230" cy="27967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8129" name="AutoShape 17"/>
          <p:cNvCxnSpPr>
            <a:cxnSpLocks noChangeShapeType="1"/>
            <a:stCxn id="218125" idx="2"/>
            <a:endCxn id="218125" idx="0"/>
          </p:cNvCxnSpPr>
          <p:nvPr/>
        </p:nvCxnSpPr>
        <p:spPr bwMode="auto">
          <a:xfrm rot="5400000" flipH="1">
            <a:off x="5015818" y="3219511"/>
            <a:ext cx="2031325" cy="12700"/>
          </a:xfrm>
          <a:prstGeom prst="curvedConnector5">
            <a:avLst>
              <a:gd name="adj1" fmla="val -11254"/>
              <a:gd name="adj2" fmla="val 11167551"/>
              <a:gd name="adj3" fmla="val 11125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6993002" y="599777"/>
            <a:ext cx="1943100" cy="12003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800000"/>
                </a:solidFill>
              </a:rPr>
              <a:t>b2 changes in each loop. SSA is </a:t>
            </a:r>
            <a:r>
              <a:rPr lang="en-US" sz="1800" b="1" dirty="0">
                <a:solidFill>
                  <a:srgbClr val="800000"/>
                </a:solidFill>
              </a:rPr>
              <a:t>not </a:t>
            </a:r>
            <a:r>
              <a:rPr lang="en-US" sz="1800" dirty="0">
                <a:solidFill>
                  <a:srgbClr val="800000"/>
                </a:solidFill>
              </a:rPr>
              <a:t>functional programming!</a:t>
            </a:r>
            <a:endParaRPr lang="en-US" sz="1800" dirty="0"/>
          </a:p>
        </p:txBody>
      </p:sp>
      <p:cxnSp>
        <p:nvCxnSpPr>
          <p:cNvPr id="20" name="Curved Connector 19"/>
          <p:cNvCxnSpPr>
            <a:cxnSpLocks/>
            <a:stCxn id="18" idx="2"/>
            <a:endCxn id="218125" idx="3"/>
          </p:cNvCxnSpPr>
          <p:nvPr/>
        </p:nvCxnSpPr>
        <p:spPr bwMode="auto">
          <a:xfrm rot="5400000">
            <a:off x="6760880" y="2015838"/>
            <a:ext cx="1419405" cy="987941"/>
          </a:xfrm>
          <a:prstGeom prst="curvedConnector2">
            <a:avLst/>
          </a:prstGeom>
          <a:solidFill>
            <a:schemeClr val="accent5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5" name="Right Arrow 4">
            <a:extLst>
              <a:ext uri="{FF2B5EF4-FFF2-40B4-BE49-F238E27FC236}">
                <a16:creationId xmlns:a16="http://schemas.microsoft.com/office/drawing/2014/main" id="{0223CB1C-3B00-FD4A-8004-24846A174E54}"/>
              </a:ext>
            </a:extLst>
          </p:cNvPr>
          <p:cNvSpPr/>
          <p:nvPr/>
        </p:nvSpPr>
        <p:spPr>
          <a:xfrm>
            <a:off x="3275856" y="2715766"/>
            <a:ext cx="792088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4719D-2AB1-4343-96BD-ECA93E0E1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to SSA Form (with minimal </a:t>
            </a:r>
            <a:r>
              <a:rPr lang="en-US" dirty="0">
                <a:sym typeface="Symbol" charset="2"/>
              </a:rPr>
              <a:t> </a:t>
            </a:r>
            <a:r>
              <a:rPr lang="en-US" dirty="0"/>
              <a:t>functions)</a:t>
            </a:r>
          </a:p>
        </p:txBody>
      </p:sp>
    </p:spTree>
    <p:extLst>
      <p:ext uri="{BB962C8B-B14F-4D97-AF65-F5344CB8AC3E}">
        <p14:creationId xmlns:p14="http://schemas.microsoft.com/office/powerpoint/2010/main" val="3526877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Dominance Relation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 </a:t>
            </a:r>
            <a:r>
              <a:rPr lang="en-US" i="1" dirty="0"/>
              <a:t>dominates </a:t>
            </a:r>
            <a:r>
              <a:rPr lang="en-US" dirty="0"/>
              <a:t>Y if every path from the start node to Y goes through X</a:t>
            </a:r>
          </a:p>
          <a:p>
            <a:r>
              <a:rPr lang="en-US" dirty="0"/>
              <a:t>D(X) is the set of nodes that X dominates</a:t>
            </a:r>
          </a:p>
          <a:p>
            <a:r>
              <a:rPr lang="en-US" dirty="0"/>
              <a:t>X </a:t>
            </a:r>
            <a:r>
              <a:rPr lang="en-US" i="1" dirty="0"/>
              <a:t>strictly dominates </a:t>
            </a:r>
            <a:r>
              <a:rPr lang="en-US" dirty="0"/>
              <a:t>Y if X dominates Y and X ≠ 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6CB5A-F5BD-474A-BDA3-1E989790071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Dominance Relation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6CB5A-F5BD-474A-BDA3-1E989790071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412976" y="1314450"/>
            <a:ext cx="36420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1: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14650" y="2000250"/>
            <a:ext cx="36420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2: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14650" y="2743200"/>
            <a:ext cx="36420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3: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14650" y="3486150"/>
            <a:ext cx="36420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4: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12976" y="2000250"/>
            <a:ext cx="364202" cy="369332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5: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00500" y="2743200"/>
            <a:ext cx="36420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6: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14900" y="2743200"/>
            <a:ext cx="36420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7: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412976" y="3486150"/>
            <a:ext cx="36420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8: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229350" y="2000250"/>
            <a:ext cx="36420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9: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72150" y="2743200"/>
            <a:ext cx="47961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10: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686551" y="2743200"/>
            <a:ext cx="471155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11: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29350" y="3486150"/>
            <a:ext cx="47961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12: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55267" y="4286250"/>
            <a:ext cx="47961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13:</a:t>
            </a:r>
          </a:p>
        </p:txBody>
      </p:sp>
      <p:cxnSp>
        <p:nvCxnSpPr>
          <p:cNvPr id="22" name="Straight Arrow Connector 21"/>
          <p:cNvCxnSpPr>
            <a:stCxn id="8" idx="2"/>
            <a:endCxn id="9" idx="0"/>
          </p:cNvCxnSpPr>
          <p:nvPr/>
        </p:nvCxnSpPr>
        <p:spPr bwMode="auto">
          <a:xfrm flipH="1">
            <a:off x="3096751" y="1683782"/>
            <a:ext cx="1498326" cy="3164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8" idx="2"/>
            <a:endCxn id="12" idx="0"/>
          </p:cNvCxnSpPr>
          <p:nvPr/>
        </p:nvCxnSpPr>
        <p:spPr bwMode="auto">
          <a:xfrm>
            <a:off x="4595077" y="1683782"/>
            <a:ext cx="0" cy="3164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>
            <a:stCxn id="8" idx="2"/>
            <a:endCxn id="16" idx="0"/>
          </p:cNvCxnSpPr>
          <p:nvPr/>
        </p:nvCxnSpPr>
        <p:spPr bwMode="auto">
          <a:xfrm>
            <a:off x="4595077" y="1683782"/>
            <a:ext cx="1816374" cy="3164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9" idx="2"/>
            <a:endCxn id="10" idx="0"/>
          </p:cNvCxnSpPr>
          <p:nvPr/>
        </p:nvCxnSpPr>
        <p:spPr bwMode="auto">
          <a:xfrm>
            <a:off x="3096751" y="2369582"/>
            <a:ext cx="0" cy="373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10" idx="2"/>
            <a:endCxn id="11" idx="0"/>
          </p:cNvCxnSpPr>
          <p:nvPr/>
        </p:nvCxnSpPr>
        <p:spPr bwMode="auto">
          <a:xfrm>
            <a:off x="3096751" y="3112532"/>
            <a:ext cx="0" cy="373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11" idx="2"/>
            <a:endCxn id="20" idx="1"/>
          </p:cNvCxnSpPr>
          <p:nvPr/>
        </p:nvCxnSpPr>
        <p:spPr bwMode="auto">
          <a:xfrm>
            <a:off x="3096751" y="3855482"/>
            <a:ext cx="1258516" cy="6154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stCxn id="12" idx="2"/>
            <a:endCxn id="13" idx="0"/>
          </p:cNvCxnSpPr>
          <p:nvPr/>
        </p:nvCxnSpPr>
        <p:spPr bwMode="auto">
          <a:xfrm flipH="1">
            <a:off x="4182601" y="2369582"/>
            <a:ext cx="412476" cy="373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12" idx="2"/>
            <a:endCxn id="14" idx="0"/>
          </p:cNvCxnSpPr>
          <p:nvPr/>
        </p:nvCxnSpPr>
        <p:spPr bwMode="auto">
          <a:xfrm>
            <a:off x="4595077" y="2369582"/>
            <a:ext cx="501924" cy="373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>
            <a:stCxn id="13" idx="2"/>
            <a:endCxn id="15" idx="0"/>
          </p:cNvCxnSpPr>
          <p:nvPr/>
        </p:nvCxnSpPr>
        <p:spPr bwMode="auto">
          <a:xfrm>
            <a:off x="4182601" y="3112532"/>
            <a:ext cx="412476" cy="373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>
            <a:stCxn id="14" idx="2"/>
            <a:endCxn id="15" idx="0"/>
          </p:cNvCxnSpPr>
          <p:nvPr/>
        </p:nvCxnSpPr>
        <p:spPr bwMode="auto">
          <a:xfrm flipH="1">
            <a:off x="4595077" y="3112532"/>
            <a:ext cx="501924" cy="373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>
            <a:stCxn id="15" idx="2"/>
            <a:endCxn id="20" idx="0"/>
          </p:cNvCxnSpPr>
          <p:nvPr/>
        </p:nvCxnSpPr>
        <p:spPr bwMode="auto">
          <a:xfrm flipH="1">
            <a:off x="4595076" y="3855482"/>
            <a:ext cx="1" cy="4307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Straight Arrow Connector 56"/>
          <p:cNvCxnSpPr>
            <a:stCxn id="16" idx="2"/>
            <a:endCxn id="17" idx="0"/>
          </p:cNvCxnSpPr>
          <p:nvPr/>
        </p:nvCxnSpPr>
        <p:spPr bwMode="auto">
          <a:xfrm flipH="1">
            <a:off x="6011959" y="2369582"/>
            <a:ext cx="399492" cy="373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Straight Arrow Connector 59"/>
          <p:cNvCxnSpPr>
            <a:stCxn id="16" idx="2"/>
            <a:endCxn id="18" idx="0"/>
          </p:cNvCxnSpPr>
          <p:nvPr/>
        </p:nvCxnSpPr>
        <p:spPr bwMode="auto">
          <a:xfrm>
            <a:off x="6411451" y="2369582"/>
            <a:ext cx="510678" cy="373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Straight Arrow Connector 62"/>
          <p:cNvCxnSpPr>
            <a:stCxn id="17" idx="2"/>
            <a:endCxn id="19" idx="0"/>
          </p:cNvCxnSpPr>
          <p:nvPr/>
        </p:nvCxnSpPr>
        <p:spPr bwMode="auto">
          <a:xfrm>
            <a:off x="6011959" y="3112532"/>
            <a:ext cx="457200" cy="373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Straight Arrow Connector 65"/>
          <p:cNvCxnSpPr>
            <a:stCxn id="18" idx="2"/>
            <a:endCxn id="19" idx="0"/>
          </p:cNvCxnSpPr>
          <p:nvPr/>
        </p:nvCxnSpPr>
        <p:spPr bwMode="auto">
          <a:xfrm flipH="1">
            <a:off x="6469159" y="3112532"/>
            <a:ext cx="452970" cy="373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Straight Arrow Connector 68"/>
          <p:cNvCxnSpPr>
            <a:stCxn id="14" idx="2"/>
            <a:endCxn id="19" idx="1"/>
          </p:cNvCxnSpPr>
          <p:nvPr/>
        </p:nvCxnSpPr>
        <p:spPr bwMode="auto">
          <a:xfrm>
            <a:off x="5097001" y="3112532"/>
            <a:ext cx="1132349" cy="5582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3" name="Straight Arrow Connector 72"/>
          <p:cNvCxnSpPr>
            <a:stCxn id="19" idx="2"/>
            <a:endCxn id="20" idx="3"/>
          </p:cNvCxnSpPr>
          <p:nvPr/>
        </p:nvCxnSpPr>
        <p:spPr bwMode="auto">
          <a:xfrm flipH="1">
            <a:off x="4834885" y="3855482"/>
            <a:ext cx="1634274" cy="6154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13" idx="2"/>
            <a:endCxn id="11" idx="3"/>
          </p:cNvCxnSpPr>
          <p:nvPr/>
        </p:nvCxnSpPr>
        <p:spPr bwMode="auto">
          <a:xfrm flipH="1">
            <a:off x="3278852" y="3112532"/>
            <a:ext cx="903749" cy="5582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Shape 79"/>
          <p:cNvCxnSpPr>
            <a:stCxn id="10" idx="1"/>
            <a:endCxn id="10" idx="0"/>
          </p:cNvCxnSpPr>
          <p:nvPr/>
        </p:nvCxnSpPr>
        <p:spPr bwMode="auto">
          <a:xfrm rot="10800000" flipH="1">
            <a:off x="2914649" y="2743200"/>
            <a:ext cx="182101" cy="184666"/>
          </a:xfrm>
          <a:prstGeom prst="curvedConnector4">
            <a:avLst>
              <a:gd name="adj1" fmla="val -125535"/>
              <a:gd name="adj2" fmla="val 22379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Shape 80"/>
          <p:cNvCxnSpPr>
            <a:stCxn id="15" idx="1"/>
            <a:endCxn id="12" idx="1"/>
          </p:cNvCxnSpPr>
          <p:nvPr/>
        </p:nvCxnSpPr>
        <p:spPr bwMode="auto">
          <a:xfrm rot="10800000">
            <a:off x="4412976" y="2184916"/>
            <a:ext cx="12700" cy="1485900"/>
          </a:xfrm>
          <a:prstGeom prst="curvedConnector3">
            <a:avLst>
              <a:gd name="adj1" fmla="val 512307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1314450" y="1314450"/>
            <a:ext cx="1433406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D(5)={6,7,8}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314451" y="3600450"/>
            <a:ext cx="1257299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/>
              <a:t>5 strictly dominates 6, 7, 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39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Dominance Relation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6CB5A-F5BD-474A-BDA3-1E989790071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412976" y="1314450"/>
            <a:ext cx="36420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1: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14650" y="2000250"/>
            <a:ext cx="36420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2: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14650" y="2743200"/>
            <a:ext cx="36420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3: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14650" y="3486150"/>
            <a:ext cx="36420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4: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12976" y="2000250"/>
            <a:ext cx="364202" cy="369332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5: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00500" y="2743200"/>
            <a:ext cx="364202" cy="369332"/>
          </a:xfrm>
          <a:prstGeom prst="rect">
            <a:avLst/>
          </a:prstGeom>
          <a:solidFill>
            <a:srgbClr val="6600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6: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14900" y="2743200"/>
            <a:ext cx="364202" cy="369332"/>
          </a:xfrm>
          <a:prstGeom prst="rect">
            <a:avLst/>
          </a:prstGeom>
          <a:solidFill>
            <a:srgbClr val="6600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7: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412976" y="3486150"/>
            <a:ext cx="364202" cy="369332"/>
          </a:xfrm>
          <a:prstGeom prst="rect">
            <a:avLst/>
          </a:prstGeom>
          <a:solidFill>
            <a:srgbClr val="6600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8: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229350" y="2000250"/>
            <a:ext cx="36420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9: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72150" y="2743200"/>
            <a:ext cx="47961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10: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686551" y="2743200"/>
            <a:ext cx="471155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11: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29350" y="3486150"/>
            <a:ext cx="47961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12: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55267" y="4286250"/>
            <a:ext cx="47961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13:</a:t>
            </a:r>
          </a:p>
        </p:txBody>
      </p:sp>
      <p:cxnSp>
        <p:nvCxnSpPr>
          <p:cNvPr id="22" name="Straight Arrow Connector 21"/>
          <p:cNvCxnSpPr>
            <a:stCxn id="8" idx="2"/>
            <a:endCxn id="9" idx="0"/>
          </p:cNvCxnSpPr>
          <p:nvPr/>
        </p:nvCxnSpPr>
        <p:spPr bwMode="auto">
          <a:xfrm flipH="1">
            <a:off x="3096751" y="1683782"/>
            <a:ext cx="1498326" cy="3164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8" idx="2"/>
            <a:endCxn id="12" idx="0"/>
          </p:cNvCxnSpPr>
          <p:nvPr/>
        </p:nvCxnSpPr>
        <p:spPr bwMode="auto">
          <a:xfrm>
            <a:off x="4595077" y="1683782"/>
            <a:ext cx="0" cy="3164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>
            <a:stCxn id="8" idx="2"/>
            <a:endCxn id="16" idx="0"/>
          </p:cNvCxnSpPr>
          <p:nvPr/>
        </p:nvCxnSpPr>
        <p:spPr bwMode="auto">
          <a:xfrm>
            <a:off x="4595077" y="1683782"/>
            <a:ext cx="1816374" cy="3164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9" idx="2"/>
            <a:endCxn id="10" idx="0"/>
          </p:cNvCxnSpPr>
          <p:nvPr/>
        </p:nvCxnSpPr>
        <p:spPr bwMode="auto">
          <a:xfrm>
            <a:off x="3096751" y="2369582"/>
            <a:ext cx="0" cy="373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10" idx="2"/>
            <a:endCxn id="11" idx="0"/>
          </p:cNvCxnSpPr>
          <p:nvPr/>
        </p:nvCxnSpPr>
        <p:spPr bwMode="auto">
          <a:xfrm>
            <a:off x="3096751" y="3112532"/>
            <a:ext cx="0" cy="373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11" idx="2"/>
            <a:endCxn id="20" idx="1"/>
          </p:cNvCxnSpPr>
          <p:nvPr/>
        </p:nvCxnSpPr>
        <p:spPr bwMode="auto">
          <a:xfrm>
            <a:off x="3096751" y="3855482"/>
            <a:ext cx="1258516" cy="6154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stCxn id="12" idx="2"/>
            <a:endCxn id="13" idx="0"/>
          </p:cNvCxnSpPr>
          <p:nvPr/>
        </p:nvCxnSpPr>
        <p:spPr bwMode="auto">
          <a:xfrm flipH="1">
            <a:off x="4182601" y="2369582"/>
            <a:ext cx="412476" cy="373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12" idx="2"/>
            <a:endCxn id="14" idx="0"/>
          </p:cNvCxnSpPr>
          <p:nvPr/>
        </p:nvCxnSpPr>
        <p:spPr bwMode="auto">
          <a:xfrm>
            <a:off x="4595077" y="2369582"/>
            <a:ext cx="501924" cy="373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>
            <a:stCxn id="13" idx="2"/>
            <a:endCxn id="15" idx="0"/>
          </p:cNvCxnSpPr>
          <p:nvPr/>
        </p:nvCxnSpPr>
        <p:spPr bwMode="auto">
          <a:xfrm>
            <a:off x="4182601" y="3112532"/>
            <a:ext cx="412476" cy="373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>
            <a:stCxn id="14" idx="2"/>
            <a:endCxn id="15" idx="0"/>
          </p:cNvCxnSpPr>
          <p:nvPr/>
        </p:nvCxnSpPr>
        <p:spPr bwMode="auto">
          <a:xfrm flipH="1">
            <a:off x="4595077" y="3112532"/>
            <a:ext cx="501924" cy="373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>
            <a:stCxn id="15" idx="2"/>
            <a:endCxn id="20" idx="0"/>
          </p:cNvCxnSpPr>
          <p:nvPr/>
        </p:nvCxnSpPr>
        <p:spPr bwMode="auto">
          <a:xfrm flipH="1">
            <a:off x="4595076" y="3855482"/>
            <a:ext cx="1" cy="4307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Straight Arrow Connector 56"/>
          <p:cNvCxnSpPr>
            <a:stCxn id="16" idx="2"/>
            <a:endCxn id="17" idx="0"/>
          </p:cNvCxnSpPr>
          <p:nvPr/>
        </p:nvCxnSpPr>
        <p:spPr bwMode="auto">
          <a:xfrm flipH="1">
            <a:off x="6011959" y="2369582"/>
            <a:ext cx="399492" cy="373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Straight Arrow Connector 59"/>
          <p:cNvCxnSpPr>
            <a:stCxn id="16" idx="2"/>
            <a:endCxn id="18" idx="0"/>
          </p:cNvCxnSpPr>
          <p:nvPr/>
        </p:nvCxnSpPr>
        <p:spPr bwMode="auto">
          <a:xfrm>
            <a:off x="6411451" y="2369582"/>
            <a:ext cx="510678" cy="373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Straight Arrow Connector 62"/>
          <p:cNvCxnSpPr>
            <a:stCxn id="17" idx="2"/>
            <a:endCxn id="19" idx="0"/>
          </p:cNvCxnSpPr>
          <p:nvPr/>
        </p:nvCxnSpPr>
        <p:spPr bwMode="auto">
          <a:xfrm>
            <a:off x="6011959" y="3112532"/>
            <a:ext cx="457200" cy="373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Straight Arrow Connector 65"/>
          <p:cNvCxnSpPr>
            <a:stCxn id="18" idx="2"/>
            <a:endCxn id="19" idx="0"/>
          </p:cNvCxnSpPr>
          <p:nvPr/>
        </p:nvCxnSpPr>
        <p:spPr bwMode="auto">
          <a:xfrm flipH="1">
            <a:off x="6469159" y="3112532"/>
            <a:ext cx="452970" cy="373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Straight Arrow Connector 68"/>
          <p:cNvCxnSpPr>
            <a:stCxn id="14" idx="2"/>
            <a:endCxn id="19" idx="1"/>
          </p:cNvCxnSpPr>
          <p:nvPr/>
        </p:nvCxnSpPr>
        <p:spPr bwMode="auto">
          <a:xfrm>
            <a:off x="5097001" y="3112532"/>
            <a:ext cx="1132349" cy="5582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3" name="Straight Arrow Connector 72"/>
          <p:cNvCxnSpPr>
            <a:stCxn id="19" idx="2"/>
            <a:endCxn id="20" idx="3"/>
          </p:cNvCxnSpPr>
          <p:nvPr/>
        </p:nvCxnSpPr>
        <p:spPr bwMode="auto">
          <a:xfrm flipH="1">
            <a:off x="4834885" y="3855482"/>
            <a:ext cx="1634274" cy="6154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13" idx="2"/>
            <a:endCxn id="11" idx="3"/>
          </p:cNvCxnSpPr>
          <p:nvPr/>
        </p:nvCxnSpPr>
        <p:spPr bwMode="auto">
          <a:xfrm flipH="1">
            <a:off x="3278852" y="3112532"/>
            <a:ext cx="903749" cy="5582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Shape 79"/>
          <p:cNvCxnSpPr>
            <a:stCxn id="10" idx="1"/>
            <a:endCxn id="10" idx="0"/>
          </p:cNvCxnSpPr>
          <p:nvPr/>
        </p:nvCxnSpPr>
        <p:spPr bwMode="auto">
          <a:xfrm rot="10800000" flipH="1">
            <a:off x="2914649" y="2743200"/>
            <a:ext cx="182101" cy="184666"/>
          </a:xfrm>
          <a:prstGeom prst="curvedConnector4">
            <a:avLst>
              <a:gd name="adj1" fmla="val -125535"/>
              <a:gd name="adj2" fmla="val 22379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Shape 80"/>
          <p:cNvCxnSpPr>
            <a:stCxn id="15" idx="1"/>
            <a:endCxn id="12" idx="1"/>
          </p:cNvCxnSpPr>
          <p:nvPr/>
        </p:nvCxnSpPr>
        <p:spPr bwMode="auto">
          <a:xfrm rot="10800000">
            <a:off x="4412976" y="2184916"/>
            <a:ext cx="12700" cy="1485900"/>
          </a:xfrm>
          <a:prstGeom prst="curvedConnector3">
            <a:avLst>
              <a:gd name="adj1" fmla="val 520219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1314450" y="1314450"/>
            <a:ext cx="1433406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D(5)={6,7,8}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314451" y="3600450"/>
            <a:ext cx="1257299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/>
              <a:t>5 strictly dominates 6, 7, 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3813</TotalTime>
  <Words>1359</Words>
  <Application>Microsoft Macintosh PowerPoint</Application>
  <PresentationFormat>On-screen Show (16:9)</PresentationFormat>
  <Paragraphs>266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Times</vt:lpstr>
      <vt:lpstr>Times New Roman</vt:lpstr>
      <vt:lpstr>1_Office Theme</vt:lpstr>
      <vt:lpstr>Static Single Assignment Form</vt:lpstr>
      <vt:lpstr>SSA Form</vt:lpstr>
      <vt:lpstr>Conversion to SSA Form</vt:lpstr>
      <vt:lpstr>Conversion to SSA Form</vt:lpstr>
      <vt:lpstr>Conversion to SSA Form</vt:lpstr>
      <vt:lpstr>Conversion to SSA Form (with minimal  functions)</vt:lpstr>
      <vt:lpstr>Dominance Relation</vt:lpstr>
      <vt:lpstr>Dominance Relation</vt:lpstr>
      <vt:lpstr>Dominance Relation</vt:lpstr>
      <vt:lpstr>Dominance Property of SSA</vt:lpstr>
      <vt:lpstr>Dominance Relation</vt:lpstr>
      <vt:lpstr>Dominance Relation</vt:lpstr>
      <vt:lpstr>Dominance Frontier</vt:lpstr>
      <vt:lpstr>Dominance Frontier</vt:lpstr>
      <vt:lpstr>Dominance Frontier</vt:lpstr>
      <vt:lpstr>Dominance Frontier</vt:lpstr>
      <vt:lpstr>Dominance Frontier</vt:lpstr>
      <vt:lpstr>Placing  Functions </vt:lpstr>
      <vt:lpstr>Placing  Functions </vt:lpstr>
      <vt:lpstr>Placing  Functions </vt:lpstr>
      <vt:lpstr>Placing  Functions </vt:lpstr>
      <vt:lpstr>Rename Variables</vt:lpstr>
      <vt:lpstr>Summary</vt:lpstr>
    </vt:vector>
  </TitlesOfParts>
  <Company>SFU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379  Compilers</dc:title>
  <dc:creator>Anoop Sarkar</dc:creator>
  <cp:lastModifiedBy>Anoop Sarkar</cp:lastModifiedBy>
  <cp:revision>1137</cp:revision>
  <cp:lastPrinted>2019-08-07T08:11:49Z</cp:lastPrinted>
  <dcterms:created xsi:type="dcterms:W3CDTF">2011-11-30T17:42:58Z</dcterms:created>
  <dcterms:modified xsi:type="dcterms:W3CDTF">2020-11-15T00:01:01Z</dcterms:modified>
</cp:coreProperties>
</file>