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406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8" r:id="rId36"/>
    <p:sldId id="346" r:id="rId37"/>
    <p:sldId id="347" r:id="rId38"/>
    <p:sldId id="328" r:id="rId39"/>
    <p:sldId id="349" r:id="rId40"/>
    <p:sldId id="351" r:id="rId41"/>
    <p:sldId id="352" r:id="rId42"/>
    <p:sldId id="353" r:id="rId43"/>
    <p:sldId id="354" r:id="rId44"/>
    <p:sldId id="355" r:id="rId45"/>
    <p:sldId id="356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68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60" r:id="rId67"/>
    <p:sldId id="381" r:id="rId68"/>
    <p:sldId id="382" r:id="rId69"/>
    <p:sldId id="403" r:id="rId70"/>
    <p:sldId id="405" r:id="rId71"/>
    <p:sldId id="404" r:id="rId72"/>
    <p:sldId id="402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408" r:id="rId92"/>
    <p:sldId id="358" r:id="rId9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78"/>
    <p:restoredTop sz="90887"/>
  </p:normalViewPr>
  <p:slideViewPr>
    <p:cSldViewPr>
      <p:cViewPr varScale="1">
        <p:scale>
          <a:sx n="148" d="100"/>
          <a:sy n="148" d="100"/>
        </p:scale>
        <p:origin x="184" y="4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>
                <a:latin typeface="Calibri"/>
              </a:rPr>
              <a:t>11/11/20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CA41FD9-E486-2243-90FC-80651AF85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6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2020-11-11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06AC48B1-0FA3-9E4C-A50D-C4A051FE785F}"/>
              </a:ext>
            </a:extLst>
          </p:cNvPr>
          <p:cNvSpPr/>
          <p:nvPr/>
        </p:nvSpPr>
        <p:spPr>
          <a:xfrm>
            <a:off x="6156176" y="273525"/>
            <a:ext cx="265101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OPT1: 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Extracts exactly the information we need to characterize legal register allocation </a:t>
            </a:r>
          </a:p>
          <a:p>
            <a:r>
              <a:rPr lang="en-CA" dirty="0"/>
              <a:t>Gives the global view (i.e., over the entire control flow graph) picture of the register requirements</a:t>
            </a:r>
          </a:p>
          <a:p>
            <a:r>
              <a:rPr lang="en-CA" dirty="0"/>
              <a:t>After RIG construction the register allocation algorithm is architecture independent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graph is k-colorable if it has a coloring with k colors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187624" y="3000971"/>
            <a:ext cx="1605450" cy="888315"/>
            <a:chOff x="3285676" y="2550616"/>
            <a:chExt cx="2140600" cy="1184420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92443"/>
              <a:chOff x="3766020" y="1874441"/>
              <a:chExt cx="777404" cy="492443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92442"/>
              <a:chOff x="4221781" y="2780928"/>
              <a:chExt cx="546605" cy="492442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Register Allocation as Graph Coloring</a:t>
            </a:r>
            <a:endParaRPr lang="en-CA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our problem, colors = registers</a:t>
            </a:r>
          </a:p>
          <a:p>
            <a:r>
              <a:rPr lang="en-CA" dirty="0"/>
              <a:t>We need to assign colors (registers) to graph nodes (temporaries)</a:t>
            </a:r>
          </a:p>
          <a:p>
            <a:r>
              <a:rPr lang="en-CA" dirty="0"/>
              <a:t>Let </a:t>
            </a:r>
            <a:r>
              <a:rPr lang="en-CA" dirty="0">
                <a:solidFill>
                  <a:schemeClr val="accent2"/>
                </a:solidFill>
              </a:rPr>
              <a:t>k</a:t>
            </a:r>
            <a:r>
              <a:rPr lang="en-CA" dirty="0"/>
              <a:t> = number of machine registers</a:t>
            </a:r>
          </a:p>
          <a:p>
            <a:r>
              <a:rPr lang="en-CA" dirty="0"/>
              <a:t>If the RIG is k-colorable then there is a register assignment that uses no more than </a:t>
            </a:r>
            <a:r>
              <a:rPr lang="en-CA" dirty="0">
                <a:solidFill>
                  <a:schemeClr val="accent2"/>
                </a:solidFill>
              </a:rPr>
              <a:t>k</a:t>
            </a:r>
            <a:r>
              <a:rPr lang="en-CA" dirty="0"/>
              <a:t>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our example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There is no coloring with less than 4 colors</a:t>
            </a:r>
          </a:p>
          <a:p>
            <a:r>
              <a:rPr lang="en-CA" dirty="0"/>
              <a:t>There is a 4-coloring of this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915816" y="970570"/>
            <a:ext cx="2808312" cy="2486282"/>
            <a:chOff x="2483768" y="2190576"/>
            <a:chExt cx="3744416" cy="3315043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00B050"/>
                    </a:solidFill>
                    <a:latin typeface="Calibri"/>
                  </a:rPr>
                  <a:t>2</a:t>
                </a:r>
                <a:endParaRPr lang="en-CA" sz="1800" b="1" dirty="0">
                  <a:solidFill>
                    <a:srgbClr val="00B050"/>
                  </a:solidFill>
                  <a:latin typeface="Calibri"/>
                </a:endParaRPr>
              </a:p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b </a:t>
                </a:r>
                <a:r>
                  <a:rPr lang="en-CA" sz="1800" b="1" dirty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sz="1800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92442"/>
              <a:chOff x="4149772" y="2823319"/>
              <a:chExt cx="1195560" cy="492442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  r</a:t>
                </a:r>
                <a:r>
                  <a:rPr lang="en-CA" sz="1800" b="1" baseline="-25000" dirty="0">
                    <a:latin typeface="Calibri"/>
                  </a:rPr>
                  <a:t>4</a:t>
                </a:r>
                <a:endParaRPr lang="en-CA" sz="1800" b="1" dirty="0"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36459"/>
              <a:chOff x="4092620" y="2996952"/>
              <a:chExt cx="921248" cy="636459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d  </a:t>
                </a:r>
                <a:r>
                  <a:rPr lang="en-CA" sz="1800" b="1" dirty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sz="1800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92442"/>
              <a:chOff x="3419873" y="2737023"/>
              <a:chExt cx="926284" cy="492442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solidFill>
                      <a:schemeClr val="accent2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chemeClr val="accent2"/>
                    </a:solidFill>
                    <a:latin typeface="Calibri"/>
                  </a:rPr>
                  <a:t>1</a:t>
                </a:r>
                <a:r>
                  <a:rPr lang="en-CA" sz="1800" b="1" dirty="0">
                    <a:latin typeface="Calibri"/>
                  </a:rPr>
                  <a:t> f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92442"/>
              <a:chOff x="3410053" y="2823319"/>
              <a:chExt cx="936104" cy="492442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sz="1800" b="1" baseline="-25000" dirty="0">
                    <a:solidFill>
                      <a:srgbClr val="00B050"/>
                    </a:solidFill>
                    <a:latin typeface="Calibri"/>
                  </a:rPr>
                  <a:t>2</a:t>
                </a:r>
                <a:r>
                  <a:rPr lang="en-CA" sz="1800" b="1" dirty="0">
                    <a:latin typeface="Calibri"/>
                  </a:rPr>
                  <a:t> e</a:t>
                </a:r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 Flow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374866" y="1505470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e = </a:t>
            </a:r>
            <a:r>
              <a:rPr lang="en-CA" sz="1800" dirty="0" err="1">
                <a:latin typeface="Calibri"/>
              </a:rPr>
              <a:t>d+f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6734" y="2845721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17004" y="2686215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396724" y="3903086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f+c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07803" y="2375243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3995935" y="2375243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07803" y="3212230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017793" y="3295056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40389" y="2861017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796790" y="4238422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5238073" y="3295055"/>
            <a:ext cx="5370" cy="478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19872" y="1479579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+r</a:t>
            </a:r>
            <a:r>
              <a:rPr lang="en-CA" sz="1800" baseline="-25000" dirty="0">
                <a:latin typeface="Calibri"/>
              </a:rPr>
              <a:t>4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= -r</a:t>
            </a:r>
            <a:r>
              <a:rPr lang="en-CA" sz="1800" baseline="-25000" dirty="0">
                <a:latin typeface="Calibri"/>
              </a:rPr>
              <a:t>2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+ r</a:t>
            </a:r>
            <a:r>
              <a:rPr lang="en-CA" sz="1800" baseline="-25000" dirty="0">
                <a:latin typeface="Calibri"/>
              </a:rPr>
              <a:t>1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31740" y="2819830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1</a:t>
            </a:r>
            <a:r>
              <a:rPr lang="en-CA" sz="1800" dirty="0">
                <a:latin typeface="Calibri"/>
              </a:rPr>
              <a:t> = 2* r</a:t>
            </a:r>
            <a:r>
              <a:rPr lang="en-CA" sz="1800" baseline="-25000" dirty="0">
                <a:latin typeface="Calibri"/>
              </a:rPr>
              <a:t>2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62010" y="2660324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+ r</a:t>
            </a:r>
            <a:r>
              <a:rPr lang="en-CA" sz="1800" baseline="-25000" dirty="0">
                <a:latin typeface="Calibri"/>
              </a:rPr>
              <a:t>2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2</a:t>
            </a:r>
            <a:r>
              <a:rPr lang="en-CA" sz="1800" dirty="0">
                <a:latin typeface="Calibri"/>
              </a:rPr>
              <a:t> 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41730" y="3877195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r</a:t>
            </a:r>
            <a:r>
              <a:rPr lang="en-CA" sz="1800" baseline="-25000" dirty="0">
                <a:latin typeface="Calibri"/>
              </a:rPr>
              <a:t>3</a:t>
            </a:r>
            <a:r>
              <a:rPr lang="en-CA" sz="1800" dirty="0">
                <a:latin typeface="Calibri"/>
              </a:rPr>
              <a:t> = r</a:t>
            </a:r>
            <a:r>
              <a:rPr lang="en-CA" sz="1800" baseline="-25000" dirty="0">
                <a:latin typeface="Calibri"/>
              </a:rPr>
              <a:t>1</a:t>
            </a:r>
            <a:r>
              <a:rPr lang="en-CA" sz="1800" dirty="0">
                <a:latin typeface="Calibri"/>
              </a:rPr>
              <a:t> + r</a:t>
            </a:r>
            <a:r>
              <a:rPr lang="en-CA" sz="1800" baseline="-25000" dirty="0">
                <a:latin typeface="Calibri"/>
              </a:rPr>
              <a:t>4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52809" y="2349352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040941" y="2349352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52809" y="3186339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062799" y="3269165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85395" y="2835126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841796" y="4212531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5283079" y="3269164"/>
            <a:ext cx="5370" cy="478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How do we compute graph coloring?</a:t>
            </a:r>
          </a:p>
          <a:p>
            <a:r>
              <a:rPr lang="en-CA" sz="2400" dirty="0"/>
              <a:t>It is not easy :</a:t>
            </a:r>
          </a:p>
          <a:p>
            <a:pPr lvl="1"/>
            <a:r>
              <a:rPr lang="en-CA" sz="2000" dirty="0"/>
              <a:t>The problem is NP-hard. No efficient algorithms are known</a:t>
            </a:r>
            <a:r>
              <a:rPr lang="en-CA" dirty="0"/>
              <a:t> </a:t>
            </a:r>
          </a:p>
          <a:p>
            <a:pPr lvl="2"/>
            <a:r>
              <a:rPr lang="en-CA" sz="1800" dirty="0"/>
              <a:t>Solution: use heuristics</a:t>
            </a:r>
          </a:p>
          <a:p>
            <a:pPr lvl="1"/>
            <a:r>
              <a:rPr lang="en-CA" sz="2000" dirty="0"/>
              <a:t>A coloring might not exist for a given number of registers</a:t>
            </a:r>
          </a:p>
          <a:p>
            <a:pPr lvl="2"/>
            <a:r>
              <a:rPr lang="en-CA" sz="1800" dirty="0"/>
              <a:t>Solution: register spilling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Main idea for solving whether a graph G is </a:t>
            </a:r>
            <a:r>
              <a:rPr lang="en-US" sz="2100" i="1" dirty="0"/>
              <a:t>k</a:t>
            </a:r>
            <a:r>
              <a:rPr lang="en-US" sz="21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Pick any node </a:t>
            </a:r>
            <a:r>
              <a:rPr lang="en-US" sz="2100" i="1" dirty="0"/>
              <a:t>t</a:t>
            </a:r>
            <a:r>
              <a:rPr lang="en-US" sz="2100" dirty="0"/>
              <a:t> with fewer than </a:t>
            </a:r>
            <a:r>
              <a:rPr lang="en-US" sz="2100" i="1" dirty="0"/>
              <a:t>k</a:t>
            </a:r>
            <a:r>
              <a:rPr lang="en-US" sz="2100" dirty="0"/>
              <a:t> neighbors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Remove </a:t>
            </a:r>
            <a:r>
              <a:rPr lang="en-US" sz="2100" i="1" dirty="0"/>
              <a:t>n</a:t>
            </a:r>
            <a:r>
              <a:rPr lang="en-US" sz="2100" dirty="0"/>
              <a:t> adjacent edges to create a new graph G’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If G’ is</a:t>
            </a:r>
            <a:r>
              <a:rPr lang="en-US" sz="2100" i="1" dirty="0"/>
              <a:t> k</a:t>
            </a:r>
            <a:r>
              <a:rPr lang="en-US" sz="2100" dirty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Let c</a:t>
            </a:r>
            <a:r>
              <a:rPr lang="en-US" sz="2100" baseline="-25000" dirty="0"/>
              <a:t>1</a:t>
            </a:r>
            <a:r>
              <a:rPr lang="en-US" sz="2100" dirty="0"/>
              <a:t>,…,</a:t>
            </a:r>
            <a:r>
              <a:rPr lang="en-US" sz="2100" dirty="0" err="1"/>
              <a:t>c</a:t>
            </a:r>
            <a:r>
              <a:rPr lang="en-US" sz="2100" baseline="-25000" dirty="0" err="1"/>
              <a:t>n</a:t>
            </a:r>
            <a:r>
              <a:rPr lang="en-US" sz="2100" dirty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Since </a:t>
            </a:r>
            <a:r>
              <a:rPr lang="en-US" sz="2100" i="1" dirty="0"/>
              <a:t>n</a:t>
            </a:r>
            <a:r>
              <a:rPr lang="en-US" sz="2100" dirty="0"/>
              <a:t>&lt;</a:t>
            </a:r>
            <a:r>
              <a:rPr lang="en-US" sz="2100" i="1" dirty="0"/>
              <a:t>k</a:t>
            </a:r>
            <a:r>
              <a:rPr lang="en-US" sz="2100" dirty="0"/>
              <a:t> we can pick some color for </a:t>
            </a:r>
            <a:r>
              <a:rPr lang="en-US" sz="2100" i="1" dirty="0"/>
              <a:t>t</a:t>
            </a:r>
            <a:r>
              <a:rPr lang="en-US" sz="2100" dirty="0"/>
              <a:t> that is different from its neighbors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Heuristic for graph coloring:</a:t>
            </a:r>
          </a:p>
          <a:p>
            <a:pPr lvl="1"/>
            <a:r>
              <a:rPr lang="en-US" sz="1800" dirty="0"/>
              <a:t>Ordering nodes (in a stack)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Pick a node t with fewer than k neighbors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Put </a:t>
            </a:r>
            <a:r>
              <a:rPr lang="en-US" sz="1800" i="1" dirty="0"/>
              <a:t>t</a:t>
            </a:r>
            <a:r>
              <a:rPr lang="en-US" sz="1800" dirty="0"/>
              <a:t> on a stack and remove it from the register interference graph (RIG)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Repeat until the graph is empty</a:t>
            </a:r>
          </a:p>
          <a:p>
            <a:pPr lvl="1"/>
            <a:r>
              <a:rPr lang="en-US" sz="1800" dirty="0"/>
              <a:t>Assigning color to nodes on the stack: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Start with the last node added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/>
              <a:t>At each step pick a color different from those assigned to already colored neighbors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76157" y="1760525"/>
            <a:ext cx="370677" cy="572989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442661" y="225250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144740" y="2309786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Intermediate code uses unlimited temporaries</a:t>
            </a:r>
          </a:p>
          <a:p>
            <a:pPr lvl="1"/>
            <a:r>
              <a:rPr lang="en-CA" sz="2400" dirty="0"/>
              <a:t>Simplifying code generation and optimization</a:t>
            </a:r>
          </a:p>
          <a:p>
            <a:pPr lvl="1"/>
            <a:r>
              <a:rPr lang="en-CA" sz="2400" dirty="0"/>
              <a:t>Complicates final translation to assembly 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d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stack={a}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/>
              <a:t>All nodes now have fewer than 4 neighbors </a:t>
            </a:r>
          </a:p>
          <a:p>
            <a:pPr marL="642938" lvl="2" indent="0">
              <a:buNone/>
            </a:pPr>
            <a:r>
              <a:rPr lang="en-CA" dirty="0">
                <a:solidFill>
                  <a:schemeClr val="accent2"/>
                </a:solidFill>
              </a:rPr>
              <a:t>The graph coloring is guaranteed to succeed 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c</a:t>
            </a:r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e,b,c,d,a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/>
              <a:t>Empty graph – done with the first part</a:t>
            </a:r>
          </a:p>
          <a:p>
            <a:pPr marL="342900" lvl="1" indent="0">
              <a:buNone/>
            </a:pPr>
            <a:r>
              <a:rPr lang="en-CA" dirty="0"/>
              <a:t>Now we have the order for assigning colors to nodes, start coloring the nodes (from the top of the stack)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f,e,b,c,d,a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e,b,c,d,a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CA" dirty="0"/>
              <a:t> must be in a different register from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b,c,d,a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c,d,a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ordering insures we can find a color for all nodes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</a:t>
            </a:r>
            <a:r>
              <a:rPr lang="en-CA" dirty="0" err="1"/>
              <a:t>d,a</a:t>
            </a:r>
            <a:r>
              <a:rPr lang="en-CA" dirty="0"/>
              <a:t>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4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The problem:</a:t>
            </a:r>
          </a:p>
          <a:p>
            <a:pPr marL="342900" lvl="1" indent="0">
              <a:buNone/>
            </a:pPr>
            <a:r>
              <a:rPr lang="en-CA" sz="2400" dirty="0"/>
              <a:t>Rewrite the intermediate code to use no more temporary locations than there are machine registers</a:t>
            </a:r>
          </a:p>
          <a:p>
            <a:pPr marL="385763" indent="-342900"/>
            <a:endParaRPr lang="en-CA" sz="2400" dirty="0"/>
          </a:p>
          <a:p>
            <a:pPr marL="385763" indent="-342900"/>
            <a:r>
              <a:rPr lang="en-CA" sz="2400" dirty="0"/>
              <a:t>Method:</a:t>
            </a:r>
          </a:p>
          <a:p>
            <a:pPr marL="685800" lvl="1" indent="-342900"/>
            <a:r>
              <a:rPr lang="en-CA" sz="2400" dirty="0"/>
              <a:t>Assign multiple temporaries to each register</a:t>
            </a:r>
          </a:p>
          <a:p>
            <a:pPr marL="685800" lvl="1" indent="-342900"/>
            <a:r>
              <a:rPr lang="en-CA" sz="2400" dirty="0"/>
              <a:t>But without changing the program behavior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d</a:t>
            </a:r>
            <a:r>
              <a:rPr lang="en-CA" dirty="0"/>
              <a:t> can be in the same register as </a:t>
            </a:r>
            <a:r>
              <a:rPr lang="en-CA" dirty="0">
                <a:solidFill>
                  <a:schemeClr val="accent2"/>
                </a:solidFill>
              </a:rPr>
              <a:t>b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stack={a}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4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sz="1800" b="1" dirty="0">
                  <a:latin typeface="Calibri"/>
                </a:rPr>
                <a:t>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k=4</a:t>
            </a:r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endParaRPr lang="en-CA" dirty="0"/>
          </a:p>
          <a:p>
            <a:pPr marL="342900" lvl="1" indent="0">
              <a:buNone/>
            </a:pPr>
            <a:r>
              <a:rPr lang="en-CA" dirty="0"/>
              <a:t>stack={}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788024" y="3067386"/>
            <a:ext cx="683572" cy="369332"/>
            <a:chOff x="3434728" y="2823319"/>
            <a:chExt cx="911429" cy="492442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788024" y="2301721"/>
            <a:ext cx="676207" cy="369332"/>
            <a:chOff x="3444548" y="2738537"/>
            <a:chExt cx="901609" cy="492443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sz="1800" b="1" dirty="0">
                  <a:latin typeface="Calibri"/>
                </a:rPr>
                <a:t> 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4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sz="1800" b="1" dirty="0">
                  <a:latin typeface="Calibri"/>
                </a:rPr>
                <a:t>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5976157" y="1760525"/>
            <a:ext cx="679794" cy="572989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endParaRPr lang="en-CA" sz="1800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442661" y="225250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144740" y="2309786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EAD0B85-1666-B048-AB5B-E46AF67CFD22}"/>
              </a:ext>
            </a:extLst>
          </p:cNvPr>
          <p:cNvSpPr txBox="1"/>
          <p:nvPr/>
        </p:nvSpPr>
        <p:spPr>
          <a:xfrm>
            <a:off x="6488552" y="1596679"/>
            <a:ext cx="67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/>
              </a:rPr>
              <a:t>or  </a:t>
            </a:r>
            <a:r>
              <a:rPr lang="en-CA" sz="1800" b="1" dirty="0">
                <a:solidFill>
                  <a:srgbClr val="00B050"/>
                </a:solidFill>
                <a:latin typeface="Calibri"/>
              </a:rPr>
              <a:t>r</a:t>
            </a:r>
            <a:r>
              <a:rPr lang="en-CA" sz="1800" b="1" baseline="-25000" dirty="0">
                <a:solidFill>
                  <a:srgbClr val="00B050"/>
                </a:solidFill>
                <a:latin typeface="Calibri"/>
              </a:rPr>
              <a:t>3</a:t>
            </a:r>
            <a:endParaRPr lang="en-CA" sz="1800" b="1" dirty="0">
              <a:solidFill>
                <a:srgbClr val="00B05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87FF-3F48-8C44-A426-7CDA30F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Allocation as 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if the graph coloring heuristic fails to find a coloring?</a:t>
            </a:r>
          </a:p>
          <a:p>
            <a:endParaRPr lang="en-CA" dirty="0"/>
          </a:p>
          <a:p>
            <a:r>
              <a:rPr lang="en-CA" dirty="0"/>
              <a:t>In this case we cannot hold all values in the registers</a:t>
            </a:r>
          </a:p>
          <a:p>
            <a:pPr lvl="1"/>
            <a:r>
              <a:rPr lang="en-CA" dirty="0"/>
              <a:t>Some values should be </a:t>
            </a:r>
            <a:r>
              <a:rPr lang="en-CA" i="1" dirty="0">
                <a:solidFill>
                  <a:schemeClr val="accent2"/>
                </a:solidFill>
              </a:rPr>
              <a:t>spilled</a:t>
            </a:r>
            <a:r>
              <a:rPr lang="en-CA" dirty="0"/>
              <a:t>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771650" y="571500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endParaRPr lang="en-US" sz="3300" kern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K-coloring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all nodes have k or more neighbors?</a:t>
            </a:r>
          </a:p>
          <a:p>
            <a:r>
              <a:rPr lang="en-CA" dirty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66067" y="2786639"/>
            <a:ext cx="370677" cy="572989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45861" y="3283409"/>
            <a:ext cx="759861" cy="400255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71070" y="4093500"/>
            <a:ext cx="896670" cy="369332"/>
            <a:chOff x="4149772" y="2823319"/>
            <a:chExt cx="1195560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54925" y="4601764"/>
            <a:ext cx="690936" cy="477344"/>
            <a:chOff x="4092620" y="2996952"/>
            <a:chExt cx="921248" cy="636459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75452" y="3326700"/>
            <a:ext cx="629566" cy="369332"/>
            <a:chOff x="3707905" y="2737023"/>
            <a:chExt cx="839421" cy="492442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4093500"/>
            <a:ext cx="575560" cy="369332"/>
            <a:chOff x="3650752" y="2823319"/>
            <a:chExt cx="767413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32571" y="3278618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0497" y="3683663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32571" y="3659936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39936" y="4362014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334650" y="3335900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54141" y="3602654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32571" y="3659936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919506" y="3683663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61506" y="4304732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345078" y="4385741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39936" y="3659936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3-coloring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node such that if we remove it then 3-coloring for</a:t>
            </a:r>
          </a:p>
          <a:p>
            <a:pPr marL="0" indent="0">
              <a:buNone/>
            </a:pPr>
            <a:r>
              <a:rPr lang="en-CA" dirty="0"/>
              <a:t>    the graph is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If every node in </a:t>
            </a:r>
            <a:r>
              <a:rPr lang="en-US" sz="2100" dirty="0">
                <a:solidFill>
                  <a:schemeClr val="accent2"/>
                </a:solidFill>
              </a:rPr>
              <a:t>G</a:t>
            </a:r>
            <a:r>
              <a:rPr lang="en-US" sz="2100" dirty="0"/>
              <a:t> has more than </a:t>
            </a:r>
            <a:r>
              <a:rPr lang="en-US" sz="2100" i="1" dirty="0"/>
              <a:t>k</a:t>
            </a:r>
            <a:r>
              <a:rPr lang="en-US" sz="2100" dirty="0"/>
              <a:t> neighbors,   </a:t>
            </a:r>
            <a:r>
              <a:rPr lang="en-US" sz="2100" i="1" dirty="0"/>
              <a:t>k</a:t>
            </a:r>
            <a:r>
              <a:rPr lang="en-US" sz="2100" dirty="0"/>
              <a:t>-coloring of </a:t>
            </a:r>
            <a:r>
              <a:rPr lang="en-US" sz="2100" dirty="0">
                <a:solidFill>
                  <a:schemeClr val="accent2"/>
                </a:solidFill>
              </a:rPr>
              <a:t>G</a:t>
            </a:r>
            <a:r>
              <a:rPr lang="en-US" sz="2100" dirty="0"/>
              <a:t> might not be possible</a:t>
            </a:r>
          </a:p>
          <a:p>
            <a:endParaRPr lang="en-US" sz="2100" dirty="0"/>
          </a:p>
          <a:p>
            <a:r>
              <a:rPr lang="en-US" sz="2100" dirty="0"/>
              <a:t>Pick a node as candidate for spilling, remove it from the graph and continue </a:t>
            </a:r>
            <a:r>
              <a:rPr lang="en-US" sz="2100" i="1" dirty="0"/>
              <a:t>k</a:t>
            </a:r>
            <a:r>
              <a:rPr lang="en-US" sz="2100" dirty="0"/>
              <a:t>-coloring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Optimistic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and continue:</a:t>
            </a:r>
          </a:p>
          <a:p>
            <a:pPr lvl="1"/>
            <a:r>
              <a:rPr lang="en-CA" dirty="0"/>
              <a:t>The ordering: </a:t>
            </a:r>
            <a:r>
              <a:rPr lang="en-CA" dirty="0">
                <a:solidFill>
                  <a:schemeClr val="accent2"/>
                </a:solidFill>
              </a:rPr>
              <a:t> {</a:t>
            </a:r>
            <a:r>
              <a:rPr lang="en-CA" dirty="0" err="1">
                <a:solidFill>
                  <a:schemeClr val="accent2"/>
                </a:solidFill>
              </a:rPr>
              <a:t>c,e,d,b,</a:t>
            </a:r>
            <a:r>
              <a:rPr lang="en-CA" dirty="0" err="1">
                <a:solidFill>
                  <a:srgbClr val="FF0000"/>
                </a:solidFill>
              </a:rPr>
              <a:t>f</a:t>
            </a:r>
            <a:r>
              <a:rPr lang="en-CA" dirty="0" err="1">
                <a:solidFill>
                  <a:schemeClr val="accent2"/>
                </a:solidFill>
              </a:rPr>
              <a:t>,a</a:t>
            </a:r>
            <a:r>
              <a:rPr lang="en-CA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007879" y="2905367"/>
            <a:ext cx="759861" cy="400255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33088" y="3715458"/>
            <a:ext cx="896670" cy="369332"/>
            <a:chOff x="4149772" y="2823319"/>
            <a:chExt cx="1195560" cy="492442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16943" y="4223722"/>
            <a:ext cx="690936" cy="477344"/>
            <a:chOff x="4092620" y="2996952"/>
            <a:chExt cx="921248" cy="636459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01970" y="3715458"/>
            <a:ext cx="575560" cy="369332"/>
            <a:chOff x="3650752" y="2823319"/>
            <a:chExt cx="767413" cy="492442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01954" y="3983972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081524" y="3305621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823524" y="3926690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507096" y="4007699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01954" y="3281894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Optimistic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Tx/>
              <a:buChar char="•"/>
            </a:pPr>
            <a:r>
              <a:rPr lang="en-CA" sz="2400" dirty="0"/>
              <a:t>Color the nodes </a:t>
            </a:r>
            <a:r>
              <a:rPr lang="en-CA" sz="2400" dirty="0">
                <a:solidFill>
                  <a:schemeClr val="accent2"/>
                </a:solidFill>
              </a:rPr>
              <a:t>{</a:t>
            </a:r>
            <a:r>
              <a:rPr lang="en-CA" sz="2400" dirty="0" err="1">
                <a:solidFill>
                  <a:schemeClr val="accent2"/>
                </a:solidFill>
              </a:rPr>
              <a:t>c,e,d,b,</a:t>
            </a:r>
            <a:r>
              <a:rPr lang="en-CA" sz="2400" dirty="0" err="1">
                <a:solidFill>
                  <a:srgbClr val="FF0000"/>
                </a:solidFill>
              </a:rPr>
              <a:t>f</a:t>
            </a:r>
            <a:r>
              <a:rPr lang="en-CA" sz="2400" dirty="0" err="1">
                <a:solidFill>
                  <a:schemeClr val="accent2"/>
                </a:solidFill>
              </a:rPr>
              <a:t>,a</a:t>
            </a:r>
            <a:r>
              <a:rPr lang="en-CA" sz="2400" dirty="0">
                <a:solidFill>
                  <a:schemeClr val="accent2"/>
                </a:solidFill>
              </a:rPr>
              <a:t>}</a:t>
            </a:r>
            <a:endParaRPr lang="en-CA" sz="2400" dirty="0"/>
          </a:p>
          <a:p>
            <a:r>
              <a:rPr lang="en-CA" sz="2400" dirty="0"/>
              <a:t>Try to assign a color to </a:t>
            </a:r>
            <a:r>
              <a:rPr lang="en-CA" sz="2400" dirty="0">
                <a:solidFill>
                  <a:schemeClr val="accent2"/>
                </a:solidFill>
              </a:rPr>
              <a:t>f</a:t>
            </a:r>
            <a:endParaRPr lang="en-CA" sz="2400" dirty="0"/>
          </a:p>
          <a:p>
            <a:r>
              <a:rPr lang="en-CA" sz="2400" dirty="0">
                <a:solidFill>
                  <a:schemeClr val="tx2"/>
                </a:solidFill>
              </a:rPr>
              <a:t>We hope that among 4 neighbors of </a:t>
            </a:r>
            <a:r>
              <a:rPr lang="en-CA" sz="2400" dirty="0">
                <a:solidFill>
                  <a:schemeClr val="accent2"/>
                </a:solidFill>
              </a:rPr>
              <a:t>f</a:t>
            </a:r>
            <a:r>
              <a:rPr lang="en-CA" sz="2400" dirty="0">
                <a:solidFill>
                  <a:schemeClr val="tx2"/>
                </a:solidFill>
              </a:rPr>
              <a:t> we use less than 3 colors (</a:t>
            </a:r>
            <a:r>
              <a:rPr lang="en-CA" sz="2400" i="1" dirty="0">
                <a:solidFill>
                  <a:schemeClr val="accent2"/>
                </a:solidFill>
              </a:rPr>
              <a:t>optimistic coloring</a:t>
            </a:r>
            <a:r>
              <a:rPr lang="en-CA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23928" y="4039494"/>
            <a:ext cx="683572" cy="369332"/>
            <a:chOff x="3434728" y="2823319"/>
            <a:chExt cx="911429" cy="492442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26491" y="3629657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923928" y="3273829"/>
            <a:ext cx="676207" cy="369332"/>
            <a:chOff x="3444548" y="2738537"/>
            <a:chExt cx="901609" cy="492443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855" y="3229403"/>
            <a:ext cx="759861" cy="400255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0135" y="3548648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85930" y="3605930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817064" y="4039494"/>
            <a:ext cx="896670" cy="369332"/>
            <a:chOff x="4149772" y="2823319"/>
            <a:chExt cx="1195560" cy="492442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1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78565" y="3605930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5865500" y="3629657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07500" y="4250726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100919" y="4547758"/>
            <a:ext cx="690936" cy="477344"/>
            <a:chOff x="4092620" y="2996952"/>
            <a:chExt cx="921248" cy="636459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sz="1800" b="1" dirty="0">
                  <a:latin typeface="Calibri"/>
                </a:rPr>
                <a:t>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78565" y="3605930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85930" y="4308008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291072" y="4331735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 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If optimistic coloring fails, we spill </a:t>
            </a:r>
            <a:r>
              <a:rPr lang="en-US" sz="2600" dirty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1900" dirty="0"/>
              <a:t>Allocate a memory location for </a:t>
            </a:r>
            <a:r>
              <a:rPr lang="en-US" sz="1900" dirty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1900" dirty="0"/>
              <a:t>Typically in the current stack frame</a:t>
            </a:r>
          </a:p>
          <a:p>
            <a:pPr lvl="2"/>
            <a:r>
              <a:rPr lang="en-US" sz="1900" dirty="0"/>
              <a:t>Call this address </a:t>
            </a:r>
            <a:r>
              <a:rPr lang="en-US" sz="1900" dirty="0" err="1">
                <a:solidFill>
                  <a:schemeClr val="accent2"/>
                </a:solidFill>
              </a:rPr>
              <a:t>fa</a:t>
            </a:r>
            <a:endParaRPr lang="en-US" sz="1900" dirty="0">
              <a:solidFill>
                <a:schemeClr val="accent2"/>
              </a:solidFill>
            </a:endParaRPr>
          </a:p>
          <a:p>
            <a:r>
              <a:rPr lang="en-US" sz="2600" dirty="0"/>
              <a:t>Before each operation that reads </a:t>
            </a:r>
            <a:r>
              <a:rPr lang="en-US" sz="2600" dirty="0">
                <a:solidFill>
                  <a:schemeClr val="accent2"/>
                </a:solidFill>
              </a:rPr>
              <a:t>f</a:t>
            </a:r>
            <a:r>
              <a:rPr lang="en-US" sz="2600" dirty="0"/>
              <a:t>, insert </a:t>
            </a:r>
          </a:p>
          <a:p>
            <a:pPr marL="342900" lvl="1" indent="0">
              <a:buNone/>
            </a:pPr>
            <a:r>
              <a:rPr lang="en-US" sz="1900" dirty="0"/>
              <a:t>           </a:t>
            </a:r>
            <a:r>
              <a:rPr lang="en-US" sz="1900" dirty="0">
                <a:solidFill>
                  <a:schemeClr val="accent2"/>
                </a:solidFill>
              </a:rPr>
              <a:t>f = load </a:t>
            </a:r>
            <a:r>
              <a:rPr lang="en-US" sz="1900" dirty="0" err="1">
                <a:solidFill>
                  <a:schemeClr val="accent2"/>
                </a:solidFill>
              </a:rPr>
              <a:t>fa</a:t>
            </a:r>
            <a:endParaRPr lang="en-US" sz="1900" dirty="0">
              <a:solidFill>
                <a:schemeClr val="accent2"/>
              </a:solidFill>
            </a:endParaRPr>
          </a:p>
          <a:p>
            <a:r>
              <a:rPr lang="en-US" sz="2600" dirty="0"/>
              <a:t>After each operation that writes </a:t>
            </a:r>
            <a:r>
              <a:rPr lang="en-US" sz="2600" dirty="0">
                <a:solidFill>
                  <a:schemeClr val="accent2"/>
                </a:solidFill>
              </a:rPr>
              <a:t>f</a:t>
            </a:r>
            <a:r>
              <a:rPr lang="en-US" sz="2600" dirty="0"/>
              <a:t>, insert</a:t>
            </a:r>
          </a:p>
          <a:p>
            <a:pPr marL="342900" lvl="1" indent="0">
              <a:buNone/>
            </a:pPr>
            <a:r>
              <a:rPr lang="en-US" sz="1900" dirty="0"/>
              <a:t>           </a:t>
            </a:r>
            <a:r>
              <a:rPr lang="en-US" sz="1900" dirty="0">
                <a:solidFill>
                  <a:schemeClr val="accent2"/>
                </a:solidFill>
              </a:rPr>
              <a:t>store f, </a:t>
            </a:r>
            <a:r>
              <a:rPr lang="en-US" sz="1900" dirty="0" err="1">
                <a:solidFill>
                  <a:schemeClr val="accent2"/>
                </a:solidFill>
              </a:rPr>
              <a:t>fa</a:t>
            </a:r>
            <a:endParaRPr lang="en-US" sz="1900" dirty="0">
              <a:solidFill>
                <a:schemeClr val="accent2"/>
              </a:solidFill>
            </a:endParaRPr>
          </a:p>
          <a:p>
            <a:pPr marL="385763" indent="-342900"/>
            <a:r>
              <a:rPr lang="en-US" sz="2600" dirty="0"/>
              <a:t>Spilling is expensive (</a:t>
            </a:r>
            <a:r>
              <a:rPr lang="en-US" sz="2600" dirty="0" err="1"/>
              <a:t>wrt</a:t>
            </a:r>
            <a:r>
              <a:rPr lang="en-US" sz="2600" dirty="0"/>
              <a:t> time) but sometimes necessary.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Original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91880" y="1268016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e = </a:t>
            </a:r>
            <a:r>
              <a:rPr lang="en-CA" sz="1800" dirty="0" err="1">
                <a:latin typeface="Calibri"/>
              </a:rPr>
              <a:t>d+f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03748" y="2608267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34018" y="2448761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13738" y="3665632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f+c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924817" y="2137789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112949" y="2137789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924817" y="2974776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134807" y="3057602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757403" y="2623563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913804" y="4000968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7584" y="1347614"/>
            <a:ext cx="3744416" cy="3086100"/>
          </a:xfrm>
        </p:spPr>
        <p:txBody>
          <a:bodyPr>
            <a:normAutofit/>
          </a:bodyPr>
          <a:lstStyle/>
          <a:p>
            <a:r>
              <a:rPr lang="en-CA" sz="2100" dirty="0"/>
              <a:t>Consider the program</a:t>
            </a:r>
          </a:p>
          <a:p>
            <a:pPr marL="342900" lvl="1" indent="0">
              <a:buNone/>
            </a:pPr>
            <a:r>
              <a:rPr lang="en-CA" sz="2000" dirty="0">
                <a:solidFill>
                  <a:schemeClr val="accent2"/>
                </a:solidFill>
              </a:rPr>
              <a:t>a = c + d</a:t>
            </a:r>
          </a:p>
          <a:p>
            <a:pPr marL="342900" lvl="1" indent="0">
              <a:buNone/>
            </a:pPr>
            <a:r>
              <a:rPr lang="en-CA" sz="2000" dirty="0">
                <a:solidFill>
                  <a:schemeClr val="accent2"/>
                </a:solidFill>
              </a:rPr>
              <a:t>e = a + b</a:t>
            </a:r>
          </a:p>
          <a:p>
            <a:pPr marL="342900" lvl="1" indent="0">
              <a:buNone/>
            </a:pPr>
            <a:r>
              <a:rPr lang="en-CA" sz="2000" dirty="0">
                <a:solidFill>
                  <a:schemeClr val="accent2"/>
                </a:solidFill>
              </a:rPr>
              <a:t>f = e - 1</a:t>
            </a:r>
          </a:p>
          <a:p>
            <a:pPr marL="385763" indent="-342900"/>
            <a:r>
              <a:rPr lang="en-CA" sz="2100" dirty="0"/>
              <a:t>Assume </a:t>
            </a:r>
            <a:r>
              <a:rPr lang="en-CA" sz="2100" dirty="0">
                <a:solidFill>
                  <a:schemeClr val="accent2"/>
                </a:solidFill>
              </a:rPr>
              <a:t>a</a:t>
            </a:r>
            <a:r>
              <a:rPr lang="en-CA" sz="2100" dirty="0"/>
              <a:t> &amp; </a:t>
            </a:r>
            <a:r>
              <a:rPr lang="en-CA" sz="2100" dirty="0">
                <a:solidFill>
                  <a:schemeClr val="accent2"/>
                </a:solidFill>
              </a:rPr>
              <a:t>e</a:t>
            </a:r>
            <a:r>
              <a:rPr lang="en-CA" sz="2100" dirty="0"/>
              <a:t> dead after use </a:t>
            </a:r>
          </a:p>
          <a:p>
            <a:pPr marL="685800" lvl="1" indent="-342900"/>
            <a:r>
              <a:rPr lang="en-CA" sz="1800" dirty="0"/>
              <a:t>"dead" means it is never used</a:t>
            </a:r>
          </a:p>
          <a:p>
            <a:pPr marL="685800" lvl="1" indent="-342900"/>
            <a:r>
              <a:rPr lang="en-CA" sz="1800" dirty="0"/>
              <a:t>A dead temporary location can be "reused"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88024" y="1347614"/>
            <a:ext cx="3816424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100" kern="0" dirty="0">
                <a:latin typeface="Calibri"/>
                <a:cs typeface="Calibri"/>
              </a:rPr>
              <a:t>Can allocate 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n-CA" sz="2100" kern="0" dirty="0">
                <a:latin typeface="Calibri"/>
                <a:cs typeface="Calibri"/>
              </a:rPr>
              <a:t>, 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e</a:t>
            </a:r>
            <a:r>
              <a:rPr lang="en-CA" sz="2100" kern="0" dirty="0">
                <a:latin typeface="Calibri"/>
                <a:cs typeface="Calibri"/>
              </a:rPr>
              <a:t> and 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f</a:t>
            </a:r>
            <a:r>
              <a:rPr lang="en-CA" sz="2100" kern="0" dirty="0">
                <a:latin typeface="Calibri"/>
                <a:cs typeface="Calibri"/>
              </a:rPr>
              <a:t> all to one register (</a:t>
            </a:r>
            <a:r>
              <a:rPr lang="en-CA" sz="2100" kern="0" dirty="0">
                <a:solidFill>
                  <a:schemeClr val="accent2"/>
                </a:solidFill>
                <a:latin typeface="Calibri"/>
                <a:cs typeface="Calibri"/>
              </a:rPr>
              <a:t>r</a:t>
            </a:r>
            <a:r>
              <a:rPr lang="en-CA" sz="2100" kern="0" baseline="-25000" dirty="0">
                <a:solidFill>
                  <a:schemeClr val="accent2"/>
                </a:solidFill>
                <a:latin typeface="Calibri"/>
                <a:cs typeface="Calibri"/>
              </a:rPr>
              <a:t>1</a:t>
            </a:r>
            <a:r>
              <a:rPr lang="en-CA" sz="2100" kern="0" dirty="0">
                <a:latin typeface="Calibri"/>
                <a:cs typeface="Calibri"/>
              </a:rPr>
              <a:t>)</a:t>
            </a:r>
          </a:p>
          <a:p>
            <a:pPr marL="342900" lvl="1" indent="0" eaLnBrk="1" hangingPunct="1">
              <a:buNone/>
            </a:pP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3</a:t>
            </a:r>
            <a:endParaRPr lang="en-CA" sz="2000" kern="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342900" lvl="1" indent="0" eaLnBrk="1" hangingPunct="1">
              <a:buNone/>
            </a:pP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4</a:t>
            </a:r>
            <a:endParaRPr lang="en-CA" sz="2000" kern="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342900" lvl="1" indent="0" eaLnBrk="1" hangingPunct="1">
              <a:buNone/>
            </a:pP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000" kern="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000" kern="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after Spilling 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1414082"/>
            <a:ext cx="1242138" cy="1157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f1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447764" y="2786402"/>
            <a:ext cx="1242138" cy="590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f2 = 2*e</a:t>
            </a:r>
          </a:p>
          <a:p>
            <a:pPr algn="ctr" defTabSz="685800"/>
            <a:r>
              <a:rPr lang="en-CA" sz="1800" dirty="0">
                <a:latin typeface="Calibri"/>
              </a:rPr>
              <a:t>store f2,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78034" y="2738774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7754" y="3826279"/>
            <a:ext cx="1242138" cy="594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f3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3068833" y="2571750"/>
            <a:ext cx="1188132" cy="214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256965" y="2571750"/>
            <a:ext cx="1242138" cy="167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3068833" y="3376669"/>
            <a:ext cx="1209990" cy="44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278823" y="3347616"/>
            <a:ext cx="1220280" cy="478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764762" y="2906286"/>
            <a:ext cx="3006265" cy="21858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057820" y="4420347"/>
            <a:ext cx="221003" cy="162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Recompute</a:t>
            </a:r>
            <a:r>
              <a:rPr lang="en-CA" dirty="0"/>
              <a:t> the </a:t>
            </a:r>
            <a:r>
              <a:rPr lang="en-CA" dirty="0" err="1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563888" y="1332905"/>
            <a:ext cx="1242138" cy="1157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f1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375756" y="2705225"/>
            <a:ext cx="1242138" cy="590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f2 = 2*e</a:t>
            </a:r>
          </a:p>
          <a:p>
            <a:pPr algn="ctr" defTabSz="685800"/>
            <a:r>
              <a:rPr lang="en-CA" sz="1800" dirty="0">
                <a:latin typeface="Calibri"/>
              </a:rPr>
              <a:t>store f2,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52020" y="2657597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5746" y="3745102"/>
            <a:ext cx="1242138" cy="594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f3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996825" y="2490573"/>
            <a:ext cx="1188132" cy="214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184957" y="2490573"/>
            <a:ext cx="1188132" cy="167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996825" y="3295492"/>
            <a:ext cx="1209990" cy="44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206815" y="3266439"/>
            <a:ext cx="1166274" cy="478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92754" y="2825109"/>
            <a:ext cx="3006265" cy="21858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985812" y="4339170"/>
            <a:ext cx="221003" cy="162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701227" y="3385132"/>
            <a:ext cx="749333" cy="369332"/>
            <a:chOff x="2852809" y="1988840"/>
            <a:chExt cx="999111" cy="492443"/>
          </a:xfrm>
        </p:grpSpPr>
        <p:sp>
          <p:nvSpPr>
            <p:cNvPr id="18" name="Rectangle 17"/>
            <p:cNvSpPr/>
            <p:nvPr/>
          </p:nvSpPr>
          <p:spPr>
            <a:xfrm>
              <a:off x="2852809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 flipV="1">
              <a:off x="3644395" y="2219672"/>
              <a:ext cx="207525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120674" y="4303234"/>
            <a:ext cx="677872" cy="369332"/>
            <a:chOff x="2948090" y="1988840"/>
            <a:chExt cx="903830" cy="492443"/>
          </a:xfrm>
        </p:grpSpPr>
        <p:sp>
          <p:nvSpPr>
            <p:cNvPr id="22" name="Rectangle 21"/>
            <p:cNvSpPr/>
            <p:nvPr/>
          </p:nvSpPr>
          <p:spPr>
            <a:xfrm>
              <a:off x="2948090" y="1988840"/>
              <a:ext cx="6010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 flipV="1">
              <a:off x="3549109" y="2219672"/>
              <a:ext cx="302811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6373599" y="1278899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800" dirty="0">
                <a:solidFill>
                  <a:srgbClr val="FF0000"/>
                </a:solidFill>
                <a:latin typeface="Calibri"/>
              </a:rPr>
              <a:t>{b, c, f}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026225" y="3254907"/>
            <a:ext cx="725795" cy="369332"/>
            <a:chOff x="2787486" y="1988840"/>
            <a:chExt cx="967727" cy="492443"/>
          </a:xfrm>
        </p:grpSpPr>
        <p:sp>
          <p:nvSpPr>
            <p:cNvPr id="29" name="Rectangle 28"/>
            <p:cNvSpPr/>
            <p:nvPr/>
          </p:nvSpPr>
          <p:spPr>
            <a:xfrm>
              <a:off x="2787486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528631" y="2305012"/>
            <a:ext cx="711220" cy="369332"/>
            <a:chOff x="2813439" y="1988840"/>
            <a:chExt cx="948294" cy="492443"/>
          </a:xfrm>
        </p:grpSpPr>
        <p:sp>
          <p:nvSpPr>
            <p:cNvPr id="32" name="Rectangle 31"/>
            <p:cNvSpPr/>
            <p:nvPr/>
          </p:nvSpPr>
          <p:spPr>
            <a:xfrm>
              <a:off x="2813439" y="1988840"/>
              <a:ext cx="87032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e}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172588" y="2251005"/>
            <a:ext cx="1258010" cy="369332"/>
            <a:chOff x="4708380" y="3488234"/>
            <a:chExt cx="1677346" cy="492443"/>
          </a:xfrm>
        </p:grpSpPr>
        <p:sp>
          <p:nvSpPr>
            <p:cNvPr id="38" name="Rectangle 37"/>
            <p:cNvSpPr/>
            <p:nvPr/>
          </p:nvSpPr>
          <p:spPr>
            <a:xfrm>
              <a:off x="4963968" y="3488234"/>
              <a:ext cx="142175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e, f}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664486" y="1710946"/>
            <a:ext cx="1075027" cy="369332"/>
            <a:chOff x="2688404" y="1988840"/>
            <a:chExt cx="1433369" cy="492443"/>
          </a:xfrm>
        </p:grpSpPr>
        <p:sp>
          <p:nvSpPr>
            <p:cNvPr id="41" name="Rectangle 40"/>
            <p:cNvSpPr/>
            <p:nvPr/>
          </p:nvSpPr>
          <p:spPr>
            <a:xfrm>
              <a:off x="2688404" y="1988840"/>
              <a:ext cx="11203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f}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663909" y="1473490"/>
            <a:ext cx="1069416" cy="369332"/>
            <a:chOff x="2695885" y="1988840"/>
            <a:chExt cx="1425888" cy="492443"/>
          </a:xfrm>
        </p:grpSpPr>
        <p:sp>
          <p:nvSpPr>
            <p:cNvPr id="44" name="Rectangle 43"/>
            <p:cNvSpPr/>
            <p:nvPr/>
          </p:nvSpPr>
          <p:spPr>
            <a:xfrm>
              <a:off x="2695885" y="1988840"/>
              <a:ext cx="110543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{a, c, f}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766656" y="2737059"/>
            <a:ext cx="1181420" cy="369332"/>
            <a:chOff x="4708380" y="3488234"/>
            <a:chExt cx="1575226" cy="492443"/>
          </a:xfrm>
        </p:grpSpPr>
        <p:sp>
          <p:nvSpPr>
            <p:cNvPr id="49" name="Rectangle 48"/>
            <p:cNvSpPr/>
            <p:nvPr/>
          </p:nvSpPr>
          <p:spPr>
            <a:xfrm>
              <a:off x="4861847" y="3488234"/>
              <a:ext cx="142175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{b, c, e, f}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Recompute</a:t>
            </a:r>
            <a:r>
              <a:rPr lang="en-CA" dirty="0"/>
              <a:t> the </a:t>
            </a:r>
            <a:r>
              <a:rPr lang="en-CA" dirty="0" err="1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19872" y="1268016"/>
            <a:ext cx="1242138" cy="1157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f1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31740" y="2640336"/>
            <a:ext cx="1242138" cy="590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f2 = 2*e</a:t>
            </a:r>
          </a:p>
          <a:p>
            <a:pPr algn="ctr" defTabSz="685800"/>
            <a:r>
              <a:rPr lang="en-CA" sz="1800" dirty="0">
                <a:latin typeface="Calibri"/>
              </a:rPr>
              <a:t>store f2,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08004" y="2592708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41730" y="3680213"/>
            <a:ext cx="1242138" cy="594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f3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52809" y="2425684"/>
            <a:ext cx="1188132" cy="214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040941" y="2425684"/>
            <a:ext cx="1188132" cy="167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52809" y="3230603"/>
            <a:ext cx="1209990" cy="44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062799" y="3201550"/>
            <a:ext cx="1166274" cy="478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548738" y="2760220"/>
            <a:ext cx="3006265" cy="21858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841796" y="4274281"/>
            <a:ext cx="221003" cy="162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57211" y="3320243"/>
            <a:ext cx="749333" cy="369332"/>
            <a:chOff x="2852809" y="1988840"/>
            <a:chExt cx="999111" cy="492443"/>
          </a:xfrm>
        </p:grpSpPr>
        <p:sp>
          <p:nvSpPr>
            <p:cNvPr id="18" name="Rectangle 17"/>
            <p:cNvSpPr/>
            <p:nvPr/>
          </p:nvSpPr>
          <p:spPr>
            <a:xfrm>
              <a:off x="2852809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 flipV="1">
              <a:off x="3644395" y="2219672"/>
              <a:ext cx="207525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976658" y="4238345"/>
            <a:ext cx="677872" cy="369332"/>
            <a:chOff x="2948090" y="1988840"/>
            <a:chExt cx="903830" cy="492443"/>
          </a:xfrm>
        </p:grpSpPr>
        <p:sp>
          <p:nvSpPr>
            <p:cNvPr id="22" name="Rectangle 21"/>
            <p:cNvSpPr/>
            <p:nvPr/>
          </p:nvSpPr>
          <p:spPr>
            <a:xfrm>
              <a:off x="2948090" y="1988840"/>
              <a:ext cx="6010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 flipV="1">
              <a:off x="3549109" y="2219672"/>
              <a:ext cx="302811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6229583" y="121401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800" dirty="0">
                <a:solidFill>
                  <a:srgbClr val="FF0000"/>
                </a:solidFill>
                <a:latin typeface="Calibri"/>
              </a:rPr>
              <a:t>{b, c, f}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82209" y="3190018"/>
            <a:ext cx="725795" cy="369332"/>
            <a:chOff x="2787486" y="1988840"/>
            <a:chExt cx="967727" cy="492443"/>
          </a:xfrm>
        </p:grpSpPr>
        <p:sp>
          <p:nvSpPr>
            <p:cNvPr id="29" name="Rectangle 28"/>
            <p:cNvSpPr/>
            <p:nvPr/>
          </p:nvSpPr>
          <p:spPr>
            <a:xfrm>
              <a:off x="2787486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384615" y="2240123"/>
            <a:ext cx="711220" cy="369332"/>
            <a:chOff x="2813439" y="1988840"/>
            <a:chExt cx="948294" cy="492443"/>
          </a:xfrm>
        </p:grpSpPr>
        <p:sp>
          <p:nvSpPr>
            <p:cNvPr id="32" name="Rectangle 31"/>
            <p:cNvSpPr/>
            <p:nvPr/>
          </p:nvSpPr>
          <p:spPr>
            <a:xfrm>
              <a:off x="2813439" y="1988840"/>
              <a:ext cx="87032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e}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028572" y="2186116"/>
            <a:ext cx="1258010" cy="369332"/>
            <a:chOff x="4708380" y="3488234"/>
            <a:chExt cx="1677346" cy="492443"/>
          </a:xfrm>
        </p:grpSpPr>
        <p:sp>
          <p:nvSpPr>
            <p:cNvPr id="38" name="Rectangle 37"/>
            <p:cNvSpPr/>
            <p:nvPr/>
          </p:nvSpPr>
          <p:spPr>
            <a:xfrm>
              <a:off x="4963968" y="3488234"/>
              <a:ext cx="142175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e, f}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520470" y="1646057"/>
            <a:ext cx="1075027" cy="369332"/>
            <a:chOff x="2688404" y="1988840"/>
            <a:chExt cx="1433369" cy="492443"/>
          </a:xfrm>
        </p:grpSpPr>
        <p:sp>
          <p:nvSpPr>
            <p:cNvPr id="41" name="Rectangle 40"/>
            <p:cNvSpPr/>
            <p:nvPr/>
          </p:nvSpPr>
          <p:spPr>
            <a:xfrm>
              <a:off x="2688404" y="1988840"/>
              <a:ext cx="11203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f}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519893" y="1408601"/>
            <a:ext cx="1069416" cy="369332"/>
            <a:chOff x="2695885" y="1988840"/>
            <a:chExt cx="1425888" cy="492443"/>
          </a:xfrm>
        </p:grpSpPr>
        <p:sp>
          <p:nvSpPr>
            <p:cNvPr id="44" name="Rectangle 43"/>
            <p:cNvSpPr/>
            <p:nvPr/>
          </p:nvSpPr>
          <p:spPr>
            <a:xfrm>
              <a:off x="2695885" y="1988840"/>
              <a:ext cx="110543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{a, c, f}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622640" y="2672170"/>
            <a:ext cx="1181420" cy="369332"/>
            <a:chOff x="4708380" y="3488234"/>
            <a:chExt cx="1575226" cy="492443"/>
          </a:xfrm>
        </p:grpSpPr>
        <p:sp>
          <p:nvSpPr>
            <p:cNvPr id="49" name="Rectangle 48"/>
            <p:cNvSpPr/>
            <p:nvPr/>
          </p:nvSpPr>
          <p:spPr>
            <a:xfrm>
              <a:off x="4861847" y="3488234"/>
              <a:ext cx="142175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{b, c, e, f}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080137" y="146299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091279" y="1711171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626657" y="3385357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3959932" y="326623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6515089" y="272617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5996461" y="222979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6789676" y="1268017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979609" y="1947880"/>
            <a:ext cx="1544375" cy="369332"/>
            <a:chOff x="2610393" y="1988840"/>
            <a:chExt cx="2059166" cy="492443"/>
          </a:xfrm>
        </p:grpSpPr>
        <p:sp>
          <p:nvSpPr>
            <p:cNvPr id="60" name="Rectangle 59"/>
            <p:cNvSpPr/>
            <p:nvPr/>
          </p:nvSpPr>
          <p:spPr>
            <a:xfrm>
              <a:off x="2610393" y="1988840"/>
              <a:ext cx="127641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00B050"/>
                  </a:solidFill>
                  <a:latin typeface="Calibri"/>
                </a:rPr>
                <a:t>{c, d, f1}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452974" y="2757970"/>
            <a:ext cx="886778" cy="369332"/>
            <a:chOff x="2579363" y="1988840"/>
            <a:chExt cx="1182370" cy="492443"/>
          </a:xfrm>
        </p:grpSpPr>
        <p:sp>
          <p:nvSpPr>
            <p:cNvPr id="63" name="Rectangle 62"/>
            <p:cNvSpPr/>
            <p:nvPr/>
          </p:nvSpPr>
          <p:spPr>
            <a:xfrm>
              <a:off x="2579363" y="1988840"/>
              <a:ext cx="9665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00B050"/>
                  </a:solidFill>
                  <a:latin typeface="Calibri"/>
                </a:rPr>
                <a:t>{c, f2}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95112" y="3838090"/>
            <a:ext cx="886778" cy="369332"/>
            <a:chOff x="2579363" y="1988840"/>
            <a:chExt cx="1182370" cy="492443"/>
          </a:xfrm>
        </p:grpSpPr>
        <p:sp>
          <p:nvSpPr>
            <p:cNvPr id="66" name="Rectangle 65"/>
            <p:cNvSpPr/>
            <p:nvPr/>
          </p:nvSpPr>
          <p:spPr>
            <a:xfrm>
              <a:off x="2579363" y="1988840"/>
              <a:ext cx="9665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00B050"/>
                  </a:solidFill>
                  <a:latin typeface="Calibri"/>
                </a:rPr>
                <a:t>{c, f3}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New </a:t>
            </a:r>
            <a:r>
              <a:rPr lang="en-CA" dirty="0" err="1"/>
              <a:t>liveness</a:t>
            </a:r>
            <a:r>
              <a:rPr lang="en-CA" dirty="0"/>
              <a:t> information is almost as before</a:t>
            </a:r>
          </a:p>
          <a:p>
            <a:pPr lvl="1"/>
            <a:r>
              <a:rPr lang="en-CA" dirty="0"/>
              <a:t>Note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has been split into three temporaries</a:t>
            </a:r>
          </a:p>
          <a:p>
            <a:r>
              <a:rPr lang="en-CA" dirty="0">
                <a:solidFill>
                  <a:schemeClr val="accent2"/>
                </a:solidFill>
              </a:rPr>
              <a:t>fi</a:t>
            </a:r>
            <a:r>
              <a:rPr lang="en-CA" dirty="0"/>
              <a:t> is live only</a:t>
            </a:r>
          </a:p>
          <a:p>
            <a:pPr lvl="1"/>
            <a:r>
              <a:rPr lang="en-CA" dirty="0"/>
              <a:t>Between a </a:t>
            </a:r>
            <a:r>
              <a:rPr lang="en-CA" dirty="0">
                <a:solidFill>
                  <a:schemeClr val="accent2"/>
                </a:solidFill>
              </a:rPr>
              <a:t>fi = load </a:t>
            </a:r>
            <a:r>
              <a:rPr lang="en-CA" dirty="0" err="1">
                <a:solidFill>
                  <a:schemeClr val="accent2"/>
                </a:solidFill>
              </a:rPr>
              <a:t>fa</a:t>
            </a:r>
            <a:r>
              <a:rPr lang="en-CA" dirty="0"/>
              <a:t> and the next instruction</a:t>
            </a:r>
          </a:p>
          <a:p>
            <a:pPr lvl="1"/>
            <a:r>
              <a:rPr lang="en-CA" dirty="0"/>
              <a:t>Between a </a:t>
            </a:r>
            <a:r>
              <a:rPr lang="en-CA" dirty="0">
                <a:solidFill>
                  <a:schemeClr val="accent2"/>
                </a:solidFill>
              </a:rPr>
              <a:t>store fi, </a:t>
            </a:r>
            <a:r>
              <a:rPr lang="en-CA" dirty="0" err="1">
                <a:solidFill>
                  <a:schemeClr val="accent2"/>
                </a:solidFill>
              </a:rPr>
              <a:t>fa</a:t>
            </a:r>
            <a:r>
              <a:rPr lang="en-CA" dirty="0"/>
              <a:t> and the preceding instr.</a:t>
            </a:r>
          </a:p>
          <a:p>
            <a:r>
              <a:rPr lang="en-CA" dirty="0"/>
              <a:t>Spilling reduces the live range of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/>
              <a:t>And thus reduces its interferences</a:t>
            </a:r>
          </a:p>
          <a:p>
            <a:pPr lvl="1"/>
            <a:r>
              <a:rPr lang="en-CA" dirty="0"/>
              <a:t>Which results in fewer RIG neighbors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edges of the spilled nodes are removed</a:t>
            </a:r>
          </a:p>
          <a:p>
            <a:r>
              <a:rPr lang="en-CA" dirty="0"/>
              <a:t>In our case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still interferes only with </a:t>
            </a:r>
            <a:r>
              <a:rPr lang="en-CA" dirty="0">
                <a:solidFill>
                  <a:schemeClr val="accent2"/>
                </a:solidFill>
              </a:rPr>
              <a:t>c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d</a:t>
            </a:r>
          </a:p>
          <a:p>
            <a:r>
              <a:rPr lang="en-CA" dirty="0"/>
              <a:t>And the new RIG is 3-colorable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39953" y="2679762"/>
            <a:ext cx="370677" cy="572989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9747" y="3176532"/>
            <a:ext cx="759861" cy="400255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42030" y="4116849"/>
            <a:ext cx="694713" cy="476209"/>
            <a:chOff x="4145871" y="2996952"/>
            <a:chExt cx="926284" cy="634944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28811" y="4494888"/>
            <a:ext cx="690936" cy="477344"/>
            <a:chOff x="4092620" y="2996952"/>
            <a:chExt cx="921248" cy="636459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338" y="3219823"/>
            <a:ext cx="629566" cy="369332"/>
            <a:chOff x="3707905" y="2737023"/>
            <a:chExt cx="839421" cy="492442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13838" y="3986623"/>
            <a:ext cx="575560" cy="369332"/>
            <a:chOff x="3650752" y="2823319"/>
            <a:chExt cx="767413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606457" y="3553060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613822" y="4255138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308536" y="3229024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606457" y="3553060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4893392" y="3576787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635392" y="4197856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318964" y="4278865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613822" y="3553060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594337" y="3467640"/>
            <a:ext cx="759861" cy="400255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94337" y="4277730"/>
            <a:ext cx="759861" cy="400255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f2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4970674" y="3844167"/>
            <a:ext cx="645233" cy="296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4967035" y="4226497"/>
            <a:ext cx="627302" cy="370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Spilling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Additional spilling might be required before a coloring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a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6537648" y="3284545"/>
            <a:ext cx="896670" cy="369332"/>
            <a:chOff x="4149772" y="2823319"/>
            <a:chExt cx="1195560" cy="492442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5832645" y="1977684"/>
            <a:ext cx="679794" cy="572989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endParaRPr lang="en-CA" sz="1800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299149" y="246966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022798" y="2469664"/>
            <a:ext cx="511211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306514" y="2526946"/>
            <a:ext cx="590565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5938012" y="2550673"/>
            <a:ext cx="11142" cy="1242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c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6537648" y="3284545"/>
            <a:ext cx="896670" cy="369332"/>
            <a:chOff x="4149772" y="2823319"/>
            <a:chExt cx="1195560" cy="492442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b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e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 allocation is as old as compilers</a:t>
            </a:r>
          </a:p>
          <a:p>
            <a:pPr lvl="1"/>
            <a:r>
              <a:rPr lang="en-CA" dirty="0"/>
              <a:t>Register allocation was used in the original FORTRAN compiler in 1950’s</a:t>
            </a:r>
          </a:p>
          <a:p>
            <a:pPr lvl="1"/>
            <a:r>
              <a:rPr lang="en-CA" dirty="0"/>
              <a:t>Very crude algorithm</a:t>
            </a:r>
          </a:p>
          <a:p>
            <a:r>
              <a:rPr lang="en-CA" dirty="0"/>
              <a:t>A breakthrough came in 1980</a:t>
            </a:r>
          </a:p>
          <a:p>
            <a:pPr lvl="1"/>
            <a:r>
              <a:rPr lang="en-CA" dirty="0"/>
              <a:t>Register allocation scheme based on graph coloring</a:t>
            </a:r>
          </a:p>
          <a:p>
            <a:pPr lvl="1"/>
            <a:r>
              <a:rPr lang="en-CA" dirty="0"/>
              <a:t>Relatively simple, global and works well in practice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f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d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d</a:t>
            </a:r>
            <a:r>
              <a:rPr lang="en-CA" sz="2100" dirty="0" err="1"/>
              <a:t>,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0" y="3229895"/>
            <a:ext cx="789316" cy="369332"/>
            <a:chOff x="3338043" y="2750452"/>
            <a:chExt cx="1052421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8043" y="2750452"/>
              <a:ext cx="1052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5" cy="369332"/>
            <a:chOff x="3290711" y="2823319"/>
            <a:chExt cx="1055446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1" y="2823319"/>
              <a:ext cx="88196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4" cy="369332"/>
            <a:chOff x="3290712" y="2823319"/>
            <a:chExt cx="1055445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85905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537648" y="3284545"/>
            <a:ext cx="1382724" cy="369332"/>
            <a:chOff x="4149772" y="2823319"/>
            <a:chExt cx="1843632" cy="492442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Spilled!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4"/>
            <a:ext cx="791584" cy="646331"/>
            <a:chOff x="3290712" y="2823319"/>
            <a:chExt cx="1055445" cy="861774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537648" y="3284545"/>
            <a:ext cx="1382724" cy="369332"/>
            <a:chOff x="4149772" y="2823319"/>
            <a:chExt cx="1843632" cy="492442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Spilled!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5832645" y="1977684"/>
            <a:ext cx="1146305" cy="572989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Spilled!</a:t>
              </a: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299149" y="246966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022798" y="2469664"/>
            <a:ext cx="511211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306514" y="2526946"/>
            <a:ext cx="590565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5938012" y="2550673"/>
            <a:ext cx="11142" cy="1242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d</a:t>
            </a:r>
            <a:r>
              <a:rPr lang="en-CA" sz="2100" dirty="0" err="1"/>
              <a:t>,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9FD65-7210-9349-928C-45EF03C17280}"/>
              </a:ext>
            </a:extLst>
          </p:cNvPr>
          <p:cNvSpPr txBox="1"/>
          <p:nvPr/>
        </p:nvSpPr>
        <p:spPr>
          <a:xfrm>
            <a:off x="395536" y="3795886"/>
            <a:ext cx="273927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Reorganize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DD4F73-3C7A-A340-9B1B-CFC6AF283B79}"/>
              </a:ext>
            </a:extLst>
          </p:cNvPr>
          <p:cNvSpPr txBox="1"/>
          <p:nvPr/>
        </p:nvSpPr>
        <p:spPr>
          <a:xfrm>
            <a:off x="395536" y="4333816"/>
            <a:ext cx="2486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latin typeface="+mn-lt"/>
              </a:rPr>
              <a:t>Old Stack: {</a:t>
            </a:r>
            <a:r>
              <a:rPr lang="en-CA" sz="2000" b="1" dirty="0" err="1">
                <a:latin typeface="+mn-lt"/>
              </a:rPr>
              <a:t>d</a:t>
            </a:r>
            <a:r>
              <a:rPr lang="en-CA" sz="2000" dirty="0" err="1">
                <a:latin typeface="+mn-lt"/>
              </a:rPr>
              <a:t>,</a:t>
            </a:r>
            <a:r>
              <a:rPr lang="en-CA" sz="2000" b="1" dirty="0" err="1">
                <a:latin typeface="+mn-lt"/>
              </a:rPr>
              <a:t>f</a:t>
            </a:r>
            <a:r>
              <a:rPr lang="en-CA" sz="2000" dirty="0" err="1">
                <a:latin typeface="+mn-lt"/>
              </a:rPr>
              <a:t>,</a:t>
            </a:r>
            <a:r>
              <a:rPr lang="en-CA" sz="2000" b="1" dirty="0" err="1">
                <a:latin typeface="+mn-lt"/>
              </a:rPr>
              <a:t>e</a:t>
            </a:r>
            <a:r>
              <a:rPr lang="en-CA" sz="2000" dirty="0" err="1">
                <a:latin typeface="+mn-lt"/>
              </a:rPr>
              <a:t>,</a:t>
            </a:r>
            <a:r>
              <a:rPr lang="en-CA" sz="2000" b="1" dirty="0" err="1">
                <a:latin typeface="+mn-lt"/>
              </a:rPr>
              <a:t>b</a:t>
            </a:r>
            <a:r>
              <a:rPr lang="en-CA" sz="2000" dirty="0" err="1">
                <a:latin typeface="+mn-lt"/>
              </a:rPr>
              <a:t>,</a:t>
            </a:r>
            <a:r>
              <a:rPr lang="en-CA" sz="2000" b="1" dirty="0" err="1">
                <a:solidFill>
                  <a:srgbClr val="FF0000"/>
                </a:solidFill>
                <a:latin typeface="+mn-lt"/>
              </a:rPr>
              <a:t>c</a:t>
            </a:r>
            <a:r>
              <a:rPr lang="en-CA" sz="2000" dirty="0" err="1">
                <a:solidFill>
                  <a:srgbClr val="FF0000"/>
                </a:solidFill>
                <a:latin typeface="+mn-lt"/>
              </a:rPr>
              <a:t>,</a:t>
            </a:r>
            <a:r>
              <a:rPr lang="en-CA" sz="2000" b="1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CA" sz="2000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8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i="1" dirty="0"/>
              <a:t>Temporaries t</a:t>
            </a:r>
            <a:r>
              <a:rPr lang="en-CA" sz="2400" i="1" baseline="-25000" dirty="0"/>
              <a:t>1</a:t>
            </a:r>
            <a:r>
              <a:rPr lang="en-CA" sz="2400" i="1" dirty="0"/>
              <a:t> can t</a:t>
            </a:r>
            <a:r>
              <a:rPr lang="en-CA" sz="2400" i="1" baseline="-25000" dirty="0"/>
              <a:t>2</a:t>
            </a:r>
            <a:r>
              <a:rPr lang="en-CA" sz="2400" i="1" dirty="0"/>
              <a:t> can share the same register if </a:t>
            </a:r>
            <a:r>
              <a:rPr lang="en-CA" sz="2400" i="1" dirty="0">
                <a:solidFill>
                  <a:schemeClr val="accent2"/>
                </a:solidFill>
              </a:rPr>
              <a:t>at any point in the program at most one</a:t>
            </a:r>
            <a:r>
              <a:rPr lang="en-CA" sz="2400" i="1" dirty="0"/>
              <a:t> of t</a:t>
            </a:r>
            <a:r>
              <a:rPr lang="en-CA" sz="2400" i="1" baseline="-25000" dirty="0"/>
              <a:t>1</a:t>
            </a:r>
            <a:r>
              <a:rPr lang="en-CA" sz="2400" i="1" dirty="0"/>
              <a:t> or t</a:t>
            </a:r>
            <a:r>
              <a:rPr lang="en-CA" sz="2400" i="1" baseline="-25000" dirty="0"/>
              <a:t>2</a:t>
            </a:r>
            <a:r>
              <a:rPr lang="en-CA" sz="2400" i="1" dirty="0"/>
              <a:t> is </a:t>
            </a:r>
            <a:r>
              <a:rPr lang="en-CA" sz="2400" i="1" dirty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sz="2000" i="1" dirty="0"/>
              <a:t>If t</a:t>
            </a:r>
            <a:r>
              <a:rPr lang="en-CA" sz="2000" i="1" baseline="-25000" dirty="0"/>
              <a:t>1</a:t>
            </a:r>
            <a:r>
              <a:rPr lang="en-CA" sz="2000" i="1" dirty="0"/>
              <a:t> and t</a:t>
            </a:r>
            <a:r>
              <a:rPr lang="en-CA" sz="2000" i="1" baseline="-25000" dirty="0"/>
              <a:t>2</a:t>
            </a:r>
            <a:r>
              <a:rPr lang="en-CA" sz="2000" i="1" dirty="0"/>
              <a:t> are live at the same time, they cannot share a register</a:t>
            </a:r>
          </a:p>
          <a:p>
            <a:r>
              <a:rPr lang="en-CA" sz="2400" dirty="0"/>
              <a:t>We need liveness analysis: which locations are live at the same time?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342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r1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558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5" cy="369332"/>
            <a:chOff x="3290711" y="2823319"/>
            <a:chExt cx="1055446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1" y="2823319"/>
              <a:ext cx="85905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8051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4" cy="369332"/>
            <a:chOff x="3290712" y="2823319"/>
            <a:chExt cx="1055445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92124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514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5" cy="369332"/>
            <a:chOff x="3290711" y="2823319"/>
            <a:chExt cx="1055446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1" y="2823319"/>
              <a:ext cx="81474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537648" y="3284545"/>
            <a:ext cx="1382724" cy="369332"/>
            <a:chOff x="4149772" y="2823319"/>
            <a:chExt cx="1843632" cy="492442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r3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402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r1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5" cy="369332"/>
            <a:chOff x="3290711" y="2823319"/>
            <a:chExt cx="1055446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1" y="2823319"/>
              <a:ext cx="874539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r2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537648" y="3284545"/>
            <a:ext cx="1382724" cy="369332"/>
            <a:chOff x="4149772" y="2823319"/>
            <a:chExt cx="1843632" cy="492442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5832645" y="1977684"/>
            <a:ext cx="1146305" cy="572989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299149" y="246966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022798" y="2469664"/>
            <a:ext cx="511211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306514" y="2526946"/>
            <a:ext cx="590565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5938012" y="2550673"/>
            <a:ext cx="11142" cy="1242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8985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Spilling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Many different heuristics for picking a node to spill</a:t>
            </a:r>
          </a:p>
          <a:p>
            <a:pPr lvl="1"/>
            <a:r>
              <a:rPr lang="en-CA" sz="1800" dirty="0"/>
              <a:t>Spill temporaries with most conflicts</a:t>
            </a:r>
          </a:p>
          <a:p>
            <a:pPr lvl="1"/>
            <a:r>
              <a:rPr lang="en-CA" sz="1800" dirty="0"/>
              <a:t>Spill temporaries with few definitions and uses</a:t>
            </a:r>
          </a:p>
          <a:p>
            <a:pPr lvl="1"/>
            <a:r>
              <a:rPr lang="en-CA" sz="1800" dirty="0"/>
              <a:t>Avoid spilling in inner loops (heavily visited regions of the code)</a:t>
            </a:r>
          </a:p>
          <a:p>
            <a:r>
              <a:rPr lang="en-CA" sz="2100" dirty="0"/>
              <a:t>C allows </a:t>
            </a:r>
            <a:r>
              <a:rPr lang="en-US" sz="2100" dirty="0"/>
              <a:t>a </a:t>
            </a:r>
            <a:r>
              <a:rPr lang="en-US" sz="2100" i="1" dirty="0">
                <a:solidFill>
                  <a:schemeClr val="accent2"/>
                </a:solidFill>
              </a:rPr>
              <a:t>register</a:t>
            </a:r>
            <a:r>
              <a:rPr lang="en-US" sz="2100" dirty="0"/>
              <a:t> keyword to direct the compiler whether a variable contains a value that is heavily used.</a:t>
            </a: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Ranges and Live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live range for a variable is the set of program points at which that variable is live.</a:t>
            </a:r>
          </a:p>
          <a:p>
            <a:r>
              <a:rPr lang="en-CA" dirty="0"/>
              <a:t>The live interval for a variable is the smallest </a:t>
            </a:r>
            <a:r>
              <a:rPr lang="en-CA" dirty="0" err="1"/>
              <a:t>subrange</a:t>
            </a:r>
            <a:r>
              <a:rPr lang="en-CA" dirty="0"/>
              <a:t> of the IR code containing all a variable's live ranges.</a:t>
            </a:r>
          </a:p>
          <a:p>
            <a:pPr lvl="1"/>
            <a:r>
              <a:rPr lang="en-CA" dirty="0"/>
              <a:t>A property of the IR code, not CFG.</a:t>
            </a:r>
          </a:p>
          <a:p>
            <a:pPr lvl="1"/>
            <a:r>
              <a:rPr lang="en-CA" dirty="0"/>
              <a:t>Less precise than live ranges, but simpler to work with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17694" y="2117490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7694" y="2441526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7327" y="3419949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69953" y="3782094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38453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351" y="3790397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69922" y="1923678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e = </a:t>
            </a:r>
            <a:r>
              <a:rPr lang="en-CA" sz="1800" dirty="0" err="1">
                <a:latin typeface="Calibri"/>
              </a:rPr>
              <a:t>d+f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81790" y="3263929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12060" y="3104423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91780" y="4321294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f+c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3302859" y="2793451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90991" y="2793451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3302859" y="3630438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512849" y="3713264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3087715" y="3813887"/>
            <a:ext cx="722885" cy="369332"/>
            <a:chOff x="2888074" y="1988840"/>
            <a:chExt cx="963846" cy="492443"/>
          </a:xfrm>
        </p:grpSpPr>
        <p:sp>
          <p:nvSpPr>
            <p:cNvPr id="36" name="Rectangle 35"/>
            <p:cNvSpPr/>
            <p:nvPr/>
          </p:nvSpPr>
          <p:spPr>
            <a:xfrm>
              <a:off x="2888074" y="1988840"/>
              <a:ext cx="7210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 flipV="1">
              <a:off x="3609127" y="2219672"/>
              <a:ext cx="242793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426708" y="4601764"/>
            <a:ext cx="677872" cy="369332"/>
            <a:chOff x="2948090" y="1988840"/>
            <a:chExt cx="903830" cy="492443"/>
          </a:xfrm>
        </p:grpSpPr>
        <p:sp>
          <p:nvSpPr>
            <p:cNvPr id="39" name="Rectangle 38"/>
            <p:cNvSpPr/>
            <p:nvPr/>
          </p:nvSpPr>
          <p:spPr>
            <a:xfrm>
              <a:off x="2948090" y="1988840"/>
              <a:ext cx="6010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 flipV="1">
              <a:off x="3549109" y="2219672"/>
              <a:ext cx="302811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3135445" y="3279225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291846" y="4656630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6570201" y="181566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800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800" dirty="0" err="1">
                <a:solidFill>
                  <a:srgbClr val="FF0000"/>
                </a:solidFill>
                <a:latin typeface="Calibri"/>
              </a:rPr>
              <a:t>b,c,f</a:t>
            </a:r>
            <a:r>
              <a:rPr lang="en-CA" sz="1800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399" y="1170737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sz="1800" dirty="0">
                <a:latin typeface="Calibri"/>
              </a:rPr>
              <a:t>Compute live variables for each point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353694" y="3813887"/>
            <a:ext cx="650354" cy="369332"/>
            <a:chOff x="2888074" y="1988840"/>
            <a:chExt cx="867139" cy="492443"/>
          </a:xfrm>
        </p:grpSpPr>
        <p:sp>
          <p:nvSpPr>
            <p:cNvPr id="50" name="Rectangle 49"/>
            <p:cNvSpPr/>
            <p:nvPr/>
          </p:nvSpPr>
          <p:spPr>
            <a:xfrm>
              <a:off x="2888074" y="1988840"/>
              <a:ext cx="72105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3004184" y="2819566"/>
            <a:ext cx="684771" cy="369332"/>
            <a:chOff x="2848706" y="1988840"/>
            <a:chExt cx="913027" cy="492443"/>
          </a:xfrm>
        </p:grpSpPr>
        <p:sp>
          <p:nvSpPr>
            <p:cNvPr id="57" name="Rectangle 56"/>
            <p:cNvSpPr/>
            <p:nvPr/>
          </p:nvSpPr>
          <p:spPr>
            <a:xfrm>
              <a:off x="2848706" y="1988840"/>
              <a:ext cx="79979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c,e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382090" y="2711553"/>
            <a:ext cx="1073533" cy="369332"/>
            <a:chOff x="4708380" y="3488234"/>
            <a:chExt cx="1431377" cy="492443"/>
          </a:xfrm>
        </p:grpSpPr>
        <p:sp>
          <p:nvSpPr>
            <p:cNvPr id="72" name="Rectangle 71"/>
            <p:cNvSpPr/>
            <p:nvPr/>
          </p:nvSpPr>
          <p:spPr>
            <a:xfrm>
              <a:off x="4948491" y="3488234"/>
              <a:ext cx="119126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d,e,f,c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3178918" y="2355725"/>
            <a:ext cx="1015041" cy="369332"/>
            <a:chOff x="2768385" y="1988840"/>
            <a:chExt cx="1353388" cy="492443"/>
          </a:xfrm>
        </p:grpSpPr>
        <p:sp>
          <p:nvSpPr>
            <p:cNvPr id="75" name="Rectangle 74"/>
            <p:cNvSpPr/>
            <p:nvPr/>
          </p:nvSpPr>
          <p:spPr>
            <a:xfrm>
              <a:off x="2768385" y="1988840"/>
              <a:ext cx="96043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d,f,c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3184527" y="2085695"/>
            <a:ext cx="1009431" cy="369332"/>
            <a:chOff x="2775865" y="1988840"/>
            <a:chExt cx="1345908" cy="492443"/>
          </a:xfrm>
        </p:grpSpPr>
        <p:sp>
          <p:nvSpPr>
            <p:cNvPr id="78" name="Rectangle 77"/>
            <p:cNvSpPr/>
            <p:nvPr/>
          </p:nvSpPr>
          <p:spPr>
            <a:xfrm>
              <a:off x="2775865" y="1988840"/>
              <a:ext cx="94547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a,f,c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072688" y="3219820"/>
            <a:ext cx="1073534" cy="369332"/>
            <a:chOff x="4708380" y="3488234"/>
            <a:chExt cx="1431378" cy="492443"/>
          </a:xfrm>
        </p:grpSpPr>
        <p:sp>
          <p:nvSpPr>
            <p:cNvPr id="81" name="Rectangle 80"/>
            <p:cNvSpPr/>
            <p:nvPr/>
          </p:nvSpPr>
          <p:spPr>
            <a:xfrm>
              <a:off x="4948492" y="3488234"/>
              <a:ext cx="119126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sz="1800" dirty="0" err="1">
                  <a:solidFill>
                    <a:srgbClr val="FF0000"/>
                  </a:solidFill>
                  <a:latin typeface="Calibri"/>
                </a:rPr>
                <a:t>b,e,f,c</a:t>
              </a:r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}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ounded Rectangular Callout 3"/>
          <p:cNvSpPr/>
          <p:nvPr/>
        </p:nvSpPr>
        <p:spPr bwMode="auto">
          <a:xfrm>
            <a:off x="1277634" y="2679762"/>
            <a:ext cx="1134126" cy="972108"/>
          </a:xfrm>
          <a:prstGeom prst="wedgeRoundRectCallout">
            <a:avLst>
              <a:gd name="adj1" fmla="val 105313"/>
              <a:gd name="adj2" fmla="val -1020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350" dirty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f is not needed because we redefine it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363F2F-0D27-D043-9ECF-D4C89F035631}"/>
              </a:ext>
            </a:extLst>
          </p:cNvPr>
          <p:cNvGrpSpPr/>
          <p:nvPr/>
        </p:nvGrpSpPr>
        <p:grpSpPr>
          <a:xfrm>
            <a:off x="6790266" y="-31254"/>
            <a:ext cx="2249746" cy="2216252"/>
            <a:chOff x="2796475" y="2550616"/>
            <a:chExt cx="2999661" cy="295500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D98E423-887B-3649-AD5E-5C7B0F0E513C}"/>
                </a:ext>
              </a:extLst>
            </p:cNvPr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8259DB-6328-2D48-9C52-5820FD960E63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BA723BF-53A9-8A4A-99F0-6542EBBE592E}"/>
                  </a:ext>
                </a:extLst>
              </p:cNvPr>
              <p:cNvSpPr txBox="1"/>
              <p:nvPr/>
            </p:nvSpPr>
            <p:spPr>
              <a:xfrm>
                <a:off x="4092620" y="2550616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F7365E-AA16-DA47-A7EF-099BA3EB54C3}"/>
                </a:ext>
              </a:extLst>
            </p:cNvPr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98D87BE-4E18-1042-A996-AF4ACBDAE8B3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F4D7575-F8F2-AA45-BB85-39FB36062DFC}"/>
                  </a:ext>
                </a:extLst>
              </p:cNvPr>
              <p:cNvSpPr txBox="1"/>
              <p:nvPr/>
            </p:nvSpPr>
            <p:spPr>
              <a:xfrm>
                <a:off x="4380652" y="2679303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94DBE29-215A-8645-B9D4-A43EC7C3174B}"/>
                </a:ext>
              </a:extLst>
            </p:cNvPr>
            <p:cNvGrpSpPr/>
            <p:nvPr/>
          </p:nvGrpSpPr>
          <p:grpSpPr>
            <a:xfrm>
              <a:off x="5032624" y="4191471"/>
              <a:ext cx="763512" cy="492442"/>
              <a:chOff x="4149772" y="2823319"/>
              <a:chExt cx="763512" cy="49244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71ABB2C-FBD4-424C-B0C5-BC1B306728BC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7C0F43E-A313-AF42-8A48-ACDA9C205606}"/>
                  </a:ext>
                </a:extLst>
              </p:cNvPr>
              <p:cNvSpPr txBox="1"/>
              <p:nvPr/>
            </p:nvSpPr>
            <p:spPr>
              <a:xfrm>
                <a:off x="441904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CF256F-4E3B-CB4A-BA1F-766995FD2AAC}"/>
                </a:ext>
              </a:extLst>
            </p:cNvPr>
            <p:cNvGrpSpPr/>
            <p:nvPr/>
          </p:nvGrpSpPr>
          <p:grpSpPr>
            <a:xfrm>
              <a:off x="4077764" y="4869160"/>
              <a:ext cx="494236" cy="636459"/>
              <a:chOff x="4092620" y="2996952"/>
              <a:chExt cx="494236" cy="63645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C1CA740-F23D-2042-B01D-947DD169FA12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B78FCEF-9742-A744-BB85-25889C9A8C14}"/>
                  </a:ext>
                </a:extLst>
              </p:cNvPr>
              <p:cNvSpPr txBox="1"/>
              <p:nvPr/>
            </p:nvSpPr>
            <p:spPr>
              <a:xfrm>
                <a:off x="4092620" y="3140968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d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7FE76A-BB5C-8A4C-97F5-D65501FBBF40}"/>
                </a:ext>
              </a:extLst>
            </p:cNvPr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6EF1AB6-51AD-A64D-9619-FEBB86AB9DB5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48280E6-AE86-6E44-A8DD-85272D31D8DB}"/>
                  </a:ext>
                </a:extLst>
              </p:cNvPr>
              <p:cNvSpPr txBox="1"/>
              <p:nvPr/>
            </p:nvSpPr>
            <p:spPr>
              <a:xfrm>
                <a:off x="3732580" y="2636912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f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2B7DECD-51A6-964A-A0F3-AE6AAEC69FA4}"/>
                </a:ext>
              </a:extLst>
            </p:cNvPr>
            <p:cNvGrpSpPr/>
            <p:nvPr/>
          </p:nvGrpSpPr>
          <p:grpSpPr>
            <a:xfrm>
              <a:off x="2868483" y="4191471"/>
              <a:ext cx="551389" cy="492442"/>
              <a:chOff x="3794768" y="2823319"/>
              <a:chExt cx="551389" cy="49244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F126FD4-0D40-2340-A939-98A298E70808}"/>
                  </a:ext>
                </a:extLst>
              </p:cNvPr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EC8A6B9-1F82-2F40-91FA-D58295056938}"/>
                  </a:ext>
                </a:extLst>
              </p:cNvPr>
              <p:cNvSpPr txBox="1"/>
              <p:nvPr/>
            </p:nvSpPr>
            <p:spPr>
              <a:xfrm>
                <a:off x="379476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e</a:t>
                </a: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B2F2FA-BBFD-3C40-B107-9CBF10F3C4E4}"/>
                </a:ext>
              </a:extLst>
            </p:cNvPr>
            <p:cNvCxnSpPr>
              <a:stCxn id="90" idx="2"/>
              <a:endCxn id="70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58DF123-9053-3641-9665-A4A83D6C9D0D}"/>
                </a:ext>
              </a:extLst>
            </p:cNvPr>
            <p:cNvCxnSpPr>
              <a:stCxn id="68" idx="0"/>
              <a:endCxn id="70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E6957B3-6C4D-8A42-B4C4-FB1AC558D082}"/>
                </a:ext>
              </a:extLst>
            </p:cNvPr>
            <p:cNvCxnSpPr>
              <a:stCxn id="84" idx="1"/>
              <a:endCxn id="70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9EA9A5-290F-4244-AC51-37DB0E3F8101}"/>
                </a:ext>
              </a:extLst>
            </p:cNvPr>
            <p:cNvCxnSpPr>
              <a:stCxn id="84" idx="2"/>
              <a:endCxn id="68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F4EDA9-42EC-8B4B-B973-540B58C6F858}"/>
                </a:ext>
              </a:extLst>
            </p:cNvPr>
            <p:cNvCxnSpPr>
              <a:stCxn id="90" idx="5"/>
              <a:endCxn id="86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13F20-AA64-D24D-8D1C-63529E1D65D9}"/>
                </a:ext>
              </a:extLst>
            </p:cNvPr>
            <p:cNvCxnSpPr>
              <a:stCxn id="88" idx="2"/>
              <a:endCxn id="70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321C90-AE94-154A-AF1C-F3A59D510AC0}"/>
                </a:ext>
              </a:extLst>
            </p:cNvPr>
            <p:cNvCxnSpPr>
              <a:stCxn id="86" idx="2"/>
              <a:endCxn id="70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0FDBE0-3461-884B-B9AF-F4EC675D99C9}"/>
                </a:ext>
              </a:extLst>
            </p:cNvPr>
            <p:cNvCxnSpPr>
              <a:stCxn id="88" idx="4"/>
              <a:endCxn id="86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BB858F-6B4E-A74F-83DC-9B656F9CD02D}"/>
                </a:ext>
              </a:extLst>
            </p:cNvPr>
            <p:cNvCxnSpPr>
              <a:stCxn id="86" idx="3"/>
              <a:endCxn id="68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F64DBF8-A1A5-254F-857A-3930C0E7B7E0}"/>
                </a:ext>
              </a:extLst>
            </p:cNvPr>
            <p:cNvCxnSpPr>
              <a:stCxn id="86" idx="4"/>
              <a:endCxn id="84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6EF365-C53E-5C44-9FA6-1FAA1F3CBADD}"/>
                </a:ext>
              </a:extLst>
            </p:cNvPr>
            <p:cNvCxnSpPr>
              <a:stCxn id="88" idx="3"/>
              <a:endCxn id="68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7006" y="3435846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7006" y="3782095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44503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9671" y="3783270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45045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9953" y="3779816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761910" y="2890813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761910" y="3635755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45168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351" y="3790428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8638" y="3445729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4668" y="3789899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23928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249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23928" y="157394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8643" y="3437746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7351" y="3789899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23928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5946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249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7037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23928" y="157394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85946" y="189362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251978" y="1209541"/>
            <a:ext cx="147289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680" y="1019808"/>
            <a:ext cx="2914650" cy="40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7694" y="141541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e = d +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7694" y="1739448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b + 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7694" y="2085342"/>
            <a:ext cx="1269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f = f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7694" y="242009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if e==0 </a:t>
            </a:r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7694" y="2765562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d = e +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7694" y="3057804"/>
            <a:ext cx="25382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 err="1">
                <a:latin typeface="Calibri"/>
              </a:rPr>
              <a:t>goto</a:t>
            </a:r>
            <a:r>
              <a:rPr lang="en-CA" sz="1500" dirty="0">
                <a:latin typeface="Calibri"/>
              </a:rPr>
              <a:t> _L1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6312" y="3434409"/>
            <a:ext cx="30509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_L0:   d = e - 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6312" y="3790193"/>
            <a:ext cx="3158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latin typeface="Calibri"/>
              </a:rPr>
              <a:t>_L1:   g = 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108" y="106210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52120" y="1351044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2120" y="189362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2120" y="218508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2120" y="2703716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302775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5320" y="355667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70222" y="356781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1500" b="1" dirty="0" err="1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1500" b="1" dirty="0">
                <a:solidFill>
                  <a:srgbClr val="FF0000"/>
                </a:solidFill>
                <a:latin typeface="Calibri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0042" y="382670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24228" y="3837842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14138" y="4388618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{d}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14138" y="4680080"/>
            <a:ext cx="972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0000"/>
                </a:solidFill>
                <a:latin typeface="Calibri"/>
              </a:rPr>
              <a:t>{g}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5856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437874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599892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761910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923928" y="120780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85946" y="120954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032496" y="17262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032922" y="143805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026544" y="238414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026970" y="204240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026544" y="2733768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026970" y="306852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032496" y="3412710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026544" y="3759882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026544" y="4116066"/>
            <a:ext cx="33560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22185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0530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7318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741060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0249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70376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48972" y="95157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275856" y="121045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437874" y="121088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99892" y="120862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761910" y="121088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923928" y="157394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085946" y="189362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247964" y="4003507"/>
            <a:ext cx="145350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4698" y="1362657"/>
            <a:ext cx="4763484" cy="2721261"/>
          </a:xfrm>
        </p:spPr>
        <p:txBody>
          <a:bodyPr>
            <a:normAutofit/>
          </a:bodyPr>
          <a:lstStyle/>
          <a:p>
            <a:r>
              <a:rPr lang="en-CA" sz="1800" dirty="0"/>
              <a:t>Given the live intervals for all the variables in the program, we can allocate registers using a simple greedy algorithm.</a:t>
            </a:r>
          </a:p>
          <a:p>
            <a:r>
              <a:rPr lang="en-CA" sz="1800" dirty="0"/>
              <a:t>Idea: Track which registers are free at each point.</a:t>
            </a:r>
          </a:p>
          <a:p>
            <a:r>
              <a:rPr lang="en-CA" sz="1800" dirty="0"/>
              <a:t>When a live interval begins, give that variable a free register.</a:t>
            </a:r>
          </a:p>
          <a:p>
            <a:r>
              <a:rPr lang="en-CA" sz="1800" dirty="0"/>
              <a:t>When a live interval ends, the register is once again free.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843258" y="1479571"/>
            <a:ext cx="147289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867136" y="147783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29154" y="147957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91172" y="147783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53190" y="147957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515208" y="1477830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77226" y="1479571"/>
            <a:ext cx="162018" cy="31379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313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658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6446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2340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3776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61656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4025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867136" y="1480488"/>
            <a:ext cx="162018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9154" y="1480914"/>
            <a:ext cx="162018" cy="99984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91172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53190" y="1480914"/>
            <a:ext cx="162018" cy="276628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515208" y="1843978"/>
            <a:ext cx="162018" cy="201194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77226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39244" y="4273537"/>
            <a:ext cx="145350" cy="350441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Construct an undirected graph</a:t>
            </a:r>
          </a:p>
          <a:p>
            <a:pPr lvl="1"/>
            <a:r>
              <a:rPr lang="en-CA" dirty="0"/>
              <a:t>A node for each temporary</a:t>
            </a:r>
          </a:p>
          <a:p>
            <a:pPr lvl="1"/>
            <a:r>
              <a:rPr lang="en-CA" dirty="0"/>
              <a:t>An edge between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/>
              <a:t> if they are live simultaneously at some point in the program </a:t>
            </a:r>
          </a:p>
          <a:p>
            <a:r>
              <a:rPr lang="en-CA" dirty="0"/>
              <a:t>This is the </a:t>
            </a:r>
            <a:r>
              <a:rPr lang="en-CA" i="1" dirty="0">
                <a:solidFill>
                  <a:schemeClr val="accent2"/>
                </a:solidFill>
              </a:rPr>
              <a:t>register interference graph</a:t>
            </a:r>
            <a:r>
              <a:rPr lang="en-CA" dirty="0"/>
              <a:t> (RIG)</a:t>
            </a:r>
          </a:p>
          <a:p>
            <a:pPr lvl="1"/>
            <a:r>
              <a:rPr lang="en-CA" dirty="0"/>
              <a:t>Two temporaries can be allocated to the same register if there is no edge connecting them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655708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97768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197768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230129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2301294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4461960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63688" y="4461960"/>
            <a:ext cx="156718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7971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6316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104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8922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035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28238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6834" y="1221600"/>
            <a:ext cx="324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>
                <a:latin typeface="Calibri"/>
              </a:rPr>
              <a:t>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033718" y="1480488"/>
            <a:ext cx="162018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1480914"/>
            <a:ext cx="162018" cy="99984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357754" y="1478650"/>
            <a:ext cx="162018" cy="68291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519772" y="1480914"/>
            <a:ext cx="162018" cy="2766283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681790" y="1843978"/>
            <a:ext cx="162018" cy="201194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843808" y="2163655"/>
            <a:ext cx="166031" cy="1693523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5826" y="4273537"/>
            <a:ext cx="145350" cy="35044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0042" y="1761660"/>
            <a:ext cx="378042" cy="646331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0102" y="1761660"/>
            <a:ext cx="37804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0162" y="1761660"/>
            <a:ext cx="378042" cy="64633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70222" y="1761660"/>
            <a:ext cx="378042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our example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c</a:t>
            </a:r>
            <a:r>
              <a:rPr lang="en-CA" dirty="0"/>
              <a:t> cannot be in the same register</a:t>
            </a:r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d</a:t>
            </a:r>
            <a:r>
              <a:rPr lang="en-CA" dirty="0"/>
              <a:t> could be in the same register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2915816" y="1239756"/>
            <a:ext cx="2249746" cy="2216252"/>
            <a:chOff x="2796475" y="2550616"/>
            <a:chExt cx="2999661" cy="2955003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92442"/>
              <a:chOff x="4149772" y="2823319"/>
              <a:chExt cx="763512" cy="492442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36459"/>
              <a:chOff x="4092620" y="2996952"/>
              <a:chExt cx="494236" cy="636459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92442"/>
              <a:chOff x="3794768" y="2823319"/>
              <a:chExt cx="551389" cy="492442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endParaRPr lang="en-CA" sz="1800" dirty="0">
                  <a:latin typeface="Calibri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800" b="1" dirty="0">
                    <a:latin typeface="Calibri"/>
                  </a:rPr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Scan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If a register cannot be found for a variable </a:t>
            </a:r>
            <a:r>
              <a:rPr lang="en-CA" sz="2000" dirty="0">
                <a:solidFill>
                  <a:schemeClr val="accent2"/>
                </a:solidFill>
              </a:rPr>
              <a:t>v</a:t>
            </a:r>
            <a:r>
              <a:rPr lang="en-CA" sz="2000" dirty="0"/>
              <a:t>, we may need to spill a variable.</a:t>
            </a:r>
          </a:p>
          <a:p>
            <a:r>
              <a:rPr lang="en-CA" sz="2000" dirty="0"/>
              <a:t>This algorithm is called linear scan register allocation</a:t>
            </a:r>
          </a:p>
          <a:p>
            <a:r>
              <a:rPr lang="en-CA" sz="2000" dirty="0"/>
              <a:t>Requires more up-front work to compute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Scan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000" dirty="0"/>
              <a:t>Pros:</a:t>
            </a:r>
          </a:p>
          <a:p>
            <a:pPr lvl="1"/>
            <a:r>
              <a:rPr lang="en-CA" dirty="0"/>
              <a:t>Very efficient</a:t>
            </a:r>
          </a:p>
          <a:p>
            <a:pPr lvl="1"/>
            <a:r>
              <a:rPr lang="en-CA" dirty="0"/>
              <a:t>Works well in many cases</a:t>
            </a:r>
          </a:p>
          <a:p>
            <a:pPr lvl="1"/>
            <a:r>
              <a:rPr lang="en-CA" dirty="0"/>
              <a:t>Allocation needs one pass, the code can be generated simultaneously </a:t>
            </a:r>
          </a:p>
          <a:p>
            <a:pPr lvl="1"/>
            <a:r>
              <a:rPr lang="en-CA" dirty="0"/>
              <a:t>Used in JIT compilers like Java </a:t>
            </a:r>
            <a:r>
              <a:rPr lang="en-CA" dirty="0" err="1"/>
              <a:t>HotSpot</a:t>
            </a:r>
            <a:endParaRPr lang="en-CA" dirty="0"/>
          </a:p>
          <a:p>
            <a:r>
              <a:rPr lang="en-CA" sz="2000" dirty="0"/>
              <a:t>Cons:</a:t>
            </a:r>
          </a:p>
          <a:p>
            <a:pPr lvl="1"/>
            <a:r>
              <a:rPr lang="en-CA" dirty="0"/>
              <a:t>Produces less efficient code compared </a:t>
            </a:r>
            <a:r>
              <a:rPr lang="en-CA"/>
              <a:t>to the graph </a:t>
            </a:r>
            <a:r>
              <a:rPr lang="en-CA" dirty="0"/>
              <a:t>coloring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00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 makes  a big difference in performance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The </a:t>
            </a:r>
            <a:r>
              <a:rPr lang="en-US" sz="2100" dirty="0" err="1"/>
              <a:t>liveness</a:t>
            </a:r>
            <a:r>
              <a:rPr lang="en-US" sz="2100" dirty="0"/>
              <a:t> at 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Register allocation as heuristic graph coloring uses live ranges</a:t>
            </a:r>
          </a:p>
          <a:p>
            <a:pPr lvl="1">
              <a:lnSpc>
                <a:spcPct val="90000"/>
              </a:lnSpc>
            </a:pPr>
            <a:r>
              <a:rPr lang="en-CA" sz="1800" dirty="0"/>
              <a:t>The basis for the technique used in GCC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1800" dirty="0"/>
              <a:t>Often used in JIT compilers due to efficiency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6939</TotalTime>
  <Words>3960</Words>
  <Application>Microsoft Macintosh PowerPoint</Application>
  <PresentationFormat>On-screen Show (16:9)</PresentationFormat>
  <Paragraphs>1104</Paragraphs>
  <Slides>92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Times</vt:lpstr>
      <vt:lpstr>Times New Roman</vt:lpstr>
      <vt:lpstr>1_Office Theme</vt:lpstr>
      <vt:lpstr>Register Allocation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Register Allocation as Graph Coloring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977</cp:revision>
  <cp:lastPrinted>2007-11-05T23:43:39Z</cp:lastPrinted>
  <dcterms:created xsi:type="dcterms:W3CDTF">2011-11-22T22:27:52Z</dcterms:created>
  <dcterms:modified xsi:type="dcterms:W3CDTF">2020-11-12T06:15:02Z</dcterms:modified>
</cp:coreProperties>
</file>