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50" r:id="rId2"/>
    <p:sldId id="279" r:id="rId3"/>
    <p:sldId id="269" r:id="rId4"/>
    <p:sldId id="261" r:id="rId5"/>
    <p:sldId id="263" r:id="rId6"/>
    <p:sldId id="312" r:id="rId7"/>
    <p:sldId id="265" r:id="rId8"/>
    <p:sldId id="270" r:id="rId9"/>
    <p:sldId id="271" r:id="rId10"/>
    <p:sldId id="264" r:id="rId11"/>
    <p:sldId id="276" r:id="rId12"/>
    <p:sldId id="272" r:id="rId13"/>
    <p:sldId id="294" r:id="rId14"/>
    <p:sldId id="295" r:id="rId15"/>
    <p:sldId id="273" r:id="rId16"/>
    <p:sldId id="301" r:id="rId17"/>
    <p:sldId id="302" r:id="rId18"/>
    <p:sldId id="304" r:id="rId19"/>
    <p:sldId id="305" r:id="rId20"/>
    <p:sldId id="311" r:id="rId21"/>
    <p:sldId id="340" r:id="rId22"/>
    <p:sldId id="336" r:id="rId23"/>
    <p:sldId id="337" r:id="rId24"/>
    <p:sldId id="338" r:id="rId25"/>
    <p:sldId id="339" r:id="rId26"/>
    <p:sldId id="306" r:id="rId27"/>
    <p:sldId id="307" r:id="rId28"/>
    <p:sldId id="308" r:id="rId29"/>
    <p:sldId id="309" r:id="rId30"/>
    <p:sldId id="292" r:id="rId31"/>
    <p:sldId id="267" r:id="rId32"/>
    <p:sldId id="293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/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75" autoAdjust="0"/>
    <p:restoredTop sz="90929"/>
  </p:normalViewPr>
  <p:slideViewPr>
    <p:cSldViewPr>
      <p:cViewPr varScale="1">
        <p:scale>
          <a:sx n="85" d="100"/>
          <a:sy n="85" d="100"/>
        </p:scale>
        <p:origin x="-95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B9AA4-819F-8549-A06A-E1B5D9D61F62}" type="datetimeFigureOut">
              <a:rPr lang="en-US" smtClean="0">
                <a:latin typeface="Calibri"/>
              </a:rPr>
              <a:pPr/>
              <a:t>16-07-26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84A22-EC9B-6348-9969-97C239B2C593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36279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78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8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</a:defRPr>
            </a:lvl1pPr>
          </a:lstStyle>
          <a:p>
            <a:fld id="{6B31ADDD-57C4-B84F-BC10-C03B067E13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9565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F1C678-1524-8E4A-B9F3-7AF13DFF07C9}" type="slidenum">
              <a:rPr lang="en-US"/>
              <a:pPr/>
              <a:t>10</a:t>
            </a:fld>
            <a:endParaRPr lang="en-US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5B93CF-C348-D442-BC9C-1DDAA97436D2}" type="slidenum">
              <a:rPr lang="en-US"/>
              <a:pPr/>
              <a:t>11</a:t>
            </a:fld>
            <a:endParaRPr lang="en-US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6B413F-3E7E-1040-8A1F-FDF19CCFE56F}" type="slidenum">
              <a:rPr lang="en-US"/>
              <a:pPr/>
              <a:t>12</a:t>
            </a:fld>
            <a:endParaRPr lang="en-US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D8B2B-88BF-BA44-BD07-9F5BA6FF94B9}" type="slidenum">
              <a:rPr lang="en-US"/>
              <a:pPr/>
              <a:t>13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AB0C72-6825-654A-ABDD-4AC93B2F6D6F}" type="slidenum">
              <a:rPr lang="en-US"/>
              <a:pPr/>
              <a:t>14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B228A7-D6FA-8947-99B0-8EE0B4B1777C}" type="slidenum">
              <a:rPr lang="en-US"/>
              <a:pPr/>
              <a:t>15</a:t>
            </a:fld>
            <a:endParaRPr lang="en-US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74305C-3131-DC42-A9C4-D0C8E34C7CAA}" type="slidenum">
              <a:rPr lang="en-US"/>
              <a:pPr/>
              <a:t>16</a:t>
            </a:fld>
            <a:endParaRPr 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B19AA7-854F-384A-B26B-A7C286AC9440}" type="slidenum">
              <a:rPr lang="en-US"/>
              <a:pPr/>
              <a:t>17</a:t>
            </a:fld>
            <a:endParaRPr 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25C80B-A63C-9547-8AA7-07A920F18EAB}" type="slidenum">
              <a:rPr lang="en-US"/>
              <a:pPr/>
              <a:t>18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C38927-9EDA-FB4E-9757-23F78ED1ABA4}" type="slidenum">
              <a:rPr lang="en-US"/>
              <a:pPr/>
              <a:t>19</a:t>
            </a:fld>
            <a:endParaRPr lang="en-US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998634-785F-8E46-8A7C-387FD796B4E7}" type="slidenum">
              <a:rPr lang="en-US"/>
              <a:pPr/>
              <a:t>2</a:t>
            </a:fld>
            <a:endParaRPr lang="en-US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B90CF8-76D7-D348-8A19-485B60EDE892}" type="slidenum">
              <a:rPr lang="en-US"/>
              <a:pPr/>
              <a:t>20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B90CF8-76D7-D348-8A19-485B60EDE892}" type="slidenum">
              <a:rPr lang="en-US"/>
              <a:pPr/>
              <a:t>21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B90CF8-76D7-D348-8A19-485B60EDE892}" type="slidenum">
              <a:rPr lang="en-US"/>
              <a:pPr/>
              <a:t>22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B90CF8-76D7-D348-8A19-485B60EDE892}" type="slidenum">
              <a:rPr lang="en-US"/>
              <a:pPr/>
              <a:t>23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B90CF8-76D7-D348-8A19-485B60EDE892}" type="slidenum">
              <a:rPr lang="en-US"/>
              <a:pPr/>
              <a:t>24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B90CF8-76D7-D348-8A19-485B60EDE892}" type="slidenum">
              <a:rPr lang="en-US"/>
              <a:pPr/>
              <a:t>25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3681C6-FB25-234C-BDBA-0EEC8DECF1FC}" type="slidenum">
              <a:rPr lang="en-US"/>
              <a:pPr/>
              <a:t>26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3DAE78-3471-8B41-ACAB-DF979E13C4F3}" type="slidenum">
              <a:rPr lang="en-US"/>
              <a:pPr/>
              <a:t>27</a:t>
            </a:fld>
            <a:endParaRPr lang="en-US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B8E88C-DDA8-804A-867D-027084444572}" type="slidenum">
              <a:rPr lang="en-US"/>
              <a:pPr/>
              <a:t>28</a:t>
            </a:fld>
            <a:endParaRPr lang="en-US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9B2A83-ECF9-E54B-B21B-BA9E7E78B79B}" type="slidenum">
              <a:rPr lang="en-US"/>
              <a:pPr/>
              <a:t>29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E45547-6013-2B4C-B806-440AB49925A3}" type="slidenum">
              <a:rPr lang="en-US"/>
              <a:pPr/>
              <a:t>3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4060BE-930C-D844-B9AB-17EBC570E901}" type="slidenum">
              <a:rPr lang="en-US"/>
              <a:pPr/>
              <a:t>30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F5E021-9127-C746-9259-4B8F10781CFC}" type="slidenum">
              <a:rPr lang="en-US"/>
              <a:pPr/>
              <a:t>31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16240B-0B99-8040-A564-6F5A01141DF2}" type="slidenum">
              <a:rPr lang="en-US"/>
              <a:pPr/>
              <a:t>32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B9423E-2049-FD45-BEC3-7FC833A0D097}" type="slidenum">
              <a:rPr lang="en-US"/>
              <a:pPr/>
              <a:t>4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F3B4D2-F63B-2E4A-AF9E-59494D2608E9}" type="slidenum">
              <a:rPr lang="en-US"/>
              <a:pPr/>
              <a:t>5</a:t>
            </a:fld>
            <a:endParaRPr 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694BEE-46F2-BB47-98F7-F822522087CF}" type="slidenum">
              <a:rPr lang="en-US"/>
              <a:pPr/>
              <a:t>6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A83FB7-5A92-EB46-BA29-B5940D1B4DA2}" type="slidenum">
              <a:rPr lang="en-US"/>
              <a:pPr/>
              <a:t>7</a:t>
            </a:fld>
            <a:endParaRPr 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A85B48-6121-124F-A6CE-DA047FC6EFA6}" type="slidenum">
              <a:rPr lang="en-US"/>
              <a:pPr/>
              <a:t>8</a:t>
            </a:fld>
            <a:endParaRPr lang="en-US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3FAF7B-4423-FC47-90E2-344D7B880099}" type="slidenum">
              <a:rPr lang="en-US"/>
              <a:pPr/>
              <a:t>9</a:t>
            </a:fld>
            <a:endParaRPr lang="en-US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FA9ADAB-8CC6-D942-8BC6-81147D745CE5}" type="datetime1">
              <a:rPr lang="en-CA" smtClean="0"/>
              <a:t>16-07-26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0632DF9-8F59-3B48-8E00-329792CA07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8A4D75B-3BD3-0341-9C7A-8253CF8A8762}" type="datetime1">
              <a:rPr lang="en-CA" smtClean="0"/>
              <a:t>16-07-26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43A4320-0776-394D-B186-48379CB87F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70EAFA9-DF02-754D-92F6-DD90137D2412}" type="datetime1">
              <a:rPr lang="en-CA" smtClean="0"/>
              <a:t>16-07-26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B96FCF7-937C-E044-AB8A-F5A60A0ED7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FC51022-7A81-D442-AE58-82A62A0590FF}" type="datetime1">
              <a:rPr lang="en-CA" smtClean="0"/>
              <a:t>16-07-26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DFFAA38-3D7A-BB4F-941A-338C60DCD9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CA1A87A-1F1C-8E4C-ADE7-67DB3200504C}" type="datetime1">
              <a:rPr lang="en-CA" smtClean="0"/>
              <a:t>16-07-26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BF7D276-479A-5B45-8DD8-E84F515403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0C4FAD8-9DA9-E44C-8541-D2F4ED9A4950}" type="datetime1">
              <a:rPr lang="en-CA" smtClean="0"/>
              <a:t>16-07-26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0A7465B-A24A-EF4A-BC77-71DEFD9231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B077D46-568A-0643-A344-42037456479A}" type="datetime1">
              <a:rPr lang="en-CA" smtClean="0"/>
              <a:t>16-07-26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68512B9-2EBD-5143-B160-2F31E1336F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C1AB61D-8AF5-4046-AAE2-AA5A4CCB66F9}" type="datetime1">
              <a:rPr lang="en-CA" smtClean="0"/>
              <a:t>16-07-26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7B6CB5A-F5BD-474A-BDA3-1E98979007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9AC00A6-68DF-4441-B71F-95C8F140F1B6}" type="datetime1">
              <a:rPr lang="en-CA" smtClean="0"/>
              <a:t>16-07-26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F62FDB-F864-E842-91C2-6712A2A878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5C016E9-0832-D744-948C-BBD5C7C199A0}" type="datetime1">
              <a:rPr lang="en-CA" smtClean="0"/>
              <a:t>16-07-26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AD6E7CC-0CBE-234E-AA50-75399A4F7B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89A4066-4794-A541-9427-0634139FD47C}" type="datetime1">
              <a:rPr lang="en-CA" smtClean="0"/>
              <a:t>16-07-26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B299760-8B6F-FB4A-8A38-29CD67D0D0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libri"/>
                <a:cs typeface="Calibri"/>
              </a:defRPr>
            </a:lvl1pPr>
          </a:lstStyle>
          <a:p>
            <a:fld id="{554B9F35-3B09-F849-85E4-9B3BDF95D01F}" type="datetime1">
              <a:rPr lang="en-CA" smtClean="0"/>
              <a:pPr/>
              <a:t>16-07-26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/>
                <a:cs typeface="Calibri"/>
              </a:defRPr>
            </a:lvl1pPr>
          </a:lstStyle>
          <a:p>
            <a:fld id="{D8512D64-FEAA-BC43-A323-8C6D3B193A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/>
          <a:ea typeface="+mj-ea"/>
          <a:cs typeface="Calibri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Calibri"/>
          <a:cs typeface="Calibri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Calibri"/>
          <a:cs typeface="Calibri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Calibri"/>
          <a:cs typeface="Calibri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Calibri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Optimization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</a:t>
            </a:r>
            <a:r>
              <a:rPr lang="en-US" sz="24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/compilers-class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2DF9-8F59-3B48-8E00-329792CA07D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97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0BB4-9C26-8546-B689-8C1192AA09D8}" type="slidenum">
              <a:rPr lang="en-US"/>
              <a:pPr/>
              <a:t>10</a:t>
            </a:fld>
            <a:endParaRPr 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Constant folding &amp; propagation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Constant folding</a:t>
            </a:r>
          </a:p>
          <a:p>
            <a:pPr lvl="1"/>
            <a:r>
              <a:rPr lang="en-US"/>
              <a:t>compute expressions with known values at compile time</a:t>
            </a:r>
          </a:p>
          <a:p>
            <a:r>
              <a:rPr lang="en-US"/>
              <a:t>Constant propagation</a:t>
            </a:r>
          </a:p>
          <a:p>
            <a:pPr lvl="1"/>
            <a:r>
              <a:rPr lang="en-US"/>
              <a:t>if constant assigned to variable, replace uses of variable with constant unless variable is reassigned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A565-2126-DD47-8568-5FAA37744654}" type="slidenum">
              <a:rPr lang="en-US"/>
              <a:pPr/>
              <a:t>11</a:t>
            </a:fld>
            <a:endParaRPr lang="en-US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Constant folding &amp; propagation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Copy Propagation</a:t>
            </a:r>
          </a:p>
        </p:txBody>
      </p:sp>
      <p:grpSp>
        <p:nvGrpSpPr>
          <p:cNvPr id="158724" name="Group 4"/>
          <p:cNvGrpSpPr>
            <a:grpSpLocks/>
          </p:cNvGrpSpPr>
          <p:nvPr/>
        </p:nvGrpSpPr>
        <p:grpSpPr bwMode="auto">
          <a:xfrm>
            <a:off x="2438400" y="2667002"/>
            <a:ext cx="3767138" cy="1223963"/>
            <a:chOff x="2832" y="3216"/>
            <a:chExt cx="2373" cy="771"/>
          </a:xfrm>
        </p:grpSpPr>
        <p:sp>
          <p:nvSpPr>
            <p:cNvPr id="158725" name="Text Box 5"/>
            <p:cNvSpPr txBox="1">
              <a:spLocks noChangeArrowheads="1"/>
            </p:cNvSpPr>
            <p:nvPr/>
          </p:nvSpPr>
          <p:spPr bwMode="auto">
            <a:xfrm>
              <a:off x="2832" y="3216"/>
              <a:ext cx="828" cy="29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/>
                </a:rPr>
                <a:t>a := d + e</a:t>
              </a:r>
            </a:p>
          </p:txBody>
        </p:sp>
        <p:sp>
          <p:nvSpPr>
            <p:cNvPr id="158726" name="Text Box 6"/>
            <p:cNvSpPr txBox="1">
              <a:spLocks noChangeArrowheads="1"/>
            </p:cNvSpPr>
            <p:nvPr/>
          </p:nvSpPr>
          <p:spPr bwMode="auto">
            <a:xfrm>
              <a:off x="4368" y="3216"/>
              <a:ext cx="837" cy="29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/>
                </a:rPr>
                <a:t>b := d + e</a:t>
              </a:r>
            </a:p>
          </p:txBody>
        </p:sp>
        <p:sp>
          <p:nvSpPr>
            <p:cNvPr id="158727" name="Text Box 7"/>
            <p:cNvSpPr txBox="1">
              <a:spLocks noChangeArrowheads="1"/>
            </p:cNvSpPr>
            <p:nvPr/>
          </p:nvSpPr>
          <p:spPr bwMode="auto">
            <a:xfrm>
              <a:off x="3600" y="3696"/>
              <a:ext cx="817" cy="29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/>
                </a:rPr>
                <a:t>c := d + e</a:t>
              </a:r>
            </a:p>
          </p:txBody>
        </p:sp>
        <p:cxnSp>
          <p:nvCxnSpPr>
            <p:cNvPr id="158728" name="AutoShape 8"/>
            <p:cNvCxnSpPr>
              <a:cxnSpLocks noChangeShapeType="1"/>
              <a:stCxn id="158725" idx="2"/>
              <a:endCxn id="158727" idx="0"/>
            </p:cNvCxnSpPr>
            <p:nvPr/>
          </p:nvCxnSpPr>
          <p:spPr bwMode="auto">
            <a:xfrm>
              <a:off x="3246" y="3507"/>
              <a:ext cx="763" cy="1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8729" name="AutoShape 9"/>
            <p:cNvCxnSpPr>
              <a:cxnSpLocks noChangeShapeType="1"/>
              <a:stCxn id="158726" idx="2"/>
              <a:endCxn id="158727" idx="0"/>
            </p:cNvCxnSpPr>
            <p:nvPr/>
          </p:nvCxnSpPr>
          <p:spPr bwMode="auto">
            <a:xfrm flipH="1">
              <a:off x="4009" y="3507"/>
              <a:ext cx="778" cy="1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58730" name="Group 10"/>
          <p:cNvGrpSpPr>
            <a:grpSpLocks/>
          </p:cNvGrpSpPr>
          <p:nvPr/>
        </p:nvGrpSpPr>
        <p:grpSpPr bwMode="auto">
          <a:xfrm>
            <a:off x="2438400" y="4495802"/>
            <a:ext cx="3708400" cy="1700213"/>
            <a:chOff x="816" y="3924"/>
            <a:chExt cx="2336" cy="1071"/>
          </a:xfrm>
        </p:grpSpPr>
        <p:sp>
          <p:nvSpPr>
            <p:cNvPr id="158731" name="Text Box 11"/>
            <p:cNvSpPr txBox="1">
              <a:spLocks noChangeArrowheads="1"/>
            </p:cNvSpPr>
            <p:nvPr/>
          </p:nvSpPr>
          <p:spPr bwMode="auto">
            <a:xfrm>
              <a:off x="816" y="3924"/>
              <a:ext cx="800" cy="52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/>
                </a:rPr>
                <a:t>t := d + e</a:t>
              </a:r>
            </a:p>
            <a:p>
              <a:r>
                <a:rPr lang="en-US" dirty="0">
                  <a:latin typeface="Calibri"/>
                </a:rPr>
                <a:t>a := t</a:t>
              </a:r>
            </a:p>
          </p:txBody>
        </p:sp>
        <p:sp>
          <p:nvSpPr>
            <p:cNvPr id="158732" name="Text Box 12"/>
            <p:cNvSpPr txBox="1">
              <a:spLocks noChangeArrowheads="1"/>
            </p:cNvSpPr>
            <p:nvPr/>
          </p:nvSpPr>
          <p:spPr bwMode="auto">
            <a:xfrm>
              <a:off x="2352" y="3924"/>
              <a:ext cx="800" cy="52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/>
                </a:rPr>
                <a:t>t := d + e</a:t>
              </a:r>
            </a:p>
            <a:p>
              <a:r>
                <a:rPr lang="en-US" dirty="0">
                  <a:latin typeface="Calibri"/>
                </a:rPr>
                <a:t>b := t</a:t>
              </a:r>
            </a:p>
          </p:txBody>
        </p:sp>
        <p:sp>
          <p:nvSpPr>
            <p:cNvPr id="158733" name="Text Box 13"/>
            <p:cNvSpPr txBox="1">
              <a:spLocks noChangeArrowheads="1"/>
            </p:cNvSpPr>
            <p:nvPr/>
          </p:nvSpPr>
          <p:spPr bwMode="auto">
            <a:xfrm>
              <a:off x="1728" y="4704"/>
              <a:ext cx="499" cy="29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/>
                </a:rPr>
                <a:t>c := t</a:t>
              </a:r>
            </a:p>
          </p:txBody>
        </p:sp>
        <p:cxnSp>
          <p:nvCxnSpPr>
            <p:cNvPr id="158734" name="AutoShape 14"/>
            <p:cNvCxnSpPr>
              <a:cxnSpLocks noChangeShapeType="1"/>
              <a:stCxn id="158731" idx="2"/>
              <a:endCxn id="158733" idx="0"/>
            </p:cNvCxnSpPr>
            <p:nvPr/>
          </p:nvCxnSpPr>
          <p:spPr bwMode="auto">
            <a:xfrm>
              <a:off x="1216" y="4447"/>
              <a:ext cx="762" cy="2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8735" name="AutoShape 15"/>
            <p:cNvCxnSpPr>
              <a:cxnSpLocks noChangeShapeType="1"/>
              <a:stCxn id="158732" idx="2"/>
              <a:endCxn id="158733" idx="0"/>
            </p:cNvCxnSpPr>
            <p:nvPr/>
          </p:nvCxnSpPr>
          <p:spPr bwMode="auto">
            <a:xfrm flipH="1">
              <a:off x="1978" y="4447"/>
              <a:ext cx="774" cy="2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3378-9604-044A-AAD3-968B0CF8354E}" type="slidenum">
              <a:rPr lang="en-US"/>
              <a:pPr/>
              <a:t>12</a:t>
            </a:fld>
            <a:endParaRPr lang="en-US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Transformations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sz="3600"/>
              <a:t>Structure preserving transformations</a:t>
            </a:r>
          </a:p>
          <a:p>
            <a:pPr marL="609600" indent="-609600"/>
            <a:r>
              <a:rPr lang="en-US" sz="3600"/>
              <a:t>Common subexpression elimination</a:t>
            </a:r>
          </a:p>
          <a:p>
            <a:pPr marL="1371600" lvl="2" indent="-457200">
              <a:buFontTx/>
              <a:buNone/>
            </a:pPr>
            <a:r>
              <a:rPr lang="en-US" sz="2800"/>
              <a:t>a := b + c</a:t>
            </a:r>
          </a:p>
          <a:p>
            <a:pPr marL="1371600" lvl="2" indent="-457200">
              <a:buFontTx/>
              <a:buNone/>
            </a:pPr>
            <a:r>
              <a:rPr lang="en-US" sz="2800"/>
              <a:t>b := a - d</a:t>
            </a:r>
          </a:p>
          <a:p>
            <a:pPr marL="1371600" lvl="2" indent="-457200">
              <a:buFontTx/>
              <a:buNone/>
            </a:pPr>
            <a:r>
              <a:rPr lang="en-US" sz="2800"/>
              <a:t>c := b + c</a:t>
            </a:r>
          </a:p>
          <a:p>
            <a:pPr marL="1371600" lvl="2" indent="-457200">
              <a:buFontTx/>
              <a:buNone/>
            </a:pPr>
            <a:r>
              <a:rPr lang="en-US" sz="2800"/>
              <a:t>d := a - d  (</a:t>
            </a:r>
            <a:r>
              <a:rPr lang="en-US" sz="2800">
                <a:sym typeface="Symbol" charset="2"/>
              </a:rPr>
              <a:t> b)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1AEB-C528-CC4B-BD53-4CEEF28C1AEA}" type="slidenum">
              <a:rPr lang="en-US"/>
              <a:pPr/>
              <a:t>13</a:t>
            </a:fld>
            <a:endParaRPr lang="en-US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Transformations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/>
              <a:t>Dead-code elimination (combines copy propogation with removal of unreachable code) </a:t>
            </a:r>
          </a:p>
          <a:p>
            <a:pPr marL="1371600" lvl="2" indent="-457200">
              <a:buFontTx/>
              <a:buNone/>
            </a:pPr>
            <a:r>
              <a:rPr lang="en-US"/>
              <a:t>if (debug) { f(); } /* debug :=  false (as a constant) */</a:t>
            </a:r>
          </a:p>
          <a:p>
            <a:pPr marL="1371600" lvl="2" indent="-457200">
              <a:buFontTx/>
              <a:buNone/>
            </a:pPr>
            <a:r>
              <a:rPr lang="en-US"/>
              <a:t>if (false) { f(); }  /* constant folding */</a:t>
            </a:r>
          </a:p>
          <a:p>
            <a:pPr marL="1371600" lvl="2" indent="-457200">
              <a:buFontTx/>
              <a:buNone/>
            </a:pPr>
            <a:r>
              <a:rPr lang="en-US" i="1"/>
              <a:t>using deadcode elimination, code for f() is removed</a:t>
            </a:r>
            <a:endParaRPr lang="en-US"/>
          </a:p>
          <a:p>
            <a:pPr marL="1371600" lvl="2" indent="-457200">
              <a:buFontTx/>
              <a:buNone/>
            </a:pPr>
            <a:r>
              <a:rPr lang="en-US"/>
              <a:t>x := t3                     x := t3</a:t>
            </a:r>
          </a:p>
          <a:p>
            <a:pPr marL="1371600" lvl="2" indent="-457200">
              <a:buFontTx/>
              <a:buNone/>
            </a:pPr>
            <a:r>
              <a:rPr lang="en-US"/>
              <a:t>t4 := x    becomes   t4 := t3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B740-6D02-7143-A4E7-D311B4359A0F}" type="slidenum">
              <a:rPr lang="en-US"/>
              <a:pPr/>
              <a:t>14</a:t>
            </a:fld>
            <a:endParaRPr lang="en-US"/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Transformations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dirty="0"/>
              <a:t>Renaming temporary variables</a:t>
            </a:r>
          </a:p>
          <a:p>
            <a:pPr marL="1371600" lvl="2" indent="-457200">
              <a:buFontTx/>
              <a:buNone/>
            </a:pPr>
            <a:r>
              <a:rPr lang="en-US" sz="2800" dirty="0"/>
              <a:t>t1 := </a:t>
            </a:r>
            <a:r>
              <a:rPr lang="en-US" sz="2800" dirty="0" err="1"/>
              <a:t>b+c</a:t>
            </a:r>
            <a:r>
              <a:rPr lang="en-US" sz="2800" dirty="0"/>
              <a:t>  can be changed to t2 := </a:t>
            </a:r>
            <a:r>
              <a:rPr lang="en-US" sz="2800" dirty="0" err="1"/>
              <a:t>b+c</a:t>
            </a:r>
            <a:r>
              <a:rPr lang="en-US" sz="2800" dirty="0"/>
              <a:t> </a:t>
            </a:r>
          </a:p>
          <a:p>
            <a:pPr marL="1371600" lvl="2" indent="-457200">
              <a:buFontTx/>
              <a:buNone/>
            </a:pPr>
            <a:r>
              <a:rPr lang="en-US" sz="2800" dirty="0"/>
              <a:t>replace all instances of t1 with t2</a:t>
            </a:r>
          </a:p>
          <a:p>
            <a:pPr marL="609600" indent="-609600"/>
            <a:r>
              <a:rPr lang="en-US" dirty="0"/>
              <a:t>Interchange of statements</a:t>
            </a:r>
          </a:p>
          <a:p>
            <a:pPr marL="1371600" lvl="2" indent="-457200">
              <a:buFontTx/>
              <a:buNone/>
            </a:pPr>
            <a:r>
              <a:rPr lang="en-US" sz="2800" dirty="0"/>
              <a:t>t1 := </a:t>
            </a:r>
            <a:r>
              <a:rPr lang="en-US" sz="2800" dirty="0" err="1"/>
              <a:t>b+c</a:t>
            </a:r>
            <a:r>
              <a:rPr lang="en-US" sz="2800" dirty="0"/>
              <a:t>                                      t2 := </a:t>
            </a:r>
            <a:r>
              <a:rPr lang="en-US" sz="2800" dirty="0" err="1"/>
              <a:t>x+y</a:t>
            </a:r>
            <a:endParaRPr lang="en-US" sz="2800" dirty="0"/>
          </a:p>
          <a:p>
            <a:pPr marL="1371600" lvl="2" indent="-457200">
              <a:buFontTx/>
              <a:buNone/>
            </a:pPr>
            <a:r>
              <a:rPr lang="en-US" sz="2800" dirty="0"/>
              <a:t>t2 := </a:t>
            </a:r>
            <a:r>
              <a:rPr lang="en-US" sz="2800" dirty="0" err="1"/>
              <a:t>x+y</a:t>
            </a:r>
            <a:r>
              <a:rPr lang="en-US" sz="2800" dirty="0"/>
              <a:t>    can be converted to  t1 := </a:t>
            </a:r>
            <a:r>
              <a:rPr lang="en-US" sz="2800" dirty="0" err="1"/>
              <a:t>b+</a:t>
            </a:r>
            <a:r>
              <a:rPr lang="en-US" sz="2800" dirty="0" err="1" smtClean="0"/>
              <a:t>c</a:t>
            </a:r>
            <a:endParaRPr lang="en-US" sz="2800" dirty="0"/>
          </a:p>
          <a:p>
            <a:pPr marL="971550" lvl="1" indent="-457200">
              <a:buFontTx/>
              <a:buNone/>
            </a:pPr>
            <a:r>
              <a:rPr lang="en-US" sz="3200" dirty="0" smtClean="0"/>
              <a:t>(Can be combined with branch delay slots or load delay slots)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5A4C-771D-304F-8361-DAD61A2D026F}" type="slidenum">
              <a:rPr lang="en-US"/>
              <a:pPr/>
              <a:t>15</a:t>
            </a:fld>
            <a:endParaRPr lang="en-US"/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Transformations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/>
              <a:t>Algebraic transformations</a:t>
            </a:r>
          </a:p>
          <a:p>
            <a:pPr marL="1371600" lvl="2" indent="-457200">
              <a:lnSpc>
                <a:spcPct val="90000"/>
              </a:lnSpc>
              <a:buFontTx/>
              <a:buNone/>
            </a:pPr>
            <a:r>
              <a:rPr lang="en-US" sz="2800"/>
              <a:t>d := a + 0  (</a:t>
            </a:r>
            <a:r>
              <a:rPr lang="en-US" sz="2800">
                <a:sym typeface="Symbol" charset="2"/>
              </a:rPr>
              <a:t> a)</a:t>
            </a:r>
          </a:p>
          <a:p>
            <a:pPr marL="1371600" lvl="2" indent="-457200">
              <a:lnSpc>
                <a:spcPct val="90000"/>
              </a:lnSpc>
              <a:buFontTx/>
              <a:buNone/>
            </a:pPr>
            <a:r>
              <a:rPr lang="en-US" sz="2800"/>
              <a:t>d := d * 1  (</a:t>
            </a:r>
            <a:r>
              <a:rPr lang="en-US" sz="2800">
                <a:sym typeface="Symbol" charset="2"/>
              </a:rPr>
              <a:t> </a:t>
            </a:r>
            <a:r>
              <a:rPr lang="en-US" sz="2800" i="1">
                <a:sym typeface="Symbol" charset="2"/>
              </a:rPr>
              <a:t>eliminate</a:t>
            </a:r>
            <a:r>
              <a:rPr lang="en-US" sz="2800">
                <a:sym typeface="Symbol" charset="2"/>
              </a:rPr>
              <a:t>)</a:t>
            </a:r>
          </a:p>
          <a:p>
            <a:pPr marL="609600" indent="-609600">
              <a:lnSpc>
                <a:spcPct val="90000"/>
              </a:lnSpc>
            </a:pPr>
            <a:r>
              <a:rPr lang="en-US">
                <a:sym typeface="Symbol" charset="2"/>
              </a:rPr>
              <a:t>Reduction of strength</a:t>
            </a:r>
          </a:p>
          <a:p>
            <a:pPr marL="1371600" lvl="2" indent="-457200">
              <a:lnSpc>
                <a:spcPct val="90000"/>
              </a:lnSpc>
              <a:buFontTx/>
              <a:buNone/>
            </a:pPr>
            <a:r>
              <a:rPr lang="en-US" sz="2800">
                <a:sym typeface="Symbol" charset="2"/>
              </a:rPr>
              <a:t>d := a ** 2 </a:t>
            </a:r>
            <a:r>
              <a:rPr lang="en-US" sz="2800"/>
              <a:t>(</a:t>
            </a:r>
            <a:r>
              <a:rPr lang="en-US" sz="2800">
                <a:sym typeface="Symbol" charset="2"/>
              </a:rPr>
              <a:t> a * a)</a:t>
            </a:r>
          </a:p>
          <a:p>
            <a:pPr marL="1371600" lvl="2" indent="-457200">
              <a:lnSpc>
                <a:spcPct val="90000"/>
              </a:lnSpc>
              <a:buFontTx/>
              <a:buNone/>
            </a:pPr>
            <a:endParaRPr lang="en-US">
              <a:sym typeface="Symbol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983B-0344-F44A-9E10-51C90B91A161}" type="slidenum">
              <a:rPr lang="en-US"/>
              <a:pPr/>
              <a:t>16</a:t>
            </a:fld>
            <a:endParaRPr lang="en-US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SSA form contains </a:t>
            </a:r>
            <a:r>
              <a:rPr lang="en-US" i="1"/>
              <a:t>statements</a:t>
            </a:r>
            <a:r>
              <a:rPr lang="en-US"/>
              <a:t>, </a:t>
            </a:r>
            <a:r>
              <a:rPr lang="en-US" i="1"/>
              <a:t>basic blocks</a:t>
            </a:r>
            <a:r>
              <a:rPr lang="en-US"/>
              <a:t> and </a:t>
            </a:r>
            <a:r>
              <a:rPr lang="en-US" i="1"/>
              <a:t>variables</a:t>
            </a:r>
          </a:p>
          <a:p>
            <a:pPr>
              <a:lnSpc>
                <a:spcPct val="90000"/>
              </a:lnSpc>
            </a:pPr>
            <a:r>
              <a:rPr lang="en-US"/>
              <a:t>Dead-code elimination</a:t>
            </a:r>
          </a:p>
          <a:p>
            <a:pPr lvl="1">
              <a:lnSpc>
                <a:spcPct val="90000"/>
              </a:lnSpc>
            </a:pPr>
            <a:r>
              <a:rPr lang="en-US" sz="3200"/>
              <a:t>if there is a variable </a:t>
            </a:r>
            <a:r>
              <a:rPr lang="en-US" sz="3200" i="1"/>
              <a:t>v</a:t>
            </a:r>
            <a:r>
              <a:rPr lang="en-US" sz="3200"/>
              <a:t> with no </a:t>
            </a:r>
            <a:r>
              <a:rPr lang="en-US" sz="3200" i="1"/>
              <a:t>use</a:t>
            </a:r>
            <a:r>
              <a:rPr lang="en-US" sz="3200"/>
              <a:t>s and </a:t>
            </a:r>
            <a:r>
              <a:rPr lang="en-US" sz="3200" i="1"/>
              <a:t>def</a:t>
            </a:r>
            <a:r>
              <a:rPr lang="en-US" sz="3200"/>
              <a:t> of </a:t>
            </a:r>
            <a:r>
              <a:rPr lang="en-US" sz="3200" i="1"/>
              <a:t>v</a:t>
            </a:r>
            <a:r>
              <a:rPr lang="en-US" sz="3200"/>
              <a:t> has no side-effects, delete statement defining </a:t>
            </a:r>
            <a:r>
              <a:rPr lang="en-US" sz="3200" i="1"/>
              <a:t>v</a:t>
            </a:r>
          </a:p>
          <a:p>
            <a:pPr lvl="1">
              <a:lnSpc>
                <a:spcPct val="90000"/>
              </a:lnSpc>
            </a:pPr>
            <a:r>
              <a:rPr lang="en-US" sz="3200"/>
              <a:t>if </a:t>
            </a:r>
            <a:r>
              <a:rPr lang="en-US" sz="3200" i="1"/>
              <a:t>z := </a:t>
            </a:r>
            <a:r>
              <a:rPr lang="en-US" i="1">
                <a:sym typeface="Symbol" charset="2"/>
              </a:rPr>
              <a:t> (x, y)</a:t>
            </a:r>
            <a:r>
              <a:rPr lang="en-US">
                <a:sym typeface="Symbol" charset="2"/>
              </a:rPr>
              <a:t> </a:t>
            </a:r>
            <a:r>
              <a:rPr lang="en-US" sz="3200">
                <a:sym typeface="Symbol" charset="2"/>
              </a:rPr>
              <a:t>then eliminate this stmt if no </a:t>
            </a:r>
            <a:r>
              <a:rPr lang="en-US" sz="3200" i="1">
                <a:sym typeface="Symbol" charset="2"/>
              </a:rPr>
              <a:t>def</a:t>
            </a:r>
            <a:r>
              <a:rPr lang="en-US" sz="3200">
                <a:sym typeface="Symbol" charset="2"/>
              </a:rPr>
              <a:t>s for </a:t>
            </a:r>
            <a:r>
              <a:rPr lang="en-US" sz="3200" i="1">
                <a:sym typeface="Symbol" charset="2"/>
              </a:rPr>
              <a:t>x,y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D521-39FA-7D4B-ACBA-8CBEBF800902}" type="slidenum">
              <a:rPr lang="en-US"/>
              <a:pPr/>
              <a:t>17</a:t>
            </a:fld>
            <a:endParaRPr lang="en-US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Constant Propagation</a:t>
            </a:r>
          </a:p>
          <a:p>
            <a:pPr lvl="1"/>
            <a:r>
              <a:rPr lang="en-US" sz="3200" dirty="0">
                <a:sym typeface="Symbol" charset="2"/>
              </a:rPr>
              <a:t>if </a:t>
            </a:r>
            <a:r>
              <a:rPr lang="en-US" sz="3200" i="1" dirty="0">
                <a:sym typeface="Symbol" charset="2"/>
              </a:rPr>
              <a:t>v</a:t>
            </a:r>
            <a:r>
              <a:rPr lang="en-US" sz="3200" dirty="0">
                <a:sym typeface="Symbol" charset="2"/>
              </a:rPr>
              <a:t> := </a:t>
            </a:r>
            <a:r>
              <a:rPr lang="en-US" sz="3200" i="1" dirty="0">
                <a:sym typeface="Symbol" charset="2"/>
              </a:rPr>
              <a:t>c</a:t>
            </a:r>
            <a:r>
              <a:rPr lang="en-US" sz="3200" dirty="0">
                <a:sym typeface="Symbol" charset="2"/>
              </a:rPr>
              <a:t> for some constant </a:t>
            </a:r>
            <a:r>
              <a:rPr lang="en-US" sz="3200" i="1" dirty="0">
                <a:sym typeface="Symbol" charset="2"/>
              </a:rPr>
              <a:t>c</a:t>
            </a:r>
            <a:r>
              <a:rPr lang="en-US" sz="3200" dirty="0">
                <a:sym typeface="Symbol" charset="2"/>
              </a:rPr>
              <a:t> then replace </a:t>
            </a:r>
            <a:r>
              <a:rPr lang="en-US" sz="3200" i="1" dirty="0">
                <a:sym typeface="Symbol" charset="2"/>
              </a:rPr>
              <a:t>v</a:t>
            </a:r>
            <a:r>
              <a:rPr lang="en-US" sz="3200" dirty="0">
                <a:sym typeface="Symbol" charset="2"/>
              </a:rPr>
              <a:t> with </a:t>
            </a:r>
            <a:r>
              <a:rPr lang="en-US" sz="3200" i="1" dirty="0">
                <a:sym typeface="Symbol" charset="2"/>
              </a:rPr>
              <a:t>c</a:t>
            </a:r>
            <a:r>
              <a:rPr lang="en-US" sz="3200" dirty="0">
                <a:sym typeface="Symbol" charset="2"/>
              </a:rPr>
              <a:t> for all uses of </a:t>
            </a:r>
            <a:r>
              <a:rPr lang="en-US" sz="3200" i="1" dirty="0">
                <a:sym typeface="Symbol" charset="2"/>
              </a:rPr>
              <a:t>v</a:t>
            </a:r>
          </a:p>
          <a:p>
            <a:pPr lvl="1"/>
            <a:r>
              <a:rPr lang="en-US" sz="3200" i="1" dirty="0"/>
              <a:t>v</a:t>
            </a:r>
            <a:r>
              <a:rPr lang="en-US" sz="3200" dirty="0"/>
              <a:t> := </a:t>
            </a:r>
            <a:r>
              <a:rPr lang="en-US" dirty="0">
                <a:sym typeface="Symbol" charset="2"/>
              </a:rPr>
              <a:t> (</a:t>
            </a:r>
            <a:r>
              <a:rPr lang="en-US" i="1" dirty="0">
                <a:sym typeface="Symbol" charset="2"/>
              </a:rPr>
              <a:t>c1, c2, ..., </a:t>
            </a:r>
            <a:r>
              <a:rPr lang="en-US" i="1" dirty="0" err="1">
                <a:sym typeface="Symbol" charset="2"/>
              </a:rPr>
              <a:t>cn</a:t>
            </a:r>
            <a:r>
              <a:rPr lang="en-US" dirty="0">
                <a:sym typeface="Symbol" charset="2"/>
              </a:rPr>
              <a:t>) </a:t>
            </a:r>
            <a:r>
              <a:rPr lang="en-US" sz="3200" dirty="0">
                <a:sym typeface="Symbol" charset="2"/>
              </a:rPr>
              <a:t>where all c</a:t>
            </a:r>
            <a:r>
              <a:rPr lang="en-US" sz="3200" baseline="-25000" dirty="0">
                <a:sym typeface="Symbol" charset="2"/>
              </a:rPr>
              <a:t>i</a:t>
            </a:r>
            <a:r>
              <a:rPr lang="en-US" sz="3200" dirty="0">
                <a:sym typeface="Symbol" charset="2"/>
              </a:rPr>
              <a:t> are equal to </a:t>
            </a:r>
            <a:r>
              <a:rPr lang="en-US" sz="3200" i="1" dirty="0">
                <a:sym typeface="Symbol" charset="2"/>
              </a:rPr>
              <a:t>c</a:t>
            </a:r>
            <a:r>
              <a:rPr lang="en-US" sz="3200" dirty="0">
                <a:sym typeface="Symbol" charset="2"/>
              </a:rPr>
              <a:t> can be replaced by </a:t>
            </a:r>
            <a:r>
              <a:rPr lang="en-US" sz="3200" i="1" dirty="0">
                <a:sym typeface="Symbol" charset="2"/>
              </a:rPr>
              <a:t>v</a:t>
            </a:r>
            <a:r>
              <a:rPr lang="en-US" sz="3200" dirty="0">
                <a:sym typeface="Symbol" charset="2"/>
              </a:rPr>
              <a:t> := </a:t>
            </a:r>
            <a:r>
              <a:rPr lang="en-US" sz="3200" i="1" dirty="0" smtClean="0">
                <a:sym typeface="Symbol" charset="2"/>
              </a:rPr>
              <a:t>c</a:t>
            </a:r>
          </a:p>
          <a:p>
            <a:pPr lvl="1"/>
            <a:r>
              <a:rPr lang="en-US" sz="3200" dirty="0" smtClean="0">
                <a:sym typeface="Symbol" charset="2"/>
              </a:rPr>
              <a:t>In practice, all phi functions will be binary: </a:t>
            </a:r>
            <a:r>
              <a:rPr lang="en-US" dirty="0">
                <a:sym typeface="Symbol" charset="2"/>
              </a:rPr>
              <a:t> (</a:t>
            </a:r>
            <a:r>
              <a:rPr lang="en-US" i="1" dirty="0">
                <a:sym typeface="Symbol" charset="2"/>
              </a:rPr>
              <a:t>c1, </a:t>
            </a:r>
            <a:r>
              <a:rPr lang="en-US" i="1" dirty="0" smtClean="0">
                <a:sym typeface="Symbol" charset="2"/>
              </a:rPr>
              <a:t>c2</a:t>
            </a:r>
            <a:r>
              <a:rPr lang="en-US" dirty="0" smtClean="0">
                <a:sym typeface="Symbol" charset="2"/>
              </a:rPr>
              <a:t>)</a:t>
            </a:r>
            <a:endParaRPr lang="en-US" dirty="0">
              <a:sym typeface="Symbol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6B4C-E881-8D41-85A6-E75A52D9170B}" type="slidenum">
              <a:rPr lang="en-US"/>
              <a:pPr/>
              <a:t>18</a:t>
            </a:fld>
            <a:endParaRPr lang="en-US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24259" name="Text Box 3"/>
          <p:cNvSpPr txBox="1">
            <a:spLocks noChangeArrowheads="1"/>
          </p:cNvSpPr>
          <p:nvPr/>
        </p:nvSpPr>
        <p:spPr bwMode="auto">
          <a:xfrm>
            <a:off x="1219200" y="1752600"/>
            <a:ext cx="2149597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1: i1 := 1  j1 := 1</a:t>
            </a:r>
          </a:p>
          <a:p>
            <a:r>
              <a:rPr lang="en-US" dirty="0">
                <a:latin typeface="Calibri"/>
              </a:rPr>
              <a:t>    k1 := 0</a:t>
            </a:r>
            <a:endParaRPr lang="en-US" sz="2800" dirty="0">
              <a:latin typeface="Calibri"/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4572000" y="1676400"/>
            <a:ext cx="2438400" cy="1196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2: j2 := </a:t>
            </a:r>
            <a:r>
              <a:rPr lang="en-US" dirty="0">
                <a:latin typeface="Calibri"/>
                <a:sym typeface="Symbol" charset="2"/>
              </a:rPr>
              <a:t>(j4, j1)</a:t>
            </a:r>
          </a:p>
          <a:p>
            <a:r>
              <a:rPr lang="en-US" dirty="0">
                <a:latin typeface="Calibri"/>
                <a:sym typeface="Symbol" charset="2"/>
              </a:rPr>
              <a:t>    </a:t>
            </a:r>
            <a:r>
              <a:rPr lang="en-US" dirty="0">
                <a:latin typeface="Calibri"/>
              </a:rPr>
              <a:t>k2 := </a:t>
            </a:r>
            <a:r>
              <a:rPr lang="en-US" dirty="0">
                <a:latin typeface="Calibri"/>
                <a:sym typeface="Symbol" charset="2"/>
              </a:rPr>
              <a:t>(k4, k1)</a:t>
            </a:r>
          </a:p>
          <a:p>
            <a:r>
              <a:rPr lang="en-US" dirty="0">
                <a:latin typeface="Calibri"/>
                <a:sym typeface="Symbol" charset="2"/>
              </a:rPr>
              <a:t>   </a:t>
            </a:r>
            <a:r>
              <a:rPr lang="en-US" dirty="0">
                <a:latin typeface="Calibri"/>
              </a:rPr>
              <a:t> if k2 &lt; 100</a:t>
            </a:r>
          </a:p>
        </p:txBody>
      </p:sp>
      <p:sp>
        <p:nvSpPr>
          <p:cNvPr id="224261" name="Text Box 5"/>
          <p:cNvSpPr txBox="1">
            <a:spLocks noChangeArrowheads="1"/>
          </p:cNvSpPr>
          <p:nvPr/>
        </p:nvSpPr>
        <p:spPr bwMode="auto">
          <a:xfrm>
            <a:off x="3810000" y="35052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3: if j2 &lt; 20</a:t>
            </a:r>
            <a:endParaRPr lang="en-US" sz="2800" dirty="0">
              <a:latin typeface="Calibri"/>
            </a:endParaRPr>
          </a:p>
        </p:txBody>
      </p:sp>
      <p:cxnSp>
        <p:nvCxnSpPr>
          <p:cNvPr id="224262" name="AutoShape 6"/>
          <p:cNvCxnSpPr>
            <a:cxnSpLocks noChangeShapeType="1"/>
            <a:stCxn id="224259" idx="3"/>
            <a:endCxn id="224260" idx="1"/>
          </p:cNvCxnSpPr>
          <p:nvPr/>
        </p:nvCxnSpPr>
        <p:spPr bwMode="auto">
          <a:xfrm>
            <a:off x="3368797" y="2168099"/>
            <a:ext cx="1203203" cy="1067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4263" name="AutoShape 7"/>
          <p:cNvCxnSpPr>
            <a:cxnSpLocks noChangeShapeType="1"/>
            <a:stCxn id="224260" idx="2"/>
            <a:endCxn id="224261" idx="0"/>
          </p:cNvCxnSpPr>
          <p:nvPr/>
        </p:nvCxnSpPr>
        <p:spPr bwMode="auto">
          <a:xfrm flipH="1">
            <a:off x="4686300" y="2873375"/>
            <a:ext cx="110490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4264" name="Text Box 8"/>
          <p:cNvSpPr txBox="1">
            <a:spLocks noChangeArrowheads="1"/>
          </p:cNvSpPr>
          <p:nvPr/>
        </p:nvSpPr>
        <p:spPr bwMode="auto">
          <a:xfrm>
            <a:off x="6019800" y="35052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4: return j2</a:t>
            </a:r>
          </a:p>
        </p:txBody>
      </p:sp>
      <p:sp>
        <p:nvSpPr>
          <p:cNvPr id="224265" name="Text Box 9"/>
          <p:cNvSpPr txBox="1">
            <a:spLocks noChangeArrowheads="1"/>
          </p:cNvSpPr>
          <p:nvPr/>
        </p:nvSpPr>
        <p:spPr bwMode="auto">
          <a:xfrm>
            <a:off x="3810000" y="4419600"/>
            <a:ext cx="19812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5: j3 := i1</a:t>
            </a:r>
          </a:p>
          <a:p>
            <a:r>
              <a:rPr lang="en-US" dirty="0">
                <a:latin typeface="Calibri"/>
              </a:rPr>
              <a:t>    k3 := k2+1</a:t>
            </a:r>
          </a:p>
        </p:txBody>
      </p:sp>
      <p:sp>
        <p:nvSpPr>
          <p:cNvPr id="224266" name="Text Box 10"/>
          <p:cNvSpPr txBox="1">
            <a:spLocks noChangeArrowheads="1"/>
          </p:cNvSpPr>
          <p:nvPr/>
        </p:nvSpPr>
        <p:spPr bwMode="auto">
          <a:xfrm>
            <a:off x="6019800" y="4419600"/>
            <a:ext cx="19050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6: j5 := k2</a:t>
            </a:r>
          </a:p>
          <a:p>
            <a:r>
              <a:rPr lang="en-US" dirty="0">
                <a:latin typeface="Calibri"/>
              </a:rPr>
              <a:t>    k5 := k2</a:t>
            </a:r>
            <a:r>
              <a:rPr lang="en-US" dirty="0" smtClean="0">
                <a:latin typeface="Calibri"/>
              </a:rPr>
              <a:t>+1</a:t>
            </a:r>
            <a:endParaRPr lang="en-US" sz="2800" dirty="0">
              <a:latin typeface="Calibri"/>
            </a:endParaRPr>
          </a:p>
        </p:txBody>
      </p:sp>
      <p:sp>
        <p:nvSpPr>
          <p:cNvPr id="224267" name="Text Box 11"/>
          <p:cNvSpPr txBox="1">
            <a:spLocks noChangeArrowheads="1"/>
          </p:cNvSpPr>
          <p:nvPr/>
        </p:nvSpPr>
        <p:spPr bwMode="auto">
          <a:xfrm>
            <a:off x="4953000" y="5562600"/>
            <a:ext cx="2514600" cy="8937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7: j4 := </a:t>
            </a:r>
            <a:r>
              <a:rPr lang="en-US" dirty="0">
                <a:latin typeface="Calibri"/>
                <a:sym typeface="Symbol" charset="2"/>
              </a:rPr>
              <a:t>(j3, j5)</a:t>
            </a:r>
          </a:p>
          <a:p>
            <a:r>
              <a:rPr lang="en-US" sz="2800" dirty="0">
                <a:latin typeface="Calibri"/>
              </a:rPr>
              <a:t>   </a:t>
            </a:r>
            <a:r>
              <a:rPr lang="en-US" dirty="0">
                <a:latin typeface="Calibri"/>
              </a:rPr>
              <a:t>k4 := </a:t>
            </a:r>
            <a:r>
              <a:rPr lang="en-US" dirty="0">
                <a:latin typeface="Calibri"/>
                <a:sym typeface="Symbol" charset="2"/>
              </a:rPr>
              <a:t>(k3,k5)</a:t>
            </a:r>
          </a:p>
        </p:txBody>
      </p:sp>
      <p:cxnSp>
        <p:nvCxnSpPr>
          <p:cNvPr id="224268" name="AutoShape 12"/>
          <p:cNvCxnSpPr>
            <a:cxnSpLocks noChangeShapeType="1"/>
            <a:stCxn id="224260" idx="2"/>
            <a:endCxn id="224264" idx="0"/>
          </p:cNvCxnSpPr>
          <p:nvPr/>
        </p:nvCxnSpPr>
        <p:spPr bwMode="auto">
          <a:xfrm>
            <a:off x="5791200" y="2873375"/>
            <a:ext cx="106680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4269" name="AutoShape 13"/>
          <p:cNvCxnSpPr>
            <a:cxnSpLocks noChangeShapeType="1"/>
            <a:stCxn id="224261" idx="2"/>
            <a:endCxn id="224265" idx="0"/>
          </p:cNvCxnSpPr>
          <p:nvPr/>
        </p:nvCxnSpPr>
        <p:spPr bwMode="auto">
          <a:xfrm>
            <a:off x="4686300" y="3971925"/>
            <a:ext cx="1143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4270" name="AutoShape 14"/>
          <p:cNvCxnSpPr>
            <a:cxnSpLocks noChangeShapeType="1"/>
            <a:stCxn id="224261" idx="2"/>
            <a:endCxn id="224266" idx="0"/>
          </p:cNvCxnSpPr>
          <p:nvPr/>
        </p:nvCxnSpPr>
        <p:spPr bwMode="auto">
          <a:xfrm>
            <a:off x="4686300" y="3971925"/>
            <a:ext cx="22860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4271" name="AutoShape 15"/>
          <p:cNvCxnSpPr>
            <a:cxnSpLocks noChangeShapeType="1"/>
            <a:stCxn id="224265" idx="2"/>
            <a:endCxn id="224267" idx="0"/>
          </p:cNvCxnSpPr>
          <p:nvPr/>
        </p:nvCxnSpPr>
        <p:spPr bwMode="auto">
          <a:xfrm>
            <a:off x="4800600" y="5251450"/>
            <a:ext cx="14097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4272" name="AutoShape 16"/>
          <p:cNvCxnSpPr>
            <a:cxnSpLocks noChangeShapeType="1"/>
            <a:stCxn id="224266" idx="2"/>
            <a:endCxn id="224267" idx="0"/>
          </p:cNvCxnSpPr>
          <p:nvPr/>
        </p:nvCxnSpPr>
        <p:spPr bwMode="auto">
          <a:xfrm flipH="1">
            <a:off x="6210300" y="5251450"/>
            <a:ext cx="7620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4273" name="AutoShape 17"/>
          <p:cNvCxnSpPr>
            <a:cxnSpLocks noChangeShapeType="1"/>
            <a:stCxn id="224267" idx="2"/>
            <a:endCxn id="224260" idx="0"/>
          </p:cNvCxnSpPr>
          <p:nvPr/>
        </p:nvCxnSpPr>
        <p:spPr bwMode="auto">
          <a:xfrm rot="16200000" flipV="1">
            <a:off x="3610768" y="3856832"/>
            <a:ext cx="4779963" cy="419100"/>
          </a:xfrm>
          <a:prstGeom prst="curvedConnector5">
            <a:avLst>
              <a:gd name="adj1" fmla="val -4782"/>
              <a:gd name="adj2" fmla="val -566292"/>
              <a:gd name="adj3" fmla="val 10478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9C3E-8459-D142-8BE3-02D17E5AFAB5}" type="slidenum">
              <a:rPr lang="en-US"/>
              <a:pPr/>
              <a:t>19</a:t>
            </a:fld>
            <a:endParaRPr lang="en-US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Conditional Constant Propagation</a:t>
            </a:r>
          </a:p>
          <a:p>
            <a:pPr lvl="1"/>
            <a:r>
              <a:rPr lang="en-US"/>
              <a:t>In previous flow graph, is j always equal to 1?</a:t>
            </a:r>
          </a:p>
          <a:p>
            <a:pPr lvl="1"/>
            <a:r>
              <a:rPr lang="en-US"/>
              <a:t>If j = 1 always, then block 6 will never execute and so j := i and j := 1 always</a:t>
            </a:r>
          </a:p>
          <a:p>
            <a:pPr lvl="1"/>
            <a:r>
              <a:rPr lang="en-US"/>
              <a:t>If j &gt; 20 then block 6 will execute, and j := k will be executed so that eventually j &gt; 20</a:t>
            </a:r>
          </a:p>
          <a:p>
            <a:pPr lvl="1"/>
            <a:r>
              <a:rPr lang="en-US"/>
              <a:t>Which will happen? Using SSA we can find the answer.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9A1-D17E-614C-99FC-AE3DC4829631}" type="slidenum">
              <a:rPr lang="en-US"/>
              <a:pPr/>
              <a:t>2</a:t>
            </a:fld>
            <a:endParaRPr lang="en-US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Code Optimization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There is no fully optimizing compiler </a:t>
            </a:r>
            <a:r>
              <a:rPr lang="en-US" sz="2800" i="1" dirty="0"/>
              <a:t>O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Let’s assume </a:t>
            </a:r>
            <a:r>
              <a:rPr lang="en-US" sz="2800" i="1" dirty="0"/>
              <a:t>O</a:t>
            </a:r>
            <a:r>
              <a:rPr lang="en-US" sz="2800" dirty="0"/>
              <a:t> exists: it takes a program P and produces output </a:t>
            </a:r>
            <a:r>
              <a:rPr lang="en-US" sz="2800" b="1" dirty="0" err="1"/>
              <a:t>Opt</a:t>
            </a:r>
            <a:r>
              <a:rPr lang="en-US" sz="2800" dirty="0" err="1"/>
              <a:t>(P</a:t>
            </a:r>
            <a:r>
              <a:rPr lang="en-US" sz="2800" dirty="0"/>
              <a:t>) which is the </a:t>
            </a:r>
            <a:r>
              <a:rPr lang="en-US" sz="2800" i="1" dirty="0"/>
              <a:t>smallest</a:t>
            </a:r>
            <a:r>
              <a:rPr lang="en-US" sz="2800" dirty="0"/>
              <a:t> possible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Imagine a program Q that produces no output and never terminates, then </a:t>
            </a:r>
            <a:r>
              <a:rPr lang="en-US" sz="2800" b="1" dirty="0" err="1"/>
              <a:t>Opt</a:t>
            </a:r>
            <a:r>
              <a:rPr lang="en-US" sz="2800" dirty="0" err="1"/>
              <a:t>(Q</a:t>
            </a:r>
            <a:r>
              <a:rPr lang="en-US" sz="2800" dirty="0"/>
              <a:t>) could be: </a:t>
            </a:r>
            <a:br>
              <a:rPr lang="en-US" sz="2800" dirty="0"/>
            </a:br>
            <a:r>
              <a:rPr lang="en-US" sz="2000" dirty="0">
                <a:latin typeface="Courier" charset="0"/>
              </a:rPr>
              <a:t>L1: </a:t>
            </a:r>
            <a:r>
              <a:rPr lang="en-US" sz="2000" dirty="0" err="1">
                <a:latin typeface="Courier" charset="0"/>
              </a:rPr>
              <a:t>goto</a:t>
            </a:r>
            <a:r>
              <a:rPr lang="en-US" sz="2000" dirty="0">
                <a:latin typeface="Courier" charset="0"/>
              </a:rPr>
              <a:t> L1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Then to check if a program P never terminates on some inputs, check if </a:t>
            </a:r>
            <a:r>
              <a:rPr lang="en-US" sz="2800" b="1" dirty="0" err="1"/>
              <a:t>Opt</a:t>
            </a:r>
            <a:r>
              <a:rPr lang="en-US" sz="2800" dirty="0" err="1"/>
              <a:t>(P(i</a:t>
            </a:r>
            <a:r>
              <a:rPr lang="en-US" sz="2800" dirty="0"/>
              <a:t>)) is equal to </a:t>
            </a:r>
            <a:r>
              <a:rPr lang="en-US" sz="2800" b="1" dirty="0" err="1"/>
              <a:t>Opt</a:t>
            </a:r>
            <a:r>
              <a:rPr lang="en-US" sz="2800" dirty="0" err="1"/>
              <a:t>(Q</a:t>
            </a:r>
            <a:r>
              <a:rPr lang="en-US" sz="2800" dirty="0" smtClean="0"/>
              <a:t>) = Solves the </a:t>
            </a:r>
            <a:r>
              <a:rPr lang="en-US" sz="2800" smtClean="0"/>
              <a:t>Halting Problem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Full Employment Theorem for Compiler Writers, see Rice(1953)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3BB6-1AA4-A44F-9C13-D0B1C35CCDA1}" type="slidenum">
              <a:rPr lang="en-US"/>
              <a:pPr/>
              <a:t>20</a:t>
            </a:fld>
            <a:endParaRPr 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1219200" y="1752600"/>
            <a:ext cx="2149597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1: i1 := 1  j1 := 1</a:t>
            </a:r>
          </a:p>
          <a:p>
            <a:r>
              <a:rPr lang="en-US" dirty="0">
                <a:latin typeface="Calibri"/>
              </a:rPr>
              <a:t>    k1 := 0</a:t>
            </a:r>
            <a:endParaRPr lang="en-US" sz="2800" dirty="0">
              <a:latin typeface="Calibri"/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4572000" y="1676400"/>
            <a:ext cx="2438400" cy="1196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2: j2 := </a:t>
            </a:r>
            <a:r>
              <a:rPr lang="en-US" dirty="0">
                <a:latin typeface="Calibri"/>
                <a:sym typeface="Symbol" charset="2"/>
              </a:rPr>
              <a:t>(j4, 1)</a:t>
            </a:r>
          </a:p>
          <a:p>
            <a:r>
              <a:rPr lang="en-US" dirty="0">
                <a:latin typeface="Calibri"/>
                <a:sym typeface="Symbol" charset="2"/>
              </a:rPr>
              <a:t>    </a:t>
            </a:r>
            <a:r>
              <a:rPr lang="en-US" dirty="0">
                <a:latin typeface="Calibri"/>
              </a:rPr>
              <a:t>k2 := </a:t>
            </a:r>
            <a:r>
              <a:rPr lang="en-US" dirty="0">
                <a:latin typeface="Calibri"/>
                <a:sym typeface="Symbol" charset="2"/>
              </a:rPr>
              <a:t>(k4, 0)</a:t>
            </a:r>
          </a:p>
          <a:p>
            <a:r>
              <a:rPr lang="en-US" dirty="0">
                <a:latin typeface="Calibri"/>
                <a:sym typeface="Symbol" charset="2"/>
              </a:rPr>
              <a:t>   </a:t>
            </a:r>
            <a:r>
              <a:rPr lang="en-US" dirty="0">
                <a:latin typeface="Calibri"/>
              </a:rPr>
              <a:t> if k2 &lt; 100</a:t>
            </a:r>
          </a:p>
        </p:txBody>
      </p:sp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3810000" y="35052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3: if j2 &lt; 20</a:t>
            </a:r>
            <a:endParaRPr lang="en-US" sz="2800" dirty="0">
              <a:latin typeface="Calibri"/>
            </a:endParaRPr>
          </a:p>
        </p:txBody>
      </p:sp>
      <p:cxnSp>
        <p:nvCxnSpPr>
          <p:cNvPr id="233478" name="AutoShape 6"/>
          <p:cNvCxnSpPr>
            <a:cxnSpLocks noChangeShapeType="1"/>
            <a:stCxn id="233475" idx="3"/>
            <a:endCxn id="233476" idx="1"/>
          </p:cNvCxnSpPr>
          <p:nvPr/>
        </p:nvCxnSpPr>
        <p:spPr bwMode="auto">
          <a:xfrm>
            <a:off x="3368797" y="2168099"/>
            <a:ext cx="1203203" cy="1067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79" name="AutoShape 7"/>
          <p:cNvCxnSpPr>
            <a:cxnSpLocks noChangeShapeType="1"/>
            <a:stCxn id="233476" idx="2"/>
            <a:endCxn id="233477" idx="0"/>
          </p:cNvCxnSpPr>
          <p:nvPr/>
        </p:nvCxnSpPr>
        <p:spPr bwMode="auto">
          <a:xfrm flipH="1">
            <a:off x="4686300" y="2873375"/>
            <a:ext cx="110490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33480" name="Text Box 8"/>
          <p:cNvSpPr txBox="1">
            <a:spLocks noChangeArrowheads="1"/>
          </p:cNvSpPr>
          <p:nvPr/>
        </p:nvSpPr>
        <p:spPr bwMode="auto">
          <a:xfrm>
            <a:off x="6019800" y="35052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4: return j2</a:t>
            </a:r>
          </a:p>
        </p:txBody>
      </p:sp>
      <p:sp>
        <p:nvSpPr>
          <p:cNvPr id="233481" name="Text Box 9"/>
          <p:cNvSpPr txBox="1">
            <a:spLocks noChangeArrowheads="1"/>
          </p:cNvSpPr>
          <p:nvPr/>
        </p:nvSpPr>
        <p:spPr bwMode="auto">
          <a:xfrm>
            <a:off x="3810000" y="4419600"/>
            <a:ext cx="19812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5: j3 := 1</a:t>
            </a:r>
          </a:p>
          <a:p>
            <a:r>
              <a:rPr lang="en-US" dirty="0">
                <a:latin typeface="Calibri"/>
              </a:rPr>
              <a:t>    k3 := k2+1</a:t>
            </a:r>
          </a:p>
        </p:txBody>
      </p:sp>
      <p:sp>
        <p:nvSpPr>
          <p:cNvPr id="233482" name="Text Box 10"/>
          <p:cNvSpPr txBox="1">
            <a:spLocks noChangeArrowheads="1"/>
          </p:cNvSpPr>
          <p:nvPr/>
        </p:nvSpPr>
        <p:spPr bwMode="auto">
          <a:xfrm>
            <a:off x="6019800" y="4419600"/>
            <a:ext cx="19050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6: j5 := k2</a:t>
            </a:r>
          </a:p>
          <a:p>
            <a:r>
              <a:rPr lang="en-US" dirty="0">
                <a:latin typeface="Calibri"/>
              </a:rPr>
              <a:t>    k5 := k2</a:t>
            </a:r>
            <a:r>
              <a:rPr lang="en-US" dirty="0" smtClean="0">
                <a:latin typeface="Calibri"/>
              </a:rPr>
              <a:t>+1</a:t>
            </a:r>
            <a:endParaRPr lang="en-US" sz="2800" dirty="0">
              <a:latin typeface="Calibri"/>
            </a:endParaRPr>
          </a:p>
        </p:txBody>
      </p:sp>
      <p:sp>
        <p:nvSpPr>
          <p:cNvPr id="233483" name="Text Box 11"/>
          <p:cNvSpPr txBox="1">
            <a:spLocks noChangeArrowheads="1"/>
          </p:cNvSpPr>
          <p:nvPr/>
        </p:nvSpPr>
        <p:spPr bwMode="auto">
          <a:xfrm>
            <a:off x="4953000" y="5562600"/>
            <a:ext cx="2514600" cy="8937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7: j4 := </a:t>
            </a:r>
            <a:r>
              <a:rPr lang="en-US" dirty="0">
                <a:latin typeface="Calibri"/>
                <a:sym typeface="Symbol" charset="2"/>
              </a:rPr>
              <a:t>(j3, k2)</a:t>
            </a:r>
          </a:p>
          <a:p>
            <a:r>
              <a:rPr lang="en-US" sz="2800" dirty="0">
                <a:latin typeface="Calibri"/>
              </a:rPr>
              <a:t>   </a:t>
            </a:r>
            <a:r>
              <a:rPr lang="en-US" dirty="0">
                <a:latin typeface="Calibri"/>
              </a:rPr>
              <a:t>k4 := </a:t>
            </a:r>
            <a:r>
              <a:rPr lang="en-US" dirty="0">
                <a:latin typeface="Calibri"/>
                <a:sym typeface="Symbol" charset="2"/>
              </a:rPr>
              <a:t>(k3,k5)</a:t>
            </a:r>
          </a:p>
        </p:txBody>
      </p:sp>
      <p:cxnSp>
        <p:nvCxnSpPr>
          <p:cNvPr id="233484" name="AutoShape 12"/>
          <p:cNvCxnSpPr>
            <a:cxnSpLocks noChangeShapeType="1"/>
            <a:stCxn id="233476" idx="2"/>
            <a:endCxn id="233480" idx="0"/>
          </p:cNvCxnSpPr>
          <p:nvPr/>
        </p:nvCxnSpPr>
        <p:spPr bwMode="auto">
          <a:xfrm>
            <a:off x="5791200" y="2873375"/>
            <a:ext cx="106680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5" name="AutoShape 13"/>
          <p:cNvCxnSpPr>
            <a:cxnSpLocks noChangeShapeType="1"/>
            <a:stCxn id="233477" idx="2"/>
            <a:endCxn id="233481" idx="0"/>
          </p:cNvCxnSpPr>
          <p:nvPr/>
        </p:nvCxnSpPr>
        <p:spPr bwMode="auto">
          <a:xfrm>
            <a:off x="4686300" y="3971925"/>
            <a:ext cx="1143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6" name="AutoShape 14"/>
          <p:cNvCxnSpPr>
            <a:cxnSpLocks noChangeShapeType="1"/>
            <a:stCxn id="233477" idx="2"/>
            <a:endCxn id="233482" idx="0"/>
          </p:cNvCxnSpPr>
          <p:nvPr/>
        </p:nvCxnSpPr>
        <p:spPr bwMode="auto">
          <a:xfrm>
            <a:off x="4686300" y="3971925"/>
            <a:ext cx="22860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7" name="AutoShape 15"/>
          <p:cNvCxnSpPr>
            <a:cxnSpLocks noChangeShapeType="1"/>
            <a:stCxn id="233481" idx="2"/>
            <a:endCxn id="233483" idx="0"/>
          </p:cNvCxnSpPr>
          <p:nvPr/>
        </p:nvCxnSpPr>
        <p:spPr bwMode="auto">
          <a:xfrm>
            <a:off x="4800600" y="5251450"/>
            <a:ext cx="14097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8" name="AutoShape 16"/>
          <p:cNvCxnSpPr>
            <a:cxnSpLocks noChangeShapeType="1"/>
            <a:stCxn id="233482" idx="2"/>
            <a:endCxn id="233483" idx="0"/>
          </p:cNvCxnSpPr>
          <p:nvPr/>
        </p:nvCxnSpPr>
        <p:spPr bwMode="auto">
          <a:xfrm flipH="1">
            <a:off x="6210300" y="5251450"/>
            <a:ext cx="7620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9" name="AutoShape 17"/>
          <p:cNvCxnSpPr>
            <a:cxnSpLocks noChangeShapeType="1"/>
            <a:stCxn id="233483" idx="2"/>
            <a:endCxn id="233476" idx="0"/>
          </p:cNvCxnSpPr>
          <p:nvPr/>
        </p:nvCxnSpPr>
        <p:spPr bwMode="auto">
          <a:xfrm rot="16200000" flipV="1">
            <a:off x="3610768" y="3856832"/>
            <a:ext cx="4779963" cy="419100"/>
          </a:xfrm>
          <a:prstGeom prst="curvedConnector5">
            <a:avLst>
              <a:gd name="adj1" fmla="val -4782"/>
              <a:gd name="adj2" fmla="val -566292"/>
              <a:gd name="adj3" fmla="val 10478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3BB6-1AA4-A44F-9C13-D0B1C35CCDA1}" type="slidenum">
              <a:rPr lang="en-US"/>
              <a:pPr/>
              <a:t>21</a:t>
            </a:fld>
            <a:endParaRPr 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1219200" y="1752600"/>
            <a:ext cx="2149597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1: i1 := 1  j1 := 1</a:t>
            </a:r>
          </a:p>
          <a:p>
            <a:r>
              <a:rPr lang="en-US" dirty="0">
                <a:latin typeface="Calibri"/>
              </a:rPr>
              <a:t>    k1 := 0</a:t>
            </a:r>
            <a:endParaRPr lang="en-US" sz="2800" dirty="0">
              <a:latin typeface="Calibri"/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4572000" y="1676400"/>
            <a:ext cx="2438400" cy="1196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2: j2 := </a:t>
            </a:r>
            <a:r>
              <a:rPr lang="en-US" dirty="0">
                <a:latin typeface="Calibri"/>
                <a:sym typeface="Symbol" charset="2"/>
              </a:rPr>
              <a:t>(j4, 1)</a:t>
            </a:r>
          </a:p>
          <a:p>
            <a:r>
              <a:rPr lang="en-US" dirty="0">
                <a:latin typeface="Calibri"/>
                <a:sym typeface="Symbol" charset="2"/>
              </a:rPr>
              <a:t>    </a:t>
            </a:r>
            <a:r>
              <a:rPr lang="en-US" dirty="0">
                <a:latin typeface="Calibri"/>
              </a:rPr>
              <a:t>k2 := </a:t>
            </a:r>
            <a:r>
              <a:rPr lang="en-US" dirty="0">
                <a:latin typeface="Calibri"/>
                <a:sym typeface="Symbol" charset="2"/>
              </a:rPr>
              <a:t>(k4, 0)</a:t>
            </a:r>
          </a:p>
          <a:p>
            <a:r>
              <a:rPr lang="en-US" dirty="0">
                <a:latin typeface="Calibri"/>
                <a:sym typeface="Symbol" charset="2"/>
              </a:rPr>
              <a:t>   </a:t>
            </a:r>
            <a:r>
              <a:rPr lang="en-US" dirty="0">
                <a:latin typeface="Calibri"/>
              </a:rPr>
              <a:t> if k2 &lt; 100</a:t>
            </a:r>
          </a:p>
        </p:txBody>
      </p:sp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3810000" y="35052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3: if j2 &lt; 20</a:t>
            </a:r>
            <a:endParaRPr lang="en-US" sz="2800" dirty="0">
              <a:latin typeface="Calibri"/>
            </a:endParaRPr>
          </a:p>
        </p:txBody>
      </p:sp>
      <p:cxnSp>
        <p:nvCxnSpPr>
          <p:cNvPr id="233478" name="AutoShape 6"/>
          <p:cNvCxnSpPr>
            <a:cxnSpLocks noChangeShapeType="1"/>
            <a:stCxn id="233475" idx="3"/>
            <a:endCxn id="233476" idx="1"/>
          </p:cNvCxnSpPr>
          <p:nvPr/>
        </p:nvCxnSpPr>
        <p:spPr bwMode="auto">
          <a:xfrm>
            <a:off x="3368797" y="2168099"/>
            <a:ext cx="1203203" cy="1067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79" name="AutoShape 7"/>
          <p:cNvCxnSpPr>
            <a:cxnSpLocks noChangeShapeType="1"/>
            <a:stCxn id="233476" idx="2"/>
            <a:endCxn id="233477" idx="0"/>
          </p:cNvCxnSpPr>
          <p:nvPr/>
        </p:nvCxnSpPr>
        <p:spPr bwMode="auto">
          <a:xfrm flipH="1">
            <a:off x="4686300" y="2873375"/>
            <a:ext cx="110490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33480" name="Text Box 8"/>
          <p:cNvSpPr txBox="1">
            <a:spLocks noChangeArrowheads="1"/>
          </p:cNvSpPr>
          <p:nvPr/>
        </p:nvSpPr>
        <p:spPr bwMode="auto">
          <a:xfrm>
            <a:off x="6019800" y="35052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4: return j2</a:t>
            </a:r>
          </a:p>
        </p:txBody>
      </p:sp>
      <p:sp>
        <p:nvSpPr>
          <p:cNvPr id="233481" name="Text Box 9"/>
          <p:cNvSpPr txBox="1">
            <a:spLocks noChangeArrowheads="1"/>
          </p:cNvSpPr>
          <p:nvPr/>
        </p:nvSpPr>
        <p:spPr bwMode="auto">
          <a:xfrm>
            <a:off x="3810000" y="4419600"/>
            <a:ext cx="19812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5: j3 := 1</a:t>
            </a:r>
          </a:p>
          <a:p>
            <a:r>
              <a:rPr lang="en-US" dirty="0">
                <a:latin typeface="Calibri"/>
              </a:rPr>
              <a:t>    k3 := k2+1</a:t>
            </a:r>
          </a:p>
        </p:txBody>
      </p:sp>
      <p:sp>
        <p:nvSpPr>
          <p:cNvPr id="233482" name="Text Box 10"/>
          <p:cNvSpPr txBox="1">
            <a:spLocks noChangeArrowheads="1"/>
          </p:cNvSpPr>
          <p:nvPr/>
        </p:nvSpPr>
        <p:spPr bwMode="auto">
          <a:xfrm>
            <a:off x="6019800" y="4419600"/>
            <a:ext cx="19050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6</a:t>
            </a:r>
            <a:r>
              <a:rPr lang="en-US" dirty="0" smtClean="0">
                <a:latin typeface="Calibri"/>
              </a:rPr>
              <a:t>:</a:t>
            </a:r>
          </a:p>
          <a:p>
            <a:r>
              <a:rPr lang="en-US" dirty="0">
                <a:latin typeface="Calibri"/>
              </a:rPr>
              <a:t>    k5 := k2</a:t>
            </a:r>
            <a:r>
              <a:rPr lang="en-US" dirty="0" smtClean="0">
                <a:latin typeface="Calibri"/>
              </a:rPr>
              <a:t>+1</a:t>
            </a:r>
            <a:endParaRPr lang="en-US" sz="2800" dirty="0">
              <a:latin typeface="Calibri"/>
            </a:endParaRPr>
          </a:p>
        </p:txBody>
      </p:sp>
      <p:sp>
        <p:nvSpPr>
          <p:cNvPr id="233483" name="Text Box 11"/>
          <p:cNvSpPr txBox="1">
            <a:spLocks noChangeArrowheads="1"/>
          </p:cNvSpPr>
          <p:nvPr/>
        </p:nvSpPr>
        <p:spPr bwMode="auto">
          <a:xfrm>
            <a:off x="4953000" y="5562600"/>
            <a:ext cx="2514600" cy="8937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7: j4 := </a:t>
            </a:r>
            <a:r>
              <a:rPr lang="en-US" dirty="0">
                <a:latin typeface="Calibri"/>
                <a:sym typeface="Symbol" charset="2"/>
              </a:rPr>
              <a:t>(j3, k2)</a:t>
            </a:r>
          </a:p>
          <a:p>
            <a:r>
              <a:rPr lang="en-US" sz="2800" dirty="0">
                <a:latin typeface="Calibri"/>
              </a:rPr>
              <a:t>   </a:t>
            </a:r>
            <a:r>
              <a:rPr lang="en-US" dirty="0">
                <a:latin typeface="Calibri"/>
              </a:rPr>
              <a:t>k4 := </a:t>
            </a:r>
            <a:r>
              <a:rPr lang="en-US" dirty="0">
                <a:latin typeface="Calibri"/>
                <a:sym typeface="Symbol" charset="2"/>
              </a:rPr>
              <a:t>(k3,k5)</a:t>
            </a:r>
          </a:p>
        </p:txBody>
      </p:sp>
      <p:cxnSp>
        <p:nvCxnSpPr>
          <p:cNvPr id="233484" name="AutoShape 12"/>
          <p:cNvCxnSpPr>
            <a:cxnSpLocks noChangeShapeType="1"/>
            <a:stCxn id="233476" idx="2"/>
            <a:endCxn id="233480" idx="0"/>
          </p:cNvCxnSpPr>
          <p:nvPr/>
        </p:nvCxnSpPr>
        <p:spPr bwMode="auto">
          <a:xfrm>
            <a:off x="5791200" y="2873375"/>
            <a:ext cx="106680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5" name="AutoShape 13"/>
          <p:cNvCxnSpPr>
            <a:cxnSpLocks noChangeShapeType="1"/>
            <a:stCxn id="233477" idx="2"/>
            <a:endCxn id="233481" idx="0"/>
          </p:cNvCxnSpPr>
          <p:nvPr/>
        </p:nvCxnSpPr>
        <p:spPr bwMode="auto">
          <a:xfrm>
            <a:off x="4686300" y="3971925"/>
            <a:ext cx="1143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6" name="AutoShape 14"/>
          <p:cNvCxnSpPr>
            <a:cxnSpLocks noChangeShapeType="1"/>
            <a:stCxn id="233477" idx="2"/>
            <a:endCxn id="233482" idx="0"/>
          </p:cNvCxnSpPr>
          <p:nvPr/>
        </p:nvCxnSpPr>
        <p:spPr bwMode="auto">
          <a:xfrm>
            <a:off x="4686300" y="3971925"/>
            <a:ext cx="22860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7" name="AutoShape 15"/>
          <p:cNvCxnSpPr>
            <a:cxnSpLocks noChangeShapeType="1"/>
            <a:stCxn id="233481" idx="2"/>
            <a:endCxn id="233483" idx="0"/>
          </p:cNvCxnSpPr>
          <p:nvPr/>
        </p:nvCxnSpPr>
        <p:spPr bwMode="auto">
          <a:xfrm>
            <a:off x="4800600" y="5251450"/>
            <a:ext cx="14097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8" name="AutoShape 16"/>
          <p:cNvCxnSpPr>
            <a:cxnSpLocks noChangeShapeType="1"/>
            <a:stCxn id="233482" idx="2"/>
            <a:endCxn id="233483" idx="0"/>
          </p:cNvCxnSpPr>
          <p:nvPr/>
        </p:nvCxnSpPr>
        <p:spPr bwMode="auto">
          <a:xfrm flipH="1">
            <a:off x="6210300" y="5251450"/>
            <a:ext cx="7620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9" name="AutoShape 17"/>
          <p:cNvCxnSpPr>
            <a:cxnSpLocks noChangeShapeType="1"/>
            <a:stCxn id="233483" idx="2"/>
            <a:endCxn id="233476" idx="0"/>
          </p:cNvCxnSpPr>
          <p:nvPr/>
        </p:nvCxnSpPr>
        <p:spPr bwMode="auto">
          <a:xfrm rot="16200000" flipV="1">
            <a:off x="3610768" y="3856832"/>
            <a:ext cx="4779963" cy="419100"/>
          </a:xfrm>
          <a:prstGeom prst="curvedConnector5">
            <a:avLst>
              <a:gd name="adj1" fmla="val -4782"/>
              <a:gd name="adj2" fmla="val -566292"/>
              <a:gd name="adj3" fmla="val 10478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3BB6-1AA4-A44F-9C13-D0B1C35CCDA1}" type="slidenum">
              <a:rPr lang="en-US"/>
              <a:pPr/>
              <a:t>22</a:t>
            </a:fld>
            <a:endParaRPr 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1219200" y="1752600"/>
            <a:ext cx="2149597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1: i1 := 1  j1 := 1</a:t>
            </a:r>
          </a:p>
          <a:p>
            <a:r>
              <a:rPr lang="en-US" dirty="0">
                <a:latin typeface="Calibri"/>
              </a:rPr>
              <a:t>    k1 := 0</a:t>
            </a:r>
            <a:endParaRPr lang="en-US" sz="2800" dirty="0">
              <a:latin typeface="Calibri"/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4572000" y="1676400"/>
            <a:ext cx="2438400" cy="1196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2: j2 := </a:t>
            </a:r>
            <a:r>
              <a:rPr lang="en-US" dirty="0">
                <a:latin typeface="Calibri"/>
                <a:sym typeface="Symbol" charset="2"/>
              </a:rPr>
              <a:t>(j4, 1)</a:t>
            </a:r>
          </a:p>
          <a:p>
            <a:r>
              <a:rPr lang="en-US" dirty="0">
                <a:latin typeface="Calibri"/>
                <a:sym typeface="Symbol" charset="2"/>
              </a:rPr>
              <a:t>    </a:t>
            </a:r>
            <a:r>
              <a:rPr lang="en-US" dirty="0">
                <a:latin typeface="Calibri"/>
              </a:rPr>
              <a:t>k2 := </a:t>
            </a:r>
            <a:r>
              <a:rPr lang="en-US" dirty="0">
                <a:latin typeface="Calibri"/>
                <a:sym typeface="Symbol" charset="2"/>
              </a:rPr>
              <a:t>(k4, 0)</a:t>
            </a:r>
          </a:p>
          <a:p>
            <a:r>
              <a:rPr lang="en-US" dirty="0">
                <a:latin typeface="Calibri"/>
                <a:sym typeface="Symbol" charset="2"/>
              </a:rPr>
              <a:t>   </a:t>
            </a:r>
            <a:r>
              <a:rPr lang="en-US" dirty="0">
                <a:latin typeface="Calibri"/>
              </a:rPr>
              <a:t> if k2 &lt; 100</a:t>
            </a:r>
          </a:p>
        </p:txBody>
      </p:sp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3810000" y="35052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3: if j2 &lt; 20</a:t>
            </a:r>
            <a:endParaRPr lang="en-US" sz="2800" dirty="0">
              <a:latin typeface="Calibri"/>
            </a:endParaRPr>
          </a:p>
        </p:txBody>
      </p:sp>
      <p:cxnSp>
        <p:nvCxnSpPr>
          <p:cNvPr id="233478" name="AutoShape 6"/>
          <p:cNvCxnSpPr>
            <a:cxnSpLocks noChangeShapeType="1"/>
            <a:stCxn id="233475" idx="3"/>
            <a:endCxn id="233476" idx="1"/>
          </p:cNvCxnSpPr>
          <p:nvPr/>
        </p:nvCxnSpPr>
        <p:spPr bwMode="auto">
          <a:xfrm>
            <a:off x="3368797" y="2168099"/>
            <a:ext cx="1203203" cy="1067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79" name="AutoShape 7"/>
          <p:cNvCxnSpPr>
            <a:cxnSpLocks noChangeShapeType="1"/>
            <a:stCxn id="233476" idx="2"/>
            <a:endCxn id="233477" idx="0"/>
          </p:cNvCxnSpPr>
          <p:nvPr/>
        </p:nvCxnSpPr>
        <p:spPr bwMode="auto">
          <a:xfrm flipH="1">
            <a:off x="4686300" y="2873375"/>
            <a:ext cx="110490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33480" name="Text Box 8"/>
          <p:cNvSpPr txBox="1">
            <a:spLocks noChangeArrowheads="1"/>
          </p:cNvSpPr>
          <p:nvPr/>
        </p:nvSpPr>
        <p:spPr bwMode="auto">
          <a:xfrm>
            <a:off x="6019800" y="35052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4: return j2</a:t>
            </a:r>
          </a:p>
        </p:txBody>
      </p:sp>
      <p:sp>
        <p:nvSpPr>
          <p:cNvPr id="233481" name="Text Box 9"/>
          <p:cNvSpPr txBox="1">
            <a:spLocks noChangeArrowheads="1"/>
          </p:cNvSpPr>
          <p:nvPr/>
        </p:nvSpPr>
        <p:spPr bwMode="auto">
          <a:xfrm>
            <a:off x="3810000" y="4419600"/>
            <a:ext cx="19812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5: j3 := 1</a:t>
            </a:r>
          </a:p>
          <a:p>
            <a:r>
              <a:rPr lang="en-US" dirty="0">
                <a:latin typeface="Calibri"/>
              </a:rPr>
              <a:t>    k3 := k2+1</a:t>
            </a:r>
          </a:p>
        </p:txBody>
      </p:sp>
      <p:sp>
        <p:nvSpPr>
          <p:cNvPr id="233482" name="Text Box 10"/>
          <p:cNvSpPr txBox="1">
            <a:spLocks noChangeArrowheads="1"/>
          </p:cNvSpPr>
          <p:nvPr/>
        </p:nvSpPr>
        <p:spPr bwMode="auto">
          <a:xfrm>
            <a:off x="6019800" y="4419600"/>
            <a:ext cx="1905000" cy="8318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6</a:t>
            </a:r>
            <a:r>
              <a:rPr lang="en-US" dirty="0" smtClean="0">
                <a:latin typeface="Calibri"/>
              </a:rPr>
              <a:t>:</a:t>
            </a:r>
          </a:p>
          <a:p>
            <a:r>
              <a:rPr lang="en-US" dirty="0">
                <a:latin typeface="Calibri"/>
              </a:rPr>
              <a:t>    k5 := k2</a:t>
            </a:r>
            <a:r>
              <a:rPr lang="en-US" dirty="0" smtClean="0">
                <a:latin typeface="Calibri"/>
              </a:rPr>
              <a:t>+1</a:t>
            </a:r>
            <a:endParaRPr lang="en-US" sz="2800" dirty="0">
              <a:latin typeface="Calibri"/>
            </a:endParaRPr>
          </a:p>
        </p:txBody>
      </p:sp>
      <p:sp>
        <p:nvSpPr>
          <p:cNvPr id="233483" name="Text Box 11"/>
          <p:cNvSpPr txBox="1">
            <a:spLocks noChangeArrowheads="1"/>
          </p:cNvSpPr>
          <p:nvPr/>
        </p:nvSpPr>
        <p:spPr bwMode="auto">
          <a:xfrm>
            <a:off x="4953000" y="5562600"/>
            <a:ext cx="2514600" cy="8937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7: j4 := </a:t>
            </a:r>
            <a:r>
              <a:rPr lang="en-US" dirty="0">
                <a:latin typeface="Calibri"/>
                <a:sym typeface="Symbol" charset="2"/>
              </a:rPr>
              <a:t></a:t>
            </a:r>
            <a:r>
              <a:rPr lang="en-US" dirty="0" smtClean="0">
                <a:latin typeface="Calibri"/>
                <a:sym typeface="Symbol" charset="2"/>
              </a:rPr>
              <a:t>(1, </a:t>
            </a:r>
            <a:r>
              <a:rPr lang="en-US" dirty="0">
                <a:latin typeface="Calibri"/>
                <a:sym typeface="Symbol" charset="2"/>
              </a:rPr>
              <a:t>k2)</a:t>
            </a:r>
          </a:p>
          <a:p>
            <a:r>
              <a:rPr lang="en-US" sz="2800" dirty="0">
                <a:latin typeface="Calibri"/>
              </a:rPr>
              <a:t>   </a:t>
            </a:r>
            <a:r>
              <a:rPr lang="en-US" dirty="0">
                <a:latin typeface="Calibri"/>
              </a:rPr>
              <a:t>k4 := </a:t>
            </a:r>
            <a:r>
              <a:rPr lang="en-US" dirty="0">
                <a:latin typeface="Calibri"/>
                <a:sym typeface="Symbol" charset="2"/>
              </a:rPr>
              <a:t>(k3,k5)</a:t>
            </a:r>
          </a:p>
        </p:txBody>
      </p:sp>
      <p:cxnSp>
        <p:nvCxnSpPr>
          <p:cNvPr id="233484" name="AutoShape 12"/>
          <p:cNvCxnSpPr>
            <a:cxnSpLocks noChangeShapeType="1"/>
            <a:stCxn id="233476" idx="2"/>
            <a:endCxn id="233480" idx="0"/>
          </p:cNvCxnSpPr>
          <p:nvPr/>
        </p:nvCxnSpPr>
        <p:spPr bwMode="auto">
          <a:xfrm>
            <a:off x="5791200" y="2873375"/>
            <a:ext cx="106680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5" name="AutoShape 13"/>
          <p:cNvCxnSpPr>
            <a:cxnSpLocks noChangeShapeType="1"/>
            <a:stCxn id="233477" idx="2"/>
            <a:endCxn id="233481" idx="0"/>
          </p:cNvCxnSpPr>
          <p:nvPr/>
        </p:nvCxnSpPr>
        <p:spPr bwMode="auto">
          <a:xfrm>
            <a:off x="4686300" y="3971925"/>
            <a:ext cx="1143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6" name="AutoShape 14"/>
          <p:cNvCxnSpPr>
            <a:cxnSpLocks noChangeShapeType="1"/>
            <a:stCxn id="233477" idx="2"/>
            <a:endCxn id="233482" idx="0"/>
          </p:cNvCxnSpPr>
          <p:nvPr/>
        </p:nvCxnSpPr>
        <p:spPr bwMode="auto">
          <a:xfrm>
            <a:off x="4686300" y="3971925"/>
            <a:ext cx="22860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7" name="AutoShape 15"/>
          <p:cNvCxnSpPr>
            <a:cxnSpLocks noChangeShapeType="1"/>
            <a:stCxn id="233481" idx="2"/>
            <a:endCxn id="233483" idx="0"/>
          </p:cNvCxnSpPr>
          <p:nvPr/>
        </p:nvCxnSpPr>
        <p:spPr bwMode="auto">
          <a:xfrm>
            <a:off x="4800600" y="5251450"/>
            <a:ext cx="14097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8" name="AutoShape 16"/>
          <p:cNvCxnSpPr>
            <a:cxnSpLocks noChangeShapeType="1"/>
            <a:stCxn id="233482" idx="2"/>
            <a:endCxn id="233483" idx="0"/>
          </p:cNvCxnSpPr>
          <p:nvPr/>
        </p:nvCxnSpPr>
        <p:spPr bwMode="auto">
          <a:xfrm flipH="1">
            <a:off x="6210300" y="5251450"/>
            <a:ext cx="7620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9" name="AutoShape 17"/>
          <p:cNvCxnSpPr>
            <a:cxnSpLocks noChangeShapeType="1"/>
            <a:stCxn id="233483" idx="2"/>
            <a:endCxn id="233476" idx="0"/>
          </p:cNvCxnSpPr>
          <p:nvPr/>
        </p:nvCxnSpPr>
        <p:spPr bwMode="auto">
          <a:xfrm rot="16200000" flipV="1">
            <a:off x="3610768" y="3856832"/>
            <a:ext cx="4779963" cy="419100"/>
          </a:xfrm>
          <a:prstGeom prst="curvedConnector5">
            <a:avLst>
              <a:gd name="adj1" fmla="val -4782"/>
              <a:gd name="adj2" fmla="val -566292"/>
              <a:gd name="adj3" fmla="val 10478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3BB6-1AA4-A44F-9C13-D0B1C35CCDA1}" type="slidenum">
              <a:rPr lang="en-US"/>
              <a:pPr/>
              <a:t>23</a:t>
            </a:fld>
            <a:endParaRPr 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1219200" y="1752600"/>
            <a:ext cx="2149597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1: i1 := 1  j1 := 1</a:t>
            </a:r>
          </a:p>
          <a:p>
            <a:r>
              <a:rPr lang="en-US" dirty="0">
                <a:latin typeface="Calibri"/>
              </a:rPr>
              <a:t>    k1 := 0</a:t>
            </a:r>
            <a:endParaRPr lang="en-US" sz="2800" dirty="0">
              <a:latin typeface="Calibri"/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4572000" y="1676400"/>
            <a:ext cx="2438400" cy="1196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2: j2 := </a:t>
            </a:r>
            <a:r>
              <a:rPr lang="en-US" dirty="0">
                <a:latin typeface="Calibri"/>
                <a:sym typeface="Symbol" charset="2"/>
              </a:rPr>
              <a:t>(j4, 1)</a:t>
            </a:r>
          </a:p>
          <a:p>
            <a:r>
              <a:rPr lang="en-US" dirty="0">
                <a:latin typeface="Calibri"/>
                <a:sym typeface="Symbol" charset="2"/>
              </a:rPr>
              <a:t>    </a:t>
            </a:r>
            <a:r>
              <a:rPr lang="en-US" dirty="0">
                <a:latin typeface="Calibri"/>
              </a:rPr>
              <a:t>k2 := </a:t>
            </a:r>
            <a:r>
              <a:rPr lang="en-US" dirty="0">
                <a:latin typeface="Calibri"/>
                <a:sym typeface="Symbol" charset="2"/>
              </a:rPr>
              <a:t>(k4, 0)</a:t>
            </a:r>
          </a:p>
          <a:p>
            <a:r>
              <a:rPr lang="en-US" dirty="0">
                <a:latin typeface="Calibri"/>
                <a:sym typeface="Symbol" charset="2"/>
              </a:rPr>
              <a:t>   </a:t>
            </a:r>
            <a:r>
              <a:rPr lang="en-US" dirty="0">
                <a:latin typeface="Calibri"/>
              </a:rPr>
              <a:t> if k2 &lt; 100</a:t>
            </a:r>
          </a:p>
        </p:txBody>
      </p:sp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3810000" y="35052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3: if j2 &lt; 20</a:t>
            </a:r>
            <a:endParaRPr lang="en-US" sz="2800" dirty="0">
              <a:latin typeface="Calibri"/>
            </a:endParaRPr>
          </a:p>
        </p:txBody>
      </p:sp>
      <p:cxnSp>
        <p:nvCxnSpPr>
          <p:cNvPr id="233478" name="AutoShape 6"/>
          <p:cNvCxnSpPr>
            <a:cxnSpLocks noChangeShapeType="1"/>
            <a:stCxn id="233475" idx="3"/>
            <a:endCxn id="233476" idx="1"/>
          </p:cNvCxnSpPr>
          <p:nvPr/>
        </p:nvCxnSpPr>
        <p:spPr bwMode="auto">
          <a:xfrm>
            <a:off x="3368797" y="2168099"/>
            <a:ext cx="1203203" cy="1067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79" name="AutoShape 7"/>
          <p:cNvCxnSpPr>
            <a:cxnSpLocks noChangeShapeType="1"/>
            <a:stCxn id="233476" idx="2"/>
            <a:endCxn id="233477" idx="0"/>
          </p:cNvCxnSpPr>
          <p:nvPr/>
        </p:nvCxnSpPr>
        <p:spPr bwMode="auto">
          <a:xfrm flipH="1">
            <a:off x="4686300" y="2873375"/>
            <a:ext cx="110490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33480" name="Text Box 8"/>
          <p:cNvSpPr txBox="1">
            <a:spLocks noChangeArrowheads="1"/>
          </p:cNvSpPr>
          <p:nvPr/>
        </p:nvSpPr>
        <p:spPr bwMode="auto">
          <a:xfrm>
            <a:off x="6019800" y="35052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4: return j2</a:t>
            </a:r>
          </a:p>
        </p:txBody>
      </p:sp>
      <p:sp>
        <p:nvSpPr>
          <p:cNvPr id="233481" name="Text Box 9"/>
          <p:cNvSpPr txBox="1">
            <a:spLocks noChangeArrowheads="1"/>
          </p:cNvSpPr>
          <p:nvPr/>
        </p:nvSpPr>
        <p:spPr bwMode="auto">
          <a:xfrm>
            <a:off x="3810000" y="4419600"/>
            <a:ext cx="19812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5: j3 := 1</a:t>
            </a:r>
          </a:p>
          <a:p>
            <a:r>
              <a:rPr lang="en-US" dirty="0">
                <a:latin typeface="Calibri"/>
              </a:rPr>
              <a:t>    k3 := k2+1</a:t>
            </a:r>
          </a:p>
        </p:txBody>
      </p:sp>
      <p:sp>
        <p:nvSpPr>
          <p:cNvPr id="233483" name="Text Box 11"/>
          <p:cNvSpPr txBox="1">
            <a:spLocks noChangeArrowheads="1"/>
          </p:cNvSpPr>
          <p:nvPr/>
        </p:nvSpPr>
        <p:spPr bwMode="auto">
          <a:xfrm>
            <a:off x="4953000" y="5562600"/>
            <a:ext cx="2514600" cy="8937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7: j4 :=</a:t>
            </a:r>
            <a:r>
              <a:rPr lang="en-US" dirty="0" smtClean="0">
                <a:latin typeface="Calibri"/>
              </a:rPr>
              <a:t> </a:t>
            </a:r>
            <a:r>
              <a:rPr lang="en-US" dirty="0" smtClean="0">
                <a:latin typeface="Calibri"/>
                <a:sym typeface="Symbol" charset="2"/>
              </a:rPr>
              <a:t>(1)</a:t>
            </a:r>
          </a:p>
          <a:p>
            <a:r>
              <a:rPr lang="en-US" sz="2800" dirty="0">
                <a:latin typeface="Calibri"/>
              </a:rPr>
              <a:t>   </a:t>
            </a:r>
            <a:r>
              <a:rPr lang="en-US" dirty="0">
                <a:latin typeface="Calibri"/>
              </a:rPr>
              <a:t>k4 := </a:t>
            </a:r>
            <a:r>
              <a:rPr lang="en-US" dirty="0">
                <a:latin typeface="Calibri"/>
                <a:sym typeface="Symbol" charset="2"/>
              </a:rPr>
              <a:t>(</a:t>
            </a:r>
            <a:r>
              <a:rPr lang="en-US" dirty="0" smtClean="0">
                <a:latin typeface="Calibri"/>
                <a:sym typeface="Symbol" charset="2"/>
              </a:rPr>
              <a:t>k3)</a:t>
            </a:r>
            <a:endParaRPr lang="en-US" dirty="0">
              <a:latin typeface="Calibri"/>
              <a:sym typeface="Symbol" charset="2"/>
            </a:endParaRPr>
          </a:p>
        </p:txBody>
      </p:sp>
      <p:cxnSp>
        <p:nvCxnSpPr>
          <p:cNvPr id="233484" name="AutoShape 12"/>
          <p:cNvCxnSpPr>
            <a:cxnSpLocks noChangeShapeType="1"/>
            <a:stCxn id="233476" idx="2"/>
            <a:endCxn id="233480" idx="0"/>
          </p:cNvCxnSpPr>
          <p:nvPr/>
        </p:nvCxnSpPr>
        <p:spPr bwMode="auto">
          <a:xfrm>
            <a:off x="5791200" y="2873375"/>
            <a:ext cx="106680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5" name="AutoShape 13"/>
          <p:cNvCxnSpPr>
            <a:cxnSpLocks noChangeShapeType="1"/>
            <a:stCxn id="233477" idx="2"/>
            <a:endCxn id="233481" idx="0"/>
          </p:cNvCxnSpPr>
          <p:nvPr/>
        </p:nvCxnSpPr>
        <p:spPr bwMode="auto">
          <a:xfrm>
            <a:off x="4686300" y="3971925"/>
            <a:ext cx="1143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7" name="AutoShape 15"/>
          <p:cNvCxnSpPr>
            <a:cxnSpLocks noChangeShapeType="1"/>
            <a:stCxn id="233481" idx="2"/>
            <a:endCxn id="233483" idx="0"/>
          </p:cNvCxnSpPr>
          <p:nvPr/>
        </p:nvCxnSpPr>
        <p:spPr bwMode="auto">
          <a:xfrm>
            <a:off x="4800600" y="5251450"/>
            <a:ext cx="14097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9" name="AutoShape 17"/>
          <p:cNvCxnSpPr>
            <a:cxnSpLocks noChangeShapeType="1"/>
            <a:stCxn id="233483" idx="2"/>
            <a:endCxn id="233476" idx="0"/>
          </p:cNvCxnSpPr>
          <p:nvPr/>
        </p:nvCxnSpPr>
        <p:spPr bwMode="auto">
          <a:xfrm rot="16200000" flipV="1">
            <a:off x="3610768" y="3856832"/>
            <a:ext cx="4779963" cy="419100"/>
          </a:xfrm>
          <a:prstGeom prst="curvedConnector5">
            <a:avLst>
              <a:gd name="adj1" fmla="val -4782"/>
              <a:gd name="adj2" fmla="val -566292"/>
              <a:gd name="adj3" fmla="val 10478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3BB6-1AA4-A44F-9C13-D0B1C35CCDA1}" type="slidenum">
              <a:rPr lang="en-US"/>
              <a:pPr/>
              <a:t>24</a:t>
            </a:fld>
            <a:endParaRPr 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1219200" y="1752600"/>
            <a:ext cx="2149597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1: i1 := 1  j1 := 1</a:t>
            </a:r>
          </a:p>
          <a:p>
            <a:r>
              <a:rPr lang="en-US" dirty="0">
                <a:latin typeface="Calibri"/>
              </a:rPr>
              <a:t>    k1 := 0</a:t>
            </a:r>
            <a:endParaRPr lang="en-US" sz="2800" dirty="0">
              <a:latin typeface="Calibri"/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4572000" y="1676400"/>
            <a:ext cx="2438400" cy="1196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2: j2 := </a:t>
            </a:r>
            <a:r>
              <a:rPr lang="en-US" dirty="0">
                <a:latin typeface="Calibri"/>
                <a:sym typeface="Symbol" charset="2"/>
              </a:rPr>
              <a:t></a:t>
            </a:r>
            <a:r>
              <a:rPr lang="en-US" dirty="0" smtClean="0">
                <a:latin typeface="Calibri"/>
                <a:sym typeface="Symbol" charset="2"/>
              </a:rPr>
              <a:t>(1, </a:t>
            </a:r>
            <a:r>
              <a:rPr lang="en-US" dirty="0">
                <a:latin typeface="Calibri"/>
                <a:sym typeface="Symbol" charset="2"/>
              </a:rPr>
              <a:t>1)</a:t>
            </a:r>
          </a:p>
          <a:p>
            <a:r>
              <a:rPr lang="en-US" dirty="0">
                <a:latin typeface="Calibri"/>
                <a:sym typeface="Symbol" charset="2"/>
              </a:rPr>
              <a:t>    </a:t>
            </a:r>
            <a:r>
              <a:rPr lang="en-US" dirty="0">
                <a:latin typeface="Calibri"/>
              </a:rPr>
              <a:t>k2 := </a:t>
            </a:r>
            <a:r>
              <a:rPr lang="en-US" dirty="0">
                <a:latin typeface="Calibri"/>
                <a:sym typeface="Symbol" charset="2"/>
              </a:rPr>
              <a:t>(k4, 0)</a:t>
            </a:r>
          </a:p>
          <a:p>
            <a:r>
              <a:rPr lang="en-US" dirty="0">
                <a:latin typeface="Calibri"/>
                <a:sym typeface="Symbol" charset="2"/>
              </a:rPr>
              <a:t>   </a:t>
            </a:r>
            <a:r>
              <a:rPr lang="en-US" dirty="0">
                <a:latin typeface="Calibri"/>
              </a:rPr>
              <a:t> if k2 &lt; 100</a:t>
            </a:r>
          </a:p>
        </p:txBody>
      </p:sp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3810000" y="35052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3: if j2 &lt; 20</a:t>
            </a:r>
            <a:endParaRPr lang="en-US" sz="2800" dirty="0">
              <a:latin typeface="Calibri"/>
            </a:endParaRPr>
          </a:p>
        </p:txBody>
      </p:sp>
      <p:cxnSp>
        <p:nvCxnSpPr>
          <p:cNvPr id="233478" name="AutoShape 6"/>
          <p:cNvCxnSpPr>
            <a:cxnSpLocks noChangeShapeType="1"/>
            <a:stCxn id="233475" idx="3"/>
            <a:endCxn id="233476" idx="1"/>
          </p:cNvCxnSpPr>
          <p:nvPr/>
        </p:nvCxnSpPr>
        <p:spPr bwMode="auto">
          <a:xfrm>
            <a:off x="3368797" y="2168099"/>
            <a:ext cx="1203203" cy="1067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79" name="AutoShape 7"/>
          <p:cNvCxnSpPr>
            <a:cxnSpLocks noChangeShapeType="1"/>
            <a:stCxn id="233476" idx="2"/>
            <a:endCxn id="233477" idx="0"/>
          </p:cNvCxnSpPr>
          <p:nvPr/>
        </p:nvCxnSpPr>
        <p:spPr bwMode="auto">
          <a:xfrm flipH="1">
            <a:off x="4686300" y="2873375"/>
            <a:ext cx="110490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33480" name="Text Box 8"/>
          <p:cNvSpPr txBox="1">
            <a:spLocks noChangeArrowheads="1"/>
          </p:cNvSpPr>
          <p:nvPr/>
        </p:nvSpPr>
        <p:spPr bwMode="auto">
          <a:xfrm>
            <a:off x="6019800" y="35052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4: return j2</a:t>
            </a:r>
          </a:p>
        </p:txBody>
      </p:sp>
      <p:sp>
        <p:nvSpPr>
          <p:cNvPr id="233481" name="Text Box 9"/>
          <p:cNvSpPr txBox="1">
            <a:spLocks noChangeArrowheads="1"/>
          </p:cNvSpPr>
          <p:nvPr/>
        </p:nvSpPr>
        <p:spPr bwMode="auto">
          <a:xfrm>
            <a:off x="3810000" y="4419600"/>
            <a:ext cx="19812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5: j3 := 1</a:t>
            </a:r>
          </a:p>
          <a:p>
            <a:r>
              <a:rPr lang="en-US" dirty="0">
                <a:latin typeface="Calibri"/>
              </a:rPr>
              <a:t>    k3 := k2+1</a:t>
            </a:r>
          </a:p>
        </p:txBody>
      </p:sp>
      <p:sp>
        <p:nvSpPr>
          <p:cNvPr id="233483" name="Text Box 11"/>
          <p:cNvSpPr txBox="1">
            <a:spLocks noChangeArrowheads="1"/>
          </p:cNvSpPr>
          <p:nvPr/>
        </p:nvSpPr>
        <p:spPr bwMode="auto">
          <a:xfrm>
            <a:off x="4953000" y="5562600"/>
            <a:ext cx="2514600" cy="8937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7</a:t>
            </a:r>
            <a:r>
              <a:rPr lang="en-US" dirty="0" smtClean="0">
                <a:latin typeface="Calibri"/>
              </a:rPr>
              <a:t>:</a:t>
            </a:r>
            <a:endParaRPr lang="en-US" dirty="0" smtClean="0">
              <a:latin typeface="Calibri"/>
              <a:sym typeface="Symbol" charset="2"/>
            </a:endParaRPr>
          </a:p>
          <a:p>
            <a:r>
              <a:rPr lang="en-US" sz="2800" dirty="0" smtClean="0">
                <a:latin typeface="Calibri"/>
              </a:rPr>
              <a:t>   </a:t>
            </a:r>
            <a:r>
              <a:rPr lang="en-US" dirty="0">
                <a:latin typeface="Calibri"/>
              </a:rPr>
              <a:t>k4 := </a:t>
            </a:r>
            <a:r>
              <a:rPr lang="en-US" dirty="0">
                <a:latin typeface="Calibri"/>
                <a:sym typeface="Symbol" charset="2"/>
              </a:rPr>
              <a:t>(</a:t>
            </a:r>
            <a:r>
              <a:rPr lang="en-US" dirty="0" smtClean="0">
                <a:latin typeface="Calibri"/>
                <a:sym typeface="Symbol" charset="2"/>
              </a:rPr>
              <a:t>k3)</a:t>
            </a:r>
            <a:endParaRPr lang="en-US" dirty="0">
              <a:latin typeface="Calibri"/>
              <a:sym typeface="Symbol" charset="2"/>
            </a:endParaRPr>
          </a:p>
        </p:txBody>
      </p:sp>
      <p:cxnSp>
        <p:nvCxnSpPr>
          <p:cNvPr id="233484" name="AutoShape 12"/>
          <p:cNvCxnSpPr>
            <a:cxnSpLocks noChangeShapeType="1"/>
            <a:stCxn id="233476" idx="2"/>
            <a:endCxn id="233480" idx="0"/>
          </p:cNvCxnSpPr>
          <p:nvPr/>
        </p:nvCxnSpPr>
        <p:spPr bwMode="auto">
          <a:xfrm>
            <a:off x="5791200" y="2873375"/>
            <a:ext cx="106680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5" name="AutoShape 13"/>
          <p:cNvCxnSpPr>
            <a:cxnSpLocks noChangeShapeType="1"/>
            <a:stCxn id="233477" idx="2"/>
            <a:endCxn id="233481" idx="0"/>
          </p:cNvCxnSpPr>
          <p:nvPr/>
        </p:nvCxnSpPr>
        <p:spPr bwMode="auto">
          <a:xfrm>
            <a:off x="4686300" y="3971925"/>
            <a:ext cx="1143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7" name="AutoShape 15"/>
          <p:cNvCxnSpPr>
            <a:cxnSpLocks noChangeShapeType="1"/>
            <a:stCxn id="233481" idx="2"/>
            <a:endCxn id="233483" idx="0"/>
          </p:cNvCxnSpPr>
          <p:nvPr/>
        </p:nvCxnSpPr>
        <p:spPr bwMode="auto">
          <a:xfrm>
            <a:off x="4800600" y="5251450"/>
            <a:ext cx="14097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9" name="AutoShape 17"/>
          <p:cNvCxnSpPr>
            <a:cxnSpLocks noChangeShapeType="1"/>
            <a:stCxn id="233483" idx="2"/>
            <a:endCxn id="233476" idx="0"/>
          </p:cNvCxnSpPr>
          <p:nvPr/>
        </p:nvCxnSpPr>
        <p:spPr bwMode="auto">
          <a:xfrm rot="16200000" flipV="1">
            <a:off x="3610768" y="3856832"/>
            <a:ext cx="4779963" cy="419100"/>
          </a:xfrm>
          <a:prstGeom prst="curvedConnector5">
            <a:avLst>
              <a:gd name="adj1" fmla="val -4782"/>
              <a:gd name="adj2" fmla="val -566292"/>
              <a:gd name="adj3" fmla="val 10478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3BB6-1AA4-A44F-9C13-D0B1C35CCDA1}" type="slidenum">
              <a:rPr lang="en-US"/>
              <a:pPr/>
              <a:t>25</a:t>
            </a:fld>
            <a:endParaRPr 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1219200" y="1752600"/>
            <a:ext cx="2149597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1: i1 := 1  j1 := 1</a:t>
            </a:r>
          </a:p>
          <a:p>
            <a:r>
              <a:rPr lang="en-US" dirty="0">
                <a:latin typeface="Calibri"/>
              </a:rPr>
              <a:t>    k1 := 0</a:t>
            </a:r>
            <a:endParaRPr lang="en-US" sz="2800" dirty="0">
              <a:latin typeface="Calibri"/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4572000" y="1676400"/>
            <a:ext cx="2438400" cy="1196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2</a:t>
            </a:r>
            <a:r>
              <a:rPr lang="en-US" dirty="0" smtClean="0">
                <a:latin typeface="Calibri"/>
              </a:rPr>
              <a:t>:</a:t>
            </a:r>
            <a:endParaRPr lang="en-US" dirty="0" smtClean="0">
              <a:latin typeface="Calibri"/>
              <a:sym typeface="Symbol" charset="2"/>
            </a:endParaRPr>
          </a:p>
          <a:p>
            <a:r>
              <a:rPr lang="en-US" dirty="0">
                <a:latin typeface="Calibri"/>
                <a:sym typeface="Symbol" charset="2"/>
              </a:rPr>
              <a:t>    </a:t>
            </a:r>
            <a:r>
              <a:rPr lang="en-US" dirty="0">
                <a:latin typeface="Calibri"/>
              </a:rPr>
              <a:t>k2 := </a:t>
            </a:r>
            <a:r>
              <a:rPr lang="en-US" dirty="0">
                <a:latin typeface="Calibri"/>
                <a:sym typeface="Symbol" charset="2"/>
              </a:rPr>
              <a:t>(k4, 0)</a:t>
            </a:r>
          </a:p>
          <a:p>
            <a:r>
              <a:rPr lang="en-US" dirty="0">
                <a:latin typeface="Calibri"/>
                <a:sym typeface="Symbol" charset="2"/>
              </a:rPr>
              <a:t>   </a:t>
            </a:r>
            <a:r>
              <a:rPr lang="en-US" dirty="0">
                <a:latin typeface="Calibri"/>
              </a:rPr>
              <a:t> if k2 &lt; 100</a:t>
            </a:r>
          </a:p>
        </p:txBody>
      </p:sp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3810000" y="35052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3: if</a:t>
            </a:r>
            <a:r>
              <a:rPr lang="en-US" dirty="0" smtClean="0">
                <a:latin typeface="Calibri"/>
              </a:rPr>
              <a:t> 1 &lt; </a:t>
            </a:r>
            <a:r>
              <a:rPr lang="en-US" dirty="0">
                <a:latin typeface="Calibri"/>
              </a:rPr>
              <a:t>20</a:t>
            </a:r>
            <a:endParaRPr lang="en-US" sz="2800" dirty="0">
              <a:latin typeface="Calibri"/>
            </a:endParaRPr>
          </a:p>
        </p:txBody>
      </p:sp>
      <p:cxnSp>
        <p:nvCxnSpPr>
          <p:cNvPr id="233478" name="AutoShape 6"/>
          <p:cNvCxnSpPr>
            <a:cxnSpLocks noChangeShapeType="1"/>
            <a:stCxn id="233475" idx="3"/>
            <a:endCxn id="233476" idx="1"/>
          </p:cNvCxnSpPr>
          <p:nvPr/>
        </p:nvCxnSpPr>
        <p:spPr bwMode="auto">
          <a:xfrm>
            <a:off x="3368797" y="2168099"/>
            <a:ext cx="1203203" cy="1067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79" name="AutoShape 7"/>
          <p:cNvCxnSpPr>
            <a:cxnSpLocks noChangeShapeType="1"/>
            <a:stCxn id="233476" idx="2"/>
            <a:endCxn id="233477" idx="0"/>
          </p:cNvCxnSpPr>
          <p:nvPr/>
        </p:nvCxnSpPr>
        <p:spPr bwMode="auto">
          <a:xfrm flipH="1">
            <a:off x="4686300" y="2873375"/>
            <a:ext cx="110490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33480" name="Text Box 8"/>
          <p:cNvSpPr txBox="1">
            <a:spLocks noChangeArrowheads="1"/>
          </p:cNvSpPr>
          <p:nvPr/>
        </p:nvSpPr>
        <p:spPr bwMode="auto">
          <a:xfrm>
            <a:off x="6019800" y="35052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4: return</a:t>
            </a:r>
            <a:r>
              <a:rPr lang="en-US" dirty="0" smtClean="0">
                <a:latin typeface="Calibri"/>
              </a:rPr>
              <a:t> 1</a:t>
            </a:r>
            <a:endParaRPr lang="en-US" dirty="0">
              <a:latin typeface="Calibri"/>
            </a:endParaRPr>
          </a:p>
        </p:txBody>
      </p:sp>
      <p:sp>
        <p:nvSpPr>
          <p:cNvPr id="233481" name="Text Box 9"/>
          <p:cNvSpPr txBox="1">
            <a:spLocks noChangeArrowheads="1"/>
          </p:cNvSpPr>
          <p:nvPr/>
        </p:nvSpPr>
        <p:spPr bwMode="auto">
          <a:xfrm>
            <a:off x="3810000" y="4419600"/>
            <a:ext cx="19812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5:</a:t>
            </a:r>
            <a:r>
              <a:rPr lang="en-US" dirty="0" smtClean="0">
                <a:latin typeface="Calibri"/>
              </a:rPr>
              <a:t> </a:t>
            </a:r>
          </a:p>
          <a:p>
            <a:r>
              <a:rPr lang="en-US" dirty="0">
                <a:latin typeface="Calibri"/>
              </a:rPr>
              <a:t>    k3 := k2+1</a:t>
            </a:r>
          </a:p>
        </p:txBody>
      </p:sp>
      <p:sp>
        <p:nvSpPr>
          <p:cNvPr id="233483" name="Text Box 11"/>
          <p:cNvSpPr txBox="1">
            <a:spLocks noChangeArrowheads="1"/>
          </p:cNvSpPr>
          <p:nvPr/>
        </p:nvSpPr>
        <p:spPr bwMode="auto">
          <a:xfrm>
            <a:off x="4953000" y="5562600"/>
            <a:ext cx="2514600" cy="8937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7</a:t>
            </a:r>
            <a:r>
              <a:rPr lang="en-US" dirty="0" smtClean="0">
                <a:latin typeface="Calibri"/>
              </a:rPr>
              <a:t>:</a:t>
            </a:r>
            <a:endParaRPr lang="en-US" dirty="0" smtClean="0">
              <a:latin typeface="Calibri"/>
              <a:sym typeface="Symbol" charset="2"/>
            </a:endParaRPr>
          </a:p>
          <a:p>
            <a:r>
              <a:rPr lang="en-US" sz="2800" dirty="0" smtClean="0">
                <a:latin typeface="Calibri"/>
              </a:rPr>
              <a:t>   </a:t>
            </a:r>
            <a:r>
              <a:rPr lang="en-US" dirty="0">
                <a:latin typeface="Calibri"/>
              </a:rPr>
              <a:t>k4 := </a:t>
            </a:r>
            <a:r>
              <a:rPr lang="en-US" dirty="0">
                <a:latin typeface="Calibri"/>
                <a:sym typeface="Symbol" charset="2"/>
              </a:rPr>
              <a:t>(</a:t>
            </a:r>
            <a:r>
              <a:rPr lang="en-US" dirty="0" smtClean="0">
                <a:latin typeface="Calibri"/>
                <a:sym typeface="Symbol" charset="2"/>
              </a:rPr>
              <a:t>k3)</a:t>
            </a:r>
            <a:endParaRPr lang="en-US" dirty="0">
              <a:latin typeface="Calibri"/>
              <a:sym typeface="Symbol" charset="2"/>
            </a:endParaRPr>
          </a:p>
        </p:txBody>
      </p:sp>
      <p:cxnSp>
        <p:nvCxnSpPr>
          <p:cNvPr id="233484" name="AutoShape 12"/>
          <p:cNvCxnSpPr>
            <a:cxnSpLocks noChangeShapeType="1"/>
            <a:stCxn id="233476" idx="2"/>
            <a:endCxn id="233480" idx="0"/>
          </p:cNvCxnSpPr>
          <p:nvPr/>
        </p:nvCxnSpPr>
        <p:spPr bwMode="auto">
          <a:xfrm>
            <a:off x="5791200" y="2873375"/>
            <a:ext cx="106680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5" name="AutoShape 13"/>
          <p:cNvCxnSpPr>
            <a:cxnSpLocks noChangeShapeType="1"/>
            <a:stCxn id="233477" idx="2"/>
            <a:endCxn id="233481" idx="0"/>
          </p:cNvCxnSpPr>
          <p:nvPr/>
        </p:nvCxnSpPr>
        <p:spPr bwMode="auto">
          <a:xfrm>
            <a:off x="4686300" y="3971925"/>
            <a:ext cx="1143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7" name="AutoShape 15"/>
          <p:cNvCxnSpPr>
            <a:cxnSpLocks noChangeShapeType="1"/>
            <a:stCxn id="233481" idx="2"/>
            <a:endCxn id="233483" idx="0"/>
          </p:cNvCxnSpPr>
          <p:nvPr/>
        </p:nvCxnSpPr>
        <p:spPr bwMode="auto">
          <a:xfrm>
            <a:off x="4800600" y="5251450"/>
            <a:ext cx="14097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9" name="AutoShape 17"/>
          <p:cNvCxnSpPr>
            <a:cxnSpLocks noChangeShapeType="1"/>
            <a:stCxn id="233483" idx="2"/>
            <a:endCxn id="233476" idx="0"/>
          </p:cNvCxnSpPr>
          <p:nvPr/>
        </p:nvCxnSpPr>
        <p:spPr bwMode="auto">
          <a:xfrm rot="16200000" flipV="1">
            <a:off x="3610768" y="3856832"/>
            <a:ext cx="4779963" cy="419100"/>
          </a:xfrm>
          <a:prstGeom prst="curvedConnector5">
            <a:avLst>
              <a:gd name="adj1" fmla="val -4782"/>
              <a:gd name="adj2" fmla="val -566292"/>
              <a:gd name="adj3" fmla="val 10478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7349-DF80-274B-B4B3-613013670CA0}" type="slidenum">
              <a:rPr lang="en-US"/>
              <a:pPr/>
              <a:t>26</a:t>
            </a:fld>
            <a:endParaRPr lang="en-US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27331" name="Text Box 3"/>
          <p:cNvSpPr txBox="1">
            <a:spLocks noChangeArrowheads="1"/>
          </p:cNvSpPr>
          <p:nvPr/>
        </p:nvSpPr>
        <p:spPr bwMode="auto">
          <a:xfrm>
            <a:off x="2133600" y="1828800"/>
            <a:ext cx="16002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1:</a:t>
            </a:r>
            <a:endParaRPr lang="en-US" sz="2800" dirty="0">
              <a:latin typeface="Calibri"/>
            </a:endParaRPr>
          </a:p>
        </p:txBody>
      </p:sp>
      <p:sp>
        <p:nvSpPr>
          <p:cNvPr id="227332" name="Text Box 4"/>
          <p:cNvSpPr txBox="1">
            <a:spLocks noChangeArrowheads="1"/>
          </p:cNvSpPr>
          <p:nvPr/>
        </p:nvSpPr>
        <p:spPr bwMode="auto">
          <a:xfrm>
            <a:off x="4572000" y="1905000"/>
            <a:ext cx="24384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2: k2 := </a:t>
            </a:r>
            <a:r>
              <a:rPr lang="en-US" dirty="0">
                <a:latin typeface="Calibri"/>
                <a:sym typeface="Symbol" charset="2"/>
              </a:rPr>
              <a:t>(k4, 0)</a:t>
            </a:r>
          </a:p>
          <a:p>
            <a:r>
              <a:rPr lang="en-US" dirty="0">
                <a:latin typeface="Calibri"/>
                <a:sym typeface="Symbol" charset="2"/>
              </a:rPr>
              <a:t>   </a:t>
            </a:r>
            <a:r>
              <a:rPr lang="en-US" dirty="0">
                <a:latin typeface="Calibri"/>
              </a:rPr>
              <a:t> if k2 &lt; 100</a:t>
            </a:r>
          </a:p>
        </p:txBody>
      </p:sp>
      <p:sp>
        <p:nvSpPr>
          <p:cNvPr id="227333" name="Text Box 5"/>
          <p:cNvSpPr txBox="1">
            <a:spLocks noChangeArrowheads="1"/>
          </p:cNvSpPr>
          <p:nvPr/>
        </p:nvSpPr>
        <p:spPr bwMode="auto">
          <a:xfrm>
            <a:off x="3810000" y="37338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3:</a:t>
            </a:r>
            <a:endParaRPr lang="en-US" sz="2800" dirty="0">
              <a:latin typeface="Calibri"/>
            </a:endParaRPr>
          </a:p>
        </p:txBody>
      </p:sp>
      <p:cxnSp>
        <p:nvCxnSpPr>
          <p:cNvPr id="227334" name="AutoShape 6"/>
          <p:cNvCxnSpPr>
            <a:cxnSpLocks noChangeShapeType="1"/>
            <a:stCxn id="227331" idx="3"/>
            <a:endCxn id="227332" idx="1"/>
          </p:cNvCxnSpPr>
          <p:nvPr/>
        </p:nvCxnSpPr>
        <p:spPr bwMode="auto">
          <a:xfrm>
            <a:off x="3733800" y="2062163"/>
            <a:ext cx="838200" cy="258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7335" name="AutoShape 7"/>
          <p:cNvCxnSpPr>
            <a:cxnSpLocks noChangeShapeType="1"/>
            <a:stCxn id="227332" idx="2"/>
            <a:endCxn id="227333" idx="0"/>
          </p:cNvCxnSpPr>
          <p:nvPr/>
        </p:nvCxnSpPr>
        <p:spPr bwMode="auto">
          <a:xfrm flipH="1">
            <a:off x="4686300" y="2736850"/>
            <a:ext cx="1104900" cy="996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7336" name="Text Box 8"/>
          <p:cNvSpPr txBox="1">
            <a:spLocks noChangeArrowheads="1"/>
          </p:cNvSpPr>
          <p:nvPr/>
        </p:nvSpPr>
        <p:spPr bwMode="auto">
          <a:xfrm>
            <a:off x="6019800" y="37338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4: return 1</a:t>
            </a:r>
          </a:p>
        </p:txBody>
      </p:sp>
      <p:sp>
        <p:nvSpPr>
          <p:cNvPr id="227337" name="Text Box 9"/>
          <p:cNvSpPr txBox="1">
            <a:spLocks noChangeArrowheads="1"/>
          </p:cNvSpPr>
          <p:nvPr/>
        </p:nvSpPr>
        <p:spPr bwMode="auto">
          <a:xfrm>
            <a:off x="3810000" y="4648200"/>
            <a:ext cx="19812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5: k3 := k2+1</a:t>
            </a:r>
          </a:p>
        </p:txBody>
      </p:sp>
      <p:sp>
        <p:nvSpPr>
          <p:cNvPr id="227339" name="Text Box 11"/>
          <p:cNvSpPr txBox="1">
            <a:spLocks noChangeArrowheads="1"/>
          </p:cNvSpPr>
          <p:nvPr/>
        </p:nvSpPr>
        <p:spPr bwMode="auto">
          <a:xfrm>
            <a:off x="4953000" y="5791200"/>
            <a:ext cx="2057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7: k4 := </a:t>
            </a:r>
            <a:r>
              <a:rPr lang="en-US" dirty="0">
                <a:latin typeface="Calibri"/>
                <a:sym typeface="Symbol" charset="2"/>
              </a:rPr>
              <a:t>(k3)</a:t>
            </a:r>
          </a:p>
        </p:txBody>
      </p:sp>
      <p:cxnSp>
        <p:nvCxnSpPr>
          <p:cNvPr id="227340" name="AutoShape 12"/>
          <p:cNvCxnSpPr>
            <a:cxnSpLocks noChangeShapeType="1"/>
            <a:stCxn id="227332" idx="2"/>
            <a:endCxn id="227336" idx="0"/>
          </p:cNvCxnSpPr>
          <p:nvPr/>
        </p:nvCxnSpPr>
        <p:spPr bwMode="auto">
          <a:xfrm>
            <a:off x="5791200" y="2736850"/>
            <a:ext cx="1066800" cy="996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7341" name="AutoShape 13"/>
          <p:cNvCxnSpPr>
            <a:cxnSpLocks noChangeShapeType="1"/>
            <a:stCxn id="227333" idx="2"/>
            <a:endCxn id="227337" idx="0"/>
          </p:cNvCxnSpPr>
          <p:nvPr/>
        </p:nvCxnSpPr>
        <p:spPr bwMode="auto">
          <a:xfrm>
            <a:off x="4686300" y="4200525"/>
            <a:ext cx="1143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7343" name="AutoShape 15"/>
          <p:cNvCxnSpPr>
            <a:cxnSpLocks noChangeShapeType="1"/>
            <a:stCxn id="227337" idx="2"/>
            <a:endCxn id="227339" idx="0"/>
          </p:cNvCxnSpPr>
          <p:nvPr/>
        </p:nvCxnSpPr>
        <p:spPr bwMode="auto">
          <a:xfrm>
            <a:off x="4800600" y="5114925"/>
            <a:ext cx="1181100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7345" name="AutoShape 17"/>
          <p:cNvCxnSpPr>
            <a:cxnSpLocks noChangeShapeType="1"/>
            <a:stCxn id="227339" idx="2"/>
            <a:endCxn id="227332" idx="0"/>
          </p:cNvCxnSpPr>
          <p:nvPr/>
        </p:nvCxnSpPr>
        <p:spPr bwMode="auto">
          <a:xfrm rot="16200000" flipV="1">
            <a:off x="3709987" y="3986213"/>
            <a:ext cx="4352925" cy="190500"/>
          </a:xfrm>
          <a:prstGeom prst="curvedConnector5">
            <a:avLst>
              <a:gd name="adj1" fmla="val -5250"/>
              <a:gd name="adj2" fmla="val -1237500"/>
              <a:gd name="adj3" fmla="val 10525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27B6-F56F-8F4C-B0C1-24660ACD95A9}" type="slidenum">
              <a:rPr lang="en-US"/>
              <a:pPr/>
              <a:t>27</a:t>
            </a:fld>
            <a:endParaRPr 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28355" name="Text Box 3"/>
          <p:cNvSpPr txBox="1">
            <a:spLocks noChangeArrowheads="1"/>
          </p:cNvSpPr>
          <p:nvPr/>
        </p:nvSpPr>
        <p:spPr bwMode="auto">
          <a:xfrm>
            <a:off x="1676400" y="2438400"/>
            <a:ext cx="16002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1:</a:t>
            </a:r>
            <a:endParaRPr lang="en-US" sz="2800" dirty="0">
              <a:latin typeface="Calibri"/>
            </a:endParaRPr>
          </a:p>
        </p:txBody>
      </p:sp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4114800" y="2514600"/>
            <a:ext cx="24384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2: k2 := </a:t>
            </a:r>
            <a:r>
              <a:rPr lang="en-US" dirty="0">
                <a:latin typeface="Calibri"/>
                <a:sym typeface="Symbol" charset="2"/>
              </a:rPr>
              <a:t>(k3, 0)</a:t>
            </a:r>
          </a:p>
          <a:p>
            <a:r>
              <a:rPr lang="en-US" dirty="0">
                <a:latin typeface="Calibri"/>
                <a:sym typeface="Symbol" charset="2"/>
              </a:rPr>
              <a:t>   </a:t>
            </a:r>
            <a:r>
              <a:rPr lang="en-US" dirty="0">
                <a:latin typeface="Calibri"/>
              </a:rPr>
              <a:t> if k2 &lt; 100</a:t>
            </a:r>
          </a:p>
        </p:txBody>
      </p:sp>
      <p:cxnSp>
        <p:nvCxnSpPr>
          <p:cNvPr id="228358" name="AutoShape 6"/>
          <p:cNvCxnSpPr>
            <a:cxnSpLocks noChangeShapeType="1"/>
            <a:stCxn id="228355" idx="3"/>
            <a:endCxn id="228356" idx="1"/>
          </p:cNvCxnSpPr>
          <p:nvPr/>
        </p:nvCxnSpPr>
        <p:spPr bwMode="auto">
          <a:xfrm>
            <a:off x="3276600" y="2671763"/>
            <a:ext cx="838200" cy="258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8359" name="AutoShape 7"/>
          <p:cNvCxnSpPr>
            <a:cxnSpLocks noChangeShapeType="1"/>
            <a:stCxn id="228356" idx="2"/>
            <a:endCxn id="228361" idx="0"/>
          </p:cNvCxnSpPr>
          <p:nvPr/>
        </p:nvCxnSpPr>
        <p:spPr bwMode="auto">
          <a:xfrm flipH="1">
            <a:off x="4343400" y="3346450"/>
            <a:ext cx="990600" cy="996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8360" name="Text Box 8"/>
          <p:cNvSpPr txBox="1">
            <a:spLocks noChangeArrowheads="1"/>
          </p:cNvSpPr>
          <p:nvPr/>
        </p:nvSpPr>
        <p:spPr bwMode="auto">
          <a:xfrm>
            <a:off x="5562600" y="43434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4: return 1</a:t>
            </a:r>
          </a:p>
        </p:txBody>
      </p:sp>
      <p:sp>
        <p:nvSpPr>
          <p:cNvPr id="228361" name="Text Box 9"/>
          <p:cNvSpPr txBox="1">
            <a:spLocks noChangeArrowheads="1"/>
          </p:cNvSpPr>
          <p:nvPr/>
        </p:nvSpPr>
        <p:spPr bwMode="auto">
          <a:xfrm>
            <a:off x="3352800" y="4343400"/>
            <a:ext cx="19812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5: k3 := k2+1</a:t>
            </a:r>
          </a:p>
        </p:txBody>
      </p:sp>
      <p:cxnSp>
        <p:nvCxnSpPr>
          <p:cNvPr id="228363" name="AutoShape 11"/>
          <p:cNvCxnSpPr>
            <a:cxnSpLocks noChangeShapeType="1"/>
            <a:stCxn id="228356" idx="2"/>
            <a:endCxn id="228360" idx="0"/>
          </p:cNvCxnSpPr>
          <p:nvPr/>
        </p:nvCxnSpPr>
        <p:spPr bwMode="auto">
          <a:xfrm>
            <a:off x="5334000" y="3346450"/>
            <a:ext cx="1066800" cy="996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8366" name="AutoShape 14"/>
          <p:cNvCxnSpPr>
            <a:cxnSpLocks noChangeShapeType="1"/>
            <a:stCxn id="228361" idx="2"/>
            <a:endCxn id="228356" idx="0"/>
          </p:cNvCxnSpPr>
          <p:nvPr/>
        </p:nvCxnSpPr>
        <p:spPr bwMode="auto">
          <a:xfrm rot="5400000" flipH="1" flipV="1">
            <a:off x="3690937" y="3167063"/>
            <a:ext cx="2295525" cy="990600"/>
          </a:xfrm>
          <a:prstGeom prst="curvedConnector5">
            <a:avLst>
              <a:gd name="adj1" fmla="val -39213"/>
              <a:gd name="adj2" fmla="val 357370"/>
              <a:gd name="adj3" fmla="val 10995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873B-2FA3-C34D-A35B-E21546B51F55}" type="slidenum">
              <a:rPr lang="en-US"/>
              <a:pPr/>
              <a:t>28</a:t>
            </a:fld>
            <a:endParaRPr lang="en-US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Arrays, Pointers and Memory</a:t>
            </a:r>
          </a:p>
          <a:p>
            <a:pPr lvl="1">
              <a:lnSpc>
                <a:spcPct val="90000"/>
              </a:lnSpc>
            </a:pPr>
            <a:r>
              <a:rPr lang="en-US"/>
              <a:t>For more complex programs, we need </a:t>
            </a:r>
            <a:r>
              <a:rPr lang="en-US" i="1"/>
              <a:t>dependencies</a:t>
            </a:r>
            <a:r>
              <a:rPr lang="en-US"/>
              <a:t>: how does statement B depend on statement A?</a:t>
            </a:r>
          </a:p>
          <a:p>
            <a:pPr lvl="1">
              <a:lnSpc>
                <a:spcPct val="90000"/>
              </a:lnSpc>
            </a:pPr>
            <a:r>
              <a:rPr lang="en-US" b="1"/>
              <a:t>Read after write</a:t>
            </a:r>
            <a:r>
              <a:rPr lang="en-US"/>
              <a:t>: A defines variable </a:t>
            </a:r>
            <a:r>
              <a:rPr lang="en-US" i="1"/>
              <a:t>v</a:t>
            </a:r>
            <a:r>
              <a:rPr lang="en-US"/>
              <a:t>, then B uses </a:t>
            </a:r>
            <a:r>
              <a:rPr lang="en-US" i="1"/>
              <a:t>v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b="1"/>
              <a:t>Write after write</a:t>
            </a:r>
            <a:r>
              <a:rPr lang="en-US"/>
              <a:t>: A defines </a:t>
            </a:r>
            <a:r>
              <a:rPr lang="en-US" i="1"/>
              <a:t>v</a:t>
            </a:r>
            <a:r>
              <a:rPr lang="en-US"/>
              <a:t>, then B defines </a:t>
            </a:r>
            <a:r>
              <a:rPr lang="en-US" i="1"/>
              <a:t>v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b="1"/>
              <a:t>Write after read</a:t>
            </a:r>
            <a:r>
              <a:rPr lang="en-US"/>
              <a:t>: A uses </a:t>
            </a:r>
            <a:r>
              <a:rPr lang="en-US" i="1"/>
              <a:t>v</a:t>
            </a:r>
            <a:r>
              <a:rPr lang="en-US"/>
              <a:t>, then B defines </a:t>
            </a:r>
            <a:r>
              <a:rPr lang="en-US" i="1"/>
              <a:t>v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b="1"/>
              <a:t>Control</a:t>
            </a:r>
            <a:r>
              <a:rPr lang="en-US"/>
              <a:t>: A controls whether B executes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EC8C-8B77-C340-AA05-98383142F6D6}" type="slidenum">
              <a:rPr lang="en-US"/>
              <a:pPr/>
              <a:t>29</a:t>
            </a:fld>
            <a:endParaRPr lang="en-US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Memory dependence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M[i] := 4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x := M[j]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M[k] := j</a:t>
            </a:r>
          </a:p>
          <a:p>
            <a:pPr>
              <a:lnSpc>
                <a:spcPct val="90000"/>
              </a:lnSpc>
            </a:pPr>
            <a:r>
              <a:rPr lang="en-US" sz="2800"/>
              <a:t>We cannot tell if </a:t>
            </a:r>
            <a:r>
              <a:rPr lang="en-US" sz="2800" i="1"/>
              <a:t>i, j, k</a:t>
            </a:r>
            <a:r>
              <a:rPr lang="en-US" sz="2800"/>
              <a:t> are all the same value which makes any optimization difficult</a:t>
            </a:r>
          </a:p>
          <a:p>
            <a:pPr>
              <a:lnSpc>
                <a:spcPct val="90000"/>
              </a:lnSpc>
            </a:pPr>
            <a:r>
              <a:rPr lang="en-US" sz="2800"/>
              <a:t>Similar problems with Control dependence</a:t>
            </a:r>
          </a:p>
          <a:p>
            <a:pPr>
              <a:lnSpc>
                <a:spcPct val="90000"/>
              </a:lnSpc>
            </a:pPr>
            <a:r>
              <a:rPr lang="en-US" sz="2800"/>
              <a:t>SSA does not offer an easy solution to these problems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B1C9-77DB-7C4C-BB21-4D8F1340C394}" type="slidenum">
              <a:rPr lang="en-US"/>
              <a:pPr/>
              <a:t>3</a:t>
            </a:fld>
            <a:endParaRPr lang="en-US"/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</a:t>
            </a:r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Non-Optimizations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Correctness of optimizations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Optimizations must not change the meaning of the program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Types of optimizations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Local optimizations</a:t>
            </a:r>
          </a:p>
          <a:p>
            <a:pPr lvl="1">
              <a:lnSpc>
                <a:spcPct val="90000"/>
              </a:lnSpc>
            </a:pPr>
            <a:r>
              <a:rPr lang="en-US" sz="2400" strike="sngStrike" dirty="0"/>
              <a:t>Global dataflow analysis for optimization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Static Single Assignment (SSA) Form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Amdahl’s Law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8E-A6E7-1040-8A1A-6E9EC3FCD434}" type="slidenum">
              <a:rPr lang="en-US"/>
              <a:pPr/>
              <a:t>30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More on Optimization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971800"/>
            <a:ext cx="3962400" cy="3581400"/>
          </a:xfrm>
        </p:spPr>
        <p:txBody>
          <a:bodyPr/>
          <a:lstStyle/>
          <a:p>
            <a:r>
              <a:rPr lang="en-US" sz="2400" dirty="0"/>
              <a:t>Control Flow Analysis</a:t>
            </a:r>
          </a:p>
          <a:p>
            <a:r>
              <a:rPr lang="en-US" sz="2400" dirty="0"/>
              <a:t>Data Flow Analysis</a:t>
            </a:r>
          </a:p>
          <a:p>
            <a:r>
              <a:rPr lang="en-US" sz="2400" dirty="0"/>
              <a:t>Dependence Analysis</a:t>
            </a:r>
          </a:p>
          <a:p>
            <a:r>
              <a:rPr lang="en-US" sz="2400" dirty="0"/>
              <a:t>Alias Analysis</a:t>
            </a:r>
          </a:p>
          <a:p>
            <a:r>
              <a:rPr lang="en-US" sz="2400" dirty="0"/>
              <a:t>Early Optimizations</a:t>
            </a:r>
          </a:p>
          <a:p>
            <a:r>
              <a:rPr lang="en-US" sz="2400" dirty="0"/>
              <a:t>Redundancy Elimination</a:t>
            </a:r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971800"/>
            <a:ext cx="4114800" cy="3505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Loop Optimizations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Procedure Optimizations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Code Scheduling (pipelining)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Low-level Optimizations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Interprocedural</a:t>
            </a:r>
            <a:r>
              <a:rPr lang="en-US" sz="2400" dirty="0"/>
              <a:t> Analysis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Memory Hierarchy</a:t>
            </a: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685800" y="1981200"/>
            <a:ext cx="7696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i="1" dirty="0">
                <a:latin typeface="Calibri"/>
              </a:rPr>
              <a:t>Advanced Compiler Design and Implementation</a:t>
            </a:r>
            <a:r>
              <a:rPr lang="en-US" sz="2800" dirty="0">
                <a:latin typeface="Calibri"/>
              </a:rPr>
              <a:t> by Steven S. </a:t>
            </a:r>
            <a:r>
              <a:rPr lang="en-US" sz="2800" dirty="0" err="1">
                <a:latin typeface="Calibri"/>
              </a:rPr>
              <a:t>Muchnick</a:t>
            </a:r>
            <a:endParaRPr lang="en-US" sz="3200" dirty="0"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BFC4-4074-ED48-B5C6-478E9876BB40}" type="slidenum">
              <a:rPr lang="en-US"/>
              <a:pPr/>
              <a:t>31</a:t>
            </a:fld>
            <a:endParaRPr lang="en-US"/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Amdahl’s Law</a:t>
            </a:r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Speedup</a:t>
            </a:r>
            <a:r>
              <a:rPr lang="en-US" baseline="-25000"/>
              <a:t>total</a:t>
            </a:r>
            <a:r>
              <a:rPr lang="en-US"/>
              <a:t> = </a:t>
            </a:r>
            <a:br>
              <a:rPr lang="en-US"/>
            </a:br>
            <a:r>
              <a:rPr lang="en-US"/>
              <a:t>((1 - Time</a:t>
            </a:r>
            <a:r>
              <a:rPr lang="en-US" baseline="-25000"/>
              <a:t>Fractionoptimized</a:t>
            </a:r>
            <a:r>
              <a:rPr lang="en-US"/>
              <a:t>) + Time</a:t>
            </a:r>
            <a:r>
              <a:rPr lang="en-US" baseline="-25000"/>
              <a:t>Fractionoptimized</a:t>
            </a:r>
            <a:r>
              <a:rPr lang="en-US"/>
              <a:t>/Speedup</a:t>
            </a:r>
            <a:r>
              <a:rPr lang="en-US" baseline="-25000"/>
              <a:t>optimized</a:t>
            </a:r>
            <a:r>
              <a:rPr lang="en-US"/>
              <a:t>)-1</a:t>
            </a:r>
          </a:p>
          <a:p>
            <a:pPr>
              <a:lnSpc>
                <a:spcPct val="90000"/>
              </a:lnSpc>
            </a:pPr>
            <a:r>
              <a:rPr lang="en-US"/>
              <a:t>Optimize the common case, 90/10 rule</a:t>
            </a:r>
          </a:p>
          <a:p>
            <a:pPr>
              <a:lnSpc>
                <a:spcPct val="90000"/>
              </a:lnSpc>
            </a:pPr>
            <a:r>
              <a:rPr lang="en-US"/>
              <a:t>Requires quantitative approach</a:t>
            </a:r>
          </a:p>
          <a:p>
            <a:pPr lvl="1">
              <a:lnSpc>
                <a:spcPct val="90000"/>
              </a:lnSpc>
            </a:pPr>
            <a:r>
              <a:rPr lang="en-US"/>
              <a:t>Profiling + Benchmarking</a:t>
            </a:r>
          </a:p>
          <a:p>
            <a:pPr>
              <a:lnSpc>
                <a:spcPct val="90000"/>
              </a:lnSpc>
            </a:pPr>
            <a:r>
              <a:rPr lang="en-US"/>
              <a:t>Problem: Compiler writer doesn’t know the application beforehand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8BF4-A212-0B42-B8C4-E37576C72CFB}" type="slidenum">
              <a:rPr lang="en-US"/>
              <a:pPr/>
              <a:t>32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Optimizations can improve speed, while maintaining correctness</a:t>
            </a:r>
          </a:p>
          <a:p>
            <a:r>
              <a:rPr lang="en-US" dirty="0"/>
              <a:t>Various early optimization steps</a:t>
            </a:r>
            <a:endParaRPr lang="en-US" dirty="0" smtClean="0"/>
          </a:p>
          <a:p>
            <a:r>
              <a:rPr lang="en-US" dirty="0" smtClean="0"/>
              <a:t>Static </a:t>
            </a:r>
            <a:r>
              <a:rPr lang="en-US" dirty="0"/>
              <a:t>Single-Assignment Form (SSA)</a:t>
            </a:r>
            <a:r>
              <a:rPr lang="en-US" dirty="0" smtClean="0"/>
              <a:t> </a:t>
            </a:r>
          </a:p>
          <a:p>
            <a:r>
              <a:rPr lang="en-US" dirty="0" smtClean="0"/>
              <a:t>Optimization using </a:t>
            </a:r>
            <a:r>
              <a:rPr lang="en-US" smtClean="0"/>
              <a:t>SSA Form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F912-B1FD-C648-97D7-4D1C55387DA5}" type="slidenum">
              <a:rPr lang="en-US"/>
              <a:pPr/>
              <a:t>4</a:t>
            </a:fld>
            <a:endParaRPr 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Non-Optimizations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800" b="1"/>
              <a:t>enum { GOOD, BAD };</a:t>
            </a:r>
          </a:p>
          <a:p>
            <a:pPr>
              <a:buFontTx/>
              <a:buNone/>
            </a:pPr>
            <a:r>
              <a:rPr lang="en-US" sz="1800" b="1"/>
              <a:t>extern int test_condition();</a:t>
            </a:r>
          </a:p>
          <a:p>
            <a:pPr>
              <a:buFontTx/>
              <a:buNone/>
            </a:pPr>
            <a:endParaRPr lang="en-US" sz="1800" b="1"/>
          </a:p>
          <a:p>
            <a:pPr>
              <a:buFontTx/>
              <a:buNone/>
            </a:pPr>
            <a:r>
              <a:rPr lang="en-US" sz="1800" b="1"/>
              <a:t>void check() {</a:t>
            </a:r>
          </a:p>
          <a:p>
            <a:pPr>
              <a:buFontTx/>
              <a:buNone/>
            </a:pPr>
            <a:r>
              <a:rPr lang="en-US" sz="1800" b="1"/>
              <a:t>  int rc;</a:t>
            </a:r>
          </a:p>
          <a:p>
            <a:pPr>
              <a:buFontTx/>
              <a:buNone/>
            </a:pPr>
            <a:endParaRPr lang="en-US" sz="1800" b="1"/>
          </a:p>
          <a:p>
            <a:pPr>
              <a:buFontTx/>
              <a:buNone/>
            </a:pPr>
            <a:r>
              <a:rPr lang="en-US" sz="1800" b="1"/>
              <a:t>  rc = test_condition();</a:t>
            </a:r>
          </a:p>
          <a:p>
            <a:pPr>
              <a:buFontTx/>
              <a:buNone/>
            </a:pPr>
            <a:r>
              <a:rPr lang="en-US" sz="1800" b="1"/>
              <a:t>  if (rc != GOOD) {</a:t>
            </a:r>
          </a:p>
          <a:p>
            <a:pPr>
              <a:buFontTx/>
              <a:buNone/>
            </a:pPr>
            <a:r>
              <a:rPr lang="en-US" sz="1800" b="1"/>
              <a:t>    exit(rc);</a:t>
            </a:r>
          </a:p>
          <a:p>
            <a:pPr>
              <a:buFontTx/>
              <a:buNone/>
            </a:pPr>
            <a:r>
              <a:rPr lang="en-US" sz="1800" b="1"/>
              <a:t>  }</a:t>
            </a:r>
          </a:p>
          <a:p>
            <a:pPr>
              <a:buFontTx/>
              <a:buNone/>
            </a:pPr>
            <a:r>
              <a:rPr lang="en-US" sz="1800" b="1"/>
              <a:t>}</a:t>
            </a:r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800" b="1"/>
              <a:t>enum { GOOD, BAD };</a:t>
            </a:r>
          </a:p>
          <a:p>
            <a:pPr>
              <a:buFontTx/>
              <a:buNone/>
            </a:pPr>
            <a:r>
              <a:rPr lang="en-US" sz="1800" b="1"/>
              <a:t>extern int test_condition();</a:t>
            </a:r>
          </a:p>
          <a:p>
            <a:pPr>
              <a:buFontTx/>
              <a:buNone/>
            </a:pPr>
            <a:endParaRPr lang="en-US" sz="1800" b="1"/>
          </a:p>
          <a:p>
            <a:pPr>
              <a:buFontTx/>
              <a:buNone/>
            </a:pPr>
            <a:r>
              <a:rPr lang="en-US" sz="1800" b="1"/>
              <a:t>void check() {</a:t>
            </a:r>
          </a:p>
          <a:p>
            <a:pPr>
              <a:buFontTx/>
              <a:buNone/>
            </a:pPr>
            <a:r>
              <a:rPr lang="en-US" sz="1800" b="1"/>
              <a:t> int rc;</a:t>
            </a:r>
          </a:p>
          <a:p>
            <a:pPr>
              <a:buFontTx/>
              <a:buNone/>
            </a:pPr>
            <a:endParaRPr lang="en-US" sz="1800" b="1"/>
          </a:p>
          <a:p>
            <a:pPr>
              <a:buFontTx/>
              <a:buNone/>
            </a:pPr>
            <a:r>
              <a:rPr lang="en-US" sz="1800" b="1"/>
              <a:t> if ((rc = test_condition())) {</a:t>
            </a:r>
          </a:p>
          <a:p>
            <a:pPr>
              <a:buFontTx/>
              <a:buNone/>
            </a:pPr>
            <a:r>
              <a:rPr lang="en-US" sz="1800" b="1"/>
              <a:t>   exit(rc);</a:t>
            </a:r>
          </a:p>
          <a:p>
            <a:pPr>
              <a:buFontTx/>
              <a:buNone/>
            </a:pPr>
            <a:r>
              <a:rPr lang="en-US" sz="1800" b="1"/>
              <a:t> }</a:t>
            </a:r>
          </a:p>
          <a:p>
            <a:pPr>
              <a:buFontTx/>
              <a:buNone/>
            </a:pPr>
            <a:r>
              <a:rPr lang="en-US" sz="1800" b="1"/>
              <a:t>}</a:t>
            </a:r>
          </a:p>
        </p:txBody>
      </p:sp>
      <p:sp>
        <p:nvSpPr>
          <p:cNvPr id="143365" name="Text Box 5"/>
          <p:cNvSpPr txBox="1">
            <a:spLocks noChangeArrowheads="1"/>
          </p:cNvSpPr>
          <p:nvPr/>
        </p:nvSpPr>
        <p:spPr bwMode="auto">
          <a:xfrm>
            <a:off x="1371600" y="5638800"/>
            <a:ext cx="6118782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 dirty="0">
                <a:solidFill>
                  <a:srgbClr val="990000"/>
                </a:solidFill>
                <a:latin typeface="Calibri"/>
              </a:rPr>
              <a:t>Which version of check runs faster?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7F61-8A64-AB46-8965-7393E503BF24}" type="slidenum">
              <a:rPr lang="en-US"/>
              <a:pPr/>
              <a:t>5</a:t>
            </a:fld>
            <a:endParaRPr lang="en-US"/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Optimizations</a:t>
            </a:r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High-level optimizations</a:t>
            </a:r>
          </a:p>
          <a:p>
            <a:pPr lvl="1"/>
            <a:r>
              <a:rPr lang="en-US"/>
              <a:t>function inlining</a:t>
            </a:r>
          </a:p>
          <a:p>
            <a:r>
              <a:rPr lang="en-US"/>
              <a:t>Machine-dependent optimizations</a:t>
            </a:r>
          </a:p>
          <a:p>
            <a:pPr lvl="1"/>
            <a:r>
              <a:rPr lang="en-US"/>
              <a:t>e.g., peephole optimizations, instruction scheduling</a:t>
            </a:r>
          </a:p>
          <a:p>
            <a:r>
              <a:rPr lang="en-US"/>
              <a:t>Local optimizations or Transformations</a:t>
            </a:r>
          </a:p>
          <a:p>
            <a:pPr lvl="1"/>
            <a:r>
              <a:rPr lang="en-US"/>
              <a:t>within basic block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A468-1039-5F4E-AB56-1B0023FA1FA9}" type="slidenum">
              <a:rPr lang="en-US"/>
              <a:pPr/>
              <a:t>6</a:t>
            </a:fld>
            <a:endParaRPr lang="en-US"/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Optimizations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Global optimizations or Data flow Analysis</a:t>
            </a:r>
          </a:p>
          <a:p>
            <a:pPr lvl="1">
              <a:lnSpc>
                <a:spcPct val="90000"/>
              </a:lnSpc>
            </a:pPr>
            <a:r>
              <a:rPr lang="en-US"/>
              <a:t>across basic blocks</a:t>
            </a:r>
          </a:p>
          <a:p>
            <a:pPr lvl="1">
              <a:lnSpc>
                <a:spcPct val="90000"/>
              </a:lnSpc>
            </a:pPr>
            <a:r>
              <a:rPr lang="en-US"/>
              <a:t>within one procedure (</a:t>
            </a:r>
            <a:r>
              <a:rPr lang="en-US" i="1"/>
              <a:t>intraprocedural</a:t>
            </a:r>
            <a:r>
              <a:rPr lang="en-US"/>
              <a:t>)</a:t>
            </a:r>
          </a:p>
          <a:p>
            <a:pPr lvl="1">
              <a:lnSpc>
                <a:spcPct val="90000"/>
              </a:lnSpc>
            </a:pPr>
            <a:r>
              <a:rPr lang="en-US"/>
              <a:t>whole program (</a:t>
            </a:r>
            <a:r>
              <a:rPr lang="en-US" i="1"/>
              <a:t>interprocedural</a:t>
            </a:r>
            <a:r>
              <a:rPr lang="en-US"/>
              <a:t>)</a:t>
            </a:r>
          </a:p>
          <a:p>
            <a:pPr lvl="1">
              <a:lnSpc>
                <a:spcPct val="90000"/>
              </a:lnSpc>
            </a:pPr>
            <a:r>
              <a:rPr lang="en-US"/>
              <a:t>pointers (</a:t>
            </a:r>
            <a:r>
              <a:rPr lang="en-US" i="1"/>
              <a:t>alias analysis</a:t>
            </a:r>
            <a:r>
              <a:rPr lang="en-US"/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FC62B-9844-0749-AD5F-B37E7BC86422}" type="slidenum">
              <a:rPr lang="en-US"/>
              <a:pPr/>
              <a:t>7</a:t>
            </a:fld>
            <a:endParaRPr 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685800" y="1447800"/>
            <a:ext cx="381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ctr" eaLnBrk="1" hangingPunct="1">
              <a:spcBef>
                <a:spcPct val="20000"/>
              </a:spcBef>
            </a:pPr>
            <a:endParaRPr lang="en-US">
              <a:solidFill>
                <a:srgbClr val="CC00CC"/>
              </a:solidFill>
              <a:latin typeface="Comic Sans MS" charset="0"/>
            </a:endParaRPr>
          </a:p>
          <a:p>
            <a:pPr marL="342900" indent="-342900" algn="ctr" eaLnBrk="1" hangingPunct="1">
              <a:spcBef>
                <a:spcPct val="20000"/>
              </a:spcBef>
            </a:pPr>
            <a:endParaRPr lang="en-US">
              <a:solidFill>
                <a:srgbClr val="CC00CC"/>
              </a:solidFill>
              <a:latin typeface="Comic Sans MS" charset="0"/>
            </a:endParaRPr>
          </a:p>
          <a:p>
            <a:pPr marL="342900" indent="-342900" algn="ctr" eaLnBrk="1" hangingPunct="1">
              <a:spcBef>
                <a:spcPct val="20000"/>
              </a:spcBef>
            </a:pPr>
            <a:endParaRPr lang="en-US">
              <a:solidFill>
                <a:srgbClr val="CC00CC"/>
              </a:solidFill>
              <a:latin typeface="Comic Sans MS" charset="0"/>
            </a:endParaRP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endParaRPr lang="en-US">
              <a:solidFill>
                <a:schemeClr val="accent2"/>
              </a:solidFill>
              <a:latin typeface="Comic Sans MS" charset="0"/>
            </a:endParaRP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Maintaining Correctness</a:t>
            </a:r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/>
              <a:t>What does this program output?</a:t>
            </a:r>
          </a:p>
          <a:p>
            <a:pPr algn="ctr">
              <a:buFontTx/>
              <a:buNone/>
            </a:pPr>
            <a:r>
              <a:rPr lang="en-US">
                <a:solidFill>
                  <a:srgbClr val="CC00CC"/>
                </a:solidFill>
              </a:rPr>
              <a:t>3</a:t>
            </a:r>
          </a:p>
          <a:p>
            <a:pPr algn="ctr">
              <a:buFontTx/>
              <a:buNone/>
            </a:pPr>
            <a:r>
              <a:rPr lang="en-US">
                <a:solidFill>
                  <a:srgbClr val="000099"/>
                </a:solidFill>
              </a:rPr>
              <a:t>Not:</a:t>
            </a:r>
          </a:p>
          <a:p>
            <a:pPr algn="ctr">
              <a:buFontTx/>
              <a:buNone/>
            </a:pPr>
            <a:r>
              <a:rPr lang="en-US">
                <a:solidFill>
                  <a:srgbClr val="CC00CC"/>
                </a:solidFill>
              </a:rPr>
              <a:t>$ decafcc byzero.decaf</a:t>
            </a:r>
          </a:p>
          <a:p>
            <a:pPr algn="ctr">
              <a:buFontTx/>
              <a:buNone/>
            </a:pPr>
            <a:r>
              <a:rPr lang="en-US">
                <a:solidFill>
                  <a:srgbClr val="CC00CC"/>
                </a:solidFill>
              </a:rPr>
              <a:t>Floating exception</a:t>
            </a:r>
            <a:endParaRPr lang="en-US" sz="3200"/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main</a:t>
            </a:r>
            <a:r>
              <a:rPr lang="en-US" sz="2400" dirty="0"/>
              <a:t>() {</a:t>
            </a:r>
          </a:p>
          <a:p>
            <a:pPr>
              <a:buFontTx/>
              <a:buNone/>
            </a:pPr>
            <a:r>
              <a:rPr lang="en-US" sz="2400" dirty="0"/>
              <a:t>  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x</a:t>
            </a:r>
            <a:r>
              <a:rPr lang="en-US" sz="2400" dirty="0"/>
              <a:t>;</a:t>
            </a:r>
          </a:p>
          <a:p>
            <a:pPr>
              <a:buFontTx/>
              <a:buNone/>
            </a:pPr>
            <a:r>
              <a:rPr lang="en-US" sz="2400" dirty="0"/>
              <a:t>    if (false) {</a:t>
            </a:r>
          </a:p>
          <a:p>
            <a:pPr>
              <a:buFontTx/>
              <a:buNone/>
            </a:pPr>
            <a:r>
              <a:rPr lang="en-US" sz="2400" dirty="0"/>
              <a:t>        </a:t>
            </a:r>
            <a:r>
              <a:rPr lang="en-US" sz="2400" dirty="0" err="1">
                <a:solidFill>
                  <a:srgbClr val="990000"/>
                </a:solidFill>
              </a:rPr>
              <a:t>x</a:t>
            </a:r>
            <a:r>
              <a:rPr lang="en-US" sz="2400" dirty="0">
                <a:solidFill>
                  <a:srgbClr val="990000"/>
                </a:solidFill>
              </a:rPr>
              <a:t> =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990000"/>
                </a:solidFill>
              </a:rPr>
              <a:t>3/(3-3);</a:t>
            </a:r>
          </a:p>
          <a:p>
            <a:pPr>
              <a:buFontTx/>
              <a:buNone/>
            </a:pPr>
            <a:r>
              <a:rPr lang="en-US" sz="2400" dirty="0"/>
              <a:t>    } else {</a:t>
            </a:r>
          </a:p>
          <a:p>
            <a:pPr>
              <a:buFontTx/>
              <a:buNone/>
            </a:pPr>
            <a:r>
              <a:rPr lang="en-US" sz="2400" dirty="0"/>
              <a:t>        </a:t>
            </a:r>
            <a:r>
              <a:rPr lang="en-US" sz="2400" dirty="0" err="1"/>
              <a:t>x</a:t>
            </a:r>
            <a:r>
              <a:rPr lang="en-US" sz="2400" dirty="0"/>
              <a:t> = 3;</a:t>
            </a:r>
          </a:p>
          <a:p>
            <a:pPr>
              <a:buFontTx/>
              <a:buNone/>
            </a:pPr>
            <a:r>
              <a:rPr lang="en-US" sz="2400" dirty="0"/>
              <a:t>    }</a:t>
            </a:r>
            <a:endParaRPr lang="en-US" sz="2400" dirty="0" smtClean="0"/>
          </a:p>
          <a:p>
            <a:pPr>
              <a:buFontTx/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print_int</a:t>
            </a:r>
            <a:r>
              <a:rPr lang="en-US" sz="2400" dirty="0" smtClean="0"/>
              <a:t>( </a:t>
            </a:r>
            <a:r>
              <a:rPr lang="en-US" sz="2400" dirty="0" err="1"/>
              <a:t>x</a:t>
            </a:r>
            <a:r>
              <a:rPr lang="en-US" sz="2400" dirty="0"/>
              <a:t>);</a:t>
            </a:r>
          </a:p>
          <a:p>
            <a:pPr>
              <a:buFontTx/>
              <a:buNone/>
            </a:pPr>
            <a:r>
              <a:rPr lang="en-US" sz="2400" dirty="0"/>
              <a:t>}</a:t>
            </a:r>
          </a:p>
        </p:txBody>
      </p:sp>
      <p:sp>
        <p:nvSpPr>
          <p:cNvPr id="147462" name="AutoShape 6"/>
          <p:cNvSpPr>
            <a:spLocks noChangeArrowheads="1"/>
          </p:cNvSpPr>
          <p:nvPr/>
        </p:nvSpPr>
        <p:spPr bwMode="auto">
          <a:xfrm>
            <a:off x="6705600" y="1687513"/>
            <a:ext cx="2057400" cy="1196975"/>
          </a:xfrm>
          <a:prstGeom prst="wedgeRectCallout">
            <a:avLst>
              <a:gd name="adj1" fmla="val -65509"/>
              <a:gd name="adj2" fmla="val 757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latin typeface="Calibri"/>
              </a:rPr>
              <a:t>branch delay</a:t>
            </a:r>
            <a:r>
              <a:rPr lang="en-US" dirty="0">
                <a:latin typeface="Calibri"/>
              </a:rPr>
              <a:t> slot (cf. </a:t>
            </a:r>
            <a:r>
              <a:rPr lang="en-US" b="1" dirty="0">
                <a:latin typeface="Calibri"/>
              </a:rPr>
              <a:t>load delay</a:t>
            </a:r>
            <a:r>
              <a:rPr lang="en-US" dirty="0">
                <a:latin typeface="Calibri"/>
              </a:rPr>
              <a:t> slot)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328D-EBAB-694B-AB51-131AB3414307}" type="slidenum">
              <a:rPr lang="en-US"/>
              <a:pPr/>
              <a:t>8</a:t>
            </a:fld>
            <a:endParaRPr 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Peephole Optimization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Redundant instruction elimination</a:t>
            </a:r>
          </a:p>
          <a:p>
            <a:pPr lvl="1">
              <a:lnSpc>
                <a:spcPct val="90000"/>
              </a:lnSpc>
            </a:pPr>
            <a:r>
              <a:rPr lang="en-US"/>
              <a:t>If two instructions perform that same function </a:t>
            </a:r>
            <a:r>
              <a:rPr lang="en-US" b="1" i="1"/>
              <a:t>and</a:t>
            </a:r>
            <a:r>
              <a:rPr lang="en-US"/>
              <a:t> are in the same basic block, remove one</a:t>
            </a:r>
          </a:p>
          <a:p>
            <a:pPr lvl="1">
              <a:lnSpc>
                <a:spcPct val="90000"/>
              </a:lnSpc>
            </a:pPr>
            <a:r>
              <a:rPr lang="en-US"/>
              <a:t>Redundant loads and stores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/>
              <a:t>li $t0, 3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/>
              <a:t>li $t0, 4</a:t>
            </a:r>
          </a:p>
          <a:p>
            <a:pPr lvl="1">
              <a:lnSpc>
                <a:spcPct val="90000"/>
              </a:lnSpc>
            </a:pPr>
            <a:r>
              <a:rPr lang="en-US"/>
              <a:t>Remove unreachable code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/>
              <a:t>li $t0, 3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/>
              <a:t>goto L2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/>
              <a:t>... (all of this code until next label can be removed)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37AF-92FA-DB40-BD35-39CEC921E07C}" type="slidenum">
              <a:rPr lang="en-US"/>
              <a:pPr/>
              <a:t>9</a:t>
            </a:fld>
            <a:endParaRPr lang="en-US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Peephole Optimization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Flow control optimization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err="1" smtClean="0"/>
              <a:t>br</a:t>
            </a:r>
            <a:r>
              <a:rPr lang="en-US" dirty="0" smtClean="0"/>
              <a:t> L1</a:t>
            </a:r>
            <a:endParaRPr lang="en-US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L1: </a:t>
            </a:r>
            <a:r>
              <a:rPr lang="en-US" dirty="0" err="1" smtClean="0"/>
              <a:t>br</a:t>
            </a:r>
            <a:r>
              <a:rPr lang="en-US" dirty="0" smtClean="0"/>
              <a:t> </a:t>
            </a:r>
            <a:r>
              <a:rPr lang="en-US" dirty="0" smtClean="0"/>
              <a:t>L2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Algebraic simplification</a:t>
            </a:r>
          </a:p>
          <a:p>
            <a:pPr>
              <a:lnSpc>
                <a:spcPct val="90000"/>
              </a:lnSpc>
            </a:pPr>
            <a:r>
              <a:rPr lang="en-US" dirty="0"/>
              <a:t>Reduction in strength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 faster instructions whenever possible</a:t>
            </a:r>
          </a:p>
          <a:p>
            <a:pPr>
              <a:lnSpc>
                <a:spcPct val="90000"/>
              </a:lnSpc>
            </a:pPr>
            <a:r>
              <a:rPr lang="en-US" dirty="0"/>
              <a:t>Use of Machine Idioms</a:t>
            </a:r>
          </a:p>
          <a:p>
            <a:pPr>
              <a:lnSpc>
                <a:spcPct val="90000"/>
              </a:lnSpc>
            </a:pPr>
            <a:r>
              <a:rPr lang="en-US" dirty="0"/>
              <a:t>Filling delay slots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3708</TotalTime>
  <Words>1895</Words>
  <Application>Microsoft Macintosh PowerPoint</Application>
  <PresentationFormat>On-screen Show (4:3)</PresentationFormat>
  <Paragraphs>360</Paragraphs>
  <Slides>32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Blank Presentation</vt:lpstr>
      <vt:lpstr>Code Optimization</vt:lpstr>
      <vt:lpstr>Code Optimization</vt:lpstr>
      <vt:lpstr>Optimizations</vt:lpstr>
      <vt:lpstr>Non-Optimizations</vt:lpstr>
      <vt:lpstr>Types of Optimizations</vt:lpstr>
      <vt:lpstr>Types of Optimizations</vt:lpstr>
      <vt:lpstr>Maintaining Correctness</vt:lpstr>
      <vt:lpstr>Peephole Optimization</vt:lpstr>
      <vt:lpstr>Peephole Optimization</vt:lpstr>
      <vt:lpstr>Constant folding &amp; propagation</vt:lpstr>
      <vt:lpstr>Constant folding &amp; propagation</vt:lpstr>
      <vt:lpstr>Transformations</vt:lpstr>
      <vt:lpstr>Transformations</vt:lpstr>
      <vt:lpstr>Transformations</vt:lpstr>
      <vt:lpstr>Transformations</vt:lpstr>
      <vt:lpstr>Optimizations using SSA</vt:lpstr>
      <vt:lpstr>Optimizations using SSA</vt:lpstr>
      <vt:lpstr>Optimizations using SSA</vt:lpstr>
      <vt:lpstr>Optimizations using SSA</vt:lpstr>
      <vt:lpstr>Optimizations using SSA</vt:lpstr>
      <vt:lpstr>Optimizations using SSA</vt:lpstr>
      <vt:lpstr>Optimizations using SSA</vt:lpstr>
      <vt:lpstr>Optimizations using SSA</vt:lpstr>
      <vt:lpstr>Optimizations using SSA</vt:lpstr>
      <vt:lpstr>Optimizations using SSA</vt:lpstr>
      <vt:lpstr>Optimizations using SSA</vt:lpstr>
      <vt:lpstr>Optimizations using SSA</vt:lpstr>
      <vt:lpstr>Optimizations using SSA</vt:lpstr>
      <vt:lpstr>Optimizations using SSA</vt:lpstr>
      <vt:lpstr>More on Optimization</vt:lpstr>
      <vt:lpstr>Amdahl’s Law</vt:lpstr>
      <vt:lpstr>Summary</vt:lpstr>
    </vt:vector>
  </TitlesOfParts>
  <Company>SFU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1143</cp:revision>
  <cp:lastPrinted>2011-11-29T07:18:27Z</cp:lastPrinted>
  <dcterms:created xsi:type="dcterms:W3CDTF">2011-11-30T17:42:58Z</dcterms:created>
  <dcterms:modified xsi:type="dcterms:W3CDTF">2016-07-26T18:17:49Z</dcterms:modified>
</cp:coreProperties>
</file>