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43"/>
  </p:notesMasterIdLst>
  <p:sldIdLst>
    <p:sldId id="316" r:id="rId2"/>
    <p:sldId id="31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7"/>
    <p:restoredTop sz="93395"/>
  </p:normalViewPr>
  <p:slideViewPr>
    <p:cSldViewPr snapToGrid="0" snapToObjects="1">
      <p:cViewPr varScale="1">
        <p:scale>
          <a:sx n="138" d="100"/>
          <a:sy n="138" d="100"/>
        </p:scale>
        <p:origin x="19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8070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3693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Shape 4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6" name="Shape 5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95389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2977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03809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05416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84645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52239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74899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95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89103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52632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04241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6830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51515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19976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37617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84634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15792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0835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0158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C762-1116-2146-A47C-D79A5A5DBAFD}" type="datetime1">
              <a:rPr lang="en-CA" smtClean="0"/>
              <a:t>2020-09-18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2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EDD1-5A1B-2342-BAF0-F7C5511A73CE}" type="datetime1">
              <a:rPr lang="en-CA" smtClean="0"/>
              <a:t>2020-09-18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64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59AE-0AE1-4048-8BD6-D39FC0EBB194}" type="datetime1">
              <a:rPr lang="en-CA" smtClean="0"/>
              <a:t>2020-09-18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81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140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854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525-9B7D-5945-A782-775278635E42}" type="datetime1">
              <a:rPr lang="en-CA" smtClean="0"/>
              <a:t>2020-09-18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3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1499-BDD1-6940-8C79-13A8B8E63D57}" type="datetime1">
              <a:rPr lang="en-CA" smtClean="0"/>
              <a:t>2020-09-18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1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0EF3-18A7-4644-8DA2-1EB9CA66C736}" type="datetime1">
              <a:rPr lang="en-CA" smtClean="0"/>
              <a:t>2020-09-18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9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8FC1-2481-FB4A-91E5-87F3422DE2D5}" type="datetime1">
              <a:rPr lang="en-CA" smtClean="0"/>
              <a:t>2020-09-18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C515-1622-C840-89B2-A4A55D34866A}" type="datetime1">
              <a:rPr lang="en-CA" smtClean="0"/>
              <a:t>2020-09-18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6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7E75-6C88-BB47-AC6F-0DCA859E7113}" type="datetime1">
              <a:rPr lang="en-CA" smtClean="0"/>
              <a:t>2020-09-18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0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2F8B-7E05-A047-BAC3-EE71BEBBE5BE}" type="datetime1">
              <a:rPr lang="en-CA" smtClean="0"/>
              <a:t>2020-09-18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64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F72A-E93E-B546-8268-6408A6E1DA62}" type="datetime1">
              <a:rPr lang="en-CA" smtClean="0"/>
              <a:t>2020-09-18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8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F4AC7-DB73-7444-A2A7-FD79FE1A2B2B}" type="datetime1">
              <a:rPr lang="en-CA" smtClean="0"/>
              <a:t>2020-09-18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1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Lexical Analysis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rgbClr val="888888"/>
              </a:buClr>
              <a:buSzPct val="25000"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5" name="Shape 148">
            <a:extLst>
              <a:ext uri="{FF2B5EF4-FFF2-40B4-BE49-F238E27FC236}">
                <a16:creationId xmlns:a16="http://schemas.microsoft.com/office/drawing/2014/main" id="{1D0E153D-E16E-4944-B2E4-BA1AE972AFC7}"/>
              </a:ext>
            </a:extLst>
          </p:cNvPr>
          <p:cNvSpPr/>
          <p:nvPr/>
        </p:nvSpPr>
        <p:spPr>
          <a:xfrm>
            <a:off x="6540284" y="357852"/>
            <a:ext cx="2292007" cy="41486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LEX5: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Regexps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NFA</a:t>
            </a:r>
          </a:p>
        </p:txBody>
      </p:sp>
    </p:spTree>
    <p:extLst>
      <p:ext uri="{BB962C8B-B14F-4D97-AF65-F5344CB8AC3E}">
        <p14:creationId xmlns:p14="http://schemas.microsoft.com/office/powerpoint/2010/main" val="1786094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 Rule 4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en-US" sz="2400" dirty="0"/>
              <a:t>Given 2 NFAs 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,r</a:t>
            </a:r>
            <a:r>
              <a:rPr lang="en-US" sz="2400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/>
              <a:t>, there is a NFA that accepts 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10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3" name="Shape 283"/>
          <p:cNvGrpSpPr/>
          <p:nvPr/>
        </p:nvGrpSpPr>
        <p:grpSpPr>
          <a:xfrm>
            <a:off x="1752600" y="2410754"/>
            <a:ext cx="5638800" cy="1180433"/>
            <a:chOff x="1981199" y="3467766"/>
            <a:chExt cx="5638800" cy="1180433"/>
          </a:xfrm>
        </p:grpSpPr>
        <p:sp>
          <p:nvSpPr>
            <p:cNvPr id="284" name="Shape 284"/>
            <p:cNvSpPr txBox="1"/>
            <p:nvPr/>
          </p:nvSpPr>
          <p:spPr>
            <a:xfrm>
              <a:off x="4562400" y="3467766"/>
              <a:ext cx="476400" cy="476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grpSp>
          <p:nvGrpSpPr>
            <p:cNvPr id="285" name="Shape 285"/>
            <p:cNvGrpSpPr/>
            <p:nvPr/>
          </p:nvGrpSpPr>
          <p:grpSpPr>
            <a:xfrm>
              <a:off x="1981199" y="3581399"/>
              <a:ext cx="5638800" cy="1066800"/>
              <a:chOff x="1981199" y="3581399"/>
              <a:chExt cx="5638800" cy="1066800"/>
            </a:xfrm>
          </p:grpSpPr>
          <p:sp>
            <p:nvSpPr>
              <p:cNvPr id="286" name="Shape 286" descr="25%"/>
              <p:cNvSpPr/>
              <p:nvPr/>
            </p:nvSpPr>
            <p:spPr>
              <a:xfrm>
                <a:off x="5105399" y="3581399"/>
                <a:ext cx="2514600" cy="106680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22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Shape 287" descr="25%"/>
              <p:cNvSpPr/>
              <p:nvPr/>
            </p:nvSpPr>
            <p:spPr>
              <a:xfrm>
                <a:off x="1981199" y="3581399"/>
                <a:ext cx="2514599" cy="106680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22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Shape 288"/>
              <p:cNvSpPr/>
              <p:nvPr/>
            </p:nvSpPr>
            <p:spPr>
              <a:xfrm>
                <a:off x="2133599" y="3810000"/>
                <a:ext cx="609600" cy="609600"/>
              </a:xfrm>
              <a:prstGeom prst="flowChartConnector">
                <a:avLst/>
              </a:prstGeom>
              <a:solidFill>
                <a:srgbClr val="FF9900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algn="ctr"/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Shape 289"/>
              <p:cNvSpPr/>
              <p:nvPr/>
            </p:nvSpPr>
            <p:spPr>
              <a:xfrm>
                <a:off x="3733800" y="3810000"/>
                <a:ext cx="609600" cy="609600"/>
              </a:xfrm>
              <a:prstGeom prst="flowChartConnector">
                <a:avLst/>
              </a:prstGeom>
              <a:solidFill>
                <a:srgbClr val="FF9900"/>
              </a:solidFill>
              <a:ln w="73025" cap="flat" cmpd="dbl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algn="ctr"/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Shape 290"/>
              <p:cNvSpPr txBox="1"/>
              <p:nvPr/>
            </p:nvSpPr>
            <p:spPr>
              <a:xfrm>
                <a:off x="2981325" y="3886199"/>
                <a:ext cx="447600" cy="46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r1</a:t>
                </a:r>
              </a:p>
            </p:txBody>
          </p:sp>
          <p:sp>
            <p:nvSpPr>
              <p:cNvPr id="291" name="Shape 291"/>
              <p:cNvSpPr/>
              <p:nvPr/>
            </p:nvSpPr>
            <p:spPr>
              <a:xfrm>
                <a:off x="5257799" y="3810000"/>
                <a:ext cx="609600" cy="609600"/>
              </a:xfrm>
              <a:prstGeom prst="flowChartConnector">
                <a:avLst/>
              </a:prstGeom>
              <a:solidFill>
                <a:srgbClr val="FF9900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algn="ctr"/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Shape 292"/>
              <p:cNvSpPr/>
              <p:nvPr/>
            </p:nvSpPr>
            <p:spPr>
              <a:xfrm>
                <a:off x="6858000" y="3810000"/>
                <a:ext cx="609600" cy="609600"/>
              </a:xfrm>
              <a:prstGeom prst="flowChartConnector">
                <a:avLst/>
              </a:prstGeom>
              <a:solidFill>
                <a:srgbClr val="FF9900"/>
              </a:solidFill>
              <a:ln w="73025" cap="flat" cmpd="dbl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algn="ctr"/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Shape 293"/>
              <p:cNvSpPr txBox="1"/>
              <p:nvPr/>
            </p:nvSpPr>
            <p:spPr>
              <a:xfrm>
                <a:off x="6105524" y="3886199"/>
                <a:ext cx="447600" cy="46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r2</a:t>
                </a:r>
              </a:p>
            </p:txBody>
          </p:sp>
          <p:cxnSp>
            <p:nvCxnSpPr>
              <p:cNvPr id="294" name="Shape 294"/>
              <p:cNvCxnSpPr>
                <a:stCxn id="288" idx="7"/>
                <a:endCxn id="289" idx="3"/>
              </p:cNvCxnSpPr>
              <p:nvPr/>
            </p:nvCxnSpPr>
            <p:spPr>
              <a:xfrm rot="-5400000" flipH="1">
                <a:off x="3022926" y="3530273"/>
                <a:ext cx="431100" cy="1169100"/>
              </a:xfrm>
              <a:prstGeom prst="curvedConnector5">
                <a:avLst>
                  <a:gd name="adj1" fmla="val -75945"/>
                  <a:gd name="adj2" fmla="val 50002"/>
                  <a:gd name="adj3" fmla="val 175934"/>
                </a:avLst>
              </a:prstGeom>
              <a:noFill/>
              <a:ln w="2857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295" name="Shape 295"/>
              <p:cNvCxnSpPr>
                <a:stCxn id="291" idx="7"/>
                <a:endCxn id="292" idx="3"/>
              </p:cNvCxnSpPr>
              <p:nvPr/>
            </p:nvCxnSpPr>
            <p:spPr>
              <a:xfrm rot="-5400000" flipH="1">
                <a:off x="6147125" y="3530273"/>
                <a:ext cx="431100" cy="1169100"/>
              </a:xfrm>
              <a:prstGeom prst="curvedConnector5">
                <a:avLst>
                  <a:gd name="adj1" fmla="val -75945"/>
                  <a:gd name="adj2" fmla="val 50002"/>
                  <a:gd name="adj3" fmla="val 175934"/>
                </a:avLst>
              </a:prstGeom>
              <a:noFill/>
              <a:ln w="2857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lg" len="lg"/>
              </a:ln>
            </p:spPr>
          </p:cxnSp>
        </p:grpSp>
        <p:cxnSp>
          <p:nvCxnSpPr>
            <p:cNvPr id="296" name="Shape 296"/>
            <p:cNvCxnSpPr>
              <a:stCxn id="289" idx="6"/>
              <a:endCxn id="291" idx="2"/>
            </p:cNvCxnSpPr>
            <p:nvPr/>
          </p:nvCxnSpPr>
          <p:spPr>
            <a:xfrm>
              <a:off x="4343400" y="4114800"/>
              <a:ext cx="91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 Rule 4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en-US" sz="2400" dirty="0"/>
              <a:t>Given 2 NFAs 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,r</a:t>
            </a:r>
            <a:r>
              <a:rPr lang="en-US" sz="2400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/>
              <a:t>, there is a NFA that accepts 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11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3C1A094-6BEF-3A49-AFC1-E99E248B8372}"/>
              </a:ext>
            </a:extLst>
          </p:cNvPr>
          <p:cNvGrpSpPr/>
          <p:nvPr/>
        </p:nvGrpSpPr>
        <p:grpSpPr>
          <a:xfrm>
            <a:off x="1752600" y="2410754"/>
            <a:ext cx="5638800" cy="1180433"/>
            <a:chOff x="1981199" y="2610517"/>
            <a:chExt cx="5638800" cy="1180433"/>
          </a:xfrm>
        </p:grpSpPr>
        <p:grpSp>
          <p:nvGrpSpPr>
            <p:cNvPr id="283" name="Shape 283"/>
            <p:cNvGrpSpPr/>
            <p:nvPr/>
          </p:nvGrpSpPr>
          <p:grpSpPr>
            <a:xfrm>
              <a:off x="1981199" y="2610517"/>
              <a:ext cx="5638800" cy="1180433"/>
              <a:chOff x="1981199" y="3467766"/>
              <a:chExt cx="5638800" cy="1180433"/>
            </a:xfrm>
          </p:grpSpPr>
          <p:sp>
            <p:nvSpPr>
              <p:cNvPr id="284" name="Shape 284"/>
              <p:cNvSpPr txBox="1"/>
              <p:nvPr/>
            </p:nvSpPr>
            <p:spPr>
              <a:xfrm>
                <a:off x="4562400" y="3467766"/>
                <a:ext cx="476400" cy="47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ε</a:t>
                </a:r>
              </a:p>
            </p:txBody>
          </p:sp>
          <p:grpSp>
            <p:nvGrpSpPr>
              <p:cNvPr id="285" name="Shape 285"/>
              <p:cNvGrpSpPr/>
              <p:nvPr/>
            </p:nvGrpSpPr>
            <p:grpSpPr>
              <a:xfrm>
                <a:off x="1981199" y="3581399"/>
                <a:ext cx="5638800" cy="1066800"/>
                <a:chOff x="1981199" y="3581399"/>
                <a:chExt cx="5638800" cy="1066800"/>
              </a:xfrm>
            </p:grpSpPr>
            <p:sp>
              <p:nvSpPr>
                <p:cNvPr id="286" name="Shape 286" descr="25%"/>
                <p:cNvSpPr/>
                <p:nvPr/>
              </p:nvSpPr>
              <p:spPr>
                <a:xfrm>
                  <a:off x="5105399" y="3581399"/>
                  <a:ext cx="2514600" cy="10668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222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Shape 287" descr="25%"/>
                <p:cNvSpPr/>
                <p:nvPr/>
              </p:nvSpPr>
              <p:spPr>
                <a:xfrm>
                  <a:off x="1981199" y="3581399"/>
                  <a:ext cx="2514599" cy="10668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222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" name="Shape 288"/>
                <p:cNvSpPr/>
                <p:nvPr/>
              </p:nvSpPr>
              <p:spPr>
                <a:xfrm>
                  <a:off x="2133599" y="3810000"/>
                  <a:ext cx="609600" cy="609600"/>
                </a:xfrm>
                <a:prstGeom prst="flowChartConnector">
                  <a:avLst/>
                </a:prstGeom>
                <a:solidFill>
                  <a:srgbClr val="FF9900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algn="ctr"/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Shape 290"/>
                <p:cNvSpPr txBox="1"/>
                <p:nvPr/>
              </p:nvSpPr>
              <p:spPr>
                <a:xfrm>
                  <a:off x="2981325" y="3886199"/>
                  <a:ext cx="447600" cy="46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algn="ctr">
                    <a:buSzPct val="25000"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r1</a:t>
                  </a:r>
                </a:p>
              </p:txBody>
            </p:sp>
            <p:sp>
              <p:nvSpPr>
                <p:cNvPr id="291" name="Shape 291"/>
                <p:cNvSpPr/>
                <p:nvPr/>
              </p:nvSpPr>
              <p:spPr>
                <a:xfrm>
                  <a:off x="5257799" y="3810000"/>
                  <a:ext cx="609600" cy="609600"/>
                </a:xfrm>
                <a:prstGeom prst="flowChartConnector">
                  <a:avLst/>
                </a:prstGeom>
                <a:solidFill>
                  <a:srgbClr val="FF9900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algn="ctr"/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" name="Shape 292"/>
                <p:cNvSpPr/>
                <p:nvPr/>
              </p:nvSpPr>
              <p:spPr>
                <a:xfrm>
                  <a:off x="6858000" y="3810000"/>
                  <a:ext cx="609600" cy="609600"/>
                </a:xfrm>
                <a:prstGeom prst="flowChartConnector">
                  <a:avLst/>
                </a:prstGeom>
                <a:solidFill>
                  <a:srgbClr val="FF9900"/>
                </a:solidFill>
                <a:ln w="73025" cap="flat" cmpd="dbl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algn="ctr"/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Shape 293"/>
                <p:cNvSpPr txBox="1"/>
                <p:nvPr/>
              </p:nvSpPr>
              <p:spPr>
                <a:xfrm>
                  <a:off x="6105524" y="3886199"/>
                  <a:ext cx="447600" cy="46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algn="ctr">
                    <a:buSzPct val="25000"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r2</a:t>
                  </a:r>
                </a:p>
              </p:txBody>
            </p:sp>
            <p:cxnSp>
              <p:nvCxnSpPr>
                <p:cNvPr id="294" name="Shape 294"/>
                <p:cNvCxnSpPr>
                  <a:cxnSpLocks/>
                  <a:stCxn id="288" idx="7"/>
                </p:cNvCxnSpPr>
                <p:nvPr/>
              </p:nvCxnSpPr>
              <p:spPr>
                <a:xfrm rot="-5400000" flipH="1">
                  <a:off x="3022926" y="3530273"/>
                  <a:ext cx="431100" cy="1169100"/>
                </a:xfrm>
                <a:prstGeom prst="curvedConnector5">
                  <a:avLst>
                    <a:gd name="adj1" fmla="val -75945"/>
                    <a:gd name="adj2" fmla="val 50002"/>
                    <a:gd name="adj3" fmla="val 175934"/>
                  </a:avLst>
                </a:prstGeom>
                <a:noFill/>
                <a:ln w="28575" cap="flat" cmpd="sng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triangle" w="lg" len="lg"/>
                </a:ln>
              </p:spPr>
            </p:cxnSp>
            <p:cxnSp>
              <p:nvCxnSpPr>
                <p:cNvPr id="295" name="Shape 295"/>
                <p:cNvCxnSpPr>
                  <a:stCxn id="291" idx="7"/>
                  <a:endCxn id="292" idx="3"/>
                </p:cNvCxnSpPr>
                <p:nvPr/>
              </p:nvCxnSpPr>
              <p:spPr>
                <a:xfrm rot="-5400000" flipH="1">
                  <a:off x="6147125" y="3530273"/>
                  <a:ext cx="431100" cy="1169100"/>
                </a:xfrm>
                <a:prstGeom prst="curvedConnector5">
                  <a:avLst>
                    <a:gd name="adj1" fmla="val -75945"/>
                    <a:gd name="adj2" fmla="val 50002"/>
                    <a:gd name="adj3" fmla="val 175934"/>
                  </a:avLst>
                </a:prstGeom>
                <a:noFill/>
                <a:ln w="28575" cap="flat" cmpd="sng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triangle" w="lg" len="lg"/>
                </a:ln>
              </p:spPr>
            </p:cxnSp>
          </p:grpSp>
          <p:cxnSp>
            <p:nvCxnSpPr>
              <p:cNvPr id="296" name="Shape 296"/>
              <p:cNvCxnSpPr>
                <a:cxnSpLocks/>
                <a:endCxn id="291" idx="2"/>
              </p:cNvCxnSpPr>
              <p:nvPr/>
            </p:nvCxnSpPr>
            <p:spPr>
              <a:xfrm>
                <a:off x="4343400" y="4114800"/>
                <a:ext cx="914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</p:grpSp>
        <p:sp>
          <p:nvSpPr>
            <p:cNvPr id="19" name="Shape 291">
              <a:extLst>
                <a:ext uri="{FF2B5EF4-FFF2-40B4-BE49-F238E27FC236}">
                  <a16:creationId xmlns:a16="http://schemas.microsoft.com/office/drawing/2014/main" id="{A3FAFA72-6C92-4F48-850A-BBE9F32BA233}"/>
                </a:ext>
              </a:extLst>
            </p:cNvPr>
            <p:cNvSpPr/>
            <p:nvPr/>
          </p:nvSpPr>
          <p:spPr>
            <a:xfrm>
              <a:off x="3715277" y="2914650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2844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 Rule 5 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en-US" sz="2400" dirty="0"/>
              <a:t>Given an NFA for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dirty="0"/>
              <a:t>, there is an NFA that accepts 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r*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12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5" name="Shape 305"/>
          <p:cNvGrpSpPr/>
          <p:nvPr/>
        </p:nvGrpSpPr>
        <p:grpSpPr>
          <a:xfrm>
            <a:off x="3314700" y="2571750"/>
            <a:ext cx="2514600" cy="1066800"/>
            <a:chOff x="3429000" y="4114800"/>
            <a:chExt cx="2514600" cy="1066800"/>
          </a:xfrm>
        </p:grpSpPr>
        <p:sp>
          <p:nvSpPr>
            <p:cNvPr id="306" name="Shape 306" descr="25%"/>
            <p:cNvSpPr/>
            <p:nvPr/>
          </p:nvSpPr>
          <p:spPr>
            <a:xfrm>
              <a:off x="3429000" y="4114800"/>
              <a:ext cx="2514600" cy="1066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22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3581399" y="43434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5181599" y="43434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7302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Shape 309"/>
            <p:cNvSpPr txBox="1"/>
            <p:nvPr/>
          </p:nvSpPr>
          <p:spPr>
            <a:xfrm>
              <a:off x="4508499" y="4419600"/>
              <a:ext cx="292099" cy="46196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 dirty="0">
                  <a:solidFill>
                    <a:schemeClr val="dk1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r</a:t>
              </a:r>
            </a:p>
          </p:txBody>
        </p:sp>
        <p:cxnSp>
          <p:nvCxnSpPr>
            <p:cNvPr id="310" name="Shape 310"/>
            <p:cNvCxnSpPr>
              <a:stCxn id="307" idx="7"/>
              <a:endCxn id="308" idx="3"/>
            </p:cNvCxnSpPr>
            <p:nvPr/>
          </p:nvCxnSpPr>
          <p:spPr>
            <a:xfrm rot="-5400000" flipH="1">
              <a:off x="4470726" y="4063673"/>
              <a:ext cx="431100" cy="1169100"/>
            </a:xfrm>
            <a:prstGeom prst="curvedConnector5">
              <a:avLst>
                <a:gd name="adj1" fmla="val -75945"/>
                <a:gd name="adj2" fmla="val 50002"/>
                <a:gd name="adj3" fmla="val 175934"/>
              </a:avLst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triangle" w="lg" len="lg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 Rule 5 </a:t>
            </a:r>
          </a:p>
        </p:txBody>
      </p:sp>
      <p:sp>
        <p:nvSpPr>
          <p:cNvPr id="318" name="Shape 3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en-US" sz="2400" dirty="0"/>
              <a:t>Given an NFA for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dirty="0"/>
              <a:t>, there is an NFA that accepts 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r*</a:t>
            </a:r>
          </a:p>
        </p:txBody>
      </p:sp>
      <p:sp>
        <p:nvSpPr>
          <p:cNvPr id="316" name="Shape 3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13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2F3BB79-95D6-0B43-8209-9A1F61EDCA3E}"/>
              </a:ext>
            </a:extLst>
          </p:cNvPr>
          <p:cNvGrpSpPr/>
          <p:nvPr/>
        </p:nvGrpSpPr>
        <p:grpSpPr>
          <a:xfrm>
            <a:off x="1931175" y="1776413"/>
            <a:ext cx="5281650" cy="2990850"/>
            <a:chOff x="1919400" y="2266949"/>
            <a:chExt cx="5281650" cy="2990850"/>
          </a:xfrm>
        </p:grpSpPr>
        <p:grpSp>
          <p:nvGrpSpPr>
            <p:cNvPr id="319" name="Shape 319"/>
            <p:cNvGrpSpPr/>
            <p:nvPr/>
          </p:nvGrpSpPr>
          <p:grpSpPr>
            <a:xfrm>
              <a:off x="1919400" y="2266949"/>
              <a:ext cx="5281650" cy="2990850"/>
              <a:chOff x="1919400" y="3124200"/>
              <a:chExt cx="5281650" cy="2990850"/>
            </a:xfrm>
          </p:grpSpPr>
          <p:sp>
            <p:nvSpPr>
              <p:cNvPr id="320" name="Shape 320"/>
              <p:cNvSpPr txBox="1"/>
              <p:nvPr/>
            </p:nvSpPr>
            <p:spPr>
              <a:xfrm>
                <a:off x="2743200" y="4114800"/>
                <a:ext cx="476250" cy="476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ε</a:t>
                </a:r>
              </a:p>
            </p:txBody>
          </p:sp>
          <p:sp>
            <p:nvSpPr>
              <p:cNvPr id="321" name="Shape 321"/>
              <p:cNvSpPr txBox="1"/>
              <p:nvPr/>
            </p:nvSpPr>
            <p:spPr>
              <a:xfrm>
                <a:off x="6096000" y="4114800"/>
                <a:ext cx="476250" cy="476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ε</a:t>
                </a:r>
              </a:p>
            </p:txBody>
          </p:sp>
          <p:sp>
            <p:nvSpPr>
              <p:cNvPr id="322" name="Shape 322"/>
              <p:cNvSpPr/>
              <p:nvPr/>
            </p:nvSpPr>
            <p:spPr>
              <a:xfrm>
                <a:off x="6724650" y="4410000"/>
                <a:ext cx="476400" cy="476400"/>
              </a:xfrm>
              <a:prstGeom prst="flowChartConnector">
                <a:avLst/>
              </a:prstGeom>
              <a:solidFill>
                <a:srgbClr val="FF9900"/>
              </a:solidFill>
              <a:ln w="73025" cap="flat" cmpd="dbl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algn="ctr"/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Shape 323"/>
              <p:cNvSpPr/>
              <p:nvPr/>
            </p:nvSpPr>
            <p:spPr>
              <a:xfrm>
                <a:off x="1919400" y="4410075"/>
                <a:ext cx="476400" cy="476400"/>
              </a:xfrm>
              <a:prstGeom prst="flowChartConnector">
                <a:avLst/>
              </a:prstGeom>
              <a:solidFill>
                <a:srgbClr val="FF9900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algn="ctr"/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Shape 324"/>
              <p:cNvSpPr txBox="1"/>
              <p:nvPr/>
            </p:nvSpPr>
            <p:spPr>
              <a:xfrm>
                <a:off x="4495800" y="5638800"/>
                <a:ext cx="476250" cy="476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ε</a:t>
                </a:r>
              </a:p>
            </p:txBody>
          </p:sp>
          <p:sp>
            <p:nvSpPr>
              <p:cNvPr id="325" name="Shape 325"/>
              <p:cNvSpPr txBox="1"/>
              <p:nvPr/>
            </p:nvSpPr>
            <p:spPr>
              <a:xfrm>
                <a:off x="4495800" y="3124200"/>
                <a:ext cx="476250" cy="476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ε</a:t>
                </a:r>
              </a:p>
            </p:txBody>
          </p:sp>
          <p:grpSp>
            <p:nvGrpSpPr>
              <p:cNvPr id="326" name="Shape 326"/>
              <p:cNvGrpSpPr/>
              <p:nvPr/>
            </p:nvGrpSpPr>
            <p:grpSpPr>
              <a:xfrm>
                <a:off x="3429000" y="4114800"/>
                <a:ext cx="2514600" cy="1066800"/>
                <a:chOff x="3429000" y="4114800"/>
                <a:chExt cx="2514600" cy="1066800"/>
              </a:xfrm>
            </p:grpSpPr>
            <p:sp>
              <p:nvSpPr>
                <p:cNvPr id="327" name="Shape 327" descr="25%"/>
                <p:cNvSpPr/>
                <p:nvPr/>
              </p:nvSpPr>
              <p:spPr>
                <a:xfrm>
                  <a:off x="3429000" y="4114800"/>
                  <a:ext cx="2514600" cy="10668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222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Shape 328"/>
                <p:cNvSpPr/>
                <p:nvPr/>
              </p:nvSpPr>
              <p:spPr>
                <a:xfrm>
                  <a:off x="3581399" y="4343400"/>
                  <a:ext cx="609600" cy="609600"/>
                </a:xfrm>
                <a:prstGeom prst="flowChartConnector">
                  <a:avLst/>
                </a:prstGeom>
                <a:solidFill>
                  <a:srgbClr val="FF9900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algn="ctr"/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Shape 330"/>
                <p:cNvSpPr txBox="1"/>
                <p:nvPr/>
              </p:nvSpPr>
              <p:spPr>
                <a:xfrm>
                  <a:off x="4508499" y="4419600"/>
                  <a:ext cx="292200" cy="46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algn="ctr">
                    <a:buSzPct val="25000"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</a:t>
                  </a:r>
                </a:p>
              </p:txBody>
            </p:sp>
            <p:cxnSp>
              <p:nvCxnSpPr>
                <p:cNvPr id="331" name="Shape 331"/>
                <p:cNvCxnSpPr>
                  <a:cxnSpLocks/>
                  <a:stCxn id="328" idx="7"/>
                </p:cNvCxnSpPr>
                <p:nvPr/>
              </p:nvCxnSpPr>
              <p:spPr>
                <a:xfrm rot="-5400000" flipH="1">
                  <a:off x="4470726" y="4063673"/>
                  <a:ext cx="431100" cy="1169100"/>
                </a:xfrm>
                <a:prstGeom prst="curvedConnector5">
                  <a:avLst>
                    <a:gd name="adj1" fmla="val -75945"/>
                    <a:gd name="adj2" fmla="val 50002"/>
                    <a:gd name="adj3" fmla="val 175934"/>
                  </a:avLst>
                </a:prstGeom>
                <a:noFill/>
                <a:ln w="28575" cap="flat" cmpd="sng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triangle" w="lg" len="lg"/>
                </a:ln>
              </p:spPr>
            </p:cxnSp>
          </p:grpSp>
          <p:cxnSp>
            <p:nvCxnSpPr>
              <p:cNvPr id="332" name="Shape 332"/>
              <p:cNvCxnSpPr>
                <a:cxnSpLocks/>
                <a:endCxn id="328" idx="0"/>
              </p:cNvCxnSpPr>
              <p:nvPr/>
            </p:nvCxnSpPr>
            <p:spPr>
              <a:xfrm rot="5400000">
                <a:off x="4685999" y="3543600"/>
                <a:ext cx="600" cy="1600200"/>
              </a:xfrm>
              <a:prstGeom prst="curvedConnector3">
                <a:avLst>
                  <a:gd name="adj1" fmla="val -128387516"/>
                </a:avLst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333" name="Shape 333"/>
              <p:cNvCxnSpPr>
                <a:stCxn id="322" idx="4"/>
                <a:endCxn id="323" idx="4"/>
              </p:cNvCxnSpPr>
              <p:nvPr/>
            </p:nvCxnSpPr>
            <p:spPr>
              <a:xfrm rot="5400000">
                <a:off x="4560000" y="2484150"/>
                <a:ext cx="600" cy="4805100"/>
              </a:xfrm>
              <a:prstGeom prst="curvedConnector3">
                <a:avLst>
                  <a:gd name="adj1" fmla="val 131695833"/>
                </a:avLst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334" name="Shape 334"/>
              <p:cNvCxnSpPr>
                <a:stCxn id="323" idx="6"/>
                <a:endCxn id="328" idx="2"/>
              </p:cNvCxnSpPr>
              <p:nvPr/>
            </p:nvCxnSpPr>
            <p:spPr>
              <a:xfrm>
                <a:off x="2395800" y="4648275"/>
                <a:ext cx="1185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335" name="Shape 335"/>
              <p:cNvCxnSpPr>
                <a:cxnSpLocks/>
                <a:endCxn id="322" idx="2"/>
              </p:cNvCxnSpPr>
              <p:nvPr/>
            </p:nvCxnSpPr>
            <p:spPr>
              <a:xfrm>
                <a:off x="5791199" y="4648200"/>
                <a:ext cx="933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</p:grpSp>
        <p:sp>
          <p:nvSpPr>
            <p:cNvPr id="23" name="Shape 328">
              <a:extLst>
                <a:ext uri="{FF2B5EF4-FFF2-40B4-BE49-F238E27FC236}">
                  <a16:creationId xmlns:a16="http://schemas.microsoft.com/office/drawing/2014/main" id="{C04A9589-F2BE-F543-8065-87ECBA3085D5}"/>
                </a:ext>
              </a:extLst>
            </p:cNvPr>
            <p:cNvSpPr/>
            <p:nvPr/>
          </p:nvSpPr>
          <p:spPr>
            <a:xfrm>
              <a:off x="5170851" y="3486149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Example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Set of all binary strings that are divisible by four (include 0 in this set)</a:t>
            </a:r>
          </a:p>
          <a:p>
            <a:r>
              <a:rPr lang="en-US" dirty="0"/>
              <a:t>Defined by the </a:t>
            </a:r>
            <a:r>
              <a:rPr lang="en-US" dirty="0" err="1"/>
              <a:t>regexp</a:t>
            </a:r>
            <a:r>
              <a:rPr lang="en-US" dirty="0"/>
              <a:t>: </a:t>
            </a:r>
            <a:r>
              <a:rPr lang="en-US" dirty="0">
                <a:solidFill>
                  <a:schemeClr val="accent2"/>
                </a:solidFill>
              </a:rPr>
              <a:t>((0|1)*00) | 0</a:t>
            </a:r>
          </a:p>
          <a:p>
            <a:r>
              <a:rPr lang="en-US" dirty="0"/>
              <a:t>Apply Thompson’s Rules to create an NFA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14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Basic Blocks 0 and 1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15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1" name="Shape 351"/>
          <p:cNvGrpSpPr/>
          <p:nvPr/>
        </p:nvGrpSpPr>
        <p:grpSpPr>
          <a:xfrm>
            <a:off x="1477126" y="3138850"/>
            <a:ext cx="1600199" cy="933450"/>
            <a:chOff x="3771900" y="3368900"/>
            <a:chExt cx="1600199" cy="933450"/>
          </a:xfrm>
        </p:grpSpPr>
        <p:sp>
          <p:nvSpPr>
            <p:cNvPr id="352" name="Shape 352"/>
            <p:cNvSpPr/>
            <p:nvPr/>
          </p:nvSpPr>
          <p:spPr>
            <a:xfrm>
              <a:off x="3771900" y="369275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4762500" y="369275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4" name="Shape 354"/>
            <p:cNvCxnSpPr>
              <a:stCxn id="352" idx="6"/>
              <a:endCxn id="353" idx="2"/>
            </p:cNvCxnSpPr>
            <p:nvPr/>
          </p:nvCxnSpPr>
          <p:spPr>
            <a:xfrm>
              <a:off x="4381500" y="3997550"/>
              <a:ext cx="381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355" name="Shape 355"/>
            <p:cNvSpPr txBox="1"/>
            <p:nvPr/>
          </p:nvSpPr>
          <p:spPr>
            <a:xfrm>
              <a:off x="4333862" y="3368900"/>
              <a:ext cx="476400" cy="4764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sp>
        <p:nvSpPr>
          <p:cNvPr id="356" name="Shape 356"/>
          <p:cNvSpPr/>
          <p:nvPr/>
        </p:nvSpPr>
        <p:spPr>
          <a:xfrm>
            <a:off x="2894540" y="1153128"/>
            <a:ext cx="3354900" cy="769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((0|1)*00) | 0</a:t>
            </a:r>
          </a:p>
        </p:txBody>
      </p:sp>
      <p:grpSp>
        <p:nvGrpSpPr>
          <p:cNvPr id="357" name="Shape 357"/>
          <p:cNvGrpSpPr/>
          <p:nvPr/>
        </p:nvGrpSpPr>
        <p:grpSpPr>
          <a:xfrm>
            <a:off x="6034476" y="3138850"/>
            <a:ext cx="1600199" cy="933450"/>
            <a:chOff x="3771900" y="3368900"/>
            <a:chExt cx="1600199" cy="933450"/>
          </a:xfrm>
        </p:grpSpPr>
        <p:sp>
          <p:nvSpPr>
            <p:cNvPr id="358" name="Shape 358"/>
            <p:cNvSpPr/>
            <p:nvPr/>
          </p:nvSpPr>
          <p:spPr>
            <a:xfrm>
              <a:off x="3771900" y="3692750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4762500" y="3692750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2857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0" name="Shape 360"/>
            <p:cNvCxnSpPr>
              <a:stCxn id="358" idx="6"/>
              <a:endCxn id="359" idx="2"/>
            </p:cNvCxnSpPr>
            <p:nvPr/>
          </p:nvCxnSpPr>
          <p:spPr>
            <a:xfrm>
              <a:off x="4381500" y="3997550"/>
              <a:ext cx="381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361" name="Shape 361"/>
            <p:cNvSpPr txBox="1"/>
            <p:nvPr/>
          </p:nvSpPr>
          <p:spPr>
            <a:xfrm>
              <a:off x="4333862" y="3368900"/>
              <a:ext cx="476400" cy="4764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sp>
        <p:nvSpPr>
          <p:cNvPr id="362" name="Shape 362"/>
          <p:cNvSpPr/>
          <p:nvPr/>
        </p:nvSpPr>
        <p:spPr>
          <a:xfrm>
            <a:off x="1477125" y="2413475"/>
            <a:ext cx="1417500" cy="619800"/>
          </a:xfrm>
          <a:prstGeom prst="wedgeRoundRectCallout">
            <a:avLst>
              <a:gd name="adj1" fmla="val 72802"/>
              <a:gd name="adj2" fmla="val -132982"/>
              <a:gd name="adj3" fmla="val 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NFA for 0</a:t>
            </a:r>
          </a:p>
        </p:txBody>
      </p:sp>
      <p:sp>
        <p:nvSpPr>
          <p:cNvPr id="363" name="Shape 363"/>
          <p:cNvSpPr/>
          <p:nvPr/>
        </p:nvSpPr>
        <p:spPr>
          <a:xfrm>
            <a:off x="6125825" y="2519050"/>
            <a:ext cx="1417500" cy="619800"/>
          </a:xfrm>
          <a:prstGeom prst="wedgeRoundRectCallout">
            <a:avLst>
              <a:gd name="adj1" fmla="val -195593"/>
              <a:gd name="adj2" fmla="val -154276"/>
              <a:gd name="adj3" fmla="val 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NFA for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" grpId="0" animBg="1"/>
      <p:bldP spid="36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16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3657601" y="779934"/>
            <a:ext cx="609599" cy="609599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4648201" y="779934"/>
            <a:ext cx="609599" cy="609599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2" name="Shape 372"/>
          <p:cNvCxnSpPr>
            <a:stCxn id="370" idx="6"/>
            <a:endCxn id="371" idx="2"/>
          </p:cNvCxnSpPr>
          <p:nvPr/>
        </p:nvCxnSpPr>
        <p:spPr>
          <a:xfrm>
            <a:off x="4267200" y="1084733"/>
            <a:ext cx="381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73" name="Shape 373"/>
          <p:cNvSpPr txBox="1"/>
          <p:nvPr/>
        </p:nvSpPr>
        <p:spPr>
          <a:xfrm>
            <a:off x="4287049" y="477234"/>
            <a:ext cx="341400" cy="461999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374" name="Shape 374"/>
          <p:cNvCxnSpPr>
            <a:stCxn id="375" idx="7"/>
            <a:endCxn id="370" idx="2"/>
          </p:cNvCxnSpPr>
          <p:nvPr/>
        </p:nvCxnSpPr>
        <p:spPr>
          <a:xfrm rot="10800000" flipH="1">
            <a:off x="3187326" y="1084607"/>
            <a:ext cx="4704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76" name="Shape 376"/>
          <p:cNvSpPr/>
          <p:nvPr/>
        </p:nvSpPr>
        <p:spPr>
          <a:xfrm>
            <a:off x="3657601" y="1846734"/>
            <a:ext cx="609599" cy="609599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4648201" y="1846734"/>
            <a:ext cx="609599" cy="609599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8" name="Shape 378"/>
          <p:cNvCxnSpPr>
            <a:stCxn id="376" idx="6"/>
            <a:endCxn id="377" idx="2"/>
          </p:cNvCxnSpPr>
          <p:nvPr/>
        </p:nvCxnSpPr>
        <p:spPr>
          <a:xfrm>
            <a:off x="4267200" y="2151533"/>
            <a:ext cx="381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79" name="Shape 379"/>
          <p:cNvSpPr txBox="1"/>
          <p:nvPr/>
        </p:nvSpPr>
        <p:spPr>
          <a:xfrm>
            <a:off x="4286999" y="1537134"/>
            <a:ext cx="341400" cy="4620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380" name="Shape 380"/>
          <p:cNvCxnSpPr>
            <a:stCxn id="375" idx="5"/>
            <a:endCxn id="376" idx="2"/>
          </p:cNvCxnSpPr>
          <p:nvPr/>
        </p:nvCxnSpPr>
        <p:spPr>
          <a:xfrm>
            <a:off x="3187326" y="1833660"/>
            <a:ext cx="4704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75" name="Shape 375"/>
          <p:cNvSpPr/>
          <p:nvPr/>
        </p:nvSpPr>
        <p:spPr>
          <a:xfrm>
            <a:off x="2667000" y="1313334"/>
            <a:ext cx="609599" cy="609599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5727700" y="1313333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2" name="Shape 382"/>
          <p:cNvCxnSpPr>
            <a:stCxn id="371" idx="6"/>
            <a:endCxn id="381" idx="1"/>
          </p:cNvCxnSpPr>
          <p:nvPr/>
        </p:nvCxnSpPr>
        <p:spPr>
          <a:xfrm>
            <a:off x="5257800" y="1084733"/>
            <a:ext cx="5592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83" name="Shape 383"/>
          <p:cNvCxnSpPr>
            <a:stCxn id="377" idx="6"/>
            <a:endCxn id="381" idx="3"/>
          </p:cNvCxnSpPr>
          <p:nvPr/>
        </p:nvCxnSpPr>
        <p:spPr>
          <a:xfrm rot="10800000" flipH="1">
            <a:off x="5257800" y="1833533"/>
            <a:ext cx="5592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84" name="Shape 384"/>
          <p:cNvSpPr txBox="1"/>
          <p:nvPr/>
        </p:nvSpPr>
        <p:spPr>
          <a:xfrm>
            <a:off x="3124200" y="779933"/>
            <a:ext cx="3175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3048000" y="1999134"/>
            <a:ext cx="3175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5410200" y="703733"/>
            <a:ext cx="3175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5410200" y="2075334"/>
            <a:ext cx="3175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4114801" y="3363838"/>
            <a:ext cx="1016449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0|1</a:t>
            </a:r>
          </a:p>
        </p:txBody>
      </p:sp>
      <p:sp>
        <p:nvSpPr>
          <p:cNvPr id="389" name="Shape 389"/>
          <p:cNvSpPr/>
          <p:nvPr/>
        </p:nvSpPr>
        <p:spPr>
          <a:xfrm>
            <a:off x="3798268" y="4042197"/>
            <a:ext cx="3354753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((0|1)*00) | 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17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3771901" y="974660"/>
            <a:ext cx="609599" cy="609599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Shape 397"/>
          <p:cNvSpPr/>
          <p:nvPr/>
        </p:nvSpPr>
        <p:spPr>
          <a:xfrm>
            <a:off x="4762502" y="974660"/>
            <a:ext cx="609599" cy="609599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8" name="Shape 398"/>
          <p:cNvCxnSpPr>
            <a:stCxn id="396" idx="6"/>
            <a:endCxn id="397" idx="2"/>
          </p:cNvCxnSpPr>
          <p:nvPr/>
        </p:nvCxnSpPr>
        <p:spPr>
          <a:xfrm>
            <a:off x="4381500" y="1279459"/>
            <a:ext cx="381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99" name="Shape 399"/>
          <p:cNvSpPr txBox="1"/>
          <p:nvPr/>
        </p:nvSpPr>
        <p:spPr>
          <a:xfrm>
            <a:off x="4401350" y="667472"/>
            <a:ext cx="341400" cy="4620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400" name="Shape 400"/>
          <p:cNvCxnSpPr>
            <a:stCxn id="401" idx="7"/>
            <a:endCxn id="396" idx="2"/>
          </p:cNvCxnSpPr>
          <p:nvPr/>
        </p:nvCxnSpPr>
        <p:spPr>
          <a:xfrm rot="10800000" flipH="1">
            <a:off x="3301627" y="1279333"/>
            <a:ext cx="4704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02" name="Shape 402"/>
          <p:cNvSpPr/>
          <p:nvPr/>
        </p:nvSpPr>
        <p:spPr>
          <a:xfrm>
            <a:off x="3771901" y="2041461"/>
            <a:ext cx="609599" cy="609599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Shape 403"/>
          <p:cNvSpPr/>
          <p:nvPr/>
        </p:nvSpPr>
        <p:spPr>
          <a:xfrm>
            <a:off x="4762502" y="2041461"/>
            <a:ext cx="609599" cy="609599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4" name="Shape 404"/>
          <p:cNvCxnSpPr>
            <a:stCxn id="402" idx="6"/>
            <a:endCxn id="403" idx="2"/>
          </p:cNvCxnSpPr>
          <p:nvPr/>
        </p:nvCxnSpPr>
        <p:spPr>
          <a:xfrm>
            <a:off x="4381500" y="2346260"/>
            <a:ext cx="381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05" name="Shape 405"/>
          <p:cNvSpPr txBox="1"/>
          <p:nvPr/>
        </p:nvSpPr>
        <p:spPr>
          <a:xfrm>
            <a:off x="4401300" y="1755709"/>
            <a:ext cx="341400" cy="4620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406" name="Shape 406"/>
          <p:cNvCxnSpPr>
            <a:stCxn id="401" idx="5"/>
            <a:endCxn id="402" idx="2"/>
          </p:cNvCxnSpPr>
          <p:nvPr/>
        </p:nvCxnSpPr>
        <p:spPr>
          <a:xfrm>
            <a:off x="3301627" y="2028386"/>
            <a:ext cx="4704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01" name="Shape 401"/>
          <p:cNvSpPr/>
          <p:nvPr/>
        </p:nvSpPr>
        <p:spPr>
          <a:xfrm>
            <a:off x="2781301" y="1508060"/>
            <a:ext cx="609599" cy="609599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5676901" y="1508060"/>
            <a:ext cx="609599" cy="609599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8" name="Shape 408"/>
          <p:cNvCxnSpPr>
            <a:stCxn id="409" idx="6"/>
            <a:endCxn id="401" idx="2"/>
          </p:cNvCxnSpPr>
          <p:nvPr/>
        </p:nvCxnSpPr>
        <p:spPr>
          <a:xfrm>
            <a:off x="2400300" y="1812859"/>
            <a:ext cx="381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10" name="Shape 410"/>
          <p:cNvCxnSpPr>
            <a:stCxn id="397" idx="6"/>
            <a:endCxn id="407" idx="1"/>
          </p:cNvCxnSpPr>
          <p:nvPr/>
        </p:nvCxnSpPr>
        <p:spPr>
          <a:xfrm>
            <a:off x="5372101" y="1279459"/>
            <a:ext cx="3942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11" name="Shape 411"/>
          <p:cNvCxnSpPr>
            <a:stCxn id="403" idx="6"/>
            <a:endCxn id="407" idx="3"/>
          </p:cNvCxnSpPr>
          <p:nvPr/>
        </p:nvCxnSpPr>
        <p:spPr>
          <a:xfrm rot="10800000" flipH="1">
            <a:off x="5372101" y="2028260"/>
            <a:ext cx="3942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12" name="Shape 412"/>
          <p:cNvSpPr txBox="1"/>
          <p:nvPr/>
        </p:nvSpPr>
        <p:spPr>
          <a:xfrm>
            <a:off x="3238501" y="974659"/>
            <a:ext cx="3175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3162301" y="2193859"/>
            <a:ext cx="3175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5524500" y="898459"/>
            <a:ext cx="3175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5524500" y="2270060"/>
            <a:ext cx="3175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16" name="Shape 416"/>
          <p:cNvSpPr/>
          <p:nvPr/>
        </p:nvSpPr>
        <p:spPr>
          <a:xfrm>
            <a:off x="6743701" y="1508059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7" name="Shape 417"/>
          <p:cNvCxnSpPr>
            <a:stCxn id="407" idx="6"/>
            <a:endCxn id="416" idx="2"/>
          </p:cNvCxnSpPr>
          <p:nvPr/>
        </p:nvCxnSpPr>
        <p:spPr>
          <a:xfrm>
            <a:off x="6286500" y="1812859"/>
            <a:ext cx="457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18" name="Shape 418"/>
          <p:cNvSpPr txBox="1"/>
          <p:nvPr/>
        </p:nvSpPr>
        <p:spPr>
          <a:xfrm>
            <a:off x="6356351" y="1288984"/>
            <a:ext cx="317399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4305300" y="60259"/>
            <a:ext cx="3175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09" name="Shape 409"/>
          <p:cNvSpPr/>
          <p:nvPr/>
        </p:nvSpPr>
        <p:spPr>
          <a:xfrm>
            <a:off x="1790701" y="1508060"/>
            <a:ext cx="609599" cy="609599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Shape 420"/>
          <p:cNvSpPr txBox="1"/>
          <p:nvPr/>
        </p:nvSpPr>
        <p:spPr>
          <a:xfrm>
            <a:off x="2432100" y="1196684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21" name="Shape 421"/>
          <p:cNvSpPr txBox="1"/>
          <p:nvPr/>
        </p:nvSpPr>
        <p:spPr>
          <a:xfrm>
            <a:off x="4381500" y="2894755"/>
            <a:ext cx="3175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3857550" y="3507854"/>
            <a:ext cx="1639666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(0|1)*</a:t>
            </a:r>
          </a:p>
        </p:txBody>
      </p:sp>
      <p:sp>
        <p:nvSpPr>
          <p:cNvPr id="423" name="Shape 423"/>
          <p:cNvSpPr/>
          <p:nvPr/>
        </p:nvSpPr>
        <p:spPr>
          <a:xfrm>
            <a:off x="3738742" y="4157663"/>
            <a:ext cx="3354753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((0|1)*00) | 0</a:t>
            </a:r>
          </a:p>
        </p:txBody>
      </p:sp>
      <p:cxnSp>
        <p:nvCxnSpPr>
          <p:cNvPr id="424" name="Shape 424"/>
          <p:cNvCxnSpPr>
            <a:stCxn id="407" idx="0"/>
            <a:endCxn id="401" idx="0"/>
          </p:cNvCxnSpPr>
          <p:nvPr/>
        </p:nvCxnSpPr>
        <p:spPr>
          <a:xfrm rot="5400000">
            <a:off x="4533600" y="60559"/>
            <a:ext cx="600" cy="2895600"/>
          </a:xfrm>
          <a:prstGeom prst="curvedConnector3">
            <a:avLst>
              <a:gd name="adj1" fmla="val -170088322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25" name="Shape 425"/>
          <p:cNvCxnSpPr>
            <a:stCxn id="409" idx="4"/>
            <a:endCxn id="416" idx="4"/>
          </p:cNvCxnSpPr>
          <p:nvPr/>
        </p:nvCxnSpPr>
        <p:spPr>
          <a:xfrm rot="-5400000" flipH="1">
            <a:off x="4571700" y="-358541"/>
            <a:ext cx="600" cy="4953000"/>
          </a:xfrm>
          <a:prstGeom prst="curvedConnector3">
            <a:avLst>
              <a:gd name="adj1" fmla="val 143749178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18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2295127" y="1069453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3285728" y="1069453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4" name="Shape 434"/>
          <p:cNvCxnSpPr>
            <a:stCxn id="432" idx="6"/>
            <a:endCxn id="433" idx="2"/>
          </p:cNvCxnSpPr>
          <p:nvPr/>
        </p:nvCxnSpPr>
        <p:spPr>
          <a:xfrm>
            <a:off x="2904728" y="1374253"/>
            <a:ext cx="3809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35" name="Shape 435"/>
          <p:cNvSpPr txBox="1"/>
          <p:nvPr/>
        </p:nvSpPr>
        <p:spPr>
          <a:xfrm>
            <a:off x="2919342" y="917053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436" name="Shape 436"/>
          <p:cNvCxnSpPr>
            <a:endCxn id="432" idx="2"/>
          </p:cNvCxnSpPr>
          <p:nvPr/>
        </p:nvCxnSpPr>
        <p:spPr>
          <a:xfrm rot="10800000" flipH="1">
            <a:off x="1825327" y="1374253"/>
            <a:ext cx="469800" cy="317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37" name="Shape 437"/>
          <p:cNvSpPr/>
          <p:nvPr/>
        </p:nvSpPr>
        <p:spPr>
          <a:xfrm>
            <a:off x="2295127" y="2136253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3285728" y="2136253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9" name="Shape 439"/>
          <p:cNvCxnSpPr>
            <a:stCxn id="437" idx="6"/>
            <a:endCxn id="438" idx="2"/>
          </p:cNvCxnSpPr>
          <p:nvPr/>
        </p:nvCxnSpPr>
        <p:spPr>
          <a:xfrm>
            <a:off x="2904728" y="2441053"/>
            <a:ext cx="3809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40" name="Shape 440"/>
          <p:cNvSpPr txBox="1"/>
          <p:nvPr/>
        </p:nvSpPr>
        <p:spPr>
          <a:xfrm>
            <a:off x="2918550" y="1983853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441" name="Shape 441"/>
          <p:cNvCxnSpPr>
            <a:endCxn id="437" idx="2"/>
          </p:cNvCxnSpPr>
          <p:nvPr/>
        </p:nvCxnSpPr>
        <p:spPr>
          <a:xfrm>
            <a:off x="1825327" y="2123653"/>
            <a:ext cx="469800" cy="317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42" name="Shape 442"/>
          <p:cNvSpPr/>
          <p:nvPr/>
        </p:nvSpPr>
        <p:spPr>
          <a:xfrm>
            <a:off x="1304529" y="1602853"/>
            <a:ext cx="609599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Shape 443"/>
          <p:cNvSpPr/>
          <p:nvPr/>
        </p:nvSpPr>
        <p:spPr>
          <a:xfrm>
            <a:off x="4200128" y="1602853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4" name="Shape 444"/>
          <p:cNvCxnSpPr>
            <a:endCxn id="442" idx="2"/>
          </p:cNvCxnSpPr>
          <p:nvPr/>
        </p:nvCxnSpPr>
        <p:spPr>
          <a:xfrm>
            <a:off x="937928" y="1907653"/>
            <a:ext cx="366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45" name="Shape 445"/>
          <p:cNvCxnSpPr>
            <a:stCxn id="433" idx="6"/>
            <a:endCxn id="443" idx="1"/>
          </p:cNvCxnSpPr>
          <p:nvPr/>
        </p:nvCxnSpPr>
        <p:spPr>
          <a:xfrm>
            <a:off x="3895328" y="1374253"/>
            <a:ext cx="3942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46" name="Shape 446"/>
          <p:cNvCxnSpPr>
            <a:stCxn id="438" idx="6"/>
            <a:endCxn id="443" idx="3"/>
          </p:cNvCxnSpPr>
          <p:nvPr/>
        </p:nvCxnSpPr>
        <p:spPr>
          <a:xfrm rot="10800000" flipH="1">
            <a:off x="3895328" y="2123053"/>
            <a:ext cx="3942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47" name="Shape 447"/>
          <p:cNvSpPr txBox="1"/>
          <p:nvPr/>
        </p:nvSpPr>
        <p:spPr>
          <a:xfrm>
            <a:off x="1761727" y="1069453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48" name="Shape 448"/>
          <p:cNvSpPr txBox="1"/>
          <p:nvPr/>
        </p:nvSpPr>
        <p:spPr>
          <a:xfrm>
            <a:off x="1685527" y="2288653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49" name="Shape 449"/>
          <p:cNvSpPr txBox="1"/>
          <p:nvPr/>
        </p:nvSpPr>
        <p:spPr>
          <a:xfrm>
            <a:off x="4047728" y="993253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4047728" y="2364853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cxnSp>
        <p:nvCxnSpPr>
          <p:cNvPr id="451" name="Shape 451"/>
          <p:cNvCxnSpPr>
            <a:stCxn id="443" idx="6"/>
          </p:cNvCxnSpPr>
          <p:nvPr/>
        </p:nvCxnSpPr>
        <p:spPr>
          <a:xfrm>
            <a:off x="4809728" y="1907653"/>
            <a:ext cx="324000" cy="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52" name="Shape 452"/>
          <p:cNvSpPr txBox="1"/>
          <p:nvPr/>
        </p:nvSpPr>
        <p:spPr>
          <a:xfrm>
            <a:off x="4809728" y="1450453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cxnSp>
        <p:nvCxnSpPr>
          <p:cNvPr id="453" name="Shape 453"/>
          <p:cNvCxnSpPr>
            <a:stCxn id="443" idx="0"/>
            <a:endCxn id="442" idx="0"/>
          </p:cNvCxnSpPr>
          <p:nvPr/>
        </p:nvCxnSpPr>
        <p:spPr>
          <a:xfrm rot="5400000">
            <a:off x="3056828" y="155353"/>
            <a:ext cx="600" cy="2895600"/>
          </a:xfrm>
          <a:prstGeom prst="curvedConnector3">
            <a:avLst>
              <a:gd name="adj1" fmla="val -160785013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54" name="Shape 454"/>
          <p:cNvSpPr txBox="1"/>
          <p:nvPr/>
        </p:nvSpPr>
        <p:spPr>
          <a:xfrm>
            <a:off x="2904727" y="155054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55" name="Shape 455"/>
          <p:cNvSpPr/>
          <p:nvPr/>
        </p:nvSpPr>
        <p:spPr>
          <a:xfrm>
            <a:off x="313928" y="1602853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Shape 456"/>
          <p:cNvSpPr txBox="1"/>
          <p:nvPr/>
        </p:nvSpPr>
        <p:spPr>
          <a:xfrm>
            <a:off x="923528" y="1450453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cxnSp>
        <p:nvCxnSpPr>
          <p:cNvPr id="457" name="Shape 457"/>
          <p:cNvCxnSpPr>
            <a:stCxn id="455" idx="4"/>
          </p:cNvCxnSpPr>
          <p:nvPr/>
        </p:nvCxnSpPr>
        <p:spPr>
          <a:xfrm rot="-5400000" flipH="1">
            <a:off x="3027278" y="-196097"/>
            <a:ext cx="2700" cy="4819800"/>
          </a:xfrm>
          <a:prstGeom prst="curvedConnector3">
            <a:avLst>
              <a:gd name="adj1" fmla="val 29203445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58" name="Shape 458"/>
          <p:cNvSpPr txBox="1"/>
          <p:nvPr/>
        </p:nvSpPr>
        <p:spPr>
          <a:xfrm>
            <a:off x="2918550" y="2965753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  <a:endParaRPr lang="en-US"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Shape 459"/>
          <p:cNvSpPr/>
          <p:nvPr/>
        </p:nvSpPr>
        <p:spPr>
          <a:xfrm>
            <a:off x="7220271" y="1602853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8210871" y="1602853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1" name="Shape 461"/>
          <p:cNvCxnSpPr>
            <a:stCxn id="459" idx="6"/>
            <a:endCxn id="460" idx="2"/>
          </p:cNvCxnSpPr>
          <p:nvPr/>
        </p:nvCxnSpPr>
        <p:spPr>
          <a:xfrm>
            <a:off x="7829871" y="1907653"/>
            <a:ext cx="381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62" name="Shape 462"/>
          <p:cNvSpPr txBox="1"/>
          <p:nvPr/>
        </p:nvSpPr>
        <p:spPr>
          <a:xfrm>
            <a:off x="7844486" y="1450453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463" name="Shape 463"/>
          <p:cNvCxnSpPr>
            <a:endCxn id="459" idx="2"/>
          </p:cNvCxnSpPr>
          <p:nvPr/>
        </p:nvCxnSpPr>
        <p:spPr>
          <a:xfrm rot="10800000" flipH="1">
            <a:off x="6874371" y="1907653"/>
            <a:ext cx="345900" cy="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64" name="Shape 464"/>
          <p:cNvSpPr txBox="1"/>
          <p:nvPr/>
        </p:nvSpPr>
        <p:spPr>
          <a:xfrm>
            <a:off x="6853886" y="1450453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3657600" y="3435846"/>
            <a:ext cx="2211600" cy="769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(0|1)*00</a:t>
            </a:r>
          </a:p>
        </p:txBody>
      </p:sp>
      <p:sp>
        <p:nvSpPr>
          <p:cNvPr id="466" name="Shape 466"/>
          <p:cNvSpPr/>
          <p:nvPr/>
        </p:nvSpPr>
        <p:spPr>
          <a:xfrm>
            <a:off x="6264696" y="1605533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5133776" y="1605533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3456351" y="4073842"/>
            <a:ext cx="3354753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((0|1)*00) | 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19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Shape 475"/>
          <p:cNvSpPr txBox="1"/>
          <p:nvPr/>
        </p:nvSpPr>
        <p:spPr>
          <a:xfrm>
            <a:off x="3657601" y="3651870"/>
            <a:ext cx="2211637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(0|1)*00</a:t>
            </a:r>
          </a:p>
        </p:txBody>
      </p:sp>
      <p:sp>
        <p:nvSpPr>
          <p:cNvPr id="476" name="Shape 476"/>
          <p:cNvSpPr/>
          <p:nvPr/>
        </p:nvSpPr>
        <p:spPr>
          <a:xfrm>
            <a:off x="3496639" y="4223743"/>
            <a:ext cx="3354753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((0|1)*00) | 0</a:t>
            </a:r>
          </a:p>
        </p:txBody>
      </p:sp>
      <p:grpSp>
        <p:nvGrpSpPr>
          <p:cNvPr id="477" name="Shape 477"/>
          <p:cNvGrpSpPr/>
          <p:nvPr/>
        </p:nvGrpSpPr>
        <p:grpSpPr>
          <a:xfrm>
            <a:off x="313929" y="155055"/>
            <a:ext cx="8506543" cy="3237457"/>
            <a:chOff x="313928" y="1012304"/>
            <a:chExt cx="8506543" cy="3237457"/>
          </a:xfrm>
        </p:grpSpPr>
        <p:sp>
          <p:nvSpPr>
            <p:cNvPr id="478" name="Shape 478"/>
            <p:cNvSpPr/>
            <p:nvPr/>
          </p:nvSpPr>
          <p:spPr>
            <a:xfrm>
              <a:off x="2295127" y="1926703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3285728" y="1926703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0" name="Shape 480"/>
            <p:cNvCxnSpPr>
              <a:stCxn id="478" idx="6"/>
              <a:endCxn id="479" idx="2"/>
            </p:cNvCxnSpPr>
            <p:nvPr/>
          </p:nvCxnSpPr>
          <p:spPr>
            <a:xfrm>
              <a:off x="2904727" y="2231503"/>
              <a:ext cx="380999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81" name="Shape 481"/>
            <p:cNvSpPr txBox="1"/>
            <p:nvPr/>
          </p:nvSpPr>
          <p:spPr>
            <a:xfrm>
              <a:off x="2919342" y="1774303"/>
              <a:ext cx="340800" cy="4617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cxnSp>
          <p:nvCxnSpPr>
            <p:cNvPr id="482" name="Shape 482"/>
            <p:cNvCxnSpPr>
              <a:endCxn id="478" idx="2"/>
            </p:cNvCxnSpPr>
            <p:nvPr/>
          </p:nvCxnSpPr>
          <p:spPr>
            <a:xfrm rot="10800000" flipH="1">
              <a:off x="1825327" y="2231503"/>
              <a:ext cx="469800" cy="3174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83" name="Shape 483"/>
            <p:cNvSpPr/>
            <p:nvPr/>
          </p:nvSpPr>
          <p:spPr>
            <a:xfrm>
              <a:off x="2295127" y="2993503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3285728" y="2993503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5" name="Shape 485"/>
            <p:cNvCxnSpPr>
              <a:stCxn id="483" idx="6"/>
              <a:endCxn id="484" idx="2"/>
            </p:cNvCxnSpPr>
            <p:nvPr/>
          </p:nvCxnSpPr>
          <p:spPr>
            <a:xfrm>
              <a:off x="2904727" y="3298303"/>
              <a:ext cx="380999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86" name="Shape 486"/>
            <p:cNvSpPr txBox="1"/>
            <p:nvPr/>
          </p:nvSpPr>
          <p:spPr>
            <a:xfrm>
              <a:off x="2918550" y="2841103"/>
              <a:ext cx="340800" cy="4617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487" name="Shape 487"/>
            <p:cNvCxnSpPr>
              <a:endCxn id="483" idx="2"/>
            </p:cNvCxnSpPr>
            <p:nvPr/>
          </p:nvCxnSpPr>
          <p:spPr>
            <a:xfrm>
              <a:off x="1825327" y="2980903"/>
              <a:ext cx="469800" cy="3174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88" name="Shape 488"/>
            <p:cNvSpPr/>
            <p:nvPr/>
          </p:nvSpPr>
          <p:spPr>
            <a:xfrm>
              <a:off x="1304528" y="2460103"/>
              <a:ext cx="609599" cy="609600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4200128" y="2460103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0" name="Shape 490"/>
            <p:cNvCxnSpPr>
              <a:endCxn id="488" idx="2"/>
            </p:cNvCxnSpPr>
            <p:nvPr/>
          </p:nvCxnSpPr>
          <p:spPr>
            <a:xfrm>
              <a:off x="937928" y="2764903"/>
              <a:ext cx="3666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491" name="Shape 491"/>
            <p:cNvCxnSpPr>
              <a:stCxn id="479" idx="6"/>
              <a:endCxn id="489" idx="1"/>
            </p:cNvCxnSpPr>
            <p:nvPr/>
          </p:nvCxnSpPr>
          <p:spPr>
            <a:xfrm>
              <a:off x="3895328" y="2231503"/>
              <a:ext cx="394200" cy="318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492" name="Shape 492"/>
            <p:cNvCxnSpPr>
              <a:stCxn id="484" idx="6"/>
              <a:endCxn id="489" idx="3"/>
            </p:cNvCxnSpPr>
            <p:nvPr/>
          </p:nvCxnSpPr>
          <p:spPr>
            <a:xfrm rot="10800000" flipH="1">
              <a:off x="3895328" y="2980303"/>
              <a:ext cx="394200" cy="318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93" name="Shape 493"/>
            <p:cNvSpPr txBox="1"/>
            <p:nvPr/>
          </p:nvSpPr>
          <p:spPr>
            <a:xfrm>
              <a:off x="1761727" y="1926703"/>
              <a:ext cx="3174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494" name="Shape 494"/>
            <p:cNvSpPr txBox="1"/>
            <p:nvPr/>
          </p:nvSpPr>
          <p:spPr>
            <a:xfrm>
              <a:off x="1685527" y="3145903"/>
              <a:ext cx="3174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495" name="Shape 495"/>
            <p:cNvSpPr txBox="1"/>
            <p:nvPr/>
          </p:nvSpPr>
          <p:spPr>
            <a:xfrm>
              <a:off x="4047728" y="1850503"/>
              <a:ext cx="3174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496" name="Shape 496"/>
            <p:cNvSpPr txBox="1"/>
            <p:nvPr/>
          </p:nvSpPr>
          <p:spPr>
            <a:xfrm>
              <a:off x="4047728" y="3222103"/>
              <a:ext cx="3174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cxnSp>
          <p:nvCxnSpPr>
            <p:cNvPr id="497" name="Shape 497"/>
            <p:cNvCxnSpPr>
              <a:stCxn id="489" idx="6"/>
            </p:cNvCxnSpPr>
            <p:nvPr/>
          </p:nvCxnSpPr>
          <p:spPr>
            <a:xfrm>
              <a:off x="4809728" y="2764903"/>
              <a:ext cx="324000" cy="2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98" name="Shape 498"/>
            <p:cNvSpPr txBox="1"/>
            <p:nvPr/>
          </p:nvSpPr>
          <p:spPr>
            <a:xfrm>
              <a:off x="4809728" y="2307703"/>
              <a:ext cx="3174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cxnSp>
          <p:nvCxnSpPr>
            <p:cNvPr id="499" name="Shape 499"/>
            <p:cNvCxnSpPr>
              <a:stCxn id="489" idx="0"/>
              <a:endCxn id="488" idx="0"/>
            </p:cNvCxnSpPr>
            <p:nvPr/>
          </p:nvCxnSpPr>
          <p:spPr>
            <a:xfrm rot="5400000">
              <a:off x="3056828" y="1012603"/>
              <a:ext cx="600" cy="2895600"/>
            </a:xfrm>
            <a:prstGeom prst="curvedConnector3">
              <a:avLst>
                <a:gd name="adj1" fmla="val -166029818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500" name="Shape 500"/>
            <p:cNvSpPr txBox="1"/>
            <p:nvPr/>
          </p:nvSpPr>
          <p:spPr>
            <a:xfrm>
              <a:off x="2904727" y="1012304"/>
              <a:ext cx="3174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501" name="Shape 501"/>
            <p:cNvSpPr/>
            <p:nvPr/>
          </p:nvSpPr>
          <p:spPr>
            <a:xfrm>
              <a:off x="313928" y="2460103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Shape 502"/>
            <p:cNvSpPr txBox="1"/>
            <p:nvPr/>
          </p:nvSpPr>
          <p:spPr>
            <a:xfrm>
              <a:off x="923528" y="2307703"/>
              <a:ext cx="3174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cxnSp>
          <p:nvCxnSpPr>
            <p:cNvPr id="503" name="Shape 503"/>
            <p:cNvCxnSpPr>
              <a:stCxn id="501" idx="4"/>
              <a:endCxn id="504" idx="4"/>
            </p:cNvCxnSpPr>
            <p:nvPr/>
          </p:nvCxnSpPr>
          <p:spPr>
            <a:xfrm rot="-5400000" flipH="1">
              <a:off x="2995328" y="693103"/>
              <a:ext cx="2700" cy="4755900"/>
            </a:xfrm>
            <a:prstGeom prst="curvedConnector3">
              <a:avLst>
                <a:gd name="adj1" fmla="val 28449855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505" name="Shape 505"/>
            <p:cNvSpPr txBox="1"/>
            <p:nvPr/>
          </p:nvSpPr>
          <p:spPr>
            <a:xfrm>
              <a:off x="2898428" y="3792561"/>
              <a:ext cx="3174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 b="1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  <a:endPara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>
              <a:off x="7220271" y="2460103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8210871" y="2460103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2857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08" name="Shape 508"/>
            <p:cNvCxnSpPr>
              <a:stCxn id="506" idx="6"/>
              <a:endCxn id="507" idx="2"/>
            </p:cNvCxnSpPr>
            <p:nvPr/>
          </p:nvCxnSpPr>
          <p:spPr>
            <a:xfrm>
              <a:off x="7829871" y="2764903"/>
              <a:ext cx="381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509" name="Shape 509"/>
            <p:cNvSpPr txBox="1"/>
            <p:nvPr/>
          </p:nvSpPr>
          <p:spPr>
            <a:xfrm>
              <a:off x="7844486" y="2307703"/>
              <a:ext cx="340800" cy="4617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cxnSp>
          <p:nvCxnSpPr>
            <p:cNvPr id="510" name="Shape 510"/>
            <p:cNvCxnSpPr>
              <a:endCxn id="506" idx="2"/>
            </p:cNvCxnSpPr>
            <p:nvPr/>
          </p:nvCxnSpPr>
          <p:spPr>
            <a:xfrm rot="10800000" flipH="1">
              <a:off x="6874371" y="2764903"/>
              <a:ext cx="345900" cy="2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511" name="Shape 511"/>
            <p:cNvSpPr txBox="1"/>
            <p:nvPr/>
          </p:nvSpPr>
          <p:spPr>
            <a:xfrm>
              <a:off x="6853886" y="2307703"/>
              <a:ext cx="340800" cy="4617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512" name="Shape 512"/>
            <p:cNvSpPr/>
            <p:nvPr/>
          </p:nvSpPr>
          <p:spPr>
            <a:xfrm>
              <a:off x="6264696" y="2462783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5069790" y="2462778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13" name="Shape 513"/>
            <p:cNvCxnSpPr>
              <a:stCxn id="504" idx="6"/>
              <a:endCxn id="512" idx="2"/>
            </p:cNvCxnSpPr>
            <p:nvPr/>
          </p:nvCxnSpPr>
          <p:spPr>
            <a:xfrm>
              <a:off x="5679390" y="2767578"/>
              <a:ext cx="585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514" name="Shape 514"/>
            <p:cNvSpPr txBox="1"/>
            <p:nvPr/>
          </p:nvSpPr>
          <p:spPr>
            <a:xfrm>
              <a:off x="5703903" y="2310378"/>
              <a:ext cx="3174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F6F6-1676-8746-9545-418E7E22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Building a Lexical Analyzer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2BDB1-98FF-564B-A42C-52F2B11D5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>
              <a:spcBef>
                <a:spcPts val="0"/>
              </a:spcBef>
            </a:pPr>
            <a:r>
              <a:rPr lang="en-US" sz="2400" dirty="0"/>
              <a:t>Token  ⇒ Pattern</a:t>
            </a:r>
          </a:p>
          <a:p>
            <a:pPr indent="-342900">
              <a:spcBef>
                <a:spcPts val="720"/>
              </a:spcBef>
            </a:pPr>
            <a:r>
              <a:rPr lang="en-US" sz="2400" dirty="0"/>
              <a:t>Pattern ⇒ Regular Expression</a:t>
            </a:r>
          </a:p>
          <a:p>
            <a:pPr indent="-342900">
              <a:spcBef>
                <a:spcPts val="720"/>
              </a:spcBef>
            </a:pPr>
            <a:r>
              <a:rPr lang="en-US" sz="2400" dirty="0"/>
              <a:t>Regular Expression  ⇒ NFA</a:t>
            </a:r>
          </a:p>
          <a:p>
            <a:pPr indent="-342900">
              <a:spcBef>
                <a:spcPts val="720"/>
              </a:spcBef>
            </a:pPr>
            <a:r>
              <a:rPr lang="en-US" sz="2400" dirty="0"/>
              <a:t>NFA ⇒ DFA </a:t>
            </a:r>
          </a:p>
          <a:p>
            <a:pPr indent="-342900">
              <a:spcBef>
                <a:spcPts val="720"/>
              </a:spcBef>
            </a:pPr>
            <a:r>
              <a:rPr lang="en-US" sz="2400" dirty="0"/>
              <a:t>DFA ⇒ Table-driven implementation of DFA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C86E2-5E7C-054D-B97E-779CDBE5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23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>
            <a:spLocks noGrp="1"/>
          </p:cNvSpPr>
          <p:nvPr>
            <p:ph type="sldNum" sz="quarter" idx="12"/>
          </p:nvPr>
        </p:nvSpPr>
        <p:spPr>
          <a:xfrm>
            <a:off x="6562042" y="5902294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20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Shape 522"/>
          <p:cNvSpPr/>
          <p:nvPr/>
        </p:nvSpPr>
        <p:spPr>
          <a:xfrm>
            <a:off x="2308768" y="1053047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Shape 523"/>
          <p:cNvSpPr/>
          <p:nvPr/>
        </p:nvSpPr>
        <p:spPr>
          <a:xfrm>
            <a:off x="3299369" y="1053047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4" name="Shape 524"/>
          <p:cNvCxnSpPr>
            <a:cxnSpLocks/>
            <a:stCxn id="522" idx="6"/>
            <a:endCxn id="523" idx="2"/>
          </p:cNvCxnSpPr>
          <p:nvPr/>
        </p:nvCxnSpPr>
        <p:spPr>
          <a:xfrm>
            <a:off x="2918369" y="1357847"/>
            <a:ext cx="3809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25" name="Shape 525"/>
          <p:cNvSpPr txBox="1"/>
          <p:nvPr/>
        </p:nvSpPr>
        <p:spPr>
          <a:xfrm>
            <a:off x="2932983" y="900647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526" name="Shape 526"/>
          <p:cNvCxnSpPr>
            <a:cxnSpLocks/>
            <a:endCxn id="522" idx="2"/>
          </p:cNvCxnSpPr>
          <p:nvPr/>
        </p:nvCxnSpPr>
        <p:spPr>
          <a:xfrm rot="10800000" flipH="1">
            <a:off x="1838968" y="1357847"/>
            <a:ext cx="469800" cy="317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27" name="Shape 527"/>
          <p:cNvSpPr/>
          <p:nvPr/>
        </p:nvSpPr>
        <p:spPr>
          <a:xfrm>
            <a:off x="2308768" y="2119847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Shape 528"/>
          <p:cNvSpPr/>
          <p:nvPr/>
        </p:nvSpPr>
        <p:spPr>
          <a:xfrm>
            <a:off x="3299369" y="2119847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9" name="Shape 529"/>
          <p:cNvCxnSpPr>
            <a:cxnSpLocks/>
            <a:stCxn id="527" idx="6"/>
            <a:endCxn id="528" idx="2"/>
          </p:cNvCxnSpPr>
          <p:nvPr/>
        </p:nvCxnSpPr>
        <p:spPr>
          <a:xfrm>
            <a:off x="2918369" y="2424647"/>
            <a:ext cx="3809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30" name="Shape 530"/>
          <p:cNvSpPr txBox="1"/>
          <p:nvPr/>
        </p:nvSpPr>
        <p:spPr>
          <a:xfrm>
            <a:off x="2932191" y="1967447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531" name="Shape 531"/>
          <p:cNvCxnSpPr>
            <a:cxnSpLocks/>
            <a:endCxn id="527" idx="2"/>
          </p:cNvCxnSpPr>
          <p:nvPr/>
        </p:nvCxnSpPr>
        <p:spPr>
          <a:xfrm>
            <a:off x="1838968" y="2107247"/>
            <a:ext cx="469800" cy="317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32" name="Shape 532"/>
          <p:cNvSpPr/>
          <p:nvPr/>
        </p:nvSpPr>
        <p:spPr>
          <a:xfrm>
            <a:off x="1318170" y="1586447"/>
            <a:ext cx="609599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Shape 533"/>
          <p:cNvSpPr/>
          <p:nvPr/>
        </p:nvSpPr>
        <p:spPr>
          <a:xfrm>
            <a:off x="4213769" y="1586447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4" name="Shape 534"/>
          <p:cNvCxnSpPr>
            <a:cxnSpLocks/>
            <a:endCxn id="532" idx="2"/>
          </p:cNvCxnSpPr>
          <p:nvPr/>
        </p:nvCxnSpPr>
        <p:spPr>
          <a:xfrm>
            <a:off x="951569" y="1891247"/>
            <a:ext cx="366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35" name="Shape 535"/>
          <p:cNvCxnSpPr>
            <a:cxnSpLocks/>
            <a:stCxn id="523" idx="6"/>
            <a:endCxn id="533" idx="1"/>
          </p:cNvCxnSpPr>
          <p:nvPr/>
        </p:nvCxnSpPr>
        <p:spPr>
          <a:xfrm>
            <a:off x="3908969" y="1357847"/>
            <a:ext cx="3942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36" name="Shape 536"/>
          <p:cNvCxnSpPr>
            <a:cxnSpLocks/>
            <a:stCxn id="528" idx="6"/>
            <a:endCxn id="533" idx="3"/>
          </p:cNvCxnSpPr>
          <p:nvPr/>
        </p:nvCxnSpPr>
        <p:spPr>
          <a:xfrm rot="10800000" flipH="1">
            <a:off x="3908969" y="2106647"/>
            <a:ext cx="3942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37" name="Shape 537"/>
          <p:cNvSpPr txBox="1"/>
          <p:nvPr/>
        </p:nvSpPr>
        <p:spPr>
          <a:xfrm>
            <a:off x="1775368" y="1053047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38" name="Shape 538"/>
          <p:cNvSpPr txBox="1"/>
          <p:nvPr/>
        </p:nvSpPr>
        <p:spPr>
          <a:xfrm>
            <a:off x="1699168" y="2272247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39" name="Shape 539"/>
          <p:cNvSpPr txBox="1"/>
          <p:nvPr/>
        </p:nvSpPr>
        <p:spPr>
          <a:xfrm>
            <a:off x="4061369" y="976847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40" name="Shape 540"/>
          <p:cNvSpPr txBox="1"/>
          <p:nvPr/>
        </p:nvSpPr>
        <p:spPr>
          <a:xfrm>
            <a:off x="4061369" y="2348447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cxnSp>
        <p:nvCxnSpPr>
          <p:cNvPr id="541" name="Shape 541"/>
          <p:cNvCxnSpPr>
            <a:cxnSpLocks/>
            <a:stCxn id="533" idx="6"/>
          </p:cNvCxnSpPr>
          <p:nvPr/>
        </p:nvCxnSpPr>
        <p:spPr>
          <a:xfrm>
            <a:off x="4823369" y="1891247"/>
            <a:ext cx="324000" cy="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42" name="Shape 542"/>
          <p:cNvSpPr txBox="1"/>
          <p:nvPr/>
        </p:nvSpPr>
        <p:spPr>
          <a:xfrm>
            <a:off x="4823369" y="1434047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cxnSp>
        <p:nvCxnSpPr>
          <p:cNvPr id="543" name="Shape 543"/>
          <p:cNvCxnSpPr>
            <a:cxnSpLocks/>
            <a:stCxn id="533" idx="0"/>
            <a:endCxn id="532" idx="0"/>
          </p:cNvCxnSpPr>
          <p:nvPr/>
        </p:nvCxnSpPr>
        <p:spPr>
          <a:xfrm rot="5400000">
            <a:off x="3070469" y="138947"/>
            <a:ext cx="600" cy="2895600"/>
          </a:xfrm>
          <a:prstGeom prst="curvedConnector3">
            <a:avLst>
              <a:gd name="adj1" fmla="val -163833985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44" name="Shape 544"/>
          <p:cNvSpPr txBox="1"/>
          <p:nvPr/>
        </p:nvSpPr>
        <p:spPr>
          <a:xfrm>
            <a:off x="2918368" y="138648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45" name="Shape 545"/>
          <p:cNvSpPr/>
          <p:nvPr/>
        </p:nvSpPr>
        <p:spPr>
          <a:xfrm>
            <a:off x="327569" y="1586447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Shape 546"/>
          <p:cNvSpPr txBox="1"/>
          <p:nvPr/>
        </p:nvSpPr>
        <p:spPr>
          <a:xfrm>
            <a:off x="937169" y="1434047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cxnSp>
        <p:nvCxnSpPr>
          <p:cNvPr id="547" name="Shape 547"/>
          <p:cNvCxnSpPr>
            <a:cxnSpLocks/>
            <a:stCxn id="545" idx="4"/>
            <a:endCxn id="548" idx="4"/>
          </p:cNvCxnSpPr>
          <p:nvPr/>
        </p:nvCxnSpPr>
        <p:spPr>
          <a:xfrm rot="-5400000" flipH="1">
            <a:off x="3008969" y="-180553"/>
            <a:ext cx="2700" cy="4755900"/>
          </a:xfrm>
          <a:prstGeom prst="curvedConnector3">
            <a:avLst>
              <a:gd name="adj1" fmla="val 30891522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49" name="Shape 549"/>
          <p:cNvSpPr txBox="1"/>
          <p:nvPr/>
        </p:nvSpPr>
        <p:spPr>
          <a:xfrm>
            <a:off x="2918368" y="3034247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50" name="Shape 550"/>
          <p:cNvSpPr/>
          <p:nvPr/>
        </p:nvSpPr>
        <p:spPr>
          <a:xfrm>
            <a:off x="7233912" y="1586447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Shape 551"/>
          <p:cNvSpPr/>
          <p:nvPr/>
        </p:nvSpPr>
        <p:spPr>
          <a:xfrm>
            <a:off x="8224512" y="1586447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2" name="Shape 552"/>
          <p:cNvCxnSpPr>
            <a:cxnSpLocks/>
            <a:stCxn id="550" idx="6"/>
            <a:endCxn id="551" idx="2"/>
          </p:cNvCxnSpPr>
          <p:nvPr/>
        </p:nvCxnSpPr>
        <p:spPr>
          <a:xfrm>
            <a:off x="7843512" y="1891247"/>
            <a:ext cx="381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53" name="Shape 553"/>
          <p:cNvSpPr txBox="1"/>
          <p:nvPr/>
        </p:nvSpPr>
        <p:spPr>
          <a:xfrm>
            <a:off x="7858127" y="1434047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554" name="Shape 554"/>
          <p:cNvCxnSpPr>
            <a:cxnSpLocks/>
            <a:endCxn id="550" idx="2"/>
          </p:cNvCxnSpPr>
          <p:nvPr/>
        </p:nvCxnSpPr>
        <p:spPr>
          <a:xfrm rot="10800000" flipH="1">
            <a:off x="6888012" y="1891247"/>
            <a:ext cx="345900" cy="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55" name="Shape 555"/>
          <p:cNvSpPr txBox="1"/>
          <p:nvPr/>
        </p:nvSpPr>
        <p:spPr>
          <a:xfrm>
            <a:off x="6867527" y="1434047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56" name="Shape 556"/>
          <p:cNvSpPr/>
          <p:nvPr/>
        </p:nvSpPr>
        <p:spPr>
          <a:xfrm>
            <a:off x="6278337" y="1589127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Shape 548"/>
          <p:cNvSpPr/>
          <p:nvPr/>
        </p:nvSpPr>
        <p:spPr>
          <a:xfrm>
            <a:off x="5083431" y="1589122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7" name="Shape 557"/>
          <p:cNvCxnSpPr>
            <a:cxnSpLocks/>
            <a:stCxn id="548" idx="6"/>
            <a:endCxn id="556" idx="2"/>
          </p:cNvCxnSpPr>
          <p:nvPr/>
        </p:nvCxnSpPr>
        <p:spPr>
          <a:xfrm>
            <a:off x="5693031" y="1893922"/>
            <a:ext cx="5853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58" name="Shape 558"/>
          <p:cNvSpPr txBox="1"/>
          <p:nvPr/>
        </p:nvSpPr>
        <p:spPr>
          <a:xfrm>
            <a:off x="5717544" y="1436722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59" name="Shape 559"/>
          <p:cNvSpPr/>
          <p:nvPr/>
        </p:nvSpPr>
        <p:spPr>
          <a:xfrm>
            <a:off x="3962400" y="3702722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Shape 560"/>
          <p:cNvSpPr/>
          <p:nvPr/>
        </p:nvSpPr>
        <p:spPr>
          <a:xfrm>
            <a:off x="4953000" y="3702722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1" name="Shape 561"/>
          <p:cNvCxnSpPr>
            <a:cxnSpLocks/>
            <a:stCxn id="559" idx="6"/>
            <a:endCxn id="560" idx="2"/>
          </p:cNvCxnSpPr>
          <p:nvPr/>
        </p:nvCxnSpPr>
        <p:spPr>
          <a:xfrm>
            <a:off x="4572000" y="4007522"/>
            <a:ext cx="381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62" name="Shape 562"/>
          <p:cNvSpPr txBox="1"/>
          <p:nvPr/>
        </p:nvSpPr>
        <p:spPr>
          <a:xfrm>
            <a:off x="4586615" y="3550322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5" name="Shape 569">
            <a:extLst>
              <a:ext uri="{FF2B5EF4-FFF2-40B4-BE49-F238E27FC236}">
                <a16:creationId xmlns:a16="http://schemas.microsoft.com/office/drawing/2014/main" id="{7FCAC7D6-DEC3-C14D-9854-80E1C004E3DB}"/>
              </a:ext>
            </a:extLst>
          </p:cNvPr>
          <p:cNvSpPr txBox="1"/>
          <p:nvPr/>
        </p:nvSpPr>
        <p:spPr>
          <a:xfrm>
            <a:off x="3083936" y="4379311"/>
            <a:ext cx="2589666" cy="64420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((0|1)*00)|0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sldNum" sz="quarter" idx="12"/>
          </p:nvPr>
        </p:nvSpPr>
        <p:spPr>
          <a:xfrm>
            <a:off x="6545451" y="5985159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21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Shape 569"/>
          <p:cNvSpPr txBox="1"/>
          <p:nvPr/>
        </p:nvSpPr>
        <p:spPr>
          <a:xfrm>
            <a:off x="3127878" y="4345812"/>
            <a:ext cx="3099599" cy="769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((0|1)*00)|0</a:t>
            </a:r>
          </a:p>
        </p:txBody>
      </p:sp>
      <p:sp>
        <p:nvSpPr>
          <p:cNvPr id="570" name="Shape 570"/>
          <p:cNvSpPr/>
          <p:nvPr/>
        </p:nvSpPr>
        <p:spPr>
          <a:xfrm>
            <a:off x="2358128" y="942587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3348729" y="942587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2" name="Shape 572"/>
          <p:cNvCxnSpPr>
            <a:stCxn id="570" idx="6"/>
            <a:endCxn id="571" idx="2"/>
          </p:cNvCxnSpPr>
          <p:nvPr/>
        </p:nvCxnSpPr>
        <p:spPr>
          <a:xfrm>
            <a:off x="2967729" y="1247387"/>
            <a:ext cx="3809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73" name="Shape 573"/>
          <p:cNvSpPr txBox="1"/>
          <p:nvPr/>
        </p:nvSpPr>
        <p:spPr>
          <a:xfrm>
            <a:off x="2982343" y="790187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574" name="Shape 574"/>
          <p:cNvCxnSpPr>
            <a:endCxn id="570" idx="2"/>
          </p:cNvCxnSpPr>
          <p:nvPr/>
        </p:nvCxnSpPr>
        <p:spPr>
          <a:xfrm rot="10800000" flipH="1">
            <a:off x="1888328" y="1247387"/>
            <a:ext cx="469800" cy="317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75" name="Shape 575"/>
          <p:cNvSpPr/>
          <p:nvPr/>
        </p:nvSpPr>
        <p:spPr>
          <a:xfrm>
            <a:off x="2358128" y="2009387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Shape 576"/>
          <p:cNvSpPr/>
          <p:nvPr/>
        </p:nvSpPr>
        <p:spPr>
          <a:xfrm>
            <a:off x="3348729" y="2009387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7" name="Shape 577"/>
          <p:cNvCxnSpPr>
            <a:stCxn id="575" idx="6"/>
            <a:endCxn id="576" idx="2"/>
          </p:cNvCxnSpPr>
          <p:nvPr/>
        </p:nvCxnSpPr>
        <p:spPr>
          <a:xfrm>
            <a:off x="2967729" y="2314187"/>
            <a:ext cx="3809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78" name="Shape 578"/>
          <p:cNvSpPr txBox="1"/>
          <p:nvPr/>
        </p:nvSpPr>
        <p:spPr>
          <a:xfrm>
            <a:off x="2981551" y="1856987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579" name="Shape 579"/>
          <p:cNvCxnSpPr>
            <a:endCxn id="575" idx="2"/>
          </p:cNvCxnSpPr>
          <p:nvPr/>
        </p:nvCxnSpPr>
        <p:spPr>
          <a:xfrm>
            <a:off x="1888328" y="1996787"/>
            <a:ext cx="469800" cy="317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80" name="Shape 580"/>
          <p:cNvSpPr/>
          <p:nvPr/>
        </p:nvSpPr>
        <p:spPr>
          <a:xfrm>
            <a:off x="1367530" y="1475987"/>
            <a:ext cx="609599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Shape 581"/>
          <p:cNvSpPr/>
          <p:nvPr/>
        </p:nvSpPr>
        <p:spPr>
          <a:xfrm>
            <a:off x="4263129" y="1475987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2" name="Shape 582"/>
          <p:cNvCxnSpPr>
            <a:endCxn id="580" idx="2"/>
          </p:cNvCxnSpPr>
          <p:nvPr/>
        </p:nvCxnSpPr>
        <p:spPr>
          <a:xfrm>
            <a:off x="1000929" y="1780787"/>
            <a:ext cx="366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83" name="Shape 583"/>
          <p:cNvCxnSpPr>
            <a:stCxn id="571" idx="6"/>
            <a:endCxn id="581" idx="1"/>
          </p:cNvCxnSpPr>
          <p:nvPr/>
        </p:nvCxnSpPr>
        <p:spPr>
          <a:xfrm>
            <a:off x="3958329" y="1247387"/>
            <a:ext cx="3942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84" name="Shape 584"/>
          <p:cNvCxnSpPr>
            <a:stCxn id="576" idx="6"/>
            <a:endCxn id="581" idx="3"/>
          </p:cNvCxnSpPr>
          <p:nvPr/>
        </p:nvCxnSpPr>
        <p:spPr>
          <a:xfrm rot="10800000" flipH="1">
            <a:off x="3958329" y="1996187"/>
            <a:ext cx="3942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85" name="Shape 585"/>
          <p:cNvSpPr txBox="1"/>
          <p:nvPr/>
        </p:nvSpPr>
        <p:spPr>
          <a:xfrm>
            <a:off x="1824728" y="942587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86" name="Shape 586"/>
          <p:cNvSpPr txBox="1"/>
          <p:nvPr/>
        </p:nvSpPr>
        <p:spPr>
          <a:xfrm>
            <a:off x="1748528" y="2161787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4110729" y="866387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4110729" y="2237987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cxnSp>
        <p:nvCxnSpPr>
          <p:cNvPr id="589" name="Shape 589"/>
          <p:cNvCxnSpPr>
            <a:stCxn id="581" idx="6"/>
          </p:cNvCxnSpPr>
          <p:nvPr/>
        </p:nvCxnSpPr>
        <p:spPr>
          <a:xfrm>
            <a:off x="4872729" y="1780787"/>
            <a:ext cx="324000" cy="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90" name="Shape 590"/>
          <p:cNvSpPr txBox="1"/>
          <p:nvPr/>
        </p:nvSpPr>
        <p:spPr>
          <a:xfrm>
            <a:off x="4872729" y="1323587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cxnSp>
        <p:nvCxnSpPr>
          <p:cNvPr id="591" name="Shape 591"/>
          <p:cNvCxnSpPr>
            <a:stCxn id="581" idx="0"/>
            <a:endCxn id="580" idx="0"/>
          </p:cNvCxnSpPr>
          <p:nvPr/>
        </p:nvCxnSpPr>
        <p:spPr>
          <a:xfrm rot="5400000">
            <a:off x="3119829" y="28487"/>
            <a:ext cx="600" cy="2895600"/>
          </a:xfrm>
          <a:prstGeom prst="curvedConnector3">
            <a:avLst>
              <a:gd name="adj1" fmla="val -163833985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92" name="Shape 592"/>
          <p:cNvSpPr txBox="1"/>
          <p:nvPr/>
        </p:nvSpPr>
        <p:spPr>
          <a:xfrm>
            <a:off x="2967729" y="28188"/>
            <a:ext cx="317399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93" name="Shape 593"/>
          <p:cNvSpPr/>
          <p:nvPr/>
        </p:nvSpPr>
        <p:spPr>
          <a:xfrm>
            <a:off x="376929" y="1475987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Shape 594"/>
          <p:cNvSpPr txBox="1"/>
          <p:nvPr/>
        </p:nvSpPr>
        <p:spPr>
          <a:xfrm>
            <a:off x="986529" y="1323587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cxnSp>
        <p:nvCxnSpPr>
          <p:cNvPr id="595" name="Shape 595"/>
          <p:cNvCxnSpPr>
            <a:stCxn id="593" idx="4"/>
            <a:endCxn id="596" idx="4"/>
          </p:cNvCxnSpPr>
          <p:nvPr/>
        </p:nvCxnSpPr>
        <p:spPr>
          <a:xfrm rot="-5400000" flipH="1">
            <a:off x="3058329" y="-291012"/>
            <a:ext cx="2700" cy="4755900"/>
          </a:xfrm>
          <a:prstGeom prst="curvedConnector3">
            <a:avLst>
              <a:gd name="adj1" fmla="val 30891522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97" name="Shape 597"/>
          <p:cNvSpPr txBox="1"/>
          <p:nvPr/>
        </p:nvSpPr>
        <p:spPr>
          <a:xfrm>
            <a:off x="2967729" y="2923787"/>
            <a:ext cx="317399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98" name="Shape 598"/>
          <p:cNvSpPr/>
          <p:nvPr/>
        </p:nvSpPr>
        <p:spPr>
          <a:xfrm>
            <a:off x="7283272" y="1475987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9" name="Shape 599"/>
          <p:cNvCxnSpPr>
            <a:stCxn id="598" idx="6"/>
            <a:endCxn id="600" idx="2"/>
          </p:cNvCxnSpPr>
          <p:nvPr/>
        </p:nvCxnSpPr>
        <p:spPr>
          <a:xfrm>
            <a:off x="7892872" y="1780787"/>
            <a:ext cx="369900" cy="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01" name="Shape 601"/>
          <p:cNvSpPr txBox="1"/>
          <p:nvPr/>
        </p:nvSpPr>
        <p:spPr>
          <a:xfrm>
            <a:off x="7907487" y="1247387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602" name="Shape 602"/>
          <p:cNvCxnSpPr>
            <a:endCxn id="598" idx="2"/>
          </p:cNvCxnSpPr>
          <p:nvPr/>
        </p:nvCxnSpPr>
        <p:spPr>
          <a:xfrm rot="10800000" flipH="1">
            <a:off x="6937372" y="1780787"/>
            <a:ext cx="345900" cy="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03" name="Shape 603"/>
          <p:cNvSpPr txBox="1"/>
          <p:nvPr/>
        </p:nvSpPr>
        <p:spPr>
          <a:xfrm>
            <a:off x="6978487" y="1247387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04" name="Shape 604"/>
          <p:cNvSpPr/>
          <p:nvPr/>
        </p:nvSpPr>
        <p:spPr>
          <a:xfrm>
            <a:off x="6327697" y="1478667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Shape 596"/>
          <p:cNvSpPr/>
          <p:nvPr/>
        </p:nvSpPr>
        <p:spPr>
          <a:xfrm>
            <a:off x="5132791" y="1478662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5" name="Shape 605"/>
          <p:cNvCxnSpPr>
            <a:stCxn id="596" idx="6"/>
            <a:endCxn id="604" idx="2"/>
          </p:cNvCxnSpPr>
          <p:nvPr/>
        </p:nvCxnSpPr>
        <p:spPr>
          <a:xfrm>
            <a:off x="5742391" y="1783462"/>
            <a:ext cx="5853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06" name="Shape 606"/>
          <p:cNvSpPr txBox="1"/>
          <p:nvPr/>
        </p:nvSpPr>
        <p:spPr>
          <a:xfrm>
            <a:off x="5766904" y="1326262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607" name="Shape 607"/>
          <p:cNvSpPr/>
          <p:nvPr/>
        </p:nvSpPr>
        <p:spPr>
          <a:xfrm>
            <a:off x="3945810" y="3785587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8" name="Shape 608"/>
          <p:cNvCxnSpPr>
            <a:stCxn id="607" idx="6"/>
            <a:endCxn id="609" idx="2"/>
          </p:cNvCxnSpPr>
          <p:nvPr/>
        </p:nvCxnSpPr>
        <p:spPr>
          <a:xfrm>
            <a:off x="4555410" y="4090387"/>
            <a:ext cx="488700" cy="11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10" name="Shape 610"/>
          <p:cNvSpPr txBox="1"/>
          <p:nvPr/>
        </p:nvSpPr>
        <p:spPr>
          <a:xfrm>
            <a:off x="4629375" y="3526412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611" name="Shape 611"/>
          <p:cNvCxnSpPr>
            <a:stCxn id="612" idx="6"/>
            <a:endCxn id="607" idx="2"/>
          </p:cNvCxnSpPr>
          <p:nvPr/>
        </p:nvCxnSpPr>
        <p:spPr>
          <a:xfrm>
            <a:off x="775813" y="4039896"/>
            <a:ext cx="3170100" cy="50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12" name="Shape 612"/>
          <p:cNvSpPr/>
          <p:nvPr/>
        </p:nvSpPr>
        <p:spPr>
          <a:xfrm>
            <a:off x="166213" y="3735096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3" name="Shape 613"/>
          <p:cNvCxnSpPr>
            <a:stCxn id="612" idx="0"/>
            <a:endCxn id="593" idx="3"/>
          </p:cNvCxnSpPr>
          <p:nvPr/>
        </p:nvCxnSpPr>
        <p:spPr>
          <a:xfrm rot="10800000">
            <a:off x="466213" y="1996296"/>
            <a:ext cx="4800" cy="1738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14" name="Shape 614"/>
          <p:cNvSpPr txBox="1"/>
          <p:nvPr/>
        </p:nvSpPr>
        <p:spPr>
          <a:xfrm>
            <a:off x="1964538" y="3528671"/>
            <a:ext cx="3174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523013" y="2834121"/>
            <a:ext cx="3174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609" name="Shape 609"/>
          <p:cNvSpPr/>
          <p:nvPr/>
        </p:nvSpPr>
        <p:spPr>
          <a:xfrm>
            <a:off x="5044147" y="3797080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8273872" y="3797087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Shape 600"/>
          <p:cNvSpPr/>
          <p:nvPr/>
        </p:nvSpPr>
        <p:spPr>
          <a:xfrm>
            <a:off x="8262872" y="1478662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7" name="Shape 617"/>
          <p:cNvCxnSpPr>
            <a:stCxn id="609" idx="6"/>
            <a:endCxn id="616" idx="2"/>
          </p:cNvCxnSpPr>
          <p:nvPr/>
        </p:nvCxnSpPr>
        <p:spPr>
          <a:xfrm>
            <a:off x="5653747" y="4101880"/>
            <a:ext cx="2620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618" name="Shape 618"/>
          <p:cNvCxnSpPr>
            <a:stCxn id="600" idx="4"/>
            <a:endCxn id="616" idx="0"/>
          </p:cNvCxnSpPr>
          <p:nvPr/>
        </p:nvCxnSpPr>
        <p:spPr>
          <a:xfrm>
            <a:off x="8567672" y="2088262"/>
            <a:ext cx="11100" cy="1708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19" name="Shape 619"/>
          <p:cNvSpPr txBox="1"/>
          <p:nvPr/>
        </p:nvSpPr>
        <p:spPr>
          <a:xfrm>
            <a:off x="6610238" y="3528671"/>
            <a:ext cx="3174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620" name="Shape 620"/>
          <p:cNvSpPr txBox="1"/>
          <p:nvPr/>
        </p:nvSpPr>
        <p:spPr>
          <a:xfrm>
            <a:off x="8187013" y="2561697"/>
            <a:ext cx="317400" cy="457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Thompson’s construction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22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3451385" y="127560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))c</a:t>
            </a:r>
          </a:p>
        </p:txBody>
      </p:sp>
      <p:sp>
        <p:nvSpPr>
          <p:cNvPr id="630" name="Shape 630"/>
          <p:cNvSpPr txBox="1"/>
          <p:nvPr/>
        </p:nvSpPr>
        <p:spPr>
          <a:xfrm>
            <a:off x="275041" y="1151642"/>
            <a:ext cx="3063874" cy="707886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NFA recursively from the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regexp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tree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6FCA4EB-214B-204D-9C2D-C2C38D99C713}"/>
              </a:ext>
            </a:extLst>
          </p:cNvPr>
          <p:cNvGrpSpPr/>
          <p:nvPr/>
        </p:nvGrpSpPr>
        <p:grpSpPr>
          <a:xfrm>
            <a:off x="5679238" y="2019786"/>
            <a:ext cx="2468044" cy="2940133"/>
            <a:chOff x="5679238" y="2019786"/>
            <a:chExt cx="2468044" cy="2940133"/>
          </a:xfrm>
        </p:grpSpPr>
        <p:sp>
          <p:nvSpPr>
            <p:cNvPr id="631" name="Shape 631"/>
            <p:cNvSpPr/>
            <p:nvPr/>
          </p:nvSpPr>
          <p:spPr>
            <a:xfrm>
              <a:off x="5690560" y="2019786"/>
              <a:ext cx="1476685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400" dirty="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n1= </a:t>
              </a:r>
              <a:r>
                <a:rPr lang="en-US" sz="2400" dirty="0" err="1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nfa</a:t>
              </a:r>
              <a:r>
                <a:rPr lang="en-US" sz="2400" dirty="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(a)</a:t>
              </a:r>
            </a:p>
          </p:txBody>
        </p:sp>
        <p:sp>
          <p:nvSpPr>
            <p:cNvPr id="632" name="Shape 632"/>
            <p:cNvSpPr/>
            <p:nvPr/>
          </p:nvSpPr>
          <p:spPr>
            <a:xfrm>
              <a:off x="5686712" y="2424880"/>
              <a:ext cx="1476685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400" dirty="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n2= </a:t>
              </a:r>
              <a:r>
                <a:rPr lang="en-US" sz="2400" dirty="0" err="1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nfa</a:t>
              </a:r>
              <a:r>
                <a:rPr lang="en-US" sz="2400" dirty="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(a)</a:t>
              </a:r>
            </a:p>
          </p:txBody>
        </p:sp>
        <p:sp>
          <p:nvSpPr>
            <p:cNvPr id="633" name="Shape 633"/>
            <p:cNvSpPr/>
            <p:nvPr/>
          </p:nvSpPr>
          <p:spPr>
            <a:xfrm>
              <a:off x="5686144" y="2842071"/>
              <a:ext cx="1494319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4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n3= nfa(b)</a:t>
              </a:r>
            </a:p>
          </p:txBody>
        </p:sp>
        <p:sp>
          <p:nvSpPr>
            <p:cNvPr id="634" name="Shape 634"/>
            <p:cNvSpPr/>
            <p:nvPr/>
          </p:nvSpPr>
          <p:spPr>
            <a:xfrm>
              <a:off x="5679239" y="3231255"/>
              <a:ext cx="2468043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400" dirty="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n4= </a:t>
              </a:r>
              <a:r>
                <a:rPr lang="en-US" sz="2400" dirty="0" err="1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nfa</a:t>
              </a:r>
              <a:r>
                <a:rPr lang="en-US" sz="2400" dirty="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(n2, n3, </a:t>
              </a:r>
              <a:r>
                <a:rPr lang="en-US" sz="2400" b="1" dirty="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| </a:t>
              </a:r>
              <a:r>
                <a:rPr lang="en-US" sz="2400" dirty="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</a:p>
          </p:txBody>
        </p:sp>
        <p:sp>
          <p:nvSpPr>
            <p:cNvPr id="635" name="Shape 635"/>
            <p:cNvSpPr/>
            <p:nvPr/>
          </p:nvSpPr>
          <p:spPr>
            <a:xfrm>
              <a:off x="5679238" y="3663303"/>
              <a:ext cx="240803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4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n5= nfa(n1, n4, </a:t>
              </a:r>
              <a:r>
                <a:rPr lang="en-US" sz="2400" b="1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. </a:t>
              </a:r>
              <a:r>
                <a:rPr lang="en-US" sz="24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</a:p>
          </p:txBody>
        </p:sp>
        <p:sp>
          <p:nvSpPr>
            <p:cNvPr id="636" name="Shape 636"/>
            <p:cNvSpPr/>
            <p:nvPr/>
          </p:nvSpPr>
          <p:spPr>
            <a:xfrm>
              <a:off x="5679239" y="4081064"/>
              <a:ext cx="1476685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4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n6= nfa(c)</a:t>
              </a:r>
            </a:p>
          </p:txBody>
        </p:sp>
        <p:sp>
          <p:nvSpPr>
            <p:cNvPr id="637" name="Shape 637"/>
            <p:cNvSpPr/>
            <p:nvPr/>
          </p:nvSpPr>
          <p:spPr>
            <a:xfrm>
              <a:off x="5679806" y="4498255"/>
              <a:ext cx="241765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4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n7= nfa(n5, n6, </a:t>
              </a:r>
              <a:r>
                <a:rPr lang="en-US" sz="2400" b="1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. </a:t>
              </a:r>
              <a:r>
                <a:rPr lang="en-US" sz="24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</a:p>
          </p:txBody>
        </p:sp>
      </p:grpSp>
      <p:sp>
        <p:nvSpPr>
          <p:cNvPr id="638" name="Shape 638"/>
          <p:cNvSpPr/>
          <p:nvPr/>
        </p:nvSpPr>
        <p:spPr>
          <a:xfrm>
            <a:off x="3451385" y="2054729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3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sp>
        <p:nvSpPr>
          <p:cNvPr id="639" name="Shape 639"/>
          <p:cNvSpPr txBox="1"/>
          <p:nvPr/>
        </p:nvSpPr>
        <p:spPr>
          <a:xfrm>
            <a:off x="5697022" y="1152496"/>
            <a:ext cx="2827746" cy="707032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Post-order traversal of the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regexp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tree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358715" y="2250618"/>
            <a:ext cx="2896525" cy="2463900"/>
            <a:chOff x="460425" y="3505200"/>
            <a:chExt cx="2896525" cy="2463900"/>
          </a:xfrm>
        </p:grpSpPr>
        <p:sp>
          <p:nvSpPr>
            <p:cNvPr id="641" name="Shape 641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45" name="Shape 645"/>
            <p:cNvCxnSpPr>
              <a:stCxn id="646" idx="2"/>
              <a:endCxn id="64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8" name="Shape 64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50" name="Shape 650"/>
            <p:cNvCxnSpPr>
              <a:stCxn id="648" idx="2"/>
              <a:endCxn id="65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Shape 652"/>
            <p:cNvCxnSpPr>
              <a:stCxn id="648" idx="2"/>
              <a:endCxn id="64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3" name="Shape 65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54" name="Shape 654"/>
            <p:cNvCxnSpPr>
              <a:stCxn id="655" idx="2"/>
              <a:endCxn id="65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Shape 657"/>
            <p:cNvCxnSpPr>
              <a:stCxn id="655" idx="2"/>
              <a:endCxn id="65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660" name="Shape 660"/>
            <p:cNvCxnSpPr>
              <a:stCxn id="646" idx="2"/>
              <a:endCxn id="65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74FE04C4-876E-C642-8572-997548C789E1}"/>
              </a:ext>
            </a:extLst>
          </p:cNvPr>
          <p:cNvSpPr/>
          <p:nvPr/>
        </p:nvSpPr>
        <p:spPr>
          <a:xfrm>
            <a:off x="5184183" y="217765"/>
            <a:ext cx="2827746" cy="532063"/>
          </a:xfrm>
          <a:prstGeom prst="wedgeRoundRectCallout">
            <a:avLst>
              <a:gd name="adj1" fmla="val -55910"/>
              <a:gd name="adj2" fmla="val 391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Converts </a:t>
            </a:r>
            <a:r>
              <a:rPr lang="en-US" sz="2000" dirty="0" err="1"/>
              <a:t>regexps</a:t>
            </a:r>
            <a:r>
              <a:rPr lang="en-US" sz="2000" dirty="0"/>
              <a:t> to NFA</a:t>
            </a:r>
          </a:p>
        </p:txBody>
      </p:sp>
      <p:sp>
        <p:nvSpPr>
          <p:cNvPr id="38" name="Rounded Rectangular Callout 37">
            <a:extLst>
              <a:ext uri="{FF2B5EF4-FFF2-40B4-BE49-F238E27FC236}">
                <a16:creationId xmlns:a16="http://schemas.microsoft.com/office/drawing/2014/main" id="{F63EA431-5EF3-9441-A822-6C1C08390636}"/>
              </a:ext>
            </a:extLst>
          </p:cNvPr>
          <p:cNvSpPr/>
          <p:nvPr/>
        </p:nvSpPr>
        <p:spPr>
          <a:xfrm>
            <a:off x="3544600" y="2936418"/>
            <a:ext cx="1838374" cy="627415"/>
          </a:xfrm>
          <a:prstGeom prst="wedgeRoundRectCallout">
            <a:avLst>
              <a:gd name="adj1" fmla="val -31964"/>
              <a:gd name="adj2" fmla="val -909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Input is the tree in postfix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02BC1687-8EC1-3647-B732-BB2BD49D19EF}"/>
              </a:ext>
            </a:extLst>
          </p:cNvPr>
          <p:cNvSpPr/>
          <p:nvPr/>
        </p:nvSpPr>
        <p:spPr>
          <a:xfrm>
            <a:off x="4192292" y="1859528"/>
            <a:ext cx="255722" cy="279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" grpId="0" animBg="1"/>
      <p:bldP spid="638" grpId="0"/>
      <p:bldP spid="639" grpId="0" animBg="1"/>
      <p:bldP spid="2" grpId="0" animBg="1"/>
      <p:bldP spid="2" grpId="1" animBg="1"/>
      <p:bldP spid="38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Thompson’s construction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23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3451385" y="127560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))c</a:t>
            </a:r>
          </a:p>
        </p:txBody>
      </p:sp>
      <p:sp>
        <p:nvSpPr>
          <p:cNvPr id="638" name="Shape 638"/>
          <p:cNvSpPr/>
          <p:nvPr/>
        </p:nvSpPr>
        <p:spPr>
          <a:xfrm>
            <a:off x="3451385" y="2054729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3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358715" y="2250618"/>
            <a:ext cx="2896525" cy="2463900"/>
            <a:chOff x="460425" y="3505200"/>
            <a:chExt cx="2896525" cy="2463900"/>
          </a:xfrm>
        </p:grpSpPr>
        <p:sp>
          <p:nvSpPr>
            <p:cNvPr id="641" name="Shape 641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45" name="Shape 645"/>
            <p:cNvCxnSpPr>
              <a:stCxn id="646" idx="2"/>
              <a:endCxn id="64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8" name="Shape 64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50" name="Shape 650"/>
            <p:cNvCxnSpPr>
              <a:stCxn id="648" idx="2"/>
              <a:endCxn id="65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Shape 652"/>
            <p:cNvCxnSpPr>
              <a:stCxn id="648" idx="2"/>
              <a:endCxn id="64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3" name="Shape 65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54" name="Shape 654"/>
            <p:cNvCxnSpPr>
              <a:stCxn id="655" idx="2"/>
              <a:endCxn id="65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Shape 657"/>
            <p:cNvCxnSpPr>
              <a:stCxn id="655" idx="2"/>
              <a:endCxn id="65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660" name="Shape 660"/>
            <p:cNvCxnSpPr>
              <a:stCxn id="646" idx="2"/>
              <a:endCxn id="65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9" name="Shape 681">
            <a:extLst>
              <a:ext uri="{FF2B5EF4-FFF2-40B4-BE49-F238E27FC236}">
                <a16:creationId xmlns:a16="http://schemas.microsoft.com/office/drawing/2014/main" id="{B418E000-F2B2-6C45-9BEC-7CDB90D585F7}"/>
              </a:ext>
            </a:extLst>
          </p:cNvPr>
          <p:cNvGrpSpPr/>
          <p:nvPr/>
        </p:nvGrpSpPr>
        <p:grpSpPr>
          <a:xfrm>
            <a:off x="3396649" y="3787254"/>
            <a:ext cx="1728191" cy="923826"/>
            <a:chOff x="4572000" y="3543398"/>
            <a:chExt cx="1728191" cy="923826"/>
          </a:xfrm>
        </p:grpSpPr>
        <p:sp>
          <p:nvSpPr>
            <p:cNvPr id="40" name="Shape 682">
              <a:extLst>
                <a:ext uri="{FF2B5EF4-FFF2-40B4-BE49-F238E27FC236}">
                  <a16:creationId xmlns:a16="http://schemas.microsoft.com/office/drawing/2014/main" id="{985F1332-FBB1-9442-8730-82293FA7F53E}"/>
                </a:ext>
              </a:extLst>
            </p:cNvPr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Shape 683">
              <a:extLst>
                <a:ext uri="{FF2B5EF4-FFF2-40B4-BE49-F238E27FC236}">
                  <a16:creationId xmlns:a16="http://schemas.microsoft.com/office/drawing/2014/main" id="{C460E092-30CE-5D44-9541-92E6FCAF6B11}"/>
                </a:ext>
              </a:extLst>
            </p:cNvPr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cxnSp>
        <p:nvCxnSpPr>
          <p:cNvPr id="42" name="Shape 680">
            <a:extLst>
              <a:ext uri="{FF2B5EF4-FFF2-40B4-BE49-F238E27FC236}">
                <a16:creationId xmlns:a16="http://schemas.microsoft.com/office/drawing/2014/main" id="{EA6D24D1-5FB9-C94B-9F2F-8952AF30E617}"/>
              </a:ext>
            </a:extLst>
          </p:cNvPr>
          <p:cNvCxnSpPr/>
          <p:nvPr/>
        </p:nvCxnSpPr>
        <p:spPr>
          <a:xfrm rot="10800000">
            <a:off x="3646398" y="261405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3128219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Thompson’s construction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24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3451385" y="127560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))c</a:t>
            </a:r>
          </a:p>
        </p:txBody>
      </p:sp>
      <p:sp>
        <p:nvSpPr>
          <p:cNvPr id="631" name="Shape 631"/>
          <p:cNvSpPr/>
          <p:nvPr/>
        </p:nvSpPr>
        <p:spPr>
          <a:xfrm>
            <a:off x="5679238" y="2019786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</a:t>
            </a:r>
            <a:r>
              <a:rPr lang="en-US" sz="24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</a:p>
        </p:txBody>
      </p:sp>
      <p:sp>
        <p:nvSpPr>
          <p:cNvPr id="638" name="Shape 638"/>
          <p:cNvSpPr/>
          <p:nvPr/>
        </p:nvSpPr>
        <p:spPr>
          <a:xfrm>
            <a:off x="3451385" y="2054729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3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358715" y="2250618"/>
            <a:ext cx="2896525" cy="2463900"/>
            <a:chOff x="460425" y="3505200"/>
            <a:chExt cx="2896525" cy="2463900"/>
          </a:xfrm>
        </p:grpSpPr>
        <p:sp>
          <p:nvSpPr>
            <p:cNvPr id="641" name="Shape 641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45" name="Shape 645"/>
            <p:cNvCxnSpPr>
              <a:stCxn id="646" idx="2"/>
              <a:endCxn id="64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8" name="Shape 64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50" name="Shape 650"/>
            <p:cNvCxnSpPr>
              <a:stCxn id="648" idx="2"/>
              <a:endCxn id="65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Shape 652"/>
            <p:cNvCxnSpPr>
              <a:stCxn id="648" idx="2"/>
              <a:endCxn id="64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3" name="Shape 65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54" name="Shape 654"/>
            <p:cNvCxnSpPr>
              <a:stCxn id="655" idx="2"/>
              <a:endCxn id="65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Shape 657"/>
            <p:cNvCxnSpPr>
              <a:stCxn id="655" idx="2"/>
              <a:endCxn id="65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660" name="Shape 660"/>
            <p:cNvCxnSpPr>
              <a:stCxn id="646" idx="2"/>
              <a:endCxn id="65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2" name="Shape 725">
            <a:extLst>
              <a:ext uri="{FF2B5EF4-FFF2-40B4-BE49-F238E27FC236}">
                <a16:creationId xmlns:a16="http://schemas.microsoft.com/office/drawing/2014/main" id="{403AE763-B162-DD47-A5BA-C5ABB9BD5956}"/>
              </a:ext>
            </a:extLst>
          </p:cNvPr>
          <p:cNvGrpSpPr/>
          <p:nvPr/>
        </p:nvGrpSpPr>
        <p:grpSpPr>
          <a:xfrm>
            <a:off x="3396649" y="3788377"/>
            <a:ext cx="1728191" cy="923826"/>
            <a:chOff x="4572000" y="3543398"/>
            <a:chExt cx="1728191" cy="923826"/>
          </a:xfrm>
        </p:grpSpPr>
        <p:sp>
          <p:nvSpPr>
            <p:cNvPr id="43" name="Shape 726">
              <a:extLst>
                <a:ext uri="{FF2B5EF4-FFF2-40B4-BE49-F238E27FC236}">
                  <a16:creationId xmlns:a16="http://schemas.microsoft.com/office/drawing/2014/main" id="{8E3BDB3E-B5FE-5746-941E-F97B6A291B1A}"/>
                </a:ext>
              </a:extLst>
            </p:cNvPr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44" name="Shape 727">
              <a:extLst>
                <a:ext uri="{FF2B5EF4-FFF2-40B4-BE49-F238E27FC236}">
                  <a16:creationId xmlns:a16="http://schemas.microsoft.com/office/drawing/2014/main" id="{42CAA37F-415A-A24A-937B-4044B2DB1173}"/>
                </a:ext>
              </a:extLst>
            </p:cNvPr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45" name="Shape 728">
            <a:extLst>
              <a:ext uri="{FF2B5EF4-FFF2-40B4-BE49-F238E27FC236}">
                <a16:creationId xmlns:a16="http://schemas.microsoft.com/office/drawing/2014/main" id="{2789175C-ABBC-7949-99F3-5B0EAF884F1E}"/>
              </a:ext>
            </a:extLst>
          </p:cNvPr>
          <p:cNvSpPr/>
          <p:nvPr/>
        </p:nvSpPr>
        <p:spPr>
          <a:xfrm>
            <a:off x="3396649" y="2908773"/>
            <a:ext cx="124700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 n1</a:t>
            </a:r>
          </a:p>
        </p:txBody>
      </p:sp>
      <p:sp>
        <p:nvSpPr>
          <p:cNvPr id="46" name="Shape 729">
            <a:extLst>
              <a:ext uri="{FF2B5EF4-FFF2-40B4-BE49-F238E27FC236}">
                <a16:creationId xmlns:a16="http://schemas.microsoft.com/office/drawing/2014/main" id="{DCC16C3A-C47C-AC49-BD18-46926AE044BD}"/>
              </a:ext>
            </a:extLst>
          </p:cNvPr>
          <p:cNvSpPr/>
          <p:nvPr/>
        </p:nvSpPr>
        <p:spPr>
          <a:xfrm>
            <a:off x="235277" y="3462087"/>
            <a:ext cx="832200" cy="7689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" name="Shape 724">
            <a:extLst>
              <a:ext uri="{FF2B5EF4-FFF2-40B4-BE49-F238E27FC236}">
                <a16:creationId xmlns:a16="http://schemas.microsoft.com/office/drawing/2014/main" id="{045AF820-7C65-8344-9BF2-0AFDCE56C255}"/>
              </a:ext>
            </a:extLst>
          </p:cNvPr>
          <p:cNvCxnSpPr/>
          <p:nvPr/>
        </p:nvCxnSpPr>
        <p:spPr>
          <a:xfrm rot="10800000">
            <a:off x="3646398" y="261405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2029133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Thompson’s construction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25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3451385" y="127560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))c</a:t>
            </a:r>
          </a:p>
        </p:txBody>
      </p:sp>
      <p:sp>
        <p:nvSpPr>
          <p:cNvPr id="631" name="Shape 631"/>
          <p:cNvSpPr/>
          <p:nvPr/>
        </p:nvSpPr>
        <p:spPr>
          <a:xfrm>
            <a:off x="5679238" y="2019786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638" name="Shape 638"/>
          <p:cNvSpPr/>
          <p:nvPr/>
        </p:nvSpPr>
        <p:spPr>
          <a:xfrm>
            <a:off x="3451385" y="2054729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3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358715" y="2250618"/>
            <a:ext cx="2896525" cy="2463900"/>
            <a:chOff x="460425" y="3505200"/>
            <a:chExt cx="2896525" cy="2463900"/>
          </a:xfrm>
        </p:grpSpPr>
        <p:sp>
          <p:nvSpPr>
            <p:cNvPr id="641" name="Shape 641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45" name="Shape 645"/>
            <p:cNvCxnSpPr>
              <a:stCxn id="646" idx="2"/>
              <a:endCxn id="64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8" name="Shape 64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50" name="Shape 650"/>
            <p:cNvCxnSpPr>
              <a:stCxn id="648" idx="2"/>
              <a:endCxn id="65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Shape 652"/>
            <p:cNvCxnSpPr>
              <a:stCxn id="648" idx="2"/>
              <a:endCxn id="64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3" name="Shape 65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54" name="Shape 654"/>
            <p:cNvCxnSpPr>
              <a:stCxn id="655" idx="2"/>
              <a:endCxn id="65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Shape 657"/>
            <p:cNvCxnSpPr>
              <a:stCxn id="655" idx="2"/>
              <a:endCxn id="65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660" name="Shape 660"/>
            <p:cNvCxnSpPr>
              <a:stCxn id="646" idx="2"/>
              <a:endCxn id="65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2" name="Shape 725">
            <a:extLst>
              <a:ext uri="{FF2B5EF4-FFF2-40B4-BE49-F238E27FC236}">
                <a16:creationId xmlns:a16="http://schemas.microsoft.com/office/drawing/2014/main" id="{403AE763-B162-DD47-A5BA-C5ABB9BD5956}"/>
              </a:ext>
            </a:extLst>
          </p:cNvPr>
          <p:cNvGrpSpPr/>
          <p:nvPr/>
        </p:nvGrpSpPr>
        <p:grpSpPr>
          <a:xfrm>
            <a:off x="3398083" y="3787253"/>
            <a:ext cx="1728191" cy="923827"/>
            <a:chOff x="4572000" y="3543398"/>
            <a:chExt cx="1728191" cy="923827"/>
          </a:xfrm>
        </p:grpSpPr>
        <p:sp>
          <p:nvSpPr>
            <p:cNvPr id="43" name="Shape 726">
              <a:extLst>
                <a:ext uri="{FF2B5EF4-FFF2-40B4-BE49-F238E27FC236}">
                  <a16:creationId xmlns:a16="http://schemas.microsoft.com/office/drawing/2014/main" id="{8E3BDB3E-B5FE-5746-941E-F97B6A291B1A}"/>
                </a:ext>
              </a:extLst>
            </p:cNvPr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44" name="Shape 727">
              <a:extLst>
                <a:ext uri="{FF2B5EF4-FFF2-40B4-BE49-F238E27FC236}">
                  <a16:creationId xmlns:a16="http://schemas.microsoft.com/office/drawing/2014/main" id="{42CAA37F-415A-A24A-937B-4044B2DB1173}"/>
                </a:ext>
              </a:extLst>
            </p:cNvPr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cxnSp>
        <p:nvCxnSpPr>
          <p:cNvPr id="47" name="Shape 724">
            <a:extLst>
              <a:ext uri="{FF2B5EF4-FFF2-40B4-BE49-F238E27FC236}">
                <a16:creationId xmlns:a16="http://schemas.microsoft.com/office/drawing/2014/main" id="{045AF820-7C65-8344-9BF2-0AFDCE56C255}"/>
              </a:ext>
            </a:extLst>
          </p:cNvPr>
          <p:cNvCxnSpPr/>
          <p:nvPr/>
        </p:nvCxnSpPr>
        <p:spPr>
          <a:xfrm rot="10800000">
            <a:off x="3871123" y="261405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3673897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Thompson’s construction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26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3451385" y="127560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))c</a:t>
            </a:r>
          </a:p>
        </p:txBody>
      </p:sp>
      <p:sp>
        <p:nvSpPr>
          <p:cNvPr id="631" name="Shape 631"/>
          <p:cNvSpPr/>
          <p:nvPr/>
        </p:nvSpPr>
        <p:spPr>
          <a:xfrm>
            <a:off x="5679238" y="2019786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632" name="Shape 632"/>
          <p:cNvSpPr/>
          <p:nvPr/>
        </p:nvSpPr>
        <p:spPr>
          <a:xfrm>
            <a:off x="5679238" y="2432864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</a:t>
            </a:r>
            <a:r>
              <a:rPr lang="en-US" sz="24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</a:p>
        </p:txBody>
      </p:sp>
      <p:sp>
        <p:nvSpPr>
          <p:cNvPr id="638" name="Shape 638"/>
          <p:cNvSpPr/>
          <p:nvPr/>
        </p:nvSpPr>
        <p:spPr>
          <a:xfrm>
            <a:off x="3451385" y="2054729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3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358715" y="2250618"/>
            <a:ext cx="2896525" cy="2463900"/>
            <a:chOff x="460425" y="3505200"/>
            <a:chExt cx="2896525" cy="2463900"/>
          </a:xfrm>
        </p:grpSpPr>
        <p:sp>
          <p:nvSpPr>
            <p:cNvPr id="641" name="Shape 641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45" name="Shape 645"/>
            <p:cNvCxnSpPr>
              <a:stCxn id="646" idx="2"/>
              <a:endCxn id="64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8" name="Shape 64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50" name="Shape 650"/>
            <p:cNvCxnSpPr>
              <a:stCxn id="648" idx="2"/>
              <a:endCxn id="65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Shape 652"/>
            <p:cNvCxnSpPr>
              <a:stCxn id="648" idx="2"/>
              <a:endCxn id="64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3" name="Shape 65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54" name="Shape 654"/>
            <p:cNvCxnSpPr>
              <a:stCxn id="655" idx="2"/>
              <a:endCxn id="65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Shape 657"/>
            <p:cNvCxnSpPr>
              <a:stCxn id="655" idx="2"/>
              <a:endCxn id="65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660" name="Shape 660"/>
            <p:cNvCxnSpPr>
              <a:stCxn id="646" idx="2"/>
              <a:endCxn id="65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7" name="Shape 724">
            <a:extLst>
              <a:ext uri="{FF2B5EF4-FFF2-40B4-BE49-F238E27FC236}">
                <a16:creationId xmlns:a16="http://schemas.microsoft.com/office/drawing/2014/main" id="{045AF820-7C65-8344-9BF2-0AFDCE56C255}"/>
              </a:ext>
            </a:extLst>
          </p:cNvPr>
          <p:cNvCxnSpPr/>
          <p:nvPr/>
        </p:nvCxnSpPr>
        <p:spPr>
          <a:xfrm rot="10800000">
            <a:off x="3871123" y="261405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38" name="Shape 815">
            <a:extLst>
              <a:ext uri="{FF2B5EF4-FFF2-40B4-BE49-F238E27FC236}">
                <a16:creationId xmlns:a16="http://schemas.microsoft.com/office/drawing/2014/main" id="{0C74E125-5739-5F4D-A3F3-705064BA5DFF}"/>
              </a:ext>
            </a:extLst>
          </p:cNvPr>
          <p:cNvGrpSpPr/>
          <p:nvPr/>
        </p:nvGrpSpPr>
        <p:grpSpPr>
          <a:xfrm>
            <a:off x="3445809" y="3787253"/>
            <a:ext cx="1728191" cy="923827"/>
            <a:chOff x="3392004" y="4238303"/>
            <a:chExt cx="1728191" cy="923827"/>
          </a:xfrm>
        </p:grpSpPr>
        <p:sp>
          <p:nvSpPr>
            <p:cNvPr id="39" name="Shape 816">
              <a:extLst>
                <a:ext uri="{FF2B5EF4-FFF2-40B4-BE49-F238E27FC236}">
                  <a16:creationId xmlns:a16="http://schemas.microsoft.com/office/drawing/2014/main" id="{6B887F61-1F05-1D48-A79B-EB68C6E687C3}"/>
                </a:ext>
              </a:extLst>
            </p:cNvPr>
            <p:cNvSpPr/>
            <p:nvPr/>
          </p:nvSpPr>
          <p:spPr>
            <a:xfrm>
              <a:off x="3392004" y="4606505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n2, n1</a:t>
              </a:r>
            </a:p>
          </p:txBody>
        </p:sp>
        <p:sp>
          <p:nvSpPr>
            <p:cNvPr id="40" name="Shape 817">
              <a:extLst>
                <a:ext uri="{FF2B5EF4-FFF2-40B4-BE49-F238E27FC236}">
                  <a16:creationId xmlns:a16="http://schemas.microsoft.com/office/drawing/2014/main" id="{195545D1-1E44-8647-A76A-96EA102F1BA0}"/>
                </a:ext>
              </a:extLst>
            </p:cNvPr>
            <p:cNvSpPr/>
            <p:nvPr/>
          </p:nvSpPr>
          <p:spPr>
            <a:xfrm>
              <a:off x="3871898" y="4238303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41" name="Shape 818">
            <a:extLst>
              <a:ext uri="{FF2B5EF4-FFF2-40B4-BE49-F238E27FC236}">
                <a16:creationId xmlns:a16="http://schemas.microsoft.com/office/drawing/2014/main" id="{3D348479-4F57-834F-872E-C76D7F10D1E3}"/>
              </a:ext>
            </a:extLst>
          </p:cNvPr>
          <p:cNvSpPr/>
          <p:nvPr/>
        </p:nvSpPr>
        <p:spPr>
          <a:xfrm>
            <a:off x="3445809" y="2908773"/>
            <a:ext cx="1177426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n2</a:t>
            </a:r>
          </a:p>
        </p:txBody>
      </p:sp>
      <p:sp>
        <p:nvSpPr>
          <p:cNvPr id="46" name="Shape 729">
            <a:extLst>
              <a:ext uri="{FF2B5EF4-FFF2-40B4-BE49-F238E27FC236}">
                <a16:creationId xmlns:a16="http://schemas.microsoft.com/office/drawing/2014/main" id="{827D41C2-905C-E74B-A2F4-9DF527AF1681}"/>
              </a:ext>
            </a:extLst>
          </p:cNvPr>
          <p:cNvSpPr/>
          <p:nvPr/>
        </p:nvSpPr>
        <p:spPr>
          <a:xfrm>
            <a:off x="596177" y="4124967"/>
            <a:ext cx="832200" cy="7689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6231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Thompson’s construction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27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3451385" y="127560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))c</a:t>
            </a:r>
          </a:p>
        </p:txBody>
      </p:sp>
      <p:sp>
        <p:nvSpPr>
          <p:cNvPr id="631" name="Shape 631"/>
          <p:cNvSpPr/>
          <p:nvPr/>
        </p:nvSpPr>
        <p:spPr>
          <a:xfrm>
            <a:off x="5679238" y="2019786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632" name="Shape 632"/>
          <p:cNvSpPr/>
          <p:nvPr/>
        </p:nvSpPr>
        <p:spPr>
          <a:xfrm>
            <a:off x="5679238" y="2432864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</a:t>
            </a:r>
            <a:r>
              <a:rPr lang="en-US" sz="24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</a:p>
        </p:txBody>
      </p:sp>
      <p:sp>
        <p:nvSpPr>
          <p:cNvPr id="638" name="Shape 638"/>
          <p:cNvSpPr/>
          <p:nvPr/>
        </p:nvSpPr>
        <p:spPr>
          <a:xfrm>
            <a:off x="3451385" y="2054729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3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358715" y="2250618"/>
            <a:ext cx="2896525" cy="2463900"/>
            <a:chOff x="460425" y="3505200"/>
            <a:chExt cx="2896525" cy="2463900"/>
          </a:xfrm>
        </p:grpSpPr>
        <p:sp>
          <p:nvSpPr>
            <p:cNvPr id="641" name="Shape 641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45" name="Shape 645"/>
            <p:cNvCxnSpPr>
              <a:stCxn id="646" idx="2"/>
              <a:endCxn id="64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8" name="Shape 64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50" name="Shape 650"/>
            <p:cNvCxnSpPr>
              <a:stCxn id="648" idx="2"/>
              <a:endCxn id="65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Shape 652"/>
            <p:cNvCxnSpPr>
              <a:stCxn id="648" idx="2"/>
              <a:endCxn id="64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3" name="Shape 65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54" name="Shape 654"/>
            <p:cNvCxnSpPr>
              <a:stCxn id="655" idx="2"/>
              <a:endCxn id="65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Shape 657"/>
            <p:cNvCxnSpPr>
              <a:stCxn id="655" idx="2"/>
              <a:endCxn id="65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660" name="Shape 660"/>
            <p:cNvCxnSpPr>
              <a:stCxn id="646" idx="2"/>
              <a:endCxn id="65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7" name="Shape 724">
            <a:extLst>
              <a:ext uri="{FF2B5EF4-FFF2-40B4-BE49-F238E27FC236}">
                <a16:creationId xmlns:a16="http://schemas.microsoft.com/office/drawing/2014/main" id="{045AF820-7C65-8344-9BF2-0AFDCE56C255}"/>
              </a:ext>
            </a:extLst>
          </p:cNvPr>
          <p:cNvCxnSpPr/>
          <p:nvPr/>
        </p:nvCxnSpPr>
        <p:spPr>
          <a:xfrm rot="10800000">
            <a:off x="4103597" y="261405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43" name="Shape 861">
            <a:extLst>
              <a:ext uri="{FF2B5EF4-FFF2-40B4-BE49-F238E27FC236}">
                <a16:creationId xmlns:a16="http://schemas.microsoft.com/office/drawing/2014/main" id="{1AEE61DF-4FFC-C544-ADF9-CC99BFD884FF}"/>
              </a:ext>
            </a:extLst>
          </p:cNvPr>
          <p:cNvGrpSpPr/>
          <p:nvPr/>
        </p:nvGrpSpPr>
        <p:grpSpPr>
          <a:xfrm>
            <a:off x="3443543" y="3787254"/>
            <a:ext cx="1728191" cy="923826"/>
            <a:chOff x="4572000" y="3543398"/>
            <a:chExt cx="1728191" cy="923826"/>
          </a:xfrm>
        </p:grpSpPr>
        <p:sp>
          <p:nvSpPr>
            <p:cNvPr id="44" name="Shape 862">
              <a:extLst>
                <a:ext uri="{FF2B5EF4-FFF2-40B4-BE49-F238E27FC236}">
                  <a16:creationId xmlns:a16="http://schemas.microsoft.com/office/drawing/2014/main" id="{81F901C8-6EE0-CF48-87C4-7801C06CDAE0}"/>
                </a:ext>
              </a:extLst>
            </p:cNvPr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n2, n1</a:t>
              </a:r>
            </a:p>
          </p:txBody>
        </p:sp>
        <p:sp>
          <p:nvSpPr>
            <p:cNvPr id="46" name="Shape 863">
              <a:extLst>
                <a:ext uri="{FF2B5EF4-FFF2-40B4-BE49-F238E27FC236}">
                  <a16:creationId xmlns:a16="http://schemas.microsoft.com/office/drawing/2014/main" id="{281A27EC-51D6-D742-B6F9-00FD0B5759CE}"/>
                </a:ext>
              </a:extLst>
            </p:cNvPr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0557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Thompson’s construction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28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3451385" y="127560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))c</a:t>
            </a:r>
          </a:p>
        </p:txBody>
      </p:sp>
      <p:sp>
        <p:nvSpPr>
          <p:cNvPr id="631" name="Shape 631"/>
          <p:cNvSpPr/>
          <p:nvPr/>
        </p:nvSpPr>
        <p:spPr>
          <a:xfrm>
            <a:off x="5679238" y="2019786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</a:t>
            </a:r>
            <a:r>
              <a:rPr lang="en-US" sz="24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</a:p>
        </p:txBody>
      </p:sp>
      <p:sp>
        <p:nvSpPr>
          <p:cNvPr id="632" name="Shape 632"/>
          <p:cNvSpPr/>
          <p:nvPr/>
        </p:nvSpPr>
        <p:spPr>
          <a:xfrm>
            <a:off x="5679238" y="2432864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</a:t>
            </a:r>
            <a:r>
              <a:rPr lang="en-US" sz="24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</a:p>
        </p:txBody>
      </p:sp>
      <p:sp>
        <p:nvSpPr>
          <p:cNvPr id="633" name="Shape 633"/>
          <p:cNvSpPr/>
          <p:nvPr/>
        </p:nvSpPr>
        <p:spPr>
          <a:xfrm>
            <a:off x="5679238" y="2845942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638" name="Shape 638"/>
          <p:cNvSpPr/>
          <p:nvPr/>
        </p:nvSpPr>
        <p:spPr>
          <a:xfrm>
            <a:off x="3451385" y="2054729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3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358715" y="2250618"/>
            <a:ext cx="2896525" cy="2468546"/>
            <a:chOff x="460425" y="3505200"/>
            <a:chExt cx="2896525" cy="2468546"/>
          </a:xfrm>
        </p:grpSpPr>
        <p:sp>
          <p:nvSpPr>
            <p:cNvPr id="641" name="Shape 641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654408" y="5573846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45" name="Shape 645"/>
            <p:cNvCxnSpPr>
              <a:stCxn id="646" idx="2"/>
              <a:endCxn id="64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8" name="Shape 64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50" name="Shape 650"/>
            <p:cNvCxnSpPr>
              <a:stCxn id="648" idx="2"/>
              <a:endCxn id="65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Shape 652"/>
            <p:cNvCxnSpPr>
              <a:stCxn id="648" idx="2"/>
              <a:endCxn id="64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3" name="Shape 65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54" name="Shape 654"/>
            <p:cNvCxnSpPr>
              <a:stCxn id="655" idx="2"/>
              <a:endCxn id="65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Shape 657"/>
            <p:cNvCxnSpPr>
              <a:stCxn id="655" idx="2"/>
              <a:endCxn id="65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660" name="Shape 660"/>
            <p:cNvCxnSpPr>
              <a:stCxn id="646" idx="2"/>
              <a:endCxn id="65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7" name="Shape 724">
            <a:extLst>
              <a:ext uri="{FF2B5EF4-FFF2-40B4-BE49-F238E27FC236}">
                <a16:creationId xmlns:a16="http://schemas.microsoft.com/office/drawing/2014/main" id="{045AF820-7C65-8344-9BF2-0AFDCE56C255}"/>
              </a:ext>
            </a:extLst>
          </p:cNvPr>
          <p:cNvCxnSpPr/>
          <p:nvPr/>
        </p:nvCxnSpPr>
        <p:spPr>
          <a:xfrm rot="10800000">
            <a:off x="4103597" y="261405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43" name="Shape 861">
            <a:extLst>
              <a:ext uri="{FF2B5EF4-FFF2-40B4-BE49-F238E27FC236}">
                <a16:creationId xmlns:a16="http://schemas.microsoft.com/office/drawing/2014/main" id="{1AEE61DF-4FFC-C544-ADF9-CC99BFD884FF}"/>
              </a:ext>
            </a:extLst>
          </p:cNvPr>
          <p:cNvGrpSpPr/>
          <p:nvPr/>
        </p:nvGrpSpPr>
        <p:grpSpPr>
          <a:xfrm>
            <a:off x="3443543" y="3787254"/>
            <a:ext cx="1728191" cy="923826"/>
            <a:chOff x="4572000" y="3543398"/>
            <a:chExt cx="1728191" cy="923826"/>
          </a:xfrm>
        </p:grpSpPr>
        <p:sp>
          <p:nvSpPr>
            <p:cNvPr id="44" name="Shape 862">
              <a:extLst>
                <a:ext uri="{FF2B5EF4-FFF2-40B4-BE49-F238E27FC236}">
                  <a16:creationId xmlns:a16="http://schemas.microsoft.com/office/drawing/2014/main" id="{81F901C8-6EE0-CF48-87C4-7801C06CDAE0}"/>
                </a:ext>
              </a:extLst>
            </p:cNvPr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n3, n2, n1</a:t>
              </a:r>
            </a:p>
          </p:txBody>
        </p:sp>
        <p:sp>
          <p:nvSpPr>
            <p:cNvPr id="46" name="Shape 863">
              <a:extLst>
                <a:ext uri="{FF2B5EF4-FFF2-40B4-BE49-F238E27FC236}">
                  <a16:creationId xmlns:a16="http://schemas.microsoft.com/office/drawing/2014/main" id="{281A27EC-51D6-D742-B6F9-00FD0B5759CE}"/>
                </a:ext>
              </a:extLst>
            </p:cNvPr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39" name="Shape 908">
            <a:extLst>
              <a:ext uri="{FF2B5EF4-FFF2-40B4-BE49-F238E27FC236}">
                <a16:creationId xmlns:a16="http://schemas.microsoft.com/office/drawing/2014/main" id="{3B43F1D0-0984-4042-B242-D39A443EEC10}"/>
              </a:ext>
            </a:extLst>
          </p:cNvPr>
          <p:cNvSpPr/>
          <p:nvPr/>
        </p:nvSpPr>
        <p:spPr>
          <a:xfrm>
            <a:off x="3443543" y="2871238"/>
            <a:ext cx="1177426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n3</a:t>
            </a:r>
          </a:p>
        </p:txBody>
      </p:sp>
      <p:sp>
        <p:nvSpPr>
          <p:cNvPr id="41" name="Shape 729">
            <a:extLst>
              <a:ext uri="{FF2B5EF4-FFF2-40B4-BE49-F238E27FC236}">
                <a16:creationId xmlns:a16="http://schemas.microsoft.com/office/drawing/2014/main" id="{CE15AEF6-CCED-BA44-BE28-0C938C664FEE}"/>
              </a:ext>
            </a:extLst>
          </p:cNvPr>
          <p:cNvSpPr/>
          <p:nvPr/>
        </p:nvSpPr>
        <p:spPr>
          <a:xfrm>
            <a:off x="2035752" y="4151762"/>
            <a:ext cx="832200" cy="7689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1743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Thompson’s construction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29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3451385" y="127560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))c</a:t>
            </a:r>
          </a:p>
        </p:txBody>
      </p:sp>
      <p:sp>
        <p:nvSpPr>
          <p:cNvPr id="631" name="Shape 631"/>
          <p:cNvSpPr/>
          <p:nvPr/>
        </p:nvSpPr>
        <p:spPr>
          <a:xfrm>
            <a:off x="5679238" y="2019786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</a:t>
            </a:r>
            <a:r>
              <a:rPr lang="en-US" sz="24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</a:p>
        </p:txBody>
      </p:sp>
      <p:sp>
        <p:nvSpPr>
          <p:cNvPr id="632" name="Shape 632"/>
          <p:cNvSpPr/>
          <p:nvPr/>
        </p:nvSpPr>
        <p:spPr>
          <a:xfrm>
            <a:off x="5679238" y="2432864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</a:t>
            </a:r>
            <a:r>
              <a:rPr lang="en-US" sz="24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</a:p>
        </p:txBody>
      </p:sp>
      <p:sp>
        <p:nvSpPr>
          <p:cNvPr id="633" name="Shape 633"/>
          <p:cNvSpPr/>
          <p:nvPr/>
        </p:nvSpPr>
        <p:spPr>
          <a:xfrm>
            <a:off x="5679238" y="2845942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638" name="Shape 638"/>
          <p:cNvSpPr/>
          <p:nvPr/>
        </p:nvSpPr>
        <p:spPr>
          <a:xfrm>
            <a:off x="3451385" y="2054729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3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358715" y="2250618"/>
            <a:ext cx="2896525" cy="2463900"/>
            <a:chOff x="460425" y="3505200"/>
            <a:chExt cx="2896525" cy="2463900"/>
          </a:xfrm>
        </p:grpSpPr>
        <p:sp>
          <p:nvSpPr>
            <p:cNvPr id="641" name="Shape 641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45" name="Shape 645"/>
            <p:cNvCxnSpPr>
              <a:stCxn id="646" idx="2"/>
              <a:endCxn id="64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8" name="Shape 64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50" name="Shape 650"/>
            <p:cNvCxnSpPr>
              <a:stCxn id="648" idx="2"/>
              <a:endCxn id="65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Shape 652"/>
            <p:cNvCxnSpPr>
              <a:stCxn id="648" idx="2"/>
              <a:endCxn id="64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3" name="Shape 65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54" name="Shape 654"/>
            <p:cNvCxnSpPr>
              <a:stCxn id="655" idx="2"/>
              <a:endCxn id="65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Shape 657"/>
            <p:cNvCxnSpPr>
              <a:stCxn id="655" idx="2"/>
              <a:endCxn id="65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660" name="Shape 660"/>
            <p:cNvCxnSpPr>
              <a:stCxn id="646" idx="2"/>
              <a:endCxn id="65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7" name="Shape 724">
            <a:extLst>
              <a:ext uri="{FF2B5EF4-FFF2-40B4-BE49-F238E27FC236}">
                <a16:creationId xmlns:a16="http://schemas.microsoft.com/office/drawing/2014/main" id="{045AF820-7C65-8344-9BF2-0AFDCE56C255}"/>
              </a:ext>
            </a:extLst>
          </p:cNvPr>
          <p:cNvCxnSpPr/>
          <p:nvPr/>
        </p:nvCxnSpPr>
        <p:spPr>
          <a:xfrm rot="10800000">
            <a:off x="4320574" y="262604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43" name="Shape 861">
            <a:extLst>
              <a:ext uri="{FF2B5EF4-FFF2-40B4-BE49-F238E27FC236}">
                <a16:creationId xmlns:a16="http://schemas.microsoft.com/office/drawing/2014/main" id="{1AEE61DF-4FFC-C544-ADF9-CC99BFD884FF}"/>
              </a:ext>
            </a:extLst>
          </p:cNvPr>
          <p:cNvGrpSpPr/>
          <p:nvPr/>
        </p:nvGrpSpPr>
        <p:grpSpPr>
          <a:xfrm>
            <a:off x="3443543" y="3787254"/>
            <a:ext cx="1728191" cy="923826"/>
            <a:chOff x="4572000" y="3543398"/>
            <a:chExt cx="1728191" cy="923826"/>
          </a:xfrm>
        </p:grpSpPr>
        <p:sp>
          <p:nvSpPr>
            <p:cNvPr id="44" name="Shape 862">
              <a:extLst>
                <a:ext uri="{FF2B5EF4-FFF2-40B4-BE49-F238E27FC236}">
                  <a16:creationId xmlns:a16="http://schemas.microsoft.com/office/drawing/2014/main" id="{81F901C8-6EE0-CF48-87C4-7801C06CDAE0}"/>
                </a:ext>
              </a:extLst>
            </p:cNvPr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n3, n2, n1</a:t>
              </a:r>
            </a:p>
          </p:txBody>
        </p:sp>
        <p:sp>
          <p:nvSpPr>
            <p:cNvPr id="46" name="Shape 863">
              <a:extLst>
                <a:ext uri="{FF2B5EF4-FFF2-40B4-BE49-F238E27FC236}">
                  <a16:creationId xmlns:a16="http://schemas.microsoft.com/office/drawing/2014/main" id="{281A27EC-51D6-D742-B6F9-00FD0B5759CE}"/>
                </a:ext>
              </a:extLst>
            </p:cNvPr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273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Thompson’s construction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lnSpc>
                <a:spcPct val="90000"/>
              </a:lnSpc>
              <a:spcBef>
                <a:spcPts val="0"/>
              </a:spcBef>
            </a:pPr>
            <a:r>
              <a:rPr lang="en-US"/>
              <a:t>Converts regexps to equivalent NFA</a:t>
            </a:r>
          </a:p>
          <a:p>
            <a:pPr indent="-342900">
              <a:lnSpc>
                <a:spcPct val="90000"/>
              </a:lnSpc>
            </a:pPr>
            <a:r>
              <a:rPr lang="en-US"/>
              <a:t>Six simple rules</a:t>
            </a:r>
          </a:p>
          <a:p>
            <a:pPr lvl="1" indent="-285750">
              <a:lnSpc>
                <a:spcPct val="90000"/>
              </a:lnSpc>
            </a:pPr>
            <a:r>
              <a:rPr lang="en-US"/>
              <a:t>Empty language</a:t>
            </a:r>
          </a:p>
          <a:p>
            <a:pPr lvl="1" indent="-285750">
              <a:lnSpc>
                <a:spcPct val="90000"/>
              </a:lnSpc>
            </a:pPr>
            <a:r>
              <a:rPr lang="en-US"/>
              <a:t>Symbols (Σ)</a:t>
            </a:r>
          </a:p>
          <a:p>
            <a:pPr lvl="1" indent="-285750">
              <a:lnSpc>
                <a:spcPct val="90000"/>
              </a:lnSpc>
            </a:pPr>
            <a:r>
              <a:rPr lang="en-US"/>
              <a:t>Empty String  (ε)</a:t>
            </a:r>
          </a:p>
          <a:p>
            <a:pPr lvl="1" indent="-285750">
              <a:lnSpc>
                <a:spcPct val="90000"/>
              </a:lnSpc>
            </a:pPr>
            <a:r>
              <a:rPr lang="en-US"/>
              <a:t>Alternation (</a:t>
            </a:r>
            <a:r>
              <a:rPr lang="en-US" i="1"/>
              <a:t>r</a:t>
            </a:r>
            <a:r>
              <a:rPr lang="en-US" i="1" baseline="-25000"/>
              <a:t>1</a:t>
            </a:r>
            <a:r>
              <a:rPr lang="en-US"/>
              <a:t> or </a:t>
            </a:r>
            <a:r>
              <a:rPr lang="en-US" i="1"/>
              <a:t>r</a:t>
            </a:r>
            <a:r>
              <a:rPr lang="en-US" i="1" baseline="-25000"/>
              <a:t>2</a:t>
            </a:r>
            <a:r>
              <a:rPr lang="en-US"/>
              <a:t>)</a:t>
            </a:r>
          </a:p>
          <a:p>
            <a:pPr lvl="1" indent="-285750">
              <a:lnSpc>
                <a:spcPct val="90000"/>
              </a:lnSpc>
            </a:pPr>
            <a:r>
              <a:rPr lang="en-US"/>
              <a:t>Concatenation (</a:t>
            </a:r>
            <a:r>
              <a:rPr lang="en-US" i="1"/>
              <a:t>r</a:t>
            </a:r>
            <a:r>
              <a:rPr lang="en-US" i="1" baseline="-25000"/>
              <a:t>1</a:t>
            </a:r>
            <a:r>
              <a:rPr lang="en-US"/>
              <a:t> followed by </a:t>
            </a:r>
            <a:r>
              <a:rPr lang="en-US" i="1"/>
              <a:t>r</a:t>
            </a:r>
            <a:r>
              <a:rPr lang="en-US" i="1" baseline="-25000"/>
              <a:t>2</a:t>
            </a:r>
            <a:r>
              <a:rPr lang="en-US"/>
              <a:t>)</a:t>
            </a:r>
          </a:p>
          <a:p>
            <a:pPr lvl="1" indent="-285750">
              <a:lnSpc>
                <a:spcPct val="90000"/>
              </a:lnSpc>
            </a:pPr>
            <a:r>
              <a:rPr lang="en-US"/>
              <a:t>Repetition (</a:t>
            </a:r>
            <a:r>
              <a:rPr lang="en-US" i="1"/>
              <a:t>r</a:t>
            </a:r>
            <a:r>
              <a:rPr lang="en-US" i="1" baseline="-25000"/>
              <a:t>1</a:t>
            </a:r>
            <a:r>
              <a:rPr lang="en-US" i="1"/>
              <a:t>*</a:t>
            </a:r>
            <a:r>
              <a:rPr lang="en-US"/>
              <a:t>)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5438672" y="1791507"/>
            <a:ext cx="2666999" cy="1938991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by Ken Thompson for pattern-based search in text editor QED (1968)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Thompson’s construction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30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3451385" y="127560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))c</a:t>
            </a:r>
          </a:p>
        </p:txBody>
      </p:sp>
      <p:sp>
        <p:nvSpPr>
          <p:cNvPr id="638" name="Shape 638"/>
          <p:cNvSpPr/>
          <p:nvPr/>
        </p:nvSpPr>
        <p:spPr>
          <a:xfrm>
            <a:off x="3451385" y="2054729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3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358715" y="2250618"/>
            <a:ext cx="2896525" cy="2463900"/>
            <a:chOff x="460425" y="3505200"/>
            <a:chExt cx="2896525" cy="2463900"/>
          </a:xfrm>
        </p:grpSpPr>
        <p:sp>
          <p:nvSpPr>
            <p:cNvPr id="641" name="Shape 641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45" name="Shape 645"/>
            <p:cNvCxnSpPr>
              <a:stCxn id="646" idx="2"/>
              <a:endCxn id="64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8" name="Shape 64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50" name="Shape 650"/>
            <p:cNvCxnSpPr>
              <a:stCxn id="648" idx="2"/>
              <a:endCxn id="65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Shape 652"/>
            <p:cNvCxnSpPr>
              <a:stCxn id="648" idx="2"/>
              <a:endCxn id="64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3" name="Shape 65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54" name="Shape 654"/>
            <p:cNvCxnSpPr>
              <a:stCxn id="655" idx="2"/>
              <a:endCxn id="65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Shape 657"/>
            <p:cNvCxnSpPr>
              <a:stCxn id="655" idx="2"/>
              <a:endCxn id="65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660" name="Shape 660"/>
            <p:cNvCxnSpPr>
              <a:stCxn id="646" idx="2"/>
              <a:endCxn id="65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7" name="Shape 724">
            <a:extLst>
              <a:ext uri="{FF2B5EF4-FFF2-40B4-BE49-F238E27FC236}">
                <a16:creationId xmlns:a16="http://schemas.microsoft.com/office/drawing/2014/main" id="{045AF820-7C65-8344-9BF2-0AFDCE56C255}"/>
              </a:ext>
            </a:extLst>
          </p:cNvPr>
          <p:cNvCxnSpPr/>
          <p:nvPr/>
        </p:nvCxnSpPr>
        <p:spPr>
          <a:xfrm rot="10800000">
            <a:off x="4320574" y="262604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43" name="Shape 861">
            <a:extLst>
              <a:ext uri="{FF2B5EF4-FFF2-40B4-BE49-F238E27FC236}">
                <a16:creationId xmlns:a16="http://schemas.microsoft.com/office/drawing/2014/main" id="{1AEE61DF-4FFC-C544-ADF9-CC99BFD884FF}"/>
              </a:ext>
            </a:extLst>
          </p:cNvPr>
          <p:cNvGrpSpPr/>
          <p:nvPr/>
        </p:nvGrpSpPr>
        <p:grpSpPr>
          <a:xfrm>
            <a:off x="3443543" y="3787254"/>
            <a:ext cx="1728191" cy="923826"/>
            <a:chOff x="4572000" y="3543398"/>
            <a:chExt cx="1728191" cy="923826"/>
          </a:xfrm>
        </p:grpSpPr>
        <p:sp>
          <p:nvSpPr>
            <p:cNvPr id="44" name="Shape 862">
              <a:extLst>
                <a:ext uri="{FF2B5EF4-FFF2-40B4-BE49-F238E27FC236}">
                  <a16:creationId xmlns:a16="http://schemas.microsoft.com/office/drawing/2014/main" id="{81F901C8-6EE0-CF48-87C4-7801C06CDAE0}"/>
                </a:ext>
              </a:extLst>
            </p:cNvPr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46" name="Shape 863">
              <a:extLst>
                <a:ext uri="{FF2B5EF4-FFF2-40B4-BE49-F238E27FC236}">
                  <a16:creationId xmlns:a16="http://schemas.microsoft.com/office/drawing/2014/main" id="{281A27EC-51D6-D742-B6F9-00FD0B5759CE}"/>
                </a:ext>
              </a:extLst>
            </p:cNvPr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38" name="Shape 998">
            <a:extLst>
              <a:ext uri="{FF2B5EF4-FFF2-40B4-BE49-F238E27FC236}">
                <a16:creationId xmlns:a16="http://schemas.microsoft.com/office/drawing/2014/main" id="{7497D802-9F6D-C04D-81A6-A0B750B1B7D1}"/>
              </a:ext>
            </a:extLst>
          </p:cNvPr>
          <p:cNvSpPr/>
          <p:nvPr/>
        </p:nvSpPr>
        <p:spPr>
          <a:xfrm>
            <a:off x="3443543" y="2910603"/>
            <a:ext cx="14520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n3,n2</a:t>
            </a:r>
          </a:p>
        </p:txBody>
      </p:sp>
      <p:sp>
        <p:nvSpPr>
          <p:cNvPr id="40" name="Shape 631">
            <a:extLst>
              <a:ext uri="{FF2B5EF4-FFF2-40B4-BE49-F238E27FC236}">
                <a16:creationId xmlns:a16="http://schemas.microsoft.com/office/drawing/2014/main" id="{25FF6535-1870-1F43-965F-B3A2217B81A5}"/>
              </a:ext>
            </a:extLst>
          </p:cNvPr>
          <p:cNvSpPr/>
          <p:nvPr/>
        </p:nvSpPr>
        <p:spPr>
          <a:xfrm>
            <a:off x="5679238" y="2019786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</a:t>
            </a:r>
            <a:r>
              <a:rPr lang="en-US" sz="24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</a:p>
        </p:txBody>
      </p:sp>
      <p:sp>
        <p:nvSpPr>
          <p:cNvPr id="41" name="Shape 632">
            <a:extLst>
              <a:ext uri="{FF2B5EF4-FFF2-40B4-BE49-F238E27FC236}">
                <a16:creationId xmlns:a16="http://schemas.microsoft.com/office/drawing/2014/main" id="{AD44E5C8-9DFF-EF4F-957A-A771CB943992}"/>
              </a:ext>
            </a:extLst>
          </p:cNvPr>
          <p:cNvSpPr/>
          <p:nvPr/>
        </p:nvSpPr>
        <p:spPr>
          <a:xfrm>
            <a:off x="5679238" y="2432864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n2= </a:t>
            </a:r>
            <a:r>
              <a:rPr lang="en-US" sz="24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</a:p>
        </p:txBody>
      </p:sp>
      <p:sp>
        <p:nvSpPr>
          <p:cNvPr id="42" name="Shape 633">
            <a:extLst>
              <a:ext uri="{FF2B5EF4-FFF2-40B4-BE49-F238E27FC236}">
                <a16:creationId xmlns:a16="http://schemas.microsoft.com/office/drawing/2014/main" id="{5BD7B624-D781-194F-8781-9F4A8E5A79F4}"/>
              </a:ext>
            </a:extLst>
          </p:cNvPr>
          <p:cNvSpPr/>
          <p:nvPr/>
        </p:nvSpPr>
        <p:spPr>
          <a:xfrm>
            <a:off x="5679238" y="2845942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</p:spTree>
    <p:extLst>
      <p:ext uri="{BB962C8B-B14F-4D97-AF65-F5344CB8AC3E}">
        <p14:creationId xmlns:p14="http://schemas.microsoft.com/office/powerpoint/2010/main" val="1251380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Thompson’s construction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31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3451385" y="127560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))c</a:t>
            </a:r>
          </a:p>
        </p:txBody>
      </p:sp>
      <p:sp>
        <p:nvSpPr>
          <p:cNvPr id="638" name="Shape 638"/>
          <p:cNvSpPr/>
          <p:nvPr/>
        </p:nvSpPr>
        <p:spPr>
          <a:xfrm>
            <a:off x="3451385" y="2054729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3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358715" y="2250618"/>
            <a:ext cx="2896525" cy="2463900"/>
            <a:chOff x="460425" y="3505200"/>
            <a:chExt cx="2896525" cy="2463900"/>
          </a:xfrm>
        </p:grpSpPr>
        <p:sp>
          <p:nvSpPr>
            <p:cNvPr id="641" name="Shape 641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45" name="Shape 645"/>
            <p:cNvCxnSpPr>
              <a:stCxn id="646" idx="2"/>
              <a:endCxn id="64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8" name="Shape 64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50" name="Shape 650"/>
            <p:cNvCxnSpPr>
              <a:stCxn id="648" idx="2"/>
              <a:endCxn id="65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Shape 652"/>
            <p:cNvCxnSpPr>
              <a:stCxn id="648" idx="2"/>
              <a:endCxn id="64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3" name="Shape 65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54" name="Shape 654"/>
            <p:cNvCxnSpPr>
              <a:stCxn id="655" idx="2"/>
              <a:endCxn id="65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Shape 657"/>
            <p:cNvCxnSpPr>
              <a:stCxn id="655" idx="2"/>
              <a:endCxn id="65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660" name="Shape 660"/>
            <p:cNvCxnSpPr>
              <a:stCxn id="646" idx="2"/>
              <a:endCxn id="65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7" name="Shape 724">
            <a:extLst>
              <a:ext uri="{FF2B5EF4-FFF2-40B4-BE49-F238E27FC236}">
                <a16:creationId xmlns:a16="http://schemas.microsoft.com/office/drawing/2014/main" id="{045AF820-7C65-8344-9BF2-0AFDCE56C255}"/>
              </a:ext>
            </a:extLst>
          </p:cNvPr>
          <p:cNvCxnSpPr/>
          <p:nvPr/>
        </p:nvCxnSpPr>
        <p:spPr>
          <a:xfrm rot="10800000">
            <a:off x="4320574" y="262604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43" name="Shape 861">
            <a:extLst>
              <a:ext uri="{FF2B5EF4-FFF2-40B4-BE49-F238E27FC236}">
                <a16:creationId xmlns:a16="http://schemas.microsoft.com/office/drawing/2014/main" id="{1AEE61DF-4FFC-C544-ADF9-CC99BFD884FF}"/>
              </a:ext>
            </a:extLst>
          </p:cNvPr>
          <p:cNvGrpSpPr/>
          <p:nvPr/>
        </p:nvGrpSpPr>
        <p:grpSpPr>
          <a:xfrm>
            <a:off x="3443543" y="3787254"/>
            <a:ext cx="1728191" cy="923826"/>
            <a:chOff x="4572000" y="3543398"/>
            <a:chExt cx="1728191" cy="923826"/>
          </a:xfrm>
        </p:grpSpPr>
        <p:sp>
          <p:nvSpPr>
            <p:cNvPr id="44" name="Shape 862">
              <a:extLst>
                <a:ext uri="{FF2B5EF4-FFF2-40B4-BE49-F238E27FC236}">
                  <a16:creationId xmlns:a16="http://schemas.microsoft.com/office/drawing/2014/main" id="{81F901C8-6EE0-CF48-87C4-7801C06CDAE0}"/>
                </a:ext>
              </a:extLst>
            </p:cNvPr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n4, n1</a:t>
              </a:r>
            </a:p>
          </p:txBody>
        </p:sp>
        <p:sp>
          <p:nvSpPr>
            <p:cNvPr id="46" name="Shape 863">
              <a:extLst>
                <a:ext uri="{FF2B5EF4-FFF2-40B4-BE49-F238E27FC236}">
                  <a16:creationId xmlns:a16="http://schemas.microsoft.com/office/drawing/2014/main" id="{281A27EC-51D6-D742-B6F9-00FD0B5759CE}"/>
                </a:ext>
              </a:extLst>
            </p:cNvPr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40" name="Shape 1043">
            <a:extLst>
              <a:ext uri="{FF2B5EF4-FFF2-40B4-BE49-F238E27FC236}">
                <a16:creationId xmlns:a16="http://schemas.microsoft.com/office/drawing/2014/main" id="{472B2553-F622-D640-9704-640AC5C746C8}"/>
              </a:ext>
            </a:extLst>
          </p:cNvPr>
          <p:cNvSpPr/>
          <p:nvPr/>
        </p:nvSpPr>
        <p:spPr>
          <a:xfrm>
            <a:off x="3443543" y="2881254"/>
            <a:ext cx="1177426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n4</a:t>
            </a:r>
          </a:p>
        </p:txBody>
      </p:sp>
      <p:sp>
        <p:nvSpPr>
          <p:cNvPr id="41" name="Shape 729">
            <a:extLst>
              <a:ext uri="{FF2B5EF4-FFF2-40B4-BE49-F238E27FC236}">
                <a16:creationId xmlns:a16="http://schemas.microsoft.com/office/drawing/2014/main" id="{7E4838E6-0970-A74A-9F85-FB9000AE20E8}"/>
              </a:ext>
            </a:extLst>
          </p:cNvPr>
          <p:cNvSpPr/>
          <p:nvPr/>
        </p:nvSpPr>
        <p:spPr>
          <a:xfrm>
            <a:off x="1509321" y="3365393"/>
            <a:ext cx="832200" cy="7689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631">
            <a:extLst>
              <a:ext uri="{FF2B5EF4-FFF2-40B4-BE49-F238E27FC236}">
                <a16:creationId xmlns:a16="http://schemas.microsoft.com/office/drawing/2014/main" id="{521FBE43-05F5-EA40-AE6E-CE5AA39B6F9F}"/>
              </a:ext>
            </a:extLst>
          </p:cNvPr>
          <p:cNvSpPr/>
          <p:nvPr/>
        </p:nvSpPr>
        <p:spPr>
          <a:xfrm>
            <a:off x="5679238" y="2019786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</a:t>
            </a:r>
            <a:r>
              <a:rPr lang="en-US" sz="24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</a:p>
        </p:txBody>
      </p:sp>
      <p:sp>
        <p:nvSpPr>
          <p:cNvPr id="45" name="Shape 632">
            <a:extLst>
              <a:ext uri="{FF2B5EF4-FFF2-40B4-BE49-F238E27FC236}">
                <a16:creationId xmlns:a16="http://schemas.microsoft.com/office/drawing/2014/main" id="{DF8885D5-9EBD-D444-8FD7-2DB30F61969C}"/>
              </a:ext>
            </a:extLst>
          </p:cNvPr>
          <p:cNvSpPr/>
          <p:nvPr/>
        </p:nvSpPr>
        <p:spPr>
          <a:xfrm>
            <a:off x="5679238" y="2432864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n2= </a:t>
            </a:r>
            <a:r>
              <a:rPr lang="en-US" sz="24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</a:p>
        </p:txBody>
      </p:sp>
      <p:sp>
        <p:nvSpPr>
          <p:cNvPr id="48" name="Shape 633">
            <a:extLst>
              <a:ext uri="{FF2B5EF4-FFF2-40B4-BE49-F238E27FC236}">
                <a16:creationId xmlns:a16="http://schemas.microsoft.com/office/drawing/2014/main" id="{4D8A1B01-89EB-FA49-B35B-43C626AA1F70}"/>
              </a:ext>
            </a:extLst>
          </p:cNvPr>
          <p:cNvSpPr/>
          <p:nvPr/>
        </p:nvSpPr>
        <p:spPr>
          <a:xfrm>
            <a:off x="5679238" y="2845942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n3= </a:t>
            </a:r>
            <a:r>
              <a:rPr lang="en-US" sz="24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(b)</a:t>
            </a:r>
          </a:p>
        </p:txBody>
      </p:sp>
      <p:sp>
        <p:nvSpPr>
          <p:cNvPr id="49" name="Shape 634">
            <a:extLst>
              <a:ext uri="{FF2B5EF4-FFF2-40B4-BE49-F238E27FC236}">
                <a16:creationId xmlns:a16="http://schemas.microsoft.com/office/drawing/2014/main" id="{EF2D3E8D-B1A6-2440-BF24-86CA5099E482}"/>
              </a:ext>
            </a:extLst>
          </p:cNvPr>
          <p:cNvSpPr/>
          <p:nvPr/>
        </p:nvSpPr>
        <p:spPr>
          <a:xfrm>
            <a:off x="5679238" y="325902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7684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Thompson’s construction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32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3451385" y="127560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))c</a:t>
            </a:r>
          </a:p>
        </p:txBody>
      </p:sp>
      <p:sp>
        <p:nvSpPr>
          <p:cNvPr id="638" name="Shape 638"/>
          <p:cNvSpPr/>
          <p:nvPr/>
        </p:nvSpPr>
        <p:spPr>
          <a:xfrm>
            <a:off x="3451385" y="2054729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3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358715" y="2250618"/>
            <a:ext cx="2896525" cy="2463900"/>
            <a:chOff x="460425" y="3505200"/>
            <a:chExt cx="2896525" cy="2463900"/>
          </a:xfrm>
        </p:grpSpPr>
        <p:sp>
          <p:nvSpPr>
            <p:cNvPr id="641" name="Shape 641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45" name="Shape 645"/>
            <p:cNvCxnSpPr>
              <a:stCxn id="646" idx="2"/>
              <a:endCxn id="64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8" name="Shape 64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50" name="Shape 650"/>
            <p:cNvCxnSpPr>
              <a:stCxn id="648" idx="2"/>
              <a:endCxn id="65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Shape 652"/>
            <p:cNvCxnSpPr>
              <a:stCxn id="648" idx="2"/>
              <a:endCxn id="64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3" name="Shape 65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54" name="Shape 654"/>
            <p:cNvCxnSpPr>
              <a:stCxn id="655" idx="2"/>
              <a:endCxn id="65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Shape 657"/>
            <p:cNvCxnSpPr>
              <a:stCxn id="655" idx="2"/>
              <a:endCxn id="65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660" name="Shape 660"/>
            <p:cNvCxnSpPr>
              <a:stCxn id="646" idx="2"/>
              <a:endCxn id="65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7" name="Shape 724">
            <a:extLst>
              <a:ext uri="{FF2B5EF4-FFF2-40B4-BE49-F238E27FC236}">
                <a16:creationId xmlns:a16="http://schemas.microsoft.com/office/drawing/2014/main" id="{045AF820-7C65-8344-9BF2-0AFDCE56C255}"/>
              </a:ext>
            </a:extLst>
          </p:cNvPr>
          <p:cNvCxnSpPr/>
          <p:nvPr/>
        </p:nvCxnSpPr>
        <p:spPr>
          <a:xfrm rot="10800000">
            <a:off x="4491056" y="262604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43" name="Shape 861">
            <a:extLst>
              <a:ext uri="{FF2B5EF4-FFF2-40B4-BE49-F238E27FC236}">
                <a16:creationId xmlns:a16="http://schemas.microsoft.com/office/drawing/2014/main" id="{1AEE61DF-4FFC-C544-ADF9-CC99BFD884FF}"/>
              </a:ext>
            </a:extLst>
          </p:cNvPr>
          <p:cNvGrpSpPr/>
          <p:nvPr/>
        </p:nvGrpSpPr>
        <p:grpSpPr>
          <a:xfrm>
            <a:off x="3443543" y="3787254"/>
            <a:ext cx="1728191" cy="923826"/>
            <a:chOff x="4572000" y="3543398"/>
            <a:chExt cx="1728191" cy="923826"/>
          </a:xfrm>
        </p:grpSpPr>
        <p:sp>
          <p:nvSpPr>
            <p:cNvPr id="44" name="Shape 862">
              <a:extLst>
                <a:ext uri="{FF2B5EF4-FFF2-40B4-BE49-F238E27FC236}">
                  <a16:creationId xmlns:a16="http://schemas.microsoft.com/office/drawing/2014/main" id="{81F901C8-6EE0-CF48-87C4-7801C06CDAE0}"/>
                </a:ext>
              </a:extLst>
            </p:cNvPr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n4, n1</a:t>
              </a:r>
            </a:p>
          </p:txBody>
        </p:sp>
        <p:sp>
          <p:nvSpPr>
            <p:cNvPr id="46" name="Shape 863">
              <a:extLst>
                <a:ext uri="{FF2B5EF4-FFF2-40B4-BE49-F238E27FC236}">
                  <a16:creationId xmlns:a16="http://schemas.microsoft.com/office/drawing/2014/main" id="{281A27EC-51D6-D742-B6F9-00FD0B5759CE}"/>
                </a:ext>
              </a:extLst>
            </p:cNvPr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41" name="Shape 631">
            <a:extLst>
              <a:ext uri="{FF2B5EF4-FFF2-40B4-BE49-F238E27FC236}">
                <a16:creationId xmlns:a16="http://schemas.microsoft.com/office/drawing/2014/main" id="{0E6D38C2-85EF-D54C-8A4F-B1EC90C4878B}"/>
              </a:ext>
            </a:extLst>
          </p:cNvPr>
          <p:cNvSpPr/>
          <p:nvPr/>
        </p:nvSpPr>
        <p:spPr>
          <a:xfrm>
            <a:off x="5679238" y="2019786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</a:t>
            </a:r>
            <a:r>
              <a:rPr lang="en-US" sz="24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</a:p>
        </p:txBody>
      </p:sp>
      <p:sp>
        <p:nvSpPr>
          <p:cNvPr id="48" name="Shape 634">
            <a:extLst>
              <a:ext uri="{FF2B5EF4-FFF2-40B4-BE49-F238E27FC236}">
                <a16:creationId xmlns:a16="http://schemas.microsoft.com/office/drawing/2014/main" id="{52F42AEB-D852-3843-B531-4E4C66F3EF9D}"/>
              </a:ext>
            </a:extLst>
          </p:cNvPr>
          <p:cNvSpPr/>
          <p:nvPr/>
        </p:nvSpPr>
        <p:spPr>
          <a:xfrm>
            <a:off x="5679238" y="325902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5822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Thompson’s construction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33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3451385" y="127560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))c</a:t>
            </a:r>
          </a:p>
        </p:txBody>
      </p:sp>
      <p:sp>
        <p:nvSpPr>
          <p:cNvPr id="638" name="Shape 638"/>
          <p:cNvSpPr/>
          <p:nvPr/>
        </p:nvSpPr>
        <p:spPr>
          <a:xfrm>
            <a:off x="3451385" y="2054729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3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358715" y="2250618"/>
            <a:ext cx="2896525" cy="2463900"/>
            <a:chOff x="460425" y="3505200"/>
            <a:chExt cx="2896525" cy="2463900"/>
          </a:xfrm>
        </p:grpSpPr>
        <p:sp>
          <p:nvSpPr>
            <p:cNvPr id="641" name="Shape 641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45" name="Shape 645"/>
            <p:cNvCxnSpPr>
              <a:stCxn id="646" idx="2"/>
              <a:endCxn id="64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8" name="Shape 64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50" name="Shape 650"/>
            <p:cNvCxnSpPr>
              <a:stCxn id="648" idx="2"/>
              <a:endCxn id="65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Shape 652"/>
            <p:cNvCxnSpPr>
              <a:stCxn id="648" idx="2"/>
              <a:endCxn id="64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3" name="Shape 65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54" name="Shape 654"/>
            <p:cNvCxnSpPr>
              <a:stCxn id="655" idx="2"/>
              <a:endCxn id="65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Shape 657"/>
            <p:cNvCxnSpPr>
              <a:stCxn id="655" idx="2"/>
              <a:endCxn id="65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660" name="Shape 660"/>
            <p:cNvCxnSpPr>
              <a:stCxn id="646" idx="2"/>
              <a:endCxn id="65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7" name="Shape 724">
            <a:extLst>
              <a:ext uri="{FF2B5EF4-FFF2-40B4-BE49-F238E27FC236}">
                <a16:creationId xmlns:a16="http://schemas.microsoft.com/office/drawing/2014/main" id="{045AF820-7C65-8344-9BF2-0AFDCE56C255}"/>
              </a:ext>
            </a:extLst>
          </p:cNvPr>
          <p:cNvCxnSpPr/>
          <p:nvPr/>
        </p:nvCxnSpPr>
        <p:spPr>
          <a:xfrm rot="10800000">
            <a:off x="4491056" y="262604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43" name="Shape 861">
            <a:extLst>
              <a:ext uri="{FF2B5EF4-FFF2-40B4-BE49-F238E27FC236}">
                <a16:creationId xmlns:a16="http://schemas.microsoft.com/office/drawing/2014/main" id="{1AEE61DF-4FFC-C544-ADF9-CC99BFD884FF}"/>
              </a:ext>
            </a:extLst>
          </p:cNvPr>
          <p:cNvGrpSpPr/>
          <p:nvPr/>
        </p:nvGrpSpPr>
        <p:grpSpPr>
          <a:xfrm>
            <a:off x="3443543" y="3787254"/>
            <a:ext cx="1728191" cy="923826"/>
            <a:chOff x="4572000" y="3543398"/>
            <a:chExt cx="1728191" cy="923826"/>
          </a:xfrm>
        </p:grpSpPr>
        <p:sp>
          <p:nvSpPr>
            <p:cNvPr id="44" name="Shape 862">
              <a:extLst>
                <a:ext uri="{FF2B5EF4-FFF2-40B4-BE49-F238E27FC236}">
                  <a16:creationId xmlns:a16="http://schemas.microsoft.com/office/drawing/2014/main" id="{81F901C8-6EE0-CF48-87C4-7801C06CDAE0}"/>
                </a:ext>
              </a:extLst>
            </p:cNvPr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endPara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Shape 863">
              <a:extLst>
                <a:ext uri="{FF2B5EF4-FFF2-40B4-BE49-F238E27FC236}">
                  <a16:creationId xmlns:a16="http://schemas.microsoft.com/office/drawing/2014/main" id="{281A27EC-51D6-D742-B6F9-00FD0B5759CE}"/>
                </a:ext>
              </a:extLst>
            </p:cNvPr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38" name="Shape 1133">
            <a:extLst>
              <a:ext uri="{FF2B5EF4-FFF2-40B4-BE49-F238E27FC236}">
                <a16:creationId xmlns:a16="http://schemas.microsoft.com/office/drawing/2014/main" id="{1BFE46CC-CB43-4941-9235-1FE687050166}"/>
              </a:ext>
            </a:extLst>
          </p:cNvPr>
          <p:cNvSpPr/>
          <p:nvPr/>
        </p:nvSpPr>
        <p:spPr>
          <a:xfrm>
            <a:off x="3443543" y="2881254"/>
            <a:ext cx="145214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n4,n1</a:t>
            </a:r>
          </a:p>
        </p:txBody>
      </p:sp>
      <p:sp>
        <p:nvSpPr>
          <p:cNvPr id="39" name="Shape 631">
            <a:extLst>
              <a:ext uri="{FF2B5EF4-FFF2-40B4-BE49-F238E27FC236}">
                <a16:creationId xmlns:a16="http://schemas.microsoft.com/office/drawing/2014/main" id="{FBB42E2A-CE68-9341-9E12-FBC65283A0BD}"/>
              </a:ext>
            </a:extLst>
          </p:cNvPr>
          <p:cNvSpPr/>
          <p:nvPr/>
        </p:nvSpPr>
        <p:spPr>
          <a:xfrm>
            <a:off x="5679238" y="2019786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n1= </a:t>
            </a:r>
            <a:r>
              <a:rPr lang="en-US" sz="24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</a:p>
        </p:txBody>
      </p:sp>
      <p:sp>
        <p:nvSpPr>
          <p:cNvPr id="42" name="Shape 634">
            <a:extLst>
              <a:ext uri="{FF2B5EF4-FFF2-40B4-BE49-F238E27FC236}">
                <a16:creationId xmlns:a16="http://schemas.microsoft.com/office/drawing/2014/main" id="{01E54565-9D59-FB4D-BCED-3DA5C659E86C}"/>
              </a:ext>
            </a:extLst>
          </p:cNvPr>
          <p:cNvSpPr/>
          <p:nvPr/>
        </p:nvSpPr>
        <p:spPr>
          <a:xfrm>
            <a:off x="5679238" y="325902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n4= </a:t>
            </a:r>
            <a:r>
              <a:rPr lang="en-US" sz="24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(n2, n3, </a:t>
            </a:r>
            <a:r>
              <a:rPr lang="en-US" sz="2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89972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Thompson’s construction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34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3451385" y="127560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))c</a:t>
            </a:r>
          </a:p>
        </p:txBody>
      </p:sp>
      <p:sp>
        <p:nvSpPr>
          <p:cNvPr id="638" name="Shape 638"/>
          <p:cNvSpPr/>
          <p:nvPr/>
        </p:nvSpPr>
        <p:spPr>
          <a:xfrm>
            <a:off x="3451385" y="2054729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3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358715" y="2250618"/>
            <a:ext cx="2896525" cy="2463900"/>
            <a:chOff x="460425" y="3505200"/>
            <a:chExt cx="2896525" cy="2463900"/>
          </a:xfrm>
        </p:grpSpPr>
        <p:sp>
          <p:nvSpPr>
            <p:cNvPr id="641" name="Shape 641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45" name="Shape 645"/>
            <p:cNvCxnSpPr>
              <a:stCxn id="646" idx="2"/>
              <a:endCxn id="64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8" name="Shape 64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50" name="Shape 650"/>
            <p:cNvCxnSpPr>
              <a:stCxn id="648" idx="2"/>
              <a:endCxn id="65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Shape 652"/>
            <p:cNvCxnSpPr>
              <a:stCxn id="648" idx="2"/>
              <a:endCxn id="64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3" name="Shape 65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54" name="Shape 654"/>
            <p:cNvCxnSpPr>
              <a:stCxn id="655" idx="2"/>
              <a:endCxn id="65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Shape 657"/>
            <p:cNvCxnSpPr>
              <a:stCxn id="655" idx="2"/>
              <a:endCxn id="65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660" name="Shape 660"/>
            <p:cNvCxnSpPr>
              <a:stCxn id="646" idx="2"/>
              <a:endCxn id="65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7" name="Shape 724">
            <a:extLst>
              <a:ext uri="{FF2B5EF4-FFF2-40B4-BE49-F238E27FC236}">
                <a16:creationId xmlns:a16="http://schemas.microsoft.com/office/drawing/2014/main" id="{045AF820-7C65-8344-9BF2-0AFDCE56C255}"/>
              </a:ext>
            </a:extLst>
          </p:cNvPr>
          <p:cNvCxnSpPr/>
          <p:nvPr/>
        </p:nvCxnSpPr>
        <p:spPr>
          <a:xfrm rot="10800000">
            <a:off x="4491056" y="262604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43" name="Shape 861">
            <a:extLst>
              <a:ext uri="{FF2B5EF4-FFF2-40B4-BE49-F238E27FC236}">
                <a16:creationId xmlns:a16="http://schemas.microsoft.com/office/drawing/2014/main" id="{1AEE61DF-4FFC-C544-ADF9-CC99BFD884FF}"/>
              </a:ext>
            </a:extLst>
          </p:cNvPr>
          <p:cNvGrpSpPr/>
          <p:nvPr/>
        </p:nvGrpSpPr>
        <p:grpSpPr>
          <a:xfrm>
            <a:off x="3443543" y="3787254"/>
            <a:ext cx="1728191" cy="923826"/>
            <a:chOff x="4572000" y="3543398"/>
            <a:chExt cx="1728191" cy="923826"/>
          </a:xfrm>
        </p:grpSpPr>
        <p:sp>
          <p:nvSpPr>
            <p:cNvPr id="44" name="Shape 862">
              <a:extLst>
                <a:ext uri="{FF2B5EF4-FFF2-40B4-BE49-F238E27FC236}">
                  <a16:creationId xmlns:a16="http://schemas.microsoft.com/office/drawing/2014/main" id="{81F901C8-6EE0-CF48-87C4-7801C06CDAE0}"/>
                </a:ext>
              </a:extLst>
            </p:cNvPr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46" name="Shape 863">
              <a:extLst>
                <a:ext uri="{FF2B5EF4-FFF2-40B4-BE49-F238E27FC236}">
                  <a16:creationId xmlns:a16="http://schemas.microsoft.com/office/drawing/2014/main" id="{281A27EC-51D6-D742-B6F9-00FD0B5759CE}"/>
                </a:ext>
              </a:extLst>
            </p:cNvPr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39" name="Shape 1178">
            <a:extLst>
              <a:ext uri="{FF2B5EF4-FFF2-40B4-BE49-F238E27FC236}">
                <a16:creationId xmlns:a16="http://schemas.microsoft.com/office/drawing/2014/main" id="{7870C4F6-C963-CC43-AEBA-1747204E0AF1}"/>
              </a:ext>
            </a:extLst>
          </p:cNvPr>
          <p:cNvSpPr/>
          <p:nvPr/>
        </p:nvSpPr>
        <p:spPr>
          <a:xfrm>
            <a:off x="3443543" y="2838642"/>
            <a:ext cx="1177426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n5</a:t>
            </a:r>
          </a:p>
        </p:txBody>
      </p:sp>
      <p:sp>
        <p:nvSpPr>
          <p:cNvPr id="45" name="Shape 729">
            <a:extLst>
              <a:ext uri="{FF2B5EF4-FFF2-40B4-BE49-F238E27FC236}">
                <a16:creationId xmlns:a16="http://schemas.microsoft.com/office/drawing/2014/main" id="{A00BE700-DDA5-CB43-81A1-57115049C1AC}"/>
              </a:ext>
            </a:extLst>
          </p:cNvPr>
          <p:cNvSpPr/>
          <p:nvPr/>
        </p:nvSpPr>
        <p:spPr>
          <a:xfrm>
            <a:off x="584690" y="2762615"/>
            <a:ext cx="832200" cy="7689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Shape 631">
            <a:extLst>
              <a:ext uri="{FF2B5EF4-FFF2-40B4-BE49-F238E27FC236}">
                <a16:creationId xmlns:a16="http://schemas.microsoft.com/office/drawing/2014/main" id="{4D4AF07F-1D11-8544-82B7-3F42BBB06744}"/>
              </a:ext>
            </a:extLst>
          </p:cNvPr>
          <p:cNvSpPr/>
          <p:nvPr/>
        </p:nvSpPr>
        <p:spPr>
          <a:xfrm>
            <a:off x="5679238" y="2019786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n1= </a:t>
            </a:r>
            <a:r>
              <a:rPr lang="en-US" sz="24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</a:p>
        </p:txBody>
      </p:sp>
      <p:sp>
        <p:nvSpPr>
          <p:cNvPr id="51" name="Shape 634">
            <a:extLst>
              <a:ext uri="{FF2B5EF4-FFF2-40B4-BE49-F238E27FC236}">
                <a16:creationId xmlns:a16="http://schemas.microsoft.com/office/drawing/2014/main" id="{039D6621-F91E-3C41-86EB-C4E55C1E45B6}"/>
              </a:ext>
            </a:extLst>
          </p:cNvPr>
          <p:cNvSpPr/>
          <p:nvPr/>
        </p:nvSpPr>
        <p:spPr>
          <a:xfrm>
            <a:off x="5679238" y="325902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n4= </a:t>
            </a:r>
            <a:r>
              <a:rPr lang="en-US" sz="24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(n2, n3, </a:t>
            </a:r>
            <a:r>
              <a:rPr lang="en-US" sz="2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52" name="Shape 635">
            <a:extLst>
              <a:ext uri="{FF2B5EF4-FFF2-40B4-BE49-F238E27FC236}">
                <a16:creationId xmlns:a16="http://schemas.microsoft.com/office/drawing/2014/main" id="{2B0C15C8-1C4D-334B-B658-E147399546F2}"/>
              </a:ext>
            </a:extLst>
          </p:cNvPr>
          <p:cNvSpPr/>
          <p:nvPr/>
        </p:nvSpPr>
        <p:spPr>
          <a:xfrm>
            <a:off x="5679238" y="367209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68830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Thompson’s construction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35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3451385" y="127560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))c</a:t>
            </a:r>
          </a:p>
        </p:txBody>
      </p:sp>
      <p:sp>
        <p:nvSpPr>
          <p:cNvPr id="638" name="Shape 638"/>
          <p:cNvSpPr/>
          <p:nvPr/>
        </p:nvSpPr>
        <p:spPr>
          <a:xfrm>
            <a:off x="3451385" y="2054729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3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358715" y="2250618"/>
            <a:ext cx="2896525" cy="2463900"/>
            <a:chOff x="460425" y="3505200"/>
            <a:chExt cx="2896525" cy="2463900"/>
          </a:xfrm>
        </p:grpSpPr>
        <p:sp>
          <p:nvSpPr>
            <p:cNvPr id="641" name="Shape 641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45" name="Shape 645"/>
            <p:cNvCxnSpPr>
              <a:stCxn id="646" idx="2"/>
              <a:endCxn id="64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8" name="Shape 64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50" name="Shape 650"/>
            <p:cNvCxnSpPr>
              <a:stCxn id="648" idx="2"/>
              <a:endCxn id="65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Shape 652"/>
            <p:cNvCxnSpPr>
              <a:stCxn id="648" idx="2"/>
              <a:endCxn id="64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3" name="Shape 65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54" name="Shape 654"/>
            <p:cNvCxnSpPr>
              <a:stCxn id="655" idx="2"/>
              <a:endCxn id="65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Shape 657"/>
            <p:cNvCxnSpPr>
              <a:stCxn id="655" idx="2"/>
              <a:endCxn id="65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660" name="Shape 660"/>
            <p:cNvCxnSpPr>
              <a:stCxn id="646" idx="2"/>
              <a:endCxn id="65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7" name="Shape 724">
            <a:extLst>
              <a:ext uri="{FF2B5EF4-FFF2-40B4-BE49-F238E27FC236}">
                <a16:creationId xmlns:a16="http://schemas.microsoft.com/office/drawing/2014/main" id="{045AF820-7C65-8344-9BF2-0AFDCE56C255}"/>
              </a:ext>
            </a:extLst>
          </p:cNvPr>
          <p:cNvCxnSpPr/>
          <p:nvPr/>
        </p:nvCxnSpPr>
        <p:spPr>
          <a:xfrm rot="10800000">
            <a:off x="4669287" y="261405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43" name="Shape 861">
            <a:extLst>
              <a:ext uri="{FF2B5EF4-FFF2-40B4-BE49-F238E27FC236}">
                <a16:creationId xmlns:a16="http://schemas.microsoft.com/office/drawing/2014/main" id="{1AEE61DF-4FFC-C544-ADF9-CC99BFD884FF}"/>
              </a:ext>
            </a:extLst>
          </p:cNvPr>
          <p:cNvGrpSpPr/>
          <p:nvPr/>
        </p:nvGrpSpPr>
        <p:grpSpPr>
          <a:xfrm>
            <a:off x="3443543" y="3787254"/>
            <a:ext cx="1728191" cy="923826"/>
            <a:chOff x="4572000" y="3543398"/>
            <a:chExt cx="1728191" cy="923826"/>
          </a:xfrm>
        </p:grpSpPr>
        <p:sp>
          <p:nvSpPr>
            <p:cNvPr id="44" name="Shape 862">
              <a:extLst>
                <a:ext uri="{FF2B5EF4-FFF2-40B4-BE49-F238E27FC236}">
                  <a16:creationId xmlns:a16="http://schemas.microsoft.com/office/drawing/2014/main" id="{81F901C8-6EE0-CF48-87C4-7801C06CDAE0}"/>
                </a:ext>
              </a:extLst>
            </p:cNvPr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46" name="Shape 863">
              <a:extLst>
                <a:ext uri="{FF2B5EF4-FFF2-40B4-BE49-F238E27FC236}">
                  <a16:creationId xmlns:a16="http://schemas.microsoft.com/office/drawing/2014/main" id="{281A27EC-51D6-D742-B6F9-00FD0B5759CE}"/>
                </a:ext>
              </a:extLst>
            </p:cNvPr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49" name="Shape 635">
            <a:extLst>
              <a:ext uri="{FF2B5EF4-FFF2-40B4-BE49-F238E27FC236}">
                <a16:creationId xmlns:a16="http://schemas.microsoft.com/office/drawing/2014/main" id="{347F6F2D-2DDE-E242-A6F0-2ED125959130}"/>
              </a:ext>
            </a:extLst>
          </p:cNvPr>
          <p:cNvSpPr/>
          <p:nvPr/>
        </p:nvSpPr>
        <p:spPr>
          <a:xfrm>
            <a:off x="5679238" y="367209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78055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Thompson’s construction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36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3451385" y="127560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))c</a:t>
            </a:r>
          </a:p>
        </p:txBody>
      </p:sp>
      <p:sp>
        <p:nvSpPr>
          <p:cNvPr id="638" name="Shape 638"/>
          <p:cNvSpPr/>
          <p:nvPr/>
        </p:nvSpPr>
        <p:spPr>
          <a:xfrm>
            <a:off x="3451385" y="2054729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3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358715" y="2250618"/>
            <a:ext cx="2802700" cy="2463900"/>
            <a:chOff x="460425" y="3505200"/>
            <a:chExt cx="2802700" cy="2463900"/>
          </a:xfrm>
        </p:grpSpPr>
        <p:sp>
          <p:nvSpPr>
            <p:cNvPr id="641" name="Shape 641"/>
            <p:cNvSpPr txBox="1"/>
            <p:nvPr/>
          </p:nvSpPr>
          <p:spPr>
            <a:xfrm>
              <a:off x="2966125" y="4200600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45" name="Shape 645"/>
            <p:cNvCxnSpPr>
              <a:stCxn id="646" idx="2"/>
              <a:endCxn id="64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8" name="Shape 64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50" name="Shape 650"/>
            <p:cNvCxnSpPr>
              <a:stCxn id="648" idx="2"/>
              <a:endCxn id="65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Shape 652"/>
            <p:cNvCxnSpPr>
              <a:stCxn id="648" idx="2"/>
              <a:endCxn id="64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3" name="Shape 65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54" name="Shape 654"/>
            <p:cNvCxnSpPr>
              <a:stCxn id="655" idx="2"/>
              <a:endCxn id="65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Shape 657"/>
            <p:cNvCxnSpPr>
              <a:stCxn id="655" idx="2"/>
              <a:endCxn id="65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660" name="Shape 660"/>
            <p:cNvCxnSpPr>
              <a:stCxn id="646" idx="2"/>
              <a:endCxn id="65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7" name="Shape 724">
            <a:extLst>
              <a:ext uri="{FF2B5EF4-FFF2-40B4-BE49-F238E27FC236}">
                <a16:creationId xmlns:a16="http://schemas.microsoft.com/office/drawing/2014/main" id="{045AF820-7C65-8344-9BF2-0AFDCE56C255}"/>
              </a:ext>
            </a:extLst>
          </p:cNvPr>
          <p:cNvCxnSpPr/>
          <p:nvPr/>
        </p:nvCxnSpPr>
        <p:spPr>
          <a:xfrm rot="10800000">
            <a:off x="4669287" y="261405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43" name="Shape 861">
            <a:extLst>
              <a:ext uri="{FF2B5EF4-FFF2-40B4-BE49-F238E27FC236}">
                <a16:creationId xmlns:a16="http://schemas.microsoft.com/office/drawing/2014/main" id="{1AEE61DF-4FFC-C544-ADF9-CC99BFD884FF}"/>
              </a:ext>
            </a:extLst>
          </p:cNvPr>
          <p:cNvGrpSpPr/>
          <p:nvPr/>
        </p:nvGrpSpPr>
        <p:grpSpPr>
          <a:xfrm>
            <a:off x="3443543" y="3787254"/>
            <a:ext cx="1728191" cy="923826"/>
            <a:chOff x="4572000" y="3543398"/>
            <a:chExt cx="1728191" cy="923826"/>
          </a:xfrm>
        </p:grpSpPr>
        <p:sp>
          <p:nvSpPr>
            <p:cNvPr id="44" name="Shape 862">
              <a:extLst>
                <a:ext uri="{FF2B5EF4-FFF2-40B4-BE49-F238E27FC236}">
                  <a16:creationId xmlns:a16="http://schemas.microsoft.com/office/drawing/2014/main" id="{81F901C8-6EE0-CF48-87C4-7801C06CDAE0}"/>
                </a:ext>
              </a:extLst>
            </p:cNvPr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n6, n5</a:t>
              </a:r>
            </a:p>
          </p:txBody>
        </p:sp>
        <p:sp>
          <p:nvSpPr>
            <p:cNvPr id="46" name="Shape 863">
              <a:extLst>
                <a:ext uri="{FF2B5EF4-FFF2-40B4-BE49-F238E27FC236}">
                  <a16:creationId xmlns:a16="http://schemas.microsoft.com/office/drawing/2014/main" id="{281A27EC-51D6-D742-B6F9-00FD0B5759CE}"/>
                </a:ext>
              </a:extLst>
            </p:cNvPr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38" name="Shape 1268">
            <a:extLst>
              <a:ext uri="{FF2B5EF4-FFF2-40B4-BE49-F238E27FC236}">
                <a16:creationId xmlns:a16="http://schemas.microsoft.com/office/drawing/2014/main" id="{775E1A06-2509-914B-8B13-F2AD64BE03E9}"/>
              </a:ext>
            </a:extLst>
          </p:cNvPr>
          <p:cNvSpPr/>
          <p:nvPr/>
        </p:nvSpPr>
        <p:spPr>
          <a:xfrm>
            <a:off x="3443543" y="2886544"/>
            <a:ext cx="11775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n6</a:t>
            </a:r>
          </a:p>
        </p:txBody>
      </p:sp>
      <p:sp>
        <p:nvSpPr>
          <p:cNvPr id="39" name="Shape 729">
            <a:extLst>
              <a:ext uri="{FF2B5EF4-FFF2-40B4-BE49-F238E27FC236}">
                <a16:creationId xmlns:a16="http://schemas.microsoft.com/office/drawing/2014/main" id="{775DC465-A6F3-714C-8FBF-EF5D53EE75A2}"/>
              </a:ext>
            </a:extLst>
          </p:cNvPr>
          <p:cNvSpPr/>
          <p:nvPr/>
        </p:nvSpPr>
        <p:spPr>
          <a:xfrm>
            <a:off x="2342690" y="2755155"/>
            <a:ext cx="832200" cy="7689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Shape 635">
            <a:extLst>
              <a:ext uri="{FF2B5EF4-FFF2-40B4-BE49-F238E27FC236}">
                <a16:creationId xmlns:a16="http://schemas.microsoft.com/office/drawing/2014/main" id="{696B445C-7BD5-F547-9DAF-74D380C06555}"/>
              </a:ext>
            </a:extLst>
          </p:cNvPr>
          <p:cNvSpPr/>
          <p:nvPr/>
        </p:nvSpPr>
        <p:spPr>
          <a:xfrm>
            <a:off x="5679238" y="367209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49" name="Shape 636">
            <a:extLst>
              <a:ext uri="{FF2B5EF4-FFF2-40B4-BE49-F238E27FC236}">
                <a16:creationId xmlns:a16="http://schemas.microsoft.com/office/drawing/2014/main" id="{449D5F5C-27D0-2C4B-8E57-D81A4148F0AE}"/>
              </a:ext>
            </a:extLst>
          </p:cNvPr>
          <p:cNvSpPr/>
          <p:nvPr/>
        </p:nvSpPr>
        <p:spPr>
          <a:xfrm>
            <a:off x="5679238" y="4085176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</p:spTree>
    <p:extLst>
      <p:ext uri="{BB962C8B-B14F-4D97-AF65-F5344CB8AC3E}">
        <p14:creationId xmlns:p14="http://schemas.microsoft.com/office/powerpoint/2010/main" val="19328773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Thompson’s construction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37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3451385" y="127560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))c</a:t>
            </a:r>
          </a:p>
        </p:txBody>
      </p:sp>
      <p:sp>
        <p:nvSpPr>
          <p:cNvPr id="638" name="Shape 638"/>
          <p:cNvSpPr/>
          <p:nvPr/>
        </p:nvSpPr>
        <p:spPr>
          <a:xfrm>
            <a:off x="3451385" y="2054729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3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358715" y="2250618"/>
            <a:ext cx="2802700" cy="2463900"/>
            <a:chOff x="460425" y="3505200"/>
            <a:chExt cx="2802700" cy="2463900"/>
          </a:xfrm>
        </p:grpSpPr>
        <p:sp>
          <p:nvSpPr>
            <p:cNvPr id="641" name="Shape 641"/>
            <p:cNvSpPr txBox="1"/>
            <p:nvPr/>
          </p:nvSpPr>
          <p:spPr>
            <a:xfrm>
              <a:off x="2966125" y="4200600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45" name="Shape 645"/>
            <p:cNvCxnSpPr>
              <a:stCxn id="646" idx="2"/>
              <a:endCxn id="64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8" name="Shape 64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50" name="Shape 650"/>
            <p:cNvCxnSpPr>
              <a:stCxn id="648" idx="2"/>
              <a:endCxn id="65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Shape 652"/>
            <p:cNvCxnSpPr>
              <a:stCxn id="648" idx="2"/>
              <a:endCxn id="64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3" name="Shape 65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54" name="Shape 654"/>
            <p:cNvCxnSpPr>
              <a:stCxn id="655" idx="2"/>
              <a:endCxn id="65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Shape 657"/>
            <p:cNvCxnSpPr>
              <a:stCxn id="655" idx="2"/>
              <a:endCxn id="65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660" name="Shape 660"/>
            <p:cNvCxnSpPr>
              <a:stCxn id="646" idx="2"/>
              <a:endCxn id="65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7" name="Shape 724">
            <a:extLst>
              <a:ext uri="{FF2B5EF4-FFF2-40B4-BE49-F238E27FC236}">
                <a16:creationId xmlns:a16="http://schemas.microsoft.com/office/drawing/2014/main" id="{045AF820-7C65-8344-9BF2-0AFDCE56C255}"/>
              </a:ext>
            </a:extLst>
          </p:cNvPr>
          <p:cNvCxnSpPr/>
          <p:nvPr/>
        </p:nvCxnSpPr>
        <p:spPr>
          <a:xfrm rot="10800000">
            <a:off x="4816521" y="261405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43" name="Shape 861">
            <a:extLst>
              <a:ext uri="{FF2B5EF4-FFF2-40B4-BE49-F238E27FC236}">
                <a16:creationId xmlns:a16="http://schemas.microsoft.com/office/drawing/2014/main" id="{1AEE61DF-4FFC-C544-ADF9-CC99BFD884FF}"/>
              </a:ext>
            </a:extLst>
          </p:cNvPr>
          <p:cNvGrpSpPr/>
          <p:nvPr/>
        </p:nvGrpSpPr>
        <p:grpSpPr>
          <a:xfrm>
            <a:off x="3443543" y="3787254"/>
            <a:ext cx="1728191" cy="923826"/>
            <a:chOff x="4572000" y="3543398"/>
            <a:chExt cx="1728191" cy="923826"/>
          </a:xfrm>
        </p:grpSpPr>
        <p:sp>
          <p:nvSpPr>
            <p:cNvPr id="44" name="Shape 862">
              <a:extLst>
                <a:ext uri="{FF2B5EF4-FFF2-40B4-BE49-F238E27FC236}">
                  <a16:creationId xmlns:a16="http://schemas.microsoft.com/office/drawing/2014/main" id="{81F901C8-6EE0-CF48-87C4-7801C06CDAE0}"/>
                </a:ext>
              </a:extLst>
            </p:cNvPr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n6, n5</a:t>
              </a:r>
            </a:p>
          </p:txBody>
        </p:sp>
        <p:sp>
          <p:nvSpPr>
            <p:cNvPr id="46" name="Shape 863">
              <a:extLst>
                <a:ext uri="{FF2B5EF4-FFF2-40B4-BE49-F238E27FC236}">
                  <a16:creationId xmlns:a16="http://schemas.microsoft.com/office/drawing/2014/main" id="{281A27EC-51D6-D742-B6F9-00FD0B5759CE}"/>
                </a:ext>
              </a:extLst>
            </p:cNvPr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48" name="Shape 635">
            <a:extLst>
              <a:ext uri="{FF2B5EF4-FFF2-40B4-BE49-F238E27FC236}">
                <a16:creationId xmlns:a16="http://schemas.microsoft.com/office/drawing/2014/main" id="{62657402-1D74-074D-AB99-239864D7EA75}"/>
              </a:ext>
            </a:extLst>
          </p:cNvPr>
          <p:cNvSpPr/>
          <p:nvPr/>
        </p:nvSpPr>
        <p:spPr>
          <a:xfrm>
            <a:off x="5679238" y="367209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49" name="Shape 636">
            <a:extLst>
              <a:ext uri="{FF2B5EF4-FFF2-40B4-BE49-F238E27FC236}">
                <a16:creationId xmlns:a16="http://schemas.microsoft.com/office/drawing/2014/main" id="{C2F4FB75-00FD-CB45-8D11-FE42A90AE7F3}"/>
              </a:ext>
            </a:extLst>
          </p:cNvPr>
          <p:cNvSpPr/>
          <p:nvPr/>
        </p:nvSpPr>
        <p:spPr>
          <a:xfrm>
            <a:off x="5679238" y="4085176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</p:spTree>
    <p:extLst>
      <p:ext uri="{BB962C8B-B14F-4D97-AF65-F5344CB8AC3E}">
        <p14:creationId xmlns:p14="http://schemas.microsoft.com/office/powerpoint/2010/main" val="25897810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Thompson’s construction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38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3451385" y="127560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))c</a:t>
            </a:r>
          </a:p>
        </p:txBody>
      </p:sp>
      <p:sp>
        <p:nvSpPr>
          <p:cNvPr id="638" name="Shape 638"/>
          <p:cNvSpPr/>
          <p:nvPr/>
        </p:nvSpPr>
        <p:spPr>
          <a:xfrm>
            <a:off x="3451385" y="2054729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3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358715" y="2250618"/>
            <a:ext cx="2802700" cy="2463900"/>
            <a:chOff x="460425" y="3505200"/>
            <a:chExt cx="2802700" cy="2463900"/>
          </a:xfrm>
        </p:grpSpPr>
        <p:sp>
          <p:nvSpPr>
            <p:cNvPr id="641" name="Shape 641"/>
            <p:cNvSpPr txBox="1"/>
            <p:nvPr/>
          </p:nvSpPr>
          <p:spPr>
            <a:xfrm>
              <a:off x="2966125" y="4200600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45" name="Shape 645"/>
            <p:cNvCxnSpPr>
              <a:stCxn id="646" idx="2"/>
              <a:endCxn id="64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8" name="Shape 64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50" name="Shape 650"/>
            <p:cNvCxnSpPr>
              <a:stCxn id="648" idx="2"/>
              <a:endCxn id="65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Shape 652"/>
            <p:cNvCxnSpPr>
              <a:stCxn id="648" idx="2"/>
              <a:endCxn id="64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3" name="Shape 65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54" name="Shape 654"/>
            <p:cNvCxnSpPr>
              <a:stCxn id="655" idx="2"/>
              <a:endCxn id="65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Shape 657"/>
            <p:cNvCxnSpPr>
              <a:stCxn id="655" idx="2"/>
              <a:endCxn id="65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660" name="Shape 660"/>
            <p:cNvCxnSpPr>
              <a:stCxn id="646" idx="2"/>
              <a:endCxn id="65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7" name="Shape 724">
            <a:extLst>
              <a:ext uri="{FF2B5EF4-FFF2-40B4-BE49-F238E27FC236}">
                <a16:creationId xmlns:a16="http://schemas.microsoft.com/office/drawing/2014/main" id="{045AF820-7C65-8344-9BF2-0AFDCE56C255}"/>
              </a:ext>
            </a:extLst>
          </p:cNvPr>
          <p:cNvCxnSpPr/>
          <p:nvPr/>
        </p:nvCxnSpPr>
        <p:spPr>
          <a:xfrm rot="10800000">
            <a:off x="4816521" y="261405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43" name="Shape 861">
            <a:extLst>
              <a:ext uri="{FF2B5EF4-FFF2-40B4-BE49-F238E27FC236}">
                <a16:creationId xmlns:a16="http://schemas.microsoft.com/office/drawing/2014/main" id="{1AEE61DF-4FFC-C544-ADF9-CC99BFD884FF}"/>
              </a:ext>
            </a:extLst>
          </p:cNvPr>
          <p:cNvGrpSpPr/>
          <p:nvPr/>
        </p:nvGrpSpPr>
        <p:grpSpPr>
          <a:xfrm>
            <a:off x="3443543" y="3787254"/>
            <a:ext cx="1728191" cy="923826"/>
            <a:chOff x="4572000" y="3543398"/>
            <a:chExt cx="1728191" cy="923826"/>
          </a:xfrm>
        </p:grpSpPr>
        <p:sp>
          <p:nvSpPr>
            <p:cNvPr id="44" name="Shape 862">
              <a:extLst>
                <a:ext uri="{FF2B5EF4-FFF2-40B4-BE49-F238E27FC236}">
                  <a16:creationId xmlns:a16="http://schemas.microsoft.com/office/drawing/2014/main" id="{81F901C8-6EE0-CF48-87C4-7801C06CDAE0}"/>
                </a:ext>
              </a:extLst>
            </p:cNvPr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endPara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Shape 863">
              <a:extLst>
                <a:ext uri="{FF2B5EF4-FFF2-40B4-BE49-F238E27FC236}">
                  <a16:creationId xmlns:a16="http://schemas.microsoft.com/office/drawing/2014/main" id="{281A27EC-51D6-D742-B6F9-00FD0B5759CE}"/>
                </a:ext>
              </a:extLst>
            </p:cNvPr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38" name="Shape 1358">
            <a:extLst>
              <a:ext uri="{FF2B5EF4-FFF2-40B4-BE49-F238E27FC236}">
                <a16:creationId xmlns:a16="http://schemas.microsoft.com/office/drawing/2014/main" id="{2F886900-3CB6-014E-A8D5-7DCCB8B5E96C}"/>
              </a:ext>
            </a:extLst>
          </p:cNvPr>
          <p:cNvSpPr/>
          <p:nvPr/>
        </p:nvSpPr>
        <p:spPr>
          <a:xfrm>
            <a:off x="3443543" y="2848175"/>
            <a:ext cx="1521721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n6, n5</a:t>
            </a:r>
          </a:p>
        </p:txBody>
      </p:sp>
      <p:sp>
        <p:nvSpPr>
          <p:cNvPr id="45" name="Shape 635">
            <a:extLst>
              <a:ext uri="{FF2B5EF4-FFF2-40B4-BE49-F238E27FC236}">
                <a16:creationId xmlns:a16="http://schemas.microsoft.com/office/drawing/2014/main" id="{C581ED2E-EEEA-1244-9BB3-4DEF5B37CA91}"/>
              </a:ext>
            </a:extLst>
          </p:cNvPr>
          <p:cNvSpPr/>
          <p:nvPr/>
        </p:nvSpPr>
        <p:spPr>
          <a:xfrm>
            <a:off x="5679238" y="367209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lang="en-US" sz="24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48" name="Shape 636">
            <a:extLst>
              <a:ext uri="{FF2B5EF4-FFF2-40B4-BE49-F238E27FC236}">
                <a16:creationId xmlns:a16="http://schemas.microsoft.com/office/drawing/2014/main" id="{3DD634DA-D221-4440-91C4-3435C6CFE3E7}"/>
              </a:ext>
            </a:extLst>
          </p:cNvPr>
          <p:cNvSpPr/>
          <p:nvPr/>
        </p:nvSpPr>
        <p:spPr>
          <a:xfrm>
            <a:off x="5679238" y="4085176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n6= </a:t>
            </a:r>
            <a:r>
              <a:rPr lang="en-US" sz="24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5886961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Thompson’s construction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39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3451385" y="127560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))c</a:t>
            </a:r>
          </a:p>
        </p:txBody>
      </p:sp>
      <p:sp>
        <p:nvSpPr>
          <p:cNvPr id="638" name="Shape 638"/>
          <p:cNvSpPr/>
          <p:nvPr/>
        </p:nvSpPr>
        <p:spPr>
          <a:xfrm>
            <a:off x="3451385" y="2054729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3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358715" y="2250618"/>
            <a:ext cx="2802700" cy="2463900"/>
            <a:chOff x="460425" y="3505200"/>
            <a:chExt cx="2802700" cy="2463900"/>
          </a:xfrm>
        </p:grpSpPr>
        <p:sp>
          <p:nvSpPr>
            <p:cNvPr id="641" name="Shape 641"/>
            <p:cNvSpPr txBox="1"/>
            <p:nvPr/>
          </p:nvSpPr>
          <p:spPr>
            <a:xfrm>
              <a:off x="2966125" y="4200600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45" name="Shape 645"/>
            <p:cNvCxnSpPr>
              <a:stCxn id="646" idx="2"/>
              <a:endCxn id="64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8" name="Shape 64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50" name="Shape 650"/>
            <p:cNvCxnSpPr>
              <a:stCxn id="648" idx="2"/>
              <a:endCxn id="65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Shape 652"/>
            <p:cNvCxnSpPr>
              <a:stCxn id="648" idx="2"/>
              <a:endCxn id="64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3" name="Shape 65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54" name="Shape 654"/>
            <p:cNvCxnSpPr>
              <a:stCxn id="655" idx="2"/>
              <a:endCxn id="65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Shape 657"/>
            <p:cNvCxnSpPr>
              <a:stCxn id="655" idx="2"/>
              <a:endCxn id="65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660" name="Shape 660"/>
            <p:cNvCxnSpPr>
              <a:stCxn id="646" idx="2"/>
              <a:endCxn id="65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7" name="Shape 724">
            <a:extLst>
              <a:ext uri="{FF2B5EF4-FFF2-40B4-BE49-F238E27FC236}">
                <a16:creationId xmlns:a16="http://schemas.microsoft.com/office/drawing/2014/main" id="{045AF820-7C65-8344-9BF2-0AFDCE56C255}"/>
              </a:ext>
            </a:extLst>
          </p:cNvPr>
          <p:cNvCxnSpPr/>
          <p:nvPr/>
        </p:nvCxnSpPr>
        <p:spPr>
          <a:xfrm rot="10800000">
            <a:off x="4816521" y="261405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43" name="Shape 861">
            <a:extLst>
              <a:ext uri="{FF2B5EF4-FFF2-40B4-BE49-F238E27FC236}">
                <a16:creationId xmlns:a16="http://schemas.microsoft.com/office/drawing/2014/main" id="{1AEE61DF-4FFC-C544-ADF9-CC99BFD884FF}"/>
              </a:ext>
            </a:extLst>
          </p:cNvPr>
          <p:cNvGrpSpPr/>
          <p:nvPr/>
        </p:nvGrpSpPr>
        <p:grpSpPr>
          <a:xfrm>
            <a:off x="3443543" y="3787254"/>
            <a:ext cx="1728191" cy="923826"/>
            <a:chOff x="4572000" y="3543398"/>
            <a:chExt cx="1728191" cy="923826"/>
          </a:xfrm>
        </p:grpSpPr>
        <p:sp>
          <p:nvSpPr>
            <p:cNvPr id="44" name="Shape 862">
              <a:extLst>
                <a:ext uri="{FF2B5EF4-FFF2-40B4-BE49-F238E27FC236}">
                  <a16:creationId xmlns:a16="http://schemas.microsoft.com/office/drawing/2014/main" id="{81F901C8-6EE0-CF48-87C4-7801C06CDAE0}"/>
                </a:ext>
              </a:extLst>
            </p:cNvPr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sp>
          <p:nvSpPr>
            <p:cNvPr id="46" name="Shape 863">
              <a:extLst>
                <a:ext uri="{FF2B5EF4-FFF2-40B4-BE49-F238E27FC236}">
                  <a16:creationId xmlns:a16="http://schemas.microsoft.com/office/drawing/2014/main" id="{281A27EC-51D6-D742-B6F9-00FD0B5759CE}"/>
                </a:ext>
              </a:extLst>
            </p:cNvPr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39" name="Shape 729">
            <a:extLst>
              <a:ext uri="{FF2B5EF4-FFF2-40B4-BE49-F238E27FC236}">
                <a16:creationId xmlns:a16="http://schemas.microsoft.com/office/drawing/2014/main" id="{1EB51AF9-566A-AD41-BC03-09D064BB23FB}"/>
              </a:ext>
            </a:extLst>
          </p:cNvPr>
          <p:cNvSpPr/>
          <p:nvPr/>
        </p:nvSpPr>
        <p:spPr>
          <a:xfrm>
            <a:off x="1679038" y="2093113"/>
            <a:ext cx="832200" cy="7689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1403">
            <a:extLst>
              <a:ext uri="{FF2B5EF4-FFF2-40B4-BE49-F238E27FC236}">
                <a16:creationId xmlns:a16="http://schemas.microsoft.com/office/drawing/2014/main" id="{3BA32890-47FF-7F45-9EAC-CE81DA44D7A5}"/>
              </a:ext>
            </a:extLst>
          </p:cNvPr>
          <p:cNvSpPr/>
          <p:nvPr/>
        </p:nvSpPr>
        <p:spPr>
          <a:xfrm>
            <a:off x="3443543" y="2858675"/>
            <a:ext cx="11775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n7</a:t>
            </a:r>
          </a:p>
        </p:txBody>
      </p:sp>
      <p:sp>
        <p:nvSpPr>
          <p:cNvPr id="49" name="Shape 635">
            <a:extLst>
              <a:ext uri="{FF2B5EF4-FFF2-40B4-BE49-F238E27FC236}">
                <a16:creationId xmlns:a16="http://schemas.microsoft.com/office/drawing/2014/main" id="{528F6748-C12E-A141-A48E-F89E285AF3A9}"/>
              </a:ext>
            </a:extLst>
          </p:cNvPr>
          <p:cNvSpPr/>
          <p:nvPr/>
        </p:nvSpPr>
        <p:spPr>
          <a:xfrm>
            <a:off x="5679238" y="367209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lang="en-US" sz="24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50" name="Shape 636">
            <a:extLst>
              <a:ext uri="{FF2B5EF4-FFF2-40B4-BE49-F238E27FC236}">
                <a16:creationId xmlns:a16="http://schemas.microsoft.com/office/drawing/2014/main" id="{62F91AF5-5930-AB46-A4AC-5FD40927F2C8}"/>
              </a:ext>
            </a:extLst>
          </p:cNvPr>
          <p:cNvSpPr/>
          <p:nvPr/>
        </p:nvSpPr>
        <p:spPr>
          <a:xfrm>
            <a:off x="5679238" y="4085176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n6= </a:t>
            </a:r>
            <a:r>
              <a:rPr lang="en-US" sz="24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(c)</a:t>
            </a:r>
          </a:p>
        </p:txBody>
      </p:sp>
      <p:sp>
        <p:nvSpPr>
          <p:cNvPr id="51" name="Shape 637">
            <a:extLst>
              <a:ext uri="{FF2B5EF4-FFF2-40B4-BE49-F238E27FC236}">
                <a16:creationId xmlns:a16="http://schemas.microsoft.com/office/drawing/2014/main" id="{5B5AA232-5FA1-3D4E-A2B7-C2198C33309E}"/>
              </a:ext>
            </a:extLst>
          </p:cNvPr>
          <p:cNvSpPr/>
          <p:nvPr/>
        </p:nvSpPr>
        <p:spPr>
          <a:xfrm>
            <a:off x="5679238" y="4498255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n7= nfa(n5, n6,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35172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 Rule 0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en-US" sz="2400" dirty="0"/>
              <a:t>For the empty language </a:t>
            </a:r>
            <a:r>
              <a:rPr lang="en-US" sz="2400" dirty="0" err="1"/>
              <a:t>φ</a:t>
            </a:r>
            <a:r>
              <a:rPr lang="en-US" sz="2400" dirty="0"/>
              <a:t> </a:t>
            </a:r>
          </a:p>
          <a:p>
            <a:pPr indent="-342900">
              <a:spcBef>
                <a:spcPts val="0"/>
              </a:spcBef>
            </a:pPr>
            <a:r>
              <a:rPr lang="en-US" sz="2400" dirty="0"/>
              <a:t>(optionally include a </a:t>
            </a:r>
            <a:r>
              <a:rPr lang="en-US" sz="2400" i="1" dirty="0"/>
              <a:t>sinkhole</a:t>
            </a:r>
            <a:r>
              <a:rPr lang="en-US" sz="2400" dirty="0"/>
              <a:t> state)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4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4" name="Shape 174"/>
          <p:cNvGrpSpPr/>
          <p:nvPr/>
        </p:nvGrpSpPr>
        <p:grpSpPr>
          <a:xfrm>
            <a:off x="2590801" y="2952750"/>
            <a:ext cx="3413125" cy="1143000"/>
            <a:chOff x="2590800" y="3810000"/>
            <a:chExt cx="3413125" cy="1143000"/>
          </a:xfrm>
        </p:grpSpPr>
        <p:sp>
          <p:nvSpPr>
            <p:cNvPr id="175" name="Shape 175"/>
            <p:cNvSpPr/>
            <p:nvPr/>
          </p:nvSpPr>
          <p:spPr>
            <a:xfrm>
              <a:off x="2590800" y="38100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4876800" y="38100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7" name="Shape 177"/>
            <p:cNvCxnSpPr>
              <a:stCxn id="175" idx="6"/>
              <a:endCxn id="176" idx="2"/>
            </p:cNvCxnSpPr>
            <p:nvPr/>
          </p:nvCxnSpPr>
          <p:spPr>
            <a:xfrm>
              <a:off x="3200399" y="4114799"/>
              <a:ext cx="1676399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178" name="Shape 178"/>
            <p:cNvSpPr txBox="1"/>
            <p:nvPr/>
          </p:nvSpPr>
          <p:spPr>
            <a:xfrm>
              <a:off x="3603625" y="4221162"/>
              <a:ext cx="365125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Σ</a:t>
              </a:r>
            </a:p>
          </p:txBody>
        </p:sp>
        <p:cxnSp>
          <p:nvCxnSpPr>
            <p:cNvPr id="179" name="Shape 179"/>
            <p:cNvCxnSpPr>
              <a:stCxn id="176" idx="6"/>
              <a:endCxn id="176" idx="3"/>
            </p:cNvCxnSpPr>
            <p:nvPr/>
          </p:nvCxnSpPr>
          <p:spPr>
            <a:xfrm flipH="1">
              <a:off x="4966199" y="4114799"/>
              <a:ext cx="520200" cy="215400"/>
            </a:xfrm>
            <a:prstGeom prst="curvedConnector4">
              <a:avLst>
                <a:gd name="adj1" fmla="val -43903"/>
                <a:gd name="adj2" fmla="val 247060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180" name="Shape 180"/>
            <p:cNvSpPr txBox="1"/>
            <p:nvPr/>
          </p:nvSpPr>
          <p:spPr>
            <a:xfrm>
              <a:off x="5638800" y="4495800"/>
              <a:ext cx="365125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Σ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Thompson’s construction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40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3451385" y="127560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))c</a:t>
            </a:r>
          </a:p>
        </p:txBody>
      </p:sp>
      <p:sp>
        <p:nvSpPr>
          <p:cNvPr id="638" name="Shape 638"/>
          <p:cNvSpPr/>
          <p:nvPr/>
        </p:nvSpPr>
        <p:spPr>
          <a:xfrm>
            <a:off x="3451385" y="2054729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3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358715" y="2250618"/>
            <a:ext cx="2802700" cy="2463900"/>
            <a:chOff x="460425" y="3505200"/>
            <a:chExt cx="2802700" cy="2463900"/>
          </a:xfrm>
        </p:grpSpPr>
        <p:sp>
          <p:nvSpPr>
            <p:cNvPr id="641" name="Shape 641"/>
            <p:cNvSpPr txBox="1"/>
            <p:nvPr/>
          </p:nvSpPr>
          <p:spPr>
            <a:xfrm>
              <a:off x="2966125" y="4200600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45" name="Shape 645"/>
            <p:cNvCxnSpPr>
              <a:stCxn id="646" idx="2"/>
              <a:endCxn id="64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8" name="Shape 64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50" name="Shape 650"/>
            <p:cNvCxnSpPr>
              <a:stCxn id="648" idx="2"/>
              <a:endCxn id="65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Shape 652"/>
            <p:cNvCxnSpPr>
              <a:stCxn id="648" idx="2"/>
              <a:endCxn id="64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3" name="Shape 65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54" name="Shape 654"/>
            <p:cNvCxnSpPr>
              <a:stCxn id="655" idx="2"/>
              <a:endCxn id="65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Shape 657"/>
            <p:cNvCxnSpPr>
              <a:stCxn id="655" idx="2"/>
              <a:endCxn id="65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660" name="Shape 660"/>
            <p:cNvCxnSpPr>
              <a:stCxn id="646" idx="2"/>
              <a:endCxn id="65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7" name="Shape 724">
            <a:extLst>
              <a:ext uri="{FF2B5EF4-FFF2-40B4-BE49-F238E27FC236}">
                <a16:creationId xmlns:a16="http://schemas.microsoft.com/office/drawing/2014/main" id="{045AF820-7C65-8344-9BF2-0AFDCE56C255}"/>
              </a:ext>
            </a:extLst>
          </p:cNvPr>
          <p:cNvCxnSpPr/>
          <p:nvPr/>
        </p:nvCxnSpPr>
        <p:spPr>
          <a:xfrm rot="10800000">
            <a:off x="4816521" y="261405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43" name="Shape 861">
            <a:extLst>
              <a:ext uri="{FF2B5EF4-FFF2-40B4-BE49-F238E27FC236}">
                <a16:creationId xmlns:a16="http://schemas.microsoft.com/office/drawing/2014/main" id="{1AEE61DF-4FFC-C544-ADF9-CC99BFD884FF}"/>
              </a:ext>
            </a:extLst>
          </p:cNvPr>
          <p:cNvGrpSpPr/>
          <p:nvPr/>
        </p:nvGrpSpPr>
        <p:grpSpPr>
          <a:xfrm>
            <a:off x="3443543" y="3787254"/>
            <a:ext cx="1728191" cy="923826"/>
            <a:chOff x="4572000" y="3543398"/>
            <a:chExt cx="1728191" cy="923826"/>
          </a:xfrm>
        </p:grpSpPr>
        <p:sp>
          <p:nvSpPr>
            <p:cNvPr id="44" name="Shape 862">
              <a:extLst>
                <a:ext uri="{FF2B5EF4-FFF2-40B4-BE49-F238E27FC236}">
                  <a16:creationId xmlns:a16="http://schemas.microsoft.com/office/drawing/2014/main" id="{81F901C8-6EE0-CF48-87C4-7801C06CDAE0}"/>
                </a:ext>
              </a:extLst>
            </p:cNvPr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endPara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Shape 863">
              <a:extLst>
                <a:ext uri="{FF2B5EF4-FFF2-40B4-BE49-F238E27FC236}">
                  <a16:creationId xmlns:a16="http://schemas.microsoft.com/office/drawing/2014/main" id="{281A27EC-51D6-D742-B6F9-00FD0B5759CE}"/>
                </a:ext>
              </a:extLst>
            </p:cNvPr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40" name="Shape 1403">
            <a:extLst>
              <a:ext uri="{FF2B5EF4-FFF2-40B4-BE49-F238E27FC236}">
                <a16:creationId xmlns:a16="http://schemas.microsoft.com/office/drawing/2014/main" id="{3BA32890-47FF-7F45-9EAC-CE81DA44D7A5}"/>
              </a:ext>
            </a:extLst>
          </p:cNvPr>
          <p:cNvSpPr/>
          <p:nvPr/>
        </p:nvSpPr>
        <p:spPr>
          <a:xfrm>
            <a:off x="3443543" y="2858675"/>
            <a:ext cx="11775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n7</a:t>
            </a:r>
          </a:p>
        </p:txBody>
      </p:sp>
      <p:sp>
        <p:nvSpPr>
          <p:cNvPr id="51" name="Shape 637">
            <a:extLst>
              <a:ext uri="{FF2B5EF4-FFF2-40B4-BE49-F238E27FC236}">
                <a16:creationId xmlns:a16="http://schemas.microsoft.com/office/drawing/2014/main" id="{C7F50DDF-A823-B74F-B4F4-52AF04E63055}"/>
              </a:ext>
            </a:extLst>
          </p:cNvPr>
          <p:cNvSpPr/>
          <p:nvPr/>
        </p:nvSpPr>
        <p:spPr>
          <a:xfrm>
            <a:off x="5679238" y="4498255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n7= </a:t>
            </a:r>
            <a:r>
              <a:rPr lang="en-US" sz="24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(n5, n6, </a:t>
            </a:r>
            <a:r>
              <a:rPr lang="en-US" sz="2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11972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Thompson’s construction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41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3451385" y="127560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))c</a:t>
            </a:r>
          </a:p>
        </p:txBody>
      </p:sp>
      <p:sp>
        <p:nvSpPr>
          <p:cNvPr id="638" name="Shape 638"/>
          <p:cNvSpPr/>
          <p:nvPr/>
        </p:nvSpPr>
        <p:spPr>
          <a:xfrm>
            <a:off x="3451385" y="2054729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3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358715" y="2250618"/>
            <a:ext cx="2802700" cy="2463900"/>
            <a:chOff x="460425" y="3505200"/>
            <a:chExt cx="2802700" cy="2463900"/>
          </a:xfrm>
        </p:grpSpPr>
        <p:sp>
          <p:nvSpPr>
            <p:cNvPr id="641" name="Shape 641"/>
            <p:cNvSpPr txBox="1"/>
            <p:nvPr/>
          </p:nvSpPr>
          <p:spPr>
            <a:xfrm>
              <a:off x="2966125" y="4200600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45" name="Shape 645"/>
            <p:cNvCxnSpPr>
              <a:stCxn id="646" idx="2"/>
              <a:endCxn id="64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8" name="Shape 64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50" name="Shape 650"/>
            <p:cNvCxnSpPr>
              <a:stCxn id="648" idx="2"/>
              <a:endCxn id="65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Shape 652"/>
            <p:cNvCxnSpPr>
              <a:stCxn id="648" idx="2"/>
              <a:endCxn id="64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3" name="Shape 65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54" name="Shape 654"/>
            <p:cNvCxnSpPr>
              <a:stCxn id="655" idx="2"/>
              <a:endCxn id="65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Shape 657"/>
            <p:cNvCxnSpPr>
              <a:stCxn id="655" idx="2"/>
              <a:endCxn id="65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660" name="Shape 660"/>
            <p:cNvCxnSpPr>
              <a:stCxn id="646" idx="2"/>
              <a:endCxn id="65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7" name="Shape 724">
            <a:extLst>
              <a:ext uri="{FF2B5EF4-FFF2-40B4-BE49-F238E27FC236}">
                <a16:creationId xmlns:a16="http://schemas.microsoft.com/office/drawing/2014/main" id="{045AF820-7C65-8344-9BF2-0AFDCE56C255}"/>
              </a:ext>
            </a:extLst>
          </p:cNvPr>
          <p:cNvCxnSpPr/>
          <p:nvPr/>
        </p:nvCxnSpPr>
        <p:spPr>
          <a:xfrm rot="10800000">
            <a:off x="4917260" y="261405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43" name="Shape 861">
            <a:extLst>
              <a:ext uri="{FF2B5EF4-FFF2-40B4-BE49-F238E27FC236}">
                <a16:creationId xmlns:a16="http://schemas.microsoft.com/office/drawing/2014/main" id="{1AEE61DF-4FFC-C544-ADF9-CC99BFD884FF}"/>
              </a:ext>
            </a:extLst>
          </p:cNvPr>
          <p:cNvGrpSpPr/>
          <p:nvPr/>
        </p:nvGrpSpPr>
        <p:grpSpPr>
          <a:xfrm>
            <a:off x="3443543" y="3787254"/>
            <a:ext cx="1728191" cy="923826"/>
            <a:chOff x="4572000" y="3543398"/>
            <a:chExt cx="1728191" cy="923826"/>
          </a:xfrm>
        </p:grpSpPr>
        <p:sp>
          <p:nvSpPr>
            <p:cNvPr id="44" name="Shape 862">
              <a:extLst>
                <a:ext uri="{FF2B5EF4-FFF2-40B4-BE49-F238E27FC236}">
                  <a16:creationId xmlns:a16="http://schemas.microsoft.com/office/drawing/2014/main" id="{81F901C8-6EE0-CF48-87C4-7801C06CDAE0}"/>
                </a:ext>
              </a:extLst>
            </p:cNvPr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endPara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Shape 863">
              <a:extLst>
                <a:ext uri="{FF2B5EF4-FFF2-40B4-BE49-F238E27FC236}">
                  <a16:creationId xmlns:a16="http://schemas.microsoft.com/office/drawing/2014/main" id="{281A27EC-51D6-D742-B6F9-00FD0B5759CE}"/>
                </a:ext>
              </a:extLst>
            </p:cNvPr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40" name="Shape 1403">
            <a:extLst>
              <a:ext uri="{FF2B5EF4-FFF2-40B4-BE49-F238E27FC236}">
                <a16:creationId xmlns:a16="http://schemas.microsoft.com/office/drawing/2014/main" id="{3BA32890-47FF-7F45-9EAC-CE81DA44D7A5}"/>
              </a:ext>
            </a:extLst>
          </p:cNvPr>
          <p:cNvSpPr/>
          <p:nvPr/>
        </p:nvSpPr>
        <p:spPr>
          <a:xfrm>
            <a:off x="3443543" y="2858675"/>
            <a:ext cx="11775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n7</a:t>
            </a:r>
          </a:p>
        </p:txBody>
      </p:sp>
      <p:sp>
        <p:nvSpPr>
          <p:cNvPr id="52" name="Rounded Rectangular Callout 51">
            <a:extLst>
              <a:ext uri="{FF2B5EF4-FFF2-40B4-BE49-F238E27FC236}">
                <a16:creationId xmlns:a16="http://schemas.microsoft.com/office/drawing/2014/main" id="{1E07A895-3A98-F947-9948-198297EF3281}"/>
              </a:ext>
            </a:extLst>
          </p:cNvPr>
          <p:cNvSpPr/>
          <p:nvPr/>
        </p:nvSpPr>
        <p:spPr>
          <a:xfrm>
            <a:off x="4625569" y="3115437"/>
            <a:ext cx="1357018" cy="386857"/>
          </a:xfrm>
          <a:prstGeom prst="wedgeRoundRectCallout">
            <a:avLst>
              <a:gd name="adj1" fmla="val -59747"/>
              <a:gd name="adj2" fmla="val -452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return(n7)</a:t>
            </a:r>
          </a:p>
        </p:txBody>
      </p:sp>
      <p:sp>
        <p:nvSpPr>
          <p:cNvPr id="34" name="Rounded Rectangular Callout 33">
            <a:extLst>
              <a:ext uri="{FF2B5EF4-FFF2-40B4-BE49-F238E27FC236}">
                <a16:creationId xmlns:a16="http://schemas.microsoft.com/office/drawing/2014/main" id="{FD0A3E8F-A7ED-3F4A-B090-3B1374121890}"/>
              </a:ext>
            </a:extLst>
          </p:cNvPr>
          <p:cNvSpPr/>
          <p:nvPr/>
        </p:nvSpPr>
        <p:spPr>
          <a:xfrm>
            <a:off x="5171733" y="2227201"/>
            <a:ext cx="1732761" cy="386857"/>
          </a:xfrm>
          <a:prstGeom prst="wedgeRoundRectCallout">
            <a:avLst>
              <a:gd name="adj1" fmla="val -62602"/>
              <a:gd name="adj2" fmla="val 328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 more input</a:t>
            </a:r>
          </a:p>
        </p:txBody>
      </p:sp>
      <p:sp>
        <p:nvSpPr>
          <p:cNvPr id="35" name="Rounded Rectangular Callout 34">
            <a:extLst>
              <a:ext uri="{FF2B5EF4-FFF2-40B4-BE49-F238E27FC236}">
                <a16:creationId xmlns:a16="http://schemas.microsoft.com/office/drawing/2014/main" id="{F2E2CDED-8E5A-1D40-8D54-9122B6DEBD44}"/>
              </a:ext>
            </a:extLst>
          </p:cNvPr>
          <p:cNvSpPr/>
          <p:nvPr/>
        </p:nvSpPr>
        <p:spPr>
          <a:xfrm>
            <a:off x="5474344" y="3902441"/>
            <a:ext cx="1732761" cy="386857"/>
          </a:xfrm>
          <a:prstGeom prst="wedgeRoundRectCallout">
            <a:avLst>
              <a:gd name="adj1" fmla="val -62602"/>
              <a:gd name="adj2" fmla="val 328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stack is empty</a:t>
            </a:r>
          </a:p>
        </p:txBody>
      </p:sp>
      <p:sp>
        <p:nvSpPr>
          <p:cNvPr id="36" name="Rounded Rectangular Callout 35">
            <a:extLst>
              <a:ext uri="{FF2B5EF4-FFF2-40B4-BE49-F238E27FC236}">
                <a16:creationId xmlns:a16="http://schemas.microsoft.com/office/drawing/2014/main" id="{23EE159A-0CCC-4641-A6B0-81131CE77AC4}"/>
              </a:ext>
            </a:extLst>
          </p:cNvPr>
          <p:cNvSpPr/>
          <p:nvPr/>
        </p:nvSpPr>
        <p:spPr>
          <a:xfrm>
            <a:off x="5304078" y="216904"/>
            <a:ext cx="3673098" cy="636437"/>
          </a:xfrm>
          <a:prstGeom prst="wedgeRoundRectCallout">
            <a:avLst>
              <a:gd name="adj1" fmla="val -55910"/>
              <a:gd name="adj2" fmla="val 391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Q: Use Thompson’s construction to build an NFA for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(0|1)(0|1)*</a:t>
            </a:r>
          </a:p>
        </p:txBody>
      </p:sp>
    </p:spTree>
    <p:extLst>
      <p:ext uri="{BB962C8B-B14F-4D97-AF65-F5344CB8AC3E}">
        <p14:creationId xmlns:p14="http://schemas.microsoft.com/office/powerpoint/2010/main" val="222891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34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 Rule 1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en-US" dirty="0"/>
              <a:t>For each symbol </a:t>
            </a:r>
            <a:r>
              <a:rPr lang="en-US" i="1" dirty="0"/>
              <a:t>x</a:t>
            </a:r>
            <a:r>
              <a:rPr lang="en-US" dirty="0"/>
              <a:t> of the alphabet, there is a NFA that accepts it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5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9" name="Shape 189"/>
          <p:cNvGrpSpPr/>
          <p:nvPr/>
        </p:nvGrpSpPr>
        <p:grpSpPr>
          <a:xfrm>
            <a:off x="2514601" y="2713575"/>
            <a:ext cx="4114799" cy="848774"/>
            <a:chOff x="2514600" y="3570825"/>
            <a:chExt cx="4114799" cy="848774"/>
          </a:xfrm>
        </p:grpSpPr>
        <p:sp>
          <p:nvSpPr>
            <p:cNvPr id="190" name="Shape 190"/>
            <p:cNvSpPr/>
            <p:nvPr/>
          </p:nvSpPr>
          <p:spPr>
            <a:xfrm>
              <a:off x="2514600" y="38100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6019799" y="38100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7302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Shape 192"/>
            <p:cNvSpPr txBox="1"/>
            <p:nvPr/>
          </p:nvSpPr>
          <p:spPr>
            <a:xfrm>
              <a:off x="4328475" y="3570825"/>
              <a:ext cx="317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</a:p>
          </p:txBody>
        </p:sp>
        <p:cxnSp>
          <p:nvCxnSpPr>
            <p:cNvPr id="193" name="Shape 193"/>
            <p:cNvCxnSpPr>
              <a:stCxn id="190" idx="6"/>
              <a:endCxn id="191" idx="2"/>
            </p:cNvCxnSpPr>
            <p:nvPr/>
          </p:nvCxnSpPr>
          <p:spPr>
            <a:xfrm>
              <a:off x="3124200" y="4114800"/>
              <a:ext cx="2895599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 Rule 2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en-US" sz="2400" dirty="0"/>
              <a:t>There is an NFA that accepts only </a:t>
            </a:r>
            <a:r>
              <a:rPr lang="en-US" sz="2400" dirty="0" err="1"/>
              <a:t>ε</a:t>
            </a:r>
            <a:r>
              <a:rPr lang="en-US" sz="2400" dirty="0"/>
              <a:t>  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6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2" name="Shape 202"/>
          <p:cNvGrpSpPr/>
          <p:nvPr/>
        </p:nvGrpSpPr>
        <p:grpSpPr>
          <a:xfrm>
            <a:off x="2555776" y="2292374"/>
            <a:ext cx="3561927" cy="761999"/>
            <a:chOff x="2555775" y="3149623"/>
            <a:chExt cx="3561927" cy="761999"/>
          </a:xfrm>
        </p:grpSpPr>
        <p:grpSp>
          <p:nvGrpSpPr>
            <p:cNvPr id="203" name="Shape 203"/>
            <p:cNvGrpSpPr/>
            <p:nvPr/>
          </p:nvGrpSpPr>
          <p:grpSpPr>
            <a:xfrm>
              <a:off x="2555775" y="3149623"/>
              <a:ext cx="2952299" cy="761999"/>
              <a:chOff x="2555775" y="4467200"/>
              <a:chExt cx="2952299" cy="761999"/>
            </a:xfrm>
          </p:grpSpPr>
          <p:sp>
            <p:nvSpPr>
              <p:cNvPr id="204" name="Shape 204"/>
              <p:cNvSpPr/>
              <p:nvPr/>
            </p:nvSpPr>
            <p:spPr>
              <a:xfrm>
                <a:off x="2555775" y="4619600"/>
                <a:ext cx="609599" cy="609599"/>
              </a:xfrm>
              <a:prstGeom prst="flowChartConnector">
                <a:avLst/>
              </a:prstGeom>
              <a:solidFill>
                <a:srgbClr val="FF9900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algn="ctr"/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Shape 205"/>
              <p:cNvSpPr txBox="1"/>
              <p:nvPr/>
            </p:nvSpPr>
            <p:spPr>
              <a:xfrm>
                <a:off x="4150873" y="4467200"/>
                <a:ext cx="319317" cy="461664"/>
              </a:xfrm>
              <a:prstGeom prst="rect">
                <a:avLst/>
              </a:prstGeom>
              <a:noFill/>
              <a:ln w="28575" cap="flat" cmpd="sng">
                <a:solidFill>
                  <a:srgbClr val="000000">
                    <a:alpha val="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ε</a:t>
                </a:r>
              </a:p>
            </p:txBody>
          </p:sp>
          <p:cxnSp>
            <p:nvCxnSpPr>
              <p:cNvPr id="206" name="Shape 206"/>
              <p:cNvCxnSpPr>
                <a:stCxn id="204" idx="6"/>
                <a:endCxn id="207" idx="2"/>
              </p:cNvCxnSpPr>
              <p:nvPr/>
            </p:nvCxnSpPr>
            <p:spPr>
              <a:xfrm rot="10800000" flipH="1">
                <a:off x="3165375" y="4922299"/>
                <a:ext cx="2342699" cy="2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</p:grpSp>
        <p:sp>
          <p:nvSpPr>
            <p:cNvPr id="207" name="Shape 207"/>
            <p:cNvSpPr/>
            <p:nvPr/>
          </p:nvSpPr>
          <p:spPr>
            <a:xfrm>
              <a:off x="5508103" y="3299839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 Rule 3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en-US" sz="2400" dirty="0"/>
              <a:t>Given 2 NFAs 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,r</a:t>
            </a:r>
            <a:r>
              <a:rPr lang="en-US" sz="2400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/>
              <a:t>, there is a NFA that accepts 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7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6" name="Shape 216"/>
          <p:cNvGrpSpPr/>
          <p:nvPr/>
        </p:nvGrpSpPr>
        <p:grpSpPr>
          <a:xfrm>
            <a:off x="3233979" y="1965723"/>
            <a:ext cx="2514600" cy="2667000"/>
            <a:chOff x="3505199" y="3276599"/>
            <a:chExt cx="2514600" cy="2667000"/>
          </a:xfrm>
        </p:grpSpPr>
        <p:sp>
          <p:nvSpPr>
            <p:cNvPr id="217" name="Shape 217" descr="25%"/>
            <p:cNvSpPr/>
            <p:nvPr/>
          </p:nvSpPr>
          <p:spPr>
            <a:xfrm>
              <a:off x="3505199" y="3276599"/>
              <a:ext cx="2514600" cy="1066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3657600" y="3505199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5257799" y="3505199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Shape 220"/>
            <p:cNvSpPr txBox="1"/>
            <p:nvPr/>
          </p:nvSpPr>
          <p:spPr>
            <a:xfrm>
              <a:off x="4505324" y="3581399"/>
              <a:ext cx="447675" cy="461962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r1</a:t>
              </a:r>
            </a:p>
          </p:txBody>
        </p:sp>
        <p:sp>
          <p:nvSpPr>
            <p:cNvPr id="221" name="Shape 221" descr="25%"/>
            <p:cNvSpPr/>
            <p:nvPr/>
          </p:nvSpPr>
          <p:spPr>
            <a:xfrm>
              <a:off x="3505199" y="4876799"/>
              <a:ext cx="2514600" cy="1066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3657600" y="5105399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5257799" y="5105399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Shape 224"/>
            <p:cNvSpPr txBox="1"/>
            <p:nvPr/>
          </p:nvSpPr>
          <p:spPr>
            <a:xfrm>
              <a:off x="4505324" y="5181599"/>
              <a:ext cx="447675" cy="461962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r2</a:t>
              </a:r>
            </a:p>
          </p:txBody>
        </p:sp>
        <p:cxnSp>
          <p:nvCxnSpPr>
            <p:cNvPr id="225" name="Shape 225"/>
            <p:cNvCxnSpPr>
              <a:stCxn id="218" idx="7"/>
              <a:endCxn id="219" idx="3"/>
            </p:cNvCxnSpPr>
            <p:nvPr/>
          </p:nvCxnSpPr>
          <p:spPr>
            <a:xfrm rot="-5400000" flipH="1">
              <a:off x="4546926" y="3225473"/>
              <a:ext cx="431100" cy="1169100"/>
            </a:xfrm>
            <a:prstGeom prst="curvedConnector5">
              <a:avLst>
                <a:gd name="adj1" fmla="val -75945"/>
                <a:gd name="adj2" fmla="val 50002"/>
                <a:gd name="adj3" fmla="val 175934"/>
              </a:avLst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triangle" w="lg" len="lg"/>
            </a:ln>
          </p:spPr>
        </p:cxnSp>
        <p:cxnSp>
          <p:nvCxnSpPr>
            <p:cNvPr id="226" name="Shape 226"/>
            <p:cNvCxnSpPr>
              <a:stCxn id="222" idx="7"/>
              <a:endCxn id="223" idx="3"/>
            </p:cNvCxnSpPr>
            <p:nvPr/>
          </p:nvCxnSpPr>
          <p:spPr>
            <a:xfrm rot="-5400000" flipH="1">
              <a:off x="4546926" y="4825673"/>
              <a:ext cx="431100" cy="1169100"/>
            </a:xfrm>
            <a:prstGeom prst="curvedConnector5">
              <a:avLst>
                <a:gd name="adj1" fmla="val -75945"/>
                <a:gd name="adj2" fmla="val 50002"/>
                <a:gd name="adj3" fmla="val 175934"/>
              </a:avLst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triangle" w="lg" len="lg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 Rule 3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en-US" sz="2400" dirty="0"/>
              <a:t>Given 2 NFAs 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,r</a:t>
            </a:r>
            <a:r>
              <a:rPr lang="en-US" sz="2400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/>
              <a:t>, there is a NFA that accepts 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8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5" name="Shape 235"/>
          <p:cNvGrpSpPr/>
          <p:nvPr/>
        </p:nvGrpSpPr>
        <p:grpSpPr>
          <a:xfrm>
            <a:off x="1588578" y="1965724"/>
            <a:ext cx="5791199" cy="2666999"/>
            <a:chOff x="1828800" y="3276600"/>
            <a:chExt cx="5791199" cy="2666999"/>
          </a:xfrm>
        </p:grpSpPr>
        <p:sp>
          <p:nvSpPr>
            <p:cNvPr id="236" name="Shape 236"/>
            <p:cNvSpPr/>
            <p:nvPr/>
          </p:nvSpPr>
          <p:spPr>
            <a:xfrm>
              <a:off x="1828800" y="42672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Shape 237" descr="25%"/>
            <p:cNvSpPr/>
            <p:nvPr/>
          </p:nvSpPr>
          <p:spPr>
            <a:xfrm>
              <a:off x="3505200" y="3276600"/>
              <a:ext cx="2514599" cy="106679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3657600" y="35052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5257800" y="35052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0" name="Shape 240"/>
            <p:cNvCxnSpPr>
              <a:stCxn id="239" idx="6"/>
            </p:cNvCxnSpPr>
            <p:nvPr/>
          </p:nvCxnSpPr>
          <p:spPr>
            <a:xfrm>
              <a:off x="5867399" y="3809999"/>
              <a:ext cx="1231800" cy="509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241" name="Shape 241"/>
            <p:cNvSpPr txBox="1"/>
            <p:nvPr/>
          </p:nvSpPr>
          <p:spPr>
            <a:xfrm>
              <a:off x="2590800" y="3657600"/>
              <a:ext cx="3175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242" name="Shape 242"/>
            <p:cNvSpPr txBox="1"/>
            <p:nvPr/>
          </p:nvSpPr>
          <p:spPr>
            <a:xfrm>
              <a:off x="4505976" y="3581400"/>
              <a:ext cx="447958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r1</a:t>
              </a:r>
            </a:p>
          </p:txBody>
        </p:sp>
        <p:cxnSp>
          <p:nvCxnSpPr>
            <p:cNvPr id="243" name="Shape 243"/>
            <p:cNvCxnSpPr>
              <a:stCxn id="238" idx="7"/>
              <a:endCxn id="239" idx="3"/>
            </p:cNvCxnSpPr>
            <p:nvPr/>
          </p:nvCxnSpPr>
          <p:spPr>
            <a:xfrm rot="-5400000" flipH="1">
              <a:off x="4546926" y="3225473"/>
              <a:ext cx="431100" cy="1169100"/>
            </a:xfrm>
            <a:prstGeom prst="curvedConnector5">
              <a:avLst>
                <a:gd name="adj1" fmla="val -73734"/>
                <a:gd name="adj2" fmla="val 50002"/>
                <a:gd name="adj3" fmla="val 173723"/>
              </a:avLst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triangle" w="lg" len="lg"/>
            </a:ln>
          </p:spPr>
        </p:cxnSp>
        <p:sp>
          <p:nvSpPr>
            <p:cNvPr id="244" name="Shape 244"/>
            <p:cNvSpPr txBox="1"/>
            <p:nvPr/>
          </p:nvSpPr>
          <p:spPr>
            <a:xfrm>
              <a:off x="6172200" y="3276600"/>
              <a:ext cx="3175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245" name="Shape 245" descr="25%"/>
            <p:cNvSpPr/>
            <p:nvPr/>
          </p:nvSpPr>
          <p:spPr>
            <a:xfrm>
              <a:off x="3505200" y="4876800"/>
              <a:ext cx="2514599" cy="106679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3657600" y="51054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5257800" y="51054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8" name="Shape 248"/>
            <p:cNvCxnSpPr>
              <a:stCxn id="247" idx="6"/>
            </p:cNvCxnSpPr>
            <p:nvPr/>
          </p:nvCxnSpPr>
          <p:spPr>
            <a:xfrm rot="10800000" flipH="1">
              <a:off x="5867399" y="4824299"/>
              <a:ext cx="1231800" cy="585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249" name="Shape 249"/>
            <p:cNvSpPr txBox="1"/>
            <p:nvPr/>
          </p:nvSpPr>
          <p:spPr>
            <a:xfrm>
              <a:off x="2590800" y="5105400"/>
              <a:ext cx="3175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250" name="Shape 250"/>
            <p:cNvSpPr txBox="1"/>
            <p:nvPr/>
          </p:nvSpPr>
          <p:spPr>
            <a:xfrm>
              <a:off x="4505976" y="5181600"/>
              <a:ext cx="447958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r2</a:t>
              </a:r>
            </a:p>
          </p:txBody>
        </p:sp>
        <p:cxnSp>
          <p:nvCxnSpPr>
            <p:cNvPr id="251" name="Shape 251"/>
            <p:cNvCxnSpPr>
              <a:stCxn id="246" idx="7"/>
              <a:endCxn id="247" idx="3"/>
            </p:cNvCxnSpPr>
            <p:nvPr/>
          </p:nvCxnSpPr>
          <p:spPr>
            <a:xfrm rot="-5400000" flipH="1">
              <a:off x="4546926" y="4825673"/>
              <a:ext cx="431100" cy="1169100"/>
            </a:xfrm>
            <a:prstGeom prst="curvedConnector5">
              <a:avLst>
                <a:gd name="adj1" fmla="val -73734"/>
                <a:gd name="adj2" fmla="val 50002"/>
                <a:gd name="adj3" fmla="val 173723"/>
              </a:avLst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triangle" w="lg" len="lg"/>
            </a:ln>
          </p:spPr>
        </p:cxnSp>
        <p:sp>
          <p:nvSpPr>
            <p:cNvPr id="252" name="Shape 252"/>
            <p:cNvSpPr txBox="1"/>
            <p:nvPr/>
          </p:nvSpPr>
          <p:spPr>
            <a:xfrm>
              <a:off x="6172200" y="4648200"/>
              <a:ext cx="3175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253" name="Shape 253"/>
            <p:cNvSpPr/>
            <p:nvPr/>
          </p:nvSpPr>
          <p:spPr>
            <a:xfrm>
              <a:off x="7010400" y="42672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4" name="Shape 254"/>
            <p:cNvCxnSpPr>
              <a:stCxn id="236" idx="7"/>
              <a:endCxn id="238" idx="2"/>
            </p:cNvCxnSpPr>
            <p:nvPr/>
          </p:nvCxnSpPr>
          <p:spPr>
            <a:xfrm rot="10800000" flipH="1">
              <a:off x="2349126" y="3809873"/>
              <a:ext cx="1308600" cy="5466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55" name="Shape 255"/>
            <p:cNvCxnSpPr>
              <a:stCxn id="236" idx="5"/>
              <a:endCxn id="246" idx="2"/>
            </p:cNvCxnSpPr>
            <p:nvPr/>
          </p:nvCxnSpPr>
          <p:spPr>
            <a:xfrm>
              <a:off x="2349126" y="4787526"/>
              <a:ext cx="1308600" cy="6228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 Rule 4</a:t>
            </a:r>
          </a:p>
        </p:txBody>
      </p:sp>
      <p:sp>
        <p:nvSpPr>
          <p:cNvPr id="263" name="Shape 26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en-US" sz="2400" dirty="0"/>
              <a:t>Given 2 NFAs 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,r</a:t>
            </a:r>
            <a:r>
              <a:rPr lang="en-US" sz="2400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/>
              <a:t>, there is a NFA that accepts 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9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" name="Shape 264"/>
          <p:cNvGrpSpPr/>
          <p:nvPr/>
        </p:nvGrpSpPr>
        <p:grpSpPr>
          <a:xfrm>
            <a:off x="1752600" y="2467571"/>
            <a:ext cx="5638800" cy="1066800"/>
            <a:chOff x="1981199" y="3581399"/>
            <a:chExt cx="5638800" cy="1066800"/>
          </a:xfrm>
        </p:grpSpPr>
        <p:sp>
          <p:nvSpPr>
            <p:cNvPr id="265" name="Shape 265" descr="25%"/>
            <p:cNvSpPr/>
            <p:nvPr/>
          </p:nvSpPr>
          <p:spPr>
            <a:xfrm>
              <a:off x="5105399" y="3581399"/>
              <a:ext cx="2514600" cy="1066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22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Shape 266" descr="25%"/>
            <p:cNvSpPr/>
            <p:nvPr/>
          </p:nvSpPr>
          <p:spPr>
            <a:xfrm>
              <a:off x="1981199" y="3581399"/>
              <a:ext cx="2514600" cy="1066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22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2133599" y="38100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3733800" y="38100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7302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Shape 269"/>
            <p:cNvSpPr txBox="1"/>
            <p:nvPr/>
          </p:nvSpPr>
          <p:spPr>
            <a:xfrm>
              <a:off x="2981325" y="3886199"/>
              <a:ext cx="447675" cy="46196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r1</a:t>
              </a:r>
            </a:p>
          </p:txBody>
        </p:sp>
        <p:sp>
          <p:nvSpPr>
            <p:cNvPr id="270" name="Shape 270"/>
            <p:cNvSpPr/>
            <p:nvPr/>
          </p:nvSpPr>
          <p:spPr>
            <a:xfrm>
              <a:off x="5257799" y="38100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6858000" y="38100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7302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Shape 272"/>
            <p:cNvSpPr txBox="1"/>
            <p:nvPr/>
          </p:nvSpPr>
          <p:spPr>
            <a:xfrm>
              <a:off x="6105524" y="3886199"/>
              <a:ext cx="447675" cy="46196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r2</a:t>
              </a:r>
            </a:p>
          </p:txBody>
        </p:sp>
        <p:cxnSp>
          <p:nvCxnSpPr>
            <p:cNvPr id="273" name="Shape 273"/>
            <p:cNvCxnSpPr>
              <a:stCxn id="267" idx="7"/>
              <a:endCxn id="268" idx="3"/>
            </p:cNvCxnSpPr>
            <p:nvPr/>
          </p:nvCxnSpPr>
          <p:spPr>
            <a:xfrm rot="-5400000" flipH="1">
              <a:off x="3022926" y="3530273"/>
              <a:ext cx="431100" cy="1169100"/>
            </a:xfrm>
            <a:prstGeom prst="curvedConnector5">
              <a:avLst>
                <a:gd name="adj1" fmla="val -75945"/>
                <a:gd name="adj2" fmla="val 50002"/>
                <a:gd name="adj3" fmla="val 175934"/>
              </a:avLst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triangle" w="lg" len="lg"/>
            </a:ln>
          </p:spPr>
        </p:cxnSp>
        <p:cxnSp>
          <p:nvCxnSpPr>
            <p:cNvPr id="274" name="Shape 274"/>
            <p:cNvCxnSpPr>
              <a:stCxn id="270" idx="7"/>
              <a:endCxn id="271" idx="3"/>
            </p:cNvCxnSpPr>
            <p:nvPr/>
          </p:nvCxnSpPr>
          <p:spPr>
            <a:xfrm rot="-5400000" flipH="1">
              <a:off x="6147125" y="3530273"/>
              <a:ext cx="431100" cy="1169100"/>
            </a:xfrm>
            <a:prstGeom prst="curvedConnector5">
              <a:avLst>
                <a:gd name="adj1" fmla="val -75945"/>
                <a:gd name="adj2" fmla="val 50002"/>
                <a:gd name="adj3" fmla="val 175934"/>
              </a:avLst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triangle" w="lg" len="lg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</TotalTime>
  <Words>1567</Words>
  <Application>Microsoft Macintosh PowerPoint</Application>
  <PresentationFormat>On-screen Show (16:9)</PresentationFormat>
  <Paragraphs>677</Paragraphs>
  <Slides>41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Times New Roman</vt:lpstr>
      <vt:lpstr>Office Theme</vt:lpstr>
      <vt:lpstr>Lexical Analysis</vt:lpstr>
      <vt:lpstr>Building a Lexical Analyzer</vt:lpstr>
      <vt:lpstr>Thompson’s construction</vt:lpstr>
      <vt:lpstr>Thompson Rule 0</vt:lpstr>
      <vt:lpstr>Thompson Rule 1</vt:lpstr>
      <vt:lpstr>Thompson Rule 2</vt:lpstr>
      <vt:lpstr>Thompson Rule 3</vt:lpstr>
      <vt:lpstr>Thompson Rule 3</vt:lpstr>
      <vt:lpstr>Thompson Rule 4</vt:lpstr>
      <vt:lpstr>Thompson Rule 4</vt:lpstr>
      <vt:lpstr>Thompson Rule 4</vt:lpstr>
      <vt:lpstr>Thompson Rule 5 </vt:lpstr>
      <vt:lpstr>Thompson Rule 5 </vt:lpstr>
      <vt:lpstr>Example</vt:lpstr>
      <vt:lpstr>Basic Blocks 0 and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cp:lastModifiedBy>Anoop Sarkar</cp:lastModifiedBy>
  <cp:revision>36</cp:revision>
  <dcterms:modified xsi:type="dcterms:W3CDTF">2020-09-19T06:34:23Z</dcterms:modified>
</cp:coreProperties>
</file>