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1" r:id="rId1"/>
  </p:sldMasterIdLst>
  <p:notesMasterIdLst>
    <p:notesMasterId r:id="rId14"/>
  </p:notesMasterIdLst>
  <p:handoutMasterIdLst>
    <p:handoutMasterId r:id="rId15"/>
  </p:handoutMasterIdLst>
  <p:sldIdLst>
    <p:sldId id="316" r:id="rId2"/>
    <p:sldId id="394" r:id="rId3"/>
    <p:sldId id="395" r:id="rId4"/>
    <p:sldId id="409" r:id="rId5"/>
    <p:sldId id="410" r:id="rId6"/>
    <p:sldId id="411" r:id="rId7"/>
    <p:sldId id="412" r:id="rId8"/>
    <p:sldId id="413" r:id="rId9"/>
    <p:sldId id="415" r:id="rId10"/>
    <p:sldId id="414" r:id="rId11"/>
    <p:sldId id="416" r:id="rId12"/>
    <p:sldId id="417" r:id="rId13"/>
  </p:sldIdLst>
  <p:sldSz cx="9144000" cy="5143500" type="screen16x9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gray"/>
  <p:clrMru>
    <a:srgbClr val="008000"/>
    <a:srgbClr val="0000FF"/>
    <a:srgbClr val="FFFF00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072" autoAdjust="0"/>
    <p:restoredTop sz="90978"/>
  </p:normalViewPr>
  <p:slideViewPr>
    <p:cSldViewPr>
      <p:cViewPr varScale="1">
        <p:scale>
          <a:sx n="166" d="100"/>
          <a:sy n="166" d="100"/>
        </p:scale>
        <p:origin x="192" y="1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263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263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1846055-B03F-8547-AFA0-62FDE4AA88F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385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167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67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67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67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9BB61E-8285-EB49-8871-0E50CCC2795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7874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83157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E1E42B9-C8C1-FB4A-98AD-5D41BF64058D}" type="slidenum">
              <a:rPr lang="en-US"/>
              <a:pPr/>
              <a:t>2</a:t>
            </a:fld>
            <a:endParaRPr lang="en-US"/>
          </a:p>
        </p:txBody>
      </p:sp>
      <p:sp>
        <p:nvSpPr>
          <p:cNvPr id="349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49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3B8955-1203-054E-AFA9-A56DEAB1D6E1}" type="slidenum">
              <a:rPr lang="en-US"/>
              <a:pPr/>
              <a:t>3</a:t>
            </a:fld>
            <a:endParaRPr lang="en-US"/>
          </a:p>
        </p:txBody>
      </p:sp>
      <p:sp>
        <p:nvSpPr>
          <p:cNvPr id="36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3B8955-1203-054E-AFA9-A56DEAB1D6E1}" type="slidenum">
              <a:rPr lang="en-US"/>
              <a:pPr/>
              <a:t>4</a:t>
            </a:fld>
            <a:endParaRPr lang="en-US"/>
          </a:p>
        </p:txBody>
      </p:sp>
      <p:sp>
        <p:nvSpPr>
          <p:cNvPr id="36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23091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3B8955-1203-054E-AFA9-A56DEAB1D6E1}" type="slidenum">
              <a:rPr lang="en-US"/>
              <a:pPr/>
              <a:t>5</a:t>
            </a:fld>
            <a:endParaRPr lang="en-US"/>
          </a:p>
        </p:txBody>
      </p:sp>
      <p:sp>
        <p:nvSpPr>
          <p:cNvPr id="36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834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806C3-0D37-1E4B-AB06-F67F2304B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474DE2-44F0-154B-9FE6-BCB6D1E865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E33B0-B879-9D40-9953-106C0922B8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679B9-4DA6-4E45-855B-59F13A1B7473}" type="datetime1">
              <a:rPr lang="en-CA" smtClean="0"/>
              <a:t>2020-09-18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01F4B7-24D8-504D-91CD-3E8202E86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891076-2E3A-CF41-96E4-D4E77A0CF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08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4CE0D-89FC-894E-837F-75025627F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80ACAA-2C0A-304E-83F1-4EB51F17E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2CE1A-ECCD-7C45-9EC1-935CBB996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3159D-461F-2247-85AA-C390F00A6570}" type="datetime1">
              <a:rPr lang="en-CA" smtClean="0"/>
              <a:t>2020-09-18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B26C1-B795-194B-A2F7-B95309E5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43C09-DCC3-4E4C-AE13-B0962DDB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611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84669-9A93-654D-9A2F-8081C87784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B22E1-C8CF-4B47-B5A2-1EE8384A2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0452BC-8E3F-AD42-BB94-46241CB0D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4B57E-8019-7F4C-A6A4-81AD5BADA0B8}" type="datetime1">
              <a:rPr lang="en-CA" smtClean="0"/>
              <a:t>2020-09-18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62FCD2-719C-FC4A-8ADE-C7C90A06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1E3A0-1E32-BB4E-B406-C1247893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921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725"/>
          </a:xfrm>
          <a:prstGeom prst="rect">
            <a:avLst/>
          </a:prstGeom>
        </p:spPr>
        <p:txBody>
          <a:bodyPr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2700"/>
            </a:lvl1pPr>
            <a:lvl2pPr lvl="1" algn="ctr">
              <a:spcBef>
                <a:spcPts val="0"/>
              </a:spcBef>
              <a:buSzPct val="100000"/>
              <a:defRPr sz="2700"/>
            </a:lvl2pPr>
            <a:lvl3pPr lvl="2" algn="ctr">
              <a:spcBef>
                <a:spcPts val="0"/>
              </a:spcBef>
              <a:buSzPct val="100000"/>
              <a:defRPr sz="2700"/>
            </a:lvl3pPr>
            <a:lvl4pPr lvl="3" algn="ctr">
              <a:spcBef>
                <a:spcPts val="0"/>
              </a:spcBef>
              <a:buSzPct val="100000"/>
              <a:defRPr sz="2700"/>
            </a:lvl4pPr>
            <a:lvl5pPr lvl="4" algn="ctr">
              <a:spcBef>
                <a:spcPts val="0"/>
              </a:spcBef>
              <a:buSzPct val="100000"/>
              <a:defRPr sz="2700"/>
            </a:lvl5pPr>
            <a:lvl6pPr lvl="5" algn="ctr">
              <a:spcBef>
                <a:spcPts val="0"/>
              </a:spcBef>
              <a:buSzPct val="100000"/>
              <a:defRPr sz="2700"/>
            </a:lvl6pPr>
            <a:lvl7pPr lvl="6" algn="ctr">
              <a:spcBef>
                <a:spcPts val="0"/>
              </a:spcBef>
              <a:buSzPct val="100000"/>
              <a:defRPr sz="2700"/>
            </a:lvl7pPr>
            <a:lvl8pPr lvl="7" algn="ctr">
              <a:spcBef>
                <a:spcPts val="0"/>
              </a:spcBef>
              <a:buSzPct val="100000"/>
              <a:defRPr sz="2700"/>
            </a:lvl8pPr>
            <a:lvl9pPr lvl="8" algn="ctr">
              <a:spcBef>
                <a:spcPts val="0"/>
              </a:spcBef>
              <a:buSzPct val="100000"/>
              <a:defRPr sz="27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571126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7772400" cy="85725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342900" marR="0" lvl="5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685800" marR="0" lvl="6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1028700" marR="0" lvl="7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1371600" marR="0" lvl="8" indent="0" algn="ctr" rtl="0">
              <a:spcBef>
                <a:spcPts val="0"/>
              </a:spcBef>
              <a:spcAft>
                <a:spcPts val="0"/>
              </a:spcAft>
              <a:buNone/>
              <a:defRPr sz="33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1" y="1485900"/>
            <a:ext cx="38099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047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80963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2885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1465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2"/>
          </p:nvPr>
        </p:nvSpPr>
        <p:spPr>
          <a:xfrm>
            <a:off x="4648201" y="1485900"/>
            <a:ext cx="3809999" cy="30861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7175" marR="0" lvl="0" indent="-104775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57213" marR="0" lvl="1" indent="-80963" algn="l" rtl="0"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50" marR="0" lvl="2" indent="-5715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50" marR="0" lvl="3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–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50" marR="0" lvl="4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Char char="»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50" marR="0" lvl="5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228850" marR="0" lvl="6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571750" marR="0" lvl="7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914650" marR="0" lvl="8" indent="-76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»"/>
              <a:defRPr sz="15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6858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fld id="{928B75D4-12CD-F643-ADF1-0075E919921C}" type="datetime1">
              <a:rPr lang="en-CA" smtClean="0"/>
              <a:t>2020-09-18</a:t>
            </a:fld>
            <a:endParaRPr/>
          </a:p>
        </p:txBody>
      </p:sp>
      <p:sp>
        <p:nvSpPr>
          <p:cNvPr id="37" name="Shape 37"/>
          <p:cNvSpPr txBox="1">
            <a:spLocks noGrp="1"/>
          </p:cNvSpPr>
          <p:nvPr>
            <p:ph type="ftr" idx="11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34290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68580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02870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137160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17145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20574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24003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27432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ldNum" idx="12"/>
          </p:nvPr>
        </p:nvSpPr>
        <p:spPr>
          <a:xfrm>
            <a:off x="6553201" y="4686300"/>
            <a:ext cx="1904999" cy="3429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algn="r">
              <a:buSzPct val="25000"/>
            </a:pPr>
            <a:fld id="{00000000-1234-1234-1234-123412341234}" type="slidenum">
              <a:rPr lang="en-US" sz="105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algn="r">
                <a:buSzPct val="25000"/>
              </a:pPr>
              <a:t>‹#›</a:t>
            </a:fld>
            <a:endParaRPr lang="en-US" sz="10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055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D10978-DDE8-6144-A6B8-517FFF2E3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A37744-5627-D646-9036-52ED7E568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0F3F8-FC0C-1B43-BB73-11800B42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4075A-185D-6547-A5D9-CFEC8800EEB2}" type="datetime1">
              <a:rPr lang="en-CA" smtClean="0"/>
              <a:t>2020-09-18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0E874-E612-CA46-B18E-0C8FA2206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7269F-A49C-1948-BC2E-ABADCE19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639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0754-0214-DF47-9D67-A716F6494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234BCA-78F6-F745-9EBE-EE525CDE7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707FE-6251-4E4B-BDFF-5C0B1706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B8DA6-0F0B-2944-AE18-217EB722D717}" type="datetime1">
              <a:rPr lang="en-CA" smtClean="0"/>
              <a:t>2020-09-18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AF015-083F-9840-9A9E-9E31B7D7B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0E270-7D4E-DB45-B70B-D033519B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01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E48785-840A-474A-B8BA-27207C013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3C8B25-A9AD-F143-AD1A-17A95F44E0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4209DA-22E0-B146-A689-48B1E9D383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82A87-E151-8641-8C5C-327C5209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54B4B-7078-304B-B6B3-1076ED77DF84}" type="datetime1">
              <a:rPr lang="en-CA" smtClean="0"/>
              <a:t>2020-09-18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32E4D-CFE1-864C-892F-C0510CC3C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37C13-4A25-3440-9E41-0DB773459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2721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B1DBC-EEEB-1C44-A4C7-02D9BB9CB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5D77D7-D2B1-0841-9C20-538058B42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D616F-C61F-5B43-8094-DFDD05AE6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AAF8CD-147D-0A4A-BE13-69AAC57DB7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EBD089-7443-DF4A-B93B-FC32F414C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C8830C-AD3A-A446-BF5B-7A77BA98B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679B-08F1-614F-8F8C-B9F475DDC652}" type="datetime1">
              <a:rPr lang="en-CA" smtClean="0"/>
              <a:t>2020-09-18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AAD4C6-8A32-E04D-85DA-37391648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150648-37B9-F641-A809-40BEBE4CD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94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2026B-B6A3-EF4D-842B-9C96C95EB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B243C6-3123-ED41-BC4A-2F8A58F1A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DA25B-9B77-E845-8DAF-E7967F755354}" type="datetime1">
              <a:rPr lang="en-CA" smtClean="0"/>
              <a:t>2020-09-18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8FF4D9-A959-C943-9751-31FDE754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08D117-E466-BD48-A108-6422DCF14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301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1BBCE3-E514-D54F-B044-7DF10F00B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F8DDC-0DCB-644B-951B-B2ED14584CB6}" type="datetime1">
              <a:rPr lang="en-CA" smtClean="0"/>
              <a:t>2020-09-18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219DF5-0E3C-2C40-BDE6-94E98A9F3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75E4FB-2E36-024F-9776-AFED77F0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44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621DF-5A92-D94F-88C5-5DB1A9683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DA461-75EB-C94E-A41A-1280134B9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1D39AE-0AA2-2B40-B6F4-B24A10D9A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593C8F-B5C1-0D4A-8556-73269A2E3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CBBD9-F5FD-F241-BE87-053C809F28DC}" type="datetime1">
              <a:rPr lang="en-CA" smtClean="0"/>
              <a:t>2020-09-18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9A6773-21F3-7040-BF77-4C1D0B809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652BF5-D92E-A14D-B1B8-704532D27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59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FB85D-520A-BD48-A297-F7A9EDDB9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093CD-6667-AD4E-93F7-F3B21EF98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DCED6C-F32A-6A44-B857-EBD308B3E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4EDF9-2E61-C346-AEC1-C5515D510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CCC1A-E692-5242-99F4-A61A21D69DD4}" type="datetime1">
              <a:rPr lang="en-CA" smtClean="0"/>
              <a:t>2020-09-18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8F289B-5706-A047-960A-6FDB1750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612078-4758-934E-BFE9-86E98A44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6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5FBF36-3AE9-6F4F-9D44-FDF1EDE69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33E42-24FB-9E4C-A197-FBE95A3978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9F3E4-CCFD-A546-BD98-34B6A6B34C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48405-5D4C-F94A-94F9-4DA68647E5B6}" type="datetime1">
              <a:rPr lang="en-CA" smtClean="0"/>
              <a:t>2020-09-18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AAA39-D2DE-7B4A-BB24-AAC6C28B6F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1F2AD-686E-E445-9758-B74AC410C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52BF6-6A9C-D04A-BBE8-37A07D64A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906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ctr" anchorCtr="0">
            <a:noAutofit/>
          </a:bodyPr>
          <a:lstStyle/>
          <a:p>
            <a:pPr>
              <a:buSzPct val="25000"/>
            </a:pPr>
            <a:r>
              <a:rPr lang="en-US" sz="3300">
                <a:latin typeface="Calibri"/>
                <a:ea typeface="Calibri"/>
                <a:cs typeface="Calibri"/>
                <a:sym typeface="Calibri"/>
              </a:rPr>
              <a:t>Lexical Analysis</a:t>
            </a:r>
          </a:p>
        </p:txBody>
      </p:sp>
      <p:sp>
        <p:nvSpPr>
          <p:cNvPr id="147" name="Shape 147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lIns="68569" tIns="34275" rIns="68569" bIns="34275" anchor="t" anchorCtr="0">
            <a:noAutofit/>
          </a:bodyPr>
          <a:lstStyle/>
          <a:p>
            <a:pPr>
              <a:buClr>
                <a:srgbClr val="888888"/>
              </a:buClr>
              <a:buSzPct val="25000"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CMPT 379: Compilers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sz="24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Instructor: Anoop Sarkar</a:t>
            </a:r>
          </a:p>
          <a:p>
            <a:pPr>
              <a:spcBef>
                <a:spcPts val="480"/>
              </a:spcBef>
              <a:buClr>
                <a:srgbClr val="888888"/>
              </a:buClr>
              <a:buSzPct val="25000"/>
            </a:pPr>
            <a:r>
              <a:rPr lang="en-US"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anoopsarkar.github.io/compilers-class</a:t>
            </a:r>
          </a:p>
        </p:txBody>
      </p:sp>
      <p:sp>
        <p:nvSpPr>
          <p:cNvPr id="6" name="Shape 148">
            <a:extLst>
              <a:ext uri="{FF2B5EF4-FFF2-40B4-BE49-F238E27FC236}">
                <a16:creationId xmlns:a16="http://schemas.microsoft.com/office/drawing/2014/main" id="{4E1FE123-FA79-364D-9C77-C1923ACF9113}"/>
              </a:ext>
            </a:extLst>
          </p:cNvPr>
          <p:cNvSpPr/>
          <p:nvPr/>
        </p:nvSpPr>
        <p:spPr>
          <a:xfrm>
            <a:off x="6444208" y="330872"/>
            <a:ext cx="2286617" cy="44184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t" anchorCtr="0">
            <a:noAutofit/>
          </a:bodyPr>
          <a:lstStyle/>
          <a:p>
            <a:pPr algn="ctr">
              <a:spcBef>
                <a:spcPts val="0"/>
              </a:spcBef>
              <a:buClr>
                <a:schemeClr val="dk1"/>
              </a:buClr>
              <a:buSzPct val="25000"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LEX8: Lexical Analyzer</a:t>
            </a:r>
          </a:p>
        </p:txBody>
      </p:sp>
    </p:spTree>
    <p:extLst>
      <p:ext uri="{BB962C8B-B14F-4D97-AF65-F5344CB8AC3E}">
        <p14:creationId xmlns:p14="http://schemas.microsoft.com/office/powerpoint/2010/main" val="6662322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12B28-36C4-5C41-9C7C-AECF5693B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CF750-8BE5-2C49-B74C-9DA30A89A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800" dirty="0"/>
              <a:t>Token  </a:t>
            </a:r>
            <a:r>
              <a:rPr lang="en-US" sz="2800" dirty="0">
                <a:sym typeface="Symbol" charset="2"/>
              </a:rPr>
              <a:t> </a:t>
            </a:r>
            <a:r>
              <a:rPr lang="en-US" sz="2800" dirty="0"/>
              <a:t>Pattern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800" dirty="0"/>
              <a:t>Pattern </a:t>
            </a:r>
            <a:r>
              <a:rPr lang="en-US" sz="2800" dirty="0">
                <a:sym typeface="Symbol" charset="2"/>
              </a:rPr>
              <a:t> </a:t>
            </a:r>
            <a:r>
              <a:rPr lang="en-US" sz="2800" dirty="0"/>
              <a:t>Regular Expression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800" dirty="0"/>
              <a:t>Regular Expression </a:t>
            </a:r>
            <a:r>
              <a:rPr lang="en-US" sz="2800" dirty="0">
                <a:sym typeface="Symbol" charset="2"/>
              </a:rPr>
              <a:t> </a:t>
            </a:r>
            <a:r>
              <a:rPr lang="en-US" sz="2800" dirty="0"/>
              <a:t>NFA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400" dirty="0"/>
              <a:t>Thompson’s Rules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800" dirty="0"/>
              <a:t>NFA </a:t>
            </a:r>
            <a:r>
              <a:rPr lang="en-US" sz="2800" dirty="0">
                <a:sym typeface="Symbol" charset="2"/>
              </a:rPr>
              <a:t> DFA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400" dirty="0"/>
              <a:t>Subset construction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800" dirty="0"/>
              <a:t>DFA </a:t>
            </a:r>
            <a:r>
              <a:rPr lang="en-US" sz="2800" dirty="0">
                <a:sym typeface="Symbol" charset="2"/>
              </a:rPr>
              <a:t> minimal DFA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400" dirty="0">
                <a:sym typeface="Symbol" charset="2"/>
              </a:rPr>
              <a:t>Minimization</a:t>
            </a:r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900" b="1" dirty="0">
                <a:sym typeface="Symbol" charset="2"/>
              </a:rPr>
              <a:t> Lexical Analyzer (multiple patterns)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0BCBFA-0AA6-E64B-B1CB-9C1065B80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703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E4AEC-AE8B-A640-9EC9-A84982722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Slides</a:t>
            </a:r>
          </a:p>
        </p:txBody>
      </p:sp>
    </p:spTree>
    <p:extLst>
      <p:ext uri="{BB962C8B-B14F-4D97-AF65-F5344CB8AC3E}">
        <p14:creationId xmlns:p14="http://schemas.microsoft.com/office/powerpoint/2010/main" val="4084674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02E0E1-A4D5-E44E-A84D-6C740E14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12</a:t>
            </a:fld>
            <a:endParaRPr lang="en-US"/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A1EBE955-2EA4-CB45-9A70-6D885450AC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203598"/>
            <a:ext cx="2683042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+mn-lt"/>
              </a:rPr>
              <a:t>TOKEN_A =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(ab)*a</a:t>
            </a:r>
          </a:p>
        </p:txBody>
      </p:sp>
      <p:sp>
        <p:nvSpPr>
          <p:cNvPr id="4" name="Text Box 35">
            <a:extLst>
              <a:ext uri="{FF2B5EF4-FFF2-40B4-BE49-F238E27FC236}">
                <a16:creationId xmlns:a16="http://schemas.microsoft.com/office/drawing/2014/main" id="{0E4343DB-8EDC-924C-B789-9BB3AAE501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923678"/>
            <a:ext cx="3521413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+mn-lt"/>
              </a:rPr>
              <a:t>TOKEN_B =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(ab)*a(ca)*</a:t>
            </a:r>
          </a:p>
        </p:txBody>
      </p:sp>
      <p:sp>
        <p:nvSpPr>
          <p:cNvPr id="5" name="Text Box 36">
            <a:extLst>
              <a:ext uri="{FF2B5EF4-FFF2-40B4-BE49-F238E27FC236}">
                <a16:creationId xmlns:a16="http://schemas.microsoft.com/office/drawing/2014/main" id="{50821F28-351D-AE45-805F-40843D42E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566" y="2637700"/>
            <a:ext cx="3178371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+mn-lt"/>
              </a:rPr>
              <a:t>TOKEN_C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bab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bab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)*</a:t>
            </a:r>
          </a:p>
        </p:txBody>
      </p:sp>
      <p:sp>
        <p:nvSpPr>
          <p:cNvPr id="6" name="Text Box 36">
            <a:extLst>
              <a:ext uri="{FF2B5EF4-FFF2-40B4-BE49-F238E27FC236}">
                <a16:creationId xmlns:a16="http://schemas.microsoft.com/office/drawing/2014/main" id="{5C684BB2-0A11-2D4E-B0B7-9C99E8879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566" y="3351722"/>
            <a:ext cx="3178371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+mn-lt"/>
              </a:rPr>
              <a:t>TOKEN_D =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)*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806C06B3-FA4D-3A45-9759-EAFE9EEA0E5B}"/>
              </a:ext>
            </a:extLst>
          </p:cNvPr>
          <p:cNvSpPr/>
          <p:nvPr/>
        </p:nvSpPr>
        <p:spPr>
          <a:xfrm>
            <a:off x="4716016" y="1203598"/>
            <a:ext cx="3673098" cy="1872208"/>
          </a:xfrm>
          <a:prstGeom prst="wedgeRoundRectCallout">
            <a:avLst>
              <a:gd name="adj1" fmla="val -57374"/>
              <a:gd name="adj2" fmla="val -215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Q: Use the ordered token definitions shown here and </a:t>
            </a:r>
            <a:r>
              <a:rPr lang="en-CA" sz="1800" dirty="0"/>
              <a:t>provide the tokenized output for the input string </a:t>
            </a:r>
            <a:r>
              <a:rPr lang="en-CA" sz="1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abacabababa</a:t>
            </a:r>
            <a:r>
              <a:rPr lang="en-CA" sz="1800" i="1" dirty="0"/>
              <a:t> </a:t>
            </a:r>
            <a:r>
              <a:rPr lang="en-CA" sz="1800" dirty="0"/>
              <a:t>using the greedy longest match lexical analysis method.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E3D5EA3-DE98-AF4F-885C-F6CB21598F01}"/>
              </a:ext>
            </a:extLst>
          </p:cNvPr>
          <p:cNvSpPr txBox="1"/>
          <p:nvPr/>
        </p:nvSpPr>
        <p:spPr>
          <a:xfrm>
            <a:off x="4716016" y="3351722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+mn-lt"/>
              </a:rPr>
              <a:t>A: </a:t>
            </a:r>
          </a:p>
          <a:p>
            <a:r>
              <a:rPr lang="en-US" dirty="0">
                <a:latin typeface="+mn-lt"/>
              </a:rPr>
              <a:t>TOKEN_B (abaca)</a:t>
            </a:r>
          </a:p>
          <a:p>
            <a:r>
              <a:rPr lang="en-US" dirty="0">
                <a:latin typeface="+mn-lt"/>
              </a:rPr>
              <a:t>TOKEN_D (</a:t>
            </a:r>
            <a:r>
              <a:rPr lang="en-US" dirty="0" err="1">
                <a:latin typeface="+mn-lt"/>
              </a:rPr>
              <a:t>bababa</a:t>
            </a:r>
            <a:r>
              <a:rPr lang="en-US" dirty="0">
                <a:latin typeface="+mn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26135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56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Lexical Analysis using NFAs</a:t>
            </a:r>
          </a:p>
        </p:txBody>
      </p:sp>
      <p:sp>
        <p:nvSpPr>
          <p:cNvPr id="3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2E2CC-15B7-B441-AC80-4830BF25BBBD}" type="slidenum">
              <a:rPr lang="en-US"/>
              <a:pPr/>
              <a:t>2</a:t>
            </a:fld>
            <a:endParaRPr lang="en-US"/>
          </a:p>
        </p:txBody>
      </p:sp>
      <p:grpSp>
        <p:nvGrpSpPr>
          <p:cNvPr id="347184" name="Group 48"/>
          <p:cNvGrpSpPr>
            <a:grpSpLocks/>
          </p:cNvGrpSpPr>
          <p:nvPr/>
        </p:nvGrpSpPr>
        <p:grpSpPr bwMode="auto">
          <a:xfrm>
            <a:off x="787895" y="1423590"/>
            <a:ext cx="1752600" cy="685800"/>
            <a:chOff x="1008" y="1095"/>
            <a:chExt cx="1104" cy="432"/>
          </a:xfrm>
        </p:grpSpPr>
        <p:sp>
          <p:nvSpPr>
            <p:cNvPr id="347140" name="Oval 4"/>
            <p:cNvSpPr>
              <a:spLocks noChangeArrowheads="1"/>
            </p:cNvSpPr>
            <p:nvPr/>
          </p:nvSpPr>
          <p:spPr bwMode="auto">
            <a:xfrm>
              <a:off x="1008" y="1191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dirty="0"/>
                <a:t>1</a:t>
              </a:r>
            </a:p>
          </p:txBody>
        </p:sp>
        <p:grpSp>
          <p:nvGrpSpPr>
            <p:cNvPr id="347143" name="Group 7"/>
            <p:cNvGrpSpPr>
              <a:grpSpLocks/>
            </p:cNvGrpSpPr>
            <p:nvPr/>
          </p:nvGrpSpPr>
          <p:grpSpPr bwMode="auto">
            <a:xfrm>
              <a:off x="1728" y="1143"/>
              <a:ext cx="384" cy="384"/>
              <a:chOff x="1632" y="912"/>
              <a:chExt cx="384" cy="384"/>
            </a:xfrm>
          </p:grpSpPr>
          <p:sp>
            <p:nvSpPr>
              <p:cNvPr id="347141" name="Oval 5"/>
              <p:cNvSpPr>
                <a:spLocks noChangeArrowheads="1"/>
              </p:cNvSpPr>
              <p:nvPr/>
            </p:nvSpPr>
            <p:spPr bwMode="auto">
              <a:xfrm>
                <a:off x="1680" y="960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2</a:t>
                </a:r>
              </a:p>
            </p:txBody>
          </p:sp>
          <p:sp>
            <p:nvSpPr>
              <p:cNvPr id="347142" name="Oval 6"/>
              <p:cNvSpPr>
                <a:spLocks noChangeArrowheads="1"/>
              </p:cNvSpPr>
              <p:nvPr/>
            </p:nvSpPr>
            <p:spPr bwMode="auto">
              <a:xfrm>
                <a:off x="1632" y="912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47157" name="AutoShape 21"/>
            <p:cNvCxnSpPr>
              <a:cxnSpLocks noChangeShapeType="1"/>
              <a:stCxn id="347140" idx="6"/>
              <a:endCxn id="347142" idx="2"/>
            </p:cNvCxnSpPr>
            <p:nvPr/>
          </p:nvCxnSpPr>
          <p:spPr bwMode="auto">
            <a:xfrm>
              <a:off x="1308" y="1335"/>
              <a:ext cx="42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47158" name="Text Box 22"/>
            <p:cNvSpPr txBox="1">
              <a:spLocks noChangeArrowheads="1"/>
            </p:cNvSpPr>
            <p:nvPr/>
          </p:nvSpPr>
          <p:spPr bwMode="auto">
            <a:xfrm>
              <a:off x="1392" y="1095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grpSp>
        <p:nvGrpSpPr>
          <p:cNvPr id="347185" name="Group 49"/>
          <p:cNvGrpSpPr>
            <a:grpSpLocks/>
          </p:cNvGrpSpPr>
          <p:nvPr/>
        </p:nvGrpSpPr>
        <p:grpSpPr bwMode="auto">
          <a:xfrm>
            <a:off x="787895" y="2490390"/>
            <a:ext cx="4191000" cy="685800"/>
            <a:chOff x="1008" y="1767"/>
            <a:chExt cx="2640" cy="432"/>
          </a:xfrm>
        </p:grpSpPr>
        <p:sp>
          <p:nvSpPr>
            <p:cNvPr id="347144" name="Oval 8"/>
            <p:cNvSpPr>
              <a:spLocks noChangeArrowheads="1"/>
            </p:cNvSpPr>
            <p:nvPr/>
          </p:nvSpPr>
          <p:spPr bwMode="auto">
            <a:xfrm>
              <a:off x="1008" y="1863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347145" name="Oval 9"/>
            <p:cNvSpPr>
              <a:spLocks noChangeArrowheads="1"/>
            </p:cNvSpPr>
            <p:nvPr/>
          </p:nvSpPr>
          <p:spPr bwMode="auto">
            <a:xfrm>
              <a:off x="1776" y="1863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347146" name="Oval 10"/>
            <p:cNvSpPr>
              <a:spLocks noChangeArrowheads="1"/>
            </p:cNvSpPr>
            <p:nvPr/>
          </p:nvSpPr>
          <p:spPr bwMode="auto">
            <a:xfrm>
              <a:off x="2544" y="1863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5</a:t>
              </a:r>
            </a:p>
          </p:txBody>
        </p:sp>
        <p:grpSp>
          <p:nvGrpSpPr>
            <p:cNvPr id="347148" name="Group 12"/>
            <p:cNvGrpSpPr>
              <a:grpSpLocks/>
            </p:cNvGrpSpPr>
            <p:nvPr/>
          </p:nvGrpSpPr>
          <p:grpSpPr bwMode="auto">
            <a:xfrm>
              <a:off x="3264" y="1815"/>
              <a:ext cx="384" cy="384"/>
              <a:chOff x="1632" y="912"/>
              <a:chExt cx="384" cy="384"/>
            </a:xfrm>
          </p:grpSpPr>
          <p:sp>
            <p:nvSpPr>
              <p:cNvPr id="347149" name="Oval 13"/>
              <p:cNvSpPr>
                <a:spLocks noChangeArrowheads="1"/>
              </p:cNvSpPr>
              <p:nvPr/>
            </p:nvSpPr>
            <p:spPr bwMode="auto">
              <a:xfrm>
                <a:off x="1680" y="960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6</a:t>
                </a:r>
              </a:p>
            </p:txBody>
          </p:sp>
          <p:sp>
            <p:nvSpPr>
              <p:cNvPr id="347150" name="Oval 14"/>
              <p:cNvSpPr>
                <a:spLocks noChangeArrowheads="1"/>
              </p:cNvSpPr>
              <p:nvPr/>
            </p:nvSpPr>
            <p:spPr bwMode="auto">
              <a:xfrm>
                <a:off x="1632" y="912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47159" name="AutoShape 23"/>
            <p:cNvCxnSpPr>
              <a:cxnSpLocks noChangeShapeType="1"/>
              <a:stCxn id="347144" idx="6"/>
            </p:cNvCxnSpPr>
            <p:nvPr/>
          </p:nvCxnSpPr>
          <p:spPr bwMode="auto">
            <a:xfrm>
              <a:off x="1308" y="2007"/>
              <a:ext cx="480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47160" name="Text Box 24"/>
            <p:cNvSpPr txBox="1">
              <a:spLocks noChangeArrowheads="1"/>
            </p:cNvSpPr>
            <p:nvPr/>
          </p:nvSpPr>
          <p:spPr bwMode="auto">
            <a:xfrm>
              <a:off x="1440" y="1767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  <p:cxnSp>
          <p:nvCxnSpPr>
            <p:cNvPr id="347161" name="AutoShape 25"/>
            <p:cNvCxnSpPr>
              <a:cxnSpLocks noChangeShapeType="1"/>
              <a:endCxn id="347146" idx="2"/>
            </p:cNvCxnSpPr>
            <p:nvPr/>
          </p:nvCxnSpPr>
          <p:spPr bwMode="auto">
            <a:xfrm>
              <a:off x="2064" y="2007"/>
              <a:ext cx="48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47162" name="Text Box 26"/>
            <p:cNvSpPr txBox="1">
              <a:spLocks noChangeArrowheads="1"/>
            </p:cNvSpPr>
            <p:nvPr/>
          </p:nvSpPr>
          <p:spPr bwMode="auto">
            <a:xfrm>
              <a:off x="2160" y="176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  <p:cxnSp>
          <p:nvCxnSpPr>
            <p:cNvPr id="347163" name="AutoShape 27"/>
            <p:cNvCxnSpPr>
              <a:cxnSpLocks noChangeShapeType="1"/>
              <a:stCxn id="347146" idx="6"/>
              <a:endCxn id="347150" idx="2"/>
            </p:cNvCxnSpPr>
            <p:nvPr/>
          </p:nvCxnSpPr>
          <p:spPr bwMode="auto">
            <a:xfrm>
              <a:off x="2832" y="2007"/>
              <a:ext cx="43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47164" name="Text Box 28"/>
            <p:cNvSpPr txBox="1">
              <a:spLocks noChangeArrowheads="1"/>
            </p:cNvSpPr>
            <p:nvPr/>
          </p:nvSpPr>
          <p:spPr bwMode="auto">
            <a:xfrm>
              <a:off x="2928" y="1767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grpSp>
        <p:nvGrpSpPr>
          <p:cNvPr id="347186" name="Group 50"/>
          <p:cNvGrpSpPr>
            <a:grpSpLocks/>
          </p:cNvGrpSpPr>
          <p:nvPr/>
        </p:nvGrpSpPr>
        <p:grpSpPr bwMode="auto">
          <a:xfrm>
            <a:off x="483095" y="3480990"/>
            <a:ext cx="2393950" cy="952500"/>
            <a:chOff x="816" y="2391"/>
            <a:chExt cx="1508" cy="600"/>
          </a:xfrm>
        </p:grpSpPr>
        <p:grpSp>
          <p:nvGrpSpPr>
            <p:cNvPr id="347151" name="Group 15"/>
            <p:cNvGrpSpPr>
              <a:grpSpLocks/>
            </p:cNvGrpSpPr>
            <p:nvPr/>
          </p:nvGrpSpPr>
          <p:grpSpPr bwMode="auto">
            <a:xfrm>
              <a:off x="1776" y="2439"/>
              <a:ext cx="384" cy="384"/>
              <a:chOff x="1632" y="912"/>
              <a:chExt cx="384" cy="384"/>
            </a:xfrm>
          </p:grpSpPr>
          <p:sp>
            <p:nvSpPr>
              <p:cNvPr id="347152" name="Oval 16"/>
              <p:cNvSpPr>
                <a:spLocks noChangeArrowheads="1"/>
              </p:cNvSpPr>
              <p:nvPr/>
            </p:nvSpPr>
            <p:spPr bwMode="auto">
              <a:xfrm>
                <a:off x="1680" y="960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8</a:t>
                </a:r>
              </a:p>
            </p:txBody>
          </p:sp>
          <p:sp>
            <p:nvSpPr>
              <p:cNvPr id="347153" name="Oval 17"/>
              <p:cNvSpPr>
                <a:spLocks noChangeArrowheads="1"/>
              </p:cNvSpPr>
              <p:nvPr/>
            </p:nvSpPr>
            <p:spPr bwMode="auto">
              <a:xfrm>
                <a:off x="1632" y="912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347154" name="Oval 18"/>
            <p:cNvSpPr>
              <a:spLocks noChangeArrowheads="1"/>
            </p:cNvSpPr>
            <p:nvPr/>
          </p:nvSpPr>
          <p:spPr bwMode="auto">
            <a:xfrm>
              <a:off x="1008" y="2487"/>
              <a:ext cx="288" cy="288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7</a:t>
              </a:r>
            </a:p>
          </p:txBody>
        </p:sp>
        <p:cxnSp>
          <p:nvCxnSpPr>
            <p:cNvPr id="347165" name="AutoShape 29"/>
            <p:cNvCxnSpPr>
              <a:cxnSpLocks noChangeShapeType="1"/>
              <a:stCxn id="347154" idx="6"/>
              <a:endCxn id="347153" idx="2"/>
            </p:cNvCxnSpPr>
            <p:nvPr/>
          </p:nvCxnSpPr>
          <p:spPr bwMode="auto">
            <a:xfrm>
              <a:off x="1308" y="2631"/>
              <a:ext cx="46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47166" name="Text Box 30"/>
            <p:cNvSpPr txBox="1">
              <a:spLocks noChangeArrowheads="1"/>
            </p:cNvSpPr>
            <p:nvPr/>
          </p:nvSpPr>
          <p:spPr bwMode="auto">
            <a:xfrm>
              <a:off x="1440" y="2391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  <p:cxnSp>
          <p:nvCxnSpPr>
            <p:cNvPr id="347167" name="AutoShape 31"/>
            <p:cNvCxnSpPr>
              <a:cxnSpLocks noChangeShapeType="1"/>
              <a:stCxn id="347154" idx="5"/>
              <a:endCxn id="347154" idx="3"/>
            </p:cNvCxnSpPr>
            <p:nvPr/>
          </p:nvCxnSpPr>
          <p:spPr bwMode="auto">
            <a:xfrm rot="5400000">
              <a:off x="1151" y="2644"/>
              <a:ext cx="1" cy="204"/>
            </a:xfrm>
            <a:prstGeom prst="curvedConnector3">
              <a:avLst>
                <a:gd name="adj1" fmla="val 174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47168" name="AutoShape 32"/>
            <p:cNvCxnSpPr>
              <a:cxnSpLocks noChangeShapeType="1"/>
              <a:stCxn id="347153" idx="5"/>
              <a:endCxn id="347153" idx="3"/>
            </p:cNvCxnSpPr>
            <p:nvPr/>
          </p:nvCxnSpPr>
          <p:spPr bwMode="auto">
            <a:xfrm rot="5400000">
              <a:off x="1967" y="2632"/>
              <a:ext cx="1" cy="272"/>
            </a:xfrm>
            <a:prstGeom prst="curvedConnector3">
              <a:avLst>
                <a:gd name="adj1" fmla="val 200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47169" name="Text Box 33"/>
            <p:cNvSpPr txBox="1">
              <a:spLocks noChangeArrowheads="1"/>
            </p:cNvSpPr>
            <p:nvPr/>
          </p:nvSpPr>
          <p:spPr bwMode="auto">
            <a:xfrm>
              <a:off x="816" y="2703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347170" name="Text Box 34"/>
            <p:cNvSpPr txBox="1">
              <a:spLocks noChangeArrowheads="1"/>
            </p:cNvSpPr>
            <p:nvPr/>
          </p:nvSpPr>
          <p:spPr bwMode="auto">
            <a:xfrm>
              <a:off x="2112" y="2703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sp>
        <p:nvSpPr>
          <p:cNvPr id="347171" name="Text Box 35"/>
          <p:cNvSpPr txBox="1">
            <a:spLocks noChangeArrowheads="1"/>
          </p:cNvSpPr>
          <p:nvPr/>
        </p:nvSpPr>
        <p:spPr bwMode="auto">
          <a:xfrm>
            <a:off x="5436095" y="1533128"/>
            <a:ext cx="1833451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+mn-lt"/>
              </a:rPr>
              <a:t>TOKEN_A =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</p:txBody>
      </p:sp>
      <p:sp>
        <p:nvSpPr>
          <p:cNvPr id="347172" name="Text Box 36"/>
          <p:cNvSpPr txBox="1">
            <a:spLocks noChangeArrowheads="1"/>
          </p:cNvSpPr>
          <p:nvPr/>
        </p:nvSpPr>
        <p:spPr bwMode="auto">
          <a:xfrm>
            <a:off x="5436096" y="2599928"/>
            <a:ext cx="2162067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+mn-lt"/>
              </a:rPr>
              <a:t>TOKEN_B =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abb</a:t>
            </a:r>
          </a:p>
        </p:txBody>
      </p:sp>
      <p:sp>
        <p:nvSpPr>
          <p:cNvPr id="347176" name="Text Box 40"/>
          <p:cNvSpPr txBox="1">
            <a:spLocks noChangeArrowheads="1"/>
          </p:cNvSpPr>
          <p:nvPr/>
        </p:nvSpPr>
        <p:spPr bwMode="auto">
          <a:xfrm>
            <a:off x="5436096" y="3723878"/>
            <a:ext cx="2328779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+mn-lt"/>
              </a:rPr>
              <a:t>TOKEN_C =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a*b+</a:t>
            </a:r>
          </a:p>
        </p:txBody>
      </p:sp>
    </p:spTree>
    <p:extLst>
      <p:ext uri="{BB962C8B-B14F-4D97-AF65-F5344CB8AC3E}">
        <p14:creationId xmlns:p14="http://schemas.microsoft.com/office/powerpoint/2010/main" val="2983714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7171" grpId="0" animBg="1"/>
      <p:bldP spid="347172" grpId="0" animBg="1"/>
      <p:bldP spid="34717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Lexical Analysis using NFAs</a:t>
            </a:r>
          </a:p>
        </p:txBody>
      </p:sp>
      <p:sp>
        <p:nvSpPr>
          <p:cNvPr id="7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90D6C-EA49-504A-9D74-736E96DFD8AB}" type="slidenum">
              <a:rPr lang="en-US"/>
              <a:pPr/>
              <a:t>3</a:t>
            </a:fld>
            <a:endParaRPr lang="en-US"/>
          </a:p>
        </p:txBody>
      </p:sp>
      <p:grpSp>
        <p:nvGrpSpPr>
          <p:cNvPr id="361475" name="Group 3"/>
          <p:cNvGrpSpPr>
            <a:grpSpLocks/>
          </p:cNvGrpSpPr>
          <p:nvPr/>
        </p:nvGrpSpPr>
        <p:grpSpPr bwMode="auto">
          <a:xfrm>
            <a:off x="1579983" y="1297743"/>
            <a:ext cx="1752600" cy="685800"/>
            <a:chOff x="1008" y="1200"/>
            <a:chExt cx="1104" cy="432"/>
          </a:xfrm>
        </p:grpSpPr>
        <p:sp>
          <p:nvSpPr>
            <p:cNvPr id="361476" name="Oval 4"/>
            <p:cNvSpPr>
              <a:spLocks noChangeArrowheads="1"/>
            </p:cNvSpPr>
            <p:nvPr/>
          </p:nvSpPr>
          <p:spPr bwMode="auto">
            <a:xfrm>
              <a:off x="1008" y="129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grpSp>
          <p:nvGrpSpPr>
            <p:cNvPr id="361477" name="Group 5"/>
            <p:cNvGrpSpPr>
              <a:grpSpLocks/>
            </p:cNvGrpSpPr>
            <p:nvPr/>
          </p:nvGrpSpPr>
          <p:grpSpPr bwMode="auto">
            <a:xfrm>
              <a:off x="1728" y="1248"/>
              <a:ext cx="384" cy="384"/>
              <a:chOff x="1632" y="912"/>
              <a:chExt cx="384" cy="384"/>
            </a:xfrm>
          </p:grpSpPr>
          <p:sp>
            <p:nvSpPr>
              <p:cNvPr id="361478" name="Oval 6"/>
              <p:cNvSpPr>
                <a:spLocks noChangeArrowheads="1"/>
              </p:cNvSpPr>
              <p:nvPr/>
            </p:nvSpPr>
            <p:spPr bwMode="auto">
              <a:xfrm>
                <a:off x="1680" y="960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2</a:t>
                </a:r>
              </a:p>
            </p:txBody>
          </p:sp>
          <p:sp>
            <p:nvSpPr>
              <p:cNvPr id="361479" name="Oval 7"/>
              <p:cNvSpPr>
                <a:spLocks noChangeArrowheads="1"/>
              </p:cNvSpPr>
              <p:nvPr/>
            </p:nvSpPr>
            <p:spPr bwMode="auto">
              <a:xfrm>
                <a:off x="1632" y="912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61480" name="AutoShape 8"/>
            <p:cNvCxnSpPr>
              <a:cxnSpLocks noChangeShapeType="1"/>
              <a:stCxn id="361476" idx="6"/>
              <a:endCxn id="361479" idx="2"/>
            </p:cNvCxnSpPr>
            <p:nvPr/>
          </p:nvCxnSpPr>
          <p:spPr bwMode="auto">
            <a:xfrm>
              <a:off x="1296" y="1440"/>
              <a:ext cx="43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1481" name="Text Box 9"/>
            <p:cNvSpPr txBox="1">
              <a:spLocks noChangeArrowheads="1"/>
            </p:cNvSpPr>
            <p:nvPr/>
          </p:nvSpPr>
          <p:spPr bwMode="auto">
            <a:xfrm>
              <a:off x="1392" y="1200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grpSp>
        <p:nvGrpSpPr>
          <p:cNvPr id="361482" name="Group 10"/>
          <p:cNvGrpSpPr>
            <a:grpSpLocks/>
          </p:cNvGrpSpPr>
          <p:nvPr/>
        </p:nvGrpSpPr>
        <p:grpSpPr bwMode="auto">
          <a:xfrm>
            <a:off x="1579983" y="2364543"/>
            <a:ext cx="4191000" cy="685800"/>
            <a:chOff x="1008" y="1872"/>
            <a:chExt cx="2640" cy="432"/>
          </a:xfrm>
        </p:grpSpPr>
        <p:sp>
          <p:nvSpPr>
            <p:cNvPr id="361483" name="Oval 11"/>
            <p:cNvSpPr>
              <a:spLocks noChangeArrowheads="1"/>
            </p:cNvSpPr>
            <p:nvPr/>
          </p:nvSpPr>
          <p:spPr bwMode="auto">
            <a:xfrm>
              <a:off x="1008" y="196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361484" name="Oval 12"/>
            <p:cNvSpPr>
              <a:spLocks noChangeArrowheads="1"/>
            </p:cNvSpPr>
            <p:nvPr/>
          </p:nvSpPr>
          <p:spPr bwMode="auto">
            <a:xfrm>
              <a:off x="1776" y="196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361485" name="Oval 13"/>
            <p:cNvSpPr>
              <a:spLocks noChangeArrowheads="1"/>
            </p:cNvSpPr>
            <p:nvPr/>
          </p:nvSpPr>
          <p:spPr bwMode="auto">
            <a:xfrm>
              <a:off x="2544" y="196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5</a:t>
              </a:r>
            </a:p>
          </p:txBody>
        </p:sp>
        <p:grpSp>
          <p:nvGrpSpPr>
            <p:cNvPr id="361486" name="Group 14"/>
            <p:cNvGrpSpPr>
              <a:grpSpLocks/>
            </p:cNvGrpSpPr>
            <p:nvPr/>
          </p:nvGrpSpPr>
          <p:grpSpPr bwMode="auto">
            <a:xfrm>
              <a:off x="3264" y="1920"/>
              <a:ext cx="384" cy="384"/>
              <a:chOff x="1632" y="912"/>
              <a:chExt cx="384" cy="384"/>
            </a:xfrm>
          </p:grpSpPr>
          <p:sp>
            <p:nvSpPr>
              <p:cNvPr id="361487" name="Oval 15"/>
              <p:cNvSpPr>
                <a:spLocks noChangeArrowheads="1"/>
              </p:cNvSpPr>
              <p:nvPr/>
            </p:nvSpPr>
            <p:spPr bwMode="auto">
              <a:xfrm>
                <a:off x="1680" y="960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6</a:t>
                </a:r>
              </a:p>
            </p:txBody>
          </p:sp>
          <p:sp>
            <p:nvSpPr>
              <p:cNvPr id="361488" name="Oval 16"/>
              <p:cNvSpPr>
                <a:spLocks noChangeArrowheads="1"/>
              </p:cNvSpPr>
              <p:nvPr/>
            </p:nvSpPr>
            <p:spPr bwMode="auto">
              <a:xfrm>
                <a:off x="1632" y="912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61489" name="AutoShape 17"/>
            <p:cNvCxnSpPr>
              <a:cxnSpLocks noChangeShapeType="1"/>
              <a:stCxn id="361483" idx="6"/>
            </p:cNvCxnSpPr>
            <p:nvPr/>
          </p:nvCxnSpPr>
          <p:spPr bwMode="auto">
            <a:xfrm>
              <a:off x="1296" y="2112"/>
              <a:ext cx="480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1490" name="Text Box 18"/>
            <p:cNvSpPr txBox="1">
              <a:spLocks noChangeArrowheads="1"/>
            </p:cNvSpPr>
            <p:nvPr/>
          </p:nvSpPr>
          <p:spPr bwMode="auto">
            <a:xfrm>
              <a:off x="1440" y="1872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  <p:cxnSp>
          <p:nvCxnSpPr>
            <p:cNvPr id="361491" name="AutoShape 19"/>
            <p:cNvCxnSpPr>
              <a:cxnSpLocks noChangeShapeType="1"/>
              <a:endCxn id="361485" idx="2"/>
            </p:cNvCxnSpPr>
            <p:nvPr/>
          </p:nvCxnSpPr>
          <p:spPr bwMode="auto">
            <a:xfrm>
              <a:off x="2064" y="2112"/>
              <a:ext cx="48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1492" name="Text Box 20"/>
            <p:cNvSpPr txBox="1">
              <a:spLocks noChangeArrowheads="1"/>
            </p:cNvSpPr>
            <p:nvPr/>
          </p:nvSpPr>
          <p:spPr bwMode="auto">
            <a:xfrm>
              <a:off x="2160" y="187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  <p:cxnSp>
          <p:nvCxnSpPr>
            <p:cNvPr id="361493" name="AutoShape 21"/>
            <p:cNvCxnSpPr>
              <a:cxnSpLocks noChangeShapeType="1"/>
              <a:stCxn id="361485" idx="6"/>
              <a:endCxn id="361488" idx="2"/>
            </p:cNvCxnSpPr>
            <p:nvPr/>
          </p:nvCxnSpPr>
          <p:spPr bwMode="auto">
            <a:xfrm>
              <a:off x="2832" y="2112"/>
              <a:ext cx="43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1494" name="Text Box 22"/>
            <p:cNvSpPr txBox="1">
              <a:spLocks noChangeArrowheads="1"/>
            </p:cNvSpPr>
            <p:nvPr/>
          </p:nvSpPr>
          <p:spPr bwMode="auto">
            <a:xfrm>
              <a:off x="2928" y="187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grpSp>
        <p:nvGrpSpPr>
          <p:cNvPr id="361495" name="Group 23"/>
          <p:cNvGrpSpPr>
            <a:grpSpLocks/>
          </p:cNvGrpSpPr>
          <p:nvPr/>
        </p:nvGrpSpPr>
        <p:grpSpPr bwMode="auto">
          <a:xfrm>
            <a:off x="1275183" y="3355143"/>
            <a:ext cx="2393950" cy="952500"/>
            <a:chOff x="816" y="2496"/>
            <a:chExt cx="1508" cy="600"/>
          </a:xfrm>
        </p:grpSpPr>
        <p:grpSp>
          <p:nvGrpSpPr>
            <p:cNvPr id="361496" name="Group 24"/>
            <p:cNvGrpSpPr>
              <a:grpSpLocks/>
            </p:cNvGrpSpPr>
            <p:nvPr/>
          </p:nvGrpSpPr>
          <p:grpSpPr bwMode="auto">
            <a:xfrm>
              <a:off x="1776" y="2544"/>
              <a:ext cx="384" cy="384"/>
              <a:chOff x="1632" y="912"/>
              <a:chExt cx="384" cy="384"/>
            </a:xfrm>
          </p:grpSpPr>
          <p:sp>
            <p:nvSpPr>
              <p:cNvPr id="361497" name="Oval 25"/>
              <p:cNvSpPr>
                <a:spLocks noChangeArrowheads="1"/>
              </p:cNvSpPr>
              <p:nvPr/>
            </p:nvSpPr>
            <p:spPr bwMode="auto">
              <a:xfrm>
                <a:off x="1680" y="960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8</a:t>
                </a:r>
              </a:p>
            </p:txBody>
          </p:sp>
          <p:sp>
            <p:nvSpPr>
              <p:cNvPr id="361498" name="Oval 26"/>
              <p:cNvSpPr>
                <a:spLocks noChangeArrowheads="1"/>
              </p:cNvSpPr>
              <p:nvPr/>
            </p:nvSpPr>
            <p:spPr bwMode="auto">
              <a:xfrm>
                <a:off x="1632" y="912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361499" name="Oval 27"/>
            <p:cNvSpPr>
              <a:spLocks noChangeArrowheads="1"/>
            </p:cNvSpPr>
            <p:nvPr/>
          </p:nvSpPr>
          <p:spPr bwMode="auto">
            <a:xfrm>
              <a:off x="1008" y="259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7</a:t>
              </a:r>
            </a:p>
          </p:txBody>
        </p:sp>
        <p:cxnSp>
          <p:nvCxnSpPr>
            <p:cNvPr id="361500" name="AutoShape 28"/>
            <p:cNvCxnSpPr>
              <a:cxnSpLocks noChangeShapeType="1"/>
              <a:stCxn id="361499" idx="6"/>
              <a:endCxn id="361498" idx="2"/>
            </p:cNvCxnSpPr>
            <p:nvPr/>
          </p:nvCxnSpPr>
          <p:spPr bwMode="auto">
            <a:xfrm>
              <a:off x="1296" y="2736"/>
              <a:ext cx="48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1501" name="Text Box 29"/>
            <p:cNvSpPr txBox="1">
              <a:spLocks noChangeArrowheads="1"/>
            </p:cNvSpPr>
            <p:nvPr/>
          </p:nvSpPr>
          <p:spPr bwMode="auto">
            <a:xfrm>
              <a:off x="1440" y="249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  <p:cxnSp>
          <p:nvCxnSpPr>
            <p:cNvPr id="361502" name="AutoShape 30"/>
            <p:cNvCxnSpPr>
              <a:cxnSpLocks noChangeShapeType="1"/>
              <a:stCxn id="361499" idx="5"/>
              <a:endCxn id="361499" idx="3"/>
            </p:cNvCxnSpPr>
            <p:nvPr/>
          </p:nvCxnSpPr>
          <p:spPr bwMode="auto">
            <a:xfrm rot="5400000">
              <a:off x="1151" y="2737"/>
              <a:ext cx="1" cy="204"/>
            </a:xfrm>
            <a:prstGeom prst="curvedConnector3">
              <a:avLst>
                <a:gd name="adj1" fmla="val 186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1503" name="AutoShape 31"/>
            <p:cNvCxnSpPr>
              <a:cxnSpLocks noChangeShapeType="1"/>
              <a:stCxn id="361498" idx="5"/>
              <a:endCxn id="361498" idx="3"/>
            </p:cNvCxnSpPr>
            <p:nvPr/>
          </p:nvCxnSpPr>
          <p:spPr bwMode="auto">
            <a:xfrm rot="5400000">
              <a:off x="1967" y="2737"/>
              <a:ext cx="1" cy="272"/>
            </a:xfrm>
            <a:prstGeom prst="curvedConnector3">
              <a:avLst>
                <a:gd name="adj1" fmla="val 200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1504" name="Text Box 32"/>
            <p:cNvSpPr txBox="1">
              <a:spLocks noChangeArrowheads="1"/>
            </p:cNvSpPr>
            <p:nvPr/>
          </p:nvSpPr>
          <p:spPr bwMode="auto">
            <a:xfrm>
              <a:off x="816" y="2808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361505" name="Text Box 33"/>
            <p:cNvSpPr txBox="1">
              <a:spLocks noChangeArrowheads="1"/>
            </p:cNvSpPr>
            <p:nvPr/>
          </p:nvSpPr>
          <p:spPr bwMode="auto">
            <a:xfrm>
              <a:off x="2112" y="280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5A48D5C-7BCD-1943-A88B-3A185478CC5E}"/>
              </a:ext>
            </a:extLst>
          </p:cNvPr>
          <p:cNvGrpSpPr/>
          <p:nvPr/>
        </p:nvGrpSpPr>
        <p:grpSpPr>
          <a:xfrm>
            <a:off x="360783" y="1678743"/>
            <a:ext cx="1219200" cy="2057400"/>
            <a:chOff x="360783" y="1678743"/>
            <a:chExt cx="1219200" cy="2057400"/>
          </a:xfrm>
        </p:grpSpPr>
        <p:sp>
          <p:nvSpPr>
            <p:cNvPr id="361510" name="Oval 38"/>
            <p:cNvSpPr>
              <a:spLocks noChangeArrowheads="1"/>
            </p:cNvSpPr>
            <p:nvPr/>
          </p:nvSpPr>
          <p:spPr bwMode="auto">
            <a:xfrm>
              <a:off x="360783" y="2402643"/>
              <a:ext cx="457200" cy="457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0</a:t>
              </a:r>
            </a:p>
          </p:txBody>
        </p:sp>
        <p:cxnSp>
          <p:nvCxnSpPr>
            <p:cNvPr id="361511" name="AutoShape 39"/>
            <p:cNvCxnSpPr>
              <a:cxnSpLocks noChangeShapeType="1"/>
              <a:stCxn id="361510" idx="7"/>
              <a:endCxn id="361476" idx="2"/>
            </p:cNvCxnSpPr>
            <p:nvPr/>
          </p:nvCxnSpPr>
          <p:spPr bwMode="auto">
            <a:xfrm flipV="1">
              <a:off x="751028" y="1678743"/>
              <a:ext cx="828955" cy="7908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1512" name="AutoShape 40"/>
            <p:cNvCxnSpPr>
              <a:cxnSpLocks noChangeShapeType="1"/>
              <a:stCxn id="361510" idx="6"/>
              <a:endCxn id="361483" idx="2"/>
            </p:cNvCxnSpPr>
            <p:nvPr/>
          </p:nvCxnSpPr>
          <p:spPr bwMode="auto">
            <a:xfrm>
              <a:off x="817983" y="2631243"/>
              <a:ext cx="762000" cy="1143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1513" name="AutoShape 41"/>
            <p:cNvCxnSpPr>
              <a:cxnSpLocks noChangeShapeType="1"/>
              <a:stCxn id="361510" idx="5"/>
              <a:endCxn id="361499" idx="2"/>
            </p:cNvCxnSpPr>
            <p:nvPr/>
          </p:nvCxnSpPr>
          <p:spPr bwMode="auto">
            <a:xfrm>
              <a:off x="751028" y="2792888"/>
              <a:ext cx="828955" cy="9432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1514" name="Text Box 42"/>
            <p:cNvSpPr txBox="1">
              <a:spLocks noChangeArrowheads="1"/>
            </p:cNvSpPr>
            <p:nvPr/>
          </p:nvSpPr>
          <p:spPr bwMode="auto">
            <a:xfrm>
              <a:off x="894183" y="1678743"/>
              <a:ext cx="3175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ym typeface="Symbol" charset="2"/>
                </a:rPr>
                <a:t></a:t>
              </a:r>
              <a:endParaRPr lang="en-US"/>
            </a:p>
          </p:txBody>
        </p:sp>
        <p:sp>
          <p:nvSpPr>
            <p:cNvPr id="361515" name="Text Box 43"/>
            <p:cNvSpPr txBox="1">
              <a:spLocks noChangeArrowheads="1"/>
            </p:cNvSpPr>
            <p:nvPr/>
          </p:nvSpPr>
          <p:spPr bwMode="auto">
            <a:xfrm>
              <a:off x="1046583" y="2288343"/>
              <a:ext cx="3175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ym typeface="Symbol" charset="2"/>
                </a:rPr>
                <a:t></a:t>
              </a:r>
              <a:endParaRPr lang="en-US"/>
            </a:p>
          </p:txBody>
        </p:sp>
        <p:sp>
          <p:nvSpPr>
            <p:cNvPr id="361516" name="Text Box 44"/>
            <p:cNvSpPr txBox="1">
              <a:spLocks noChangeArrowheads="1"/>
            </p:cNvSpPr>
            <p:nvPr/>
          </p:nvSpPr>
          <p:spPr bwMode="auto">
            <a:xfrm>
              <a:off x="817983" y="2974143"/>
              <a:ext cx="3175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ym typeface="Symbol" charset="2"/>
                </a:rPr>
                <a:t></a:t>
              </a:r>
              <a:endParaRPr lang="en-US"/>
            </a:p>
          </p:txBody>
        </p:sp>
      </p:grpSp>
      <p:sp>
        <p:nvSpPr>
          <p:cNvPr id="72" name="Text Box 35">
            <a:extLst>
              <a:ext uri="{FF2B5EF4-FFF2-40B4-BE49-F238E27FC236}">
                <a16:creationId xmlns:a16="http://schemas.microsoft.com/office/drawing/2014/main" id="{60DE30DE-77B0-5445-9864-8AE7083FC7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5282" y="1521878"/>
            <a:ext cx="1833451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+mn-lt"/>
              </a:rPr>
              <a:t>TOKEN_A =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</p:txBody>
      </p:sp>
      <p:sp>
        <p:nvSpPr>
          <p:cNvPr id="73" name="Text Box 36">
            <a:extLst>
              <a:ext uri="{FF2B5EF4-FFF2-40B4-BE49-F238E27FC236}">
                <a16:creationId xmlns:a16="http://schemas.microsoft.com/office/drawing/2014/main" id="{F8F031CB-6E3C-9940-B2F6-BB5749A949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5283" y="2588678"/>
            <a:ext cx="2162067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+mn-lt"/>
              </a:rPr>
              <a:t>TOKEN_B =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abb</a:t>
            </a:r>
          </a:p>
        </p:txBody>
      </p:sp>
      <p:sp>
        <p:nvSpPr>
          <p:cNvPr id="74" name="Text Box 40">
            <a:extLst>
              <a:ext uri="{FF2B5EF4-FFF2-40B4-BE49-F238E27FC236}">
                <a16:creationId xmlns:a16="http://schemas.microsoft.com/office/drawing/2014/main" id="{8BA76ABC-AEB3-B44E-98D2-BCB152F06A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5283" y="3712628"/>
            <a:ext cx="2328779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+mn-lt"/>
              </a:rPr>
              <a:t>TOKEN_C =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a*b+</a:t>
            </a:r>
          </a:p>
        </p:txBody>
      </p:sp>
    </p:spTree>
    <p:extLst>
      <p:ext uri="{BB962C8B-B14F-4D97-AF65-F5344CB8AC3E}">
        <p14:creationId xmlns:p14="http://schemas.microsoft.com/office/powerpoint/2010/main" val="213284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73" grpId="0" animBg="1"/>
      <p:bldP spid="7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90D6C-EA49-504A-9D74-736E96DFD8AB}" type="slidenum">
              <a:rPr lang="en-US"/>
              <a:pPr/>
              <a:t>4</a:t>
            </a:fld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63A0AAD-DD2A-6944-8308-C252D8DA4536}"/>
              </a:ext>
            </a:extLst>
          </p:cNvPr>
          <p:cNvGrpSpPr/>
          <p:nvPr/>
        </p:nvGrpSpPr>
        <p:grpSpPr>
          <a:xfrm>
            <a:off x="395536" y="102393"/>
            <a:ext cx="5410200" cy="3009900"/>
            <a:chOff x="360783" y="1297743"/>
            <a:chExt cx="5410200" cy="3009900"/>
          </a:xfrm>
        </p:grpSpPr>
        <p:grpSp>
          <p:nvGrpSpPr>
            <p:cNvPr id="361475" name="Group 3"/>
            <p:cNvGrpSpPr>
              <a:grpSpLocks/>
            </p:cNvGrpSpPr>
            <p:nvPr/>
          </p:nvGrpSpPr>
          <p:grpSpPr bwMode="auto">
            <a:xfrm>
              <a:off x="1579983" y="1297743"/>
              <a:ext cx="1752600" cy="685800"/>
              <a:chOff x="1008" y="1200"/>
              <a:chExt cx="1104" cy="432"/>
            </a:xfrm>
          </p:grpSpPr>
          <p:sp>
            <p:nvSpPr>
              <p:cNvPr id="361476" name="Oval 4"/>
              <p:cNvSpPr>
                <a:spLocks noChangeArrowheads="1"/>
              </p:cNvSpPr>
              <p:nvPr/>
            </p:nvSpPr>
            <p:spPr bwMode="auto">
              <a:xfrm>
                <a:off x="1008" y="1296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1</a:t>
                </a:r>
              </a:p>
            </p:txBody>
          </p:sp>
          <p:grpSp>
            <p:nvGrpSpPr>
              <p:cNvPr id="361477" name="Group 5"/>
              <p:cNvGrpSpPr>
                <a:grpSpLocks/>
              </p:cNvGrpSpPr>
              <p:nvPr/>
            </p:nvGrpSpPr>
            <p:grpSpPr bwMode="auto">
              <a:xfrm>
                <a:off x="1728" y="1248"/>
                <a:ext cx="384" cy="384"/>
                <a:chOff x="1632" y="912"/>
                <a:chExt cx="384" cy="384"/>
              </a:xfrm>
            </p:grpSpPr>
            <p:sp>
              <p:nvSpPr>
                <p:cNvPr id="361478" name="Oval 6"/>
                <p:cNvSpPr>
                  <a:spLocks noChangeArrowheads="1"/>
                </p:cNvSpPr>
                <p:nvPr/>
              </p:nvSpPr>
              <p:spPr bwMode="auto">
                <a:xfrm>
                  <a:off x="1680" y="960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/>
                    <a:t>2</a:t>
                  </a:r>
                </a:p>
              </p:txBody>
            </p:sp>
            <p:sp>
              <p:nvSpPr>
                <p:cNvPr id="361479" name="Oval 7"/>
                <p:cNvSpPr>
                  <a:spLocks noChangeArrowheads="1"/>
                </p:cNvSpPr>
                <p:nvPr/>
              </p:nvSpPr>
              <p:spPr bwMode="auto">
                <a:xfrm>
                  <a:off x="1632" y="912"/>
                  <a:ext cx="384" cy="38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1480" name="AutoShape 8"/>
              <p:cNvCxnSpPr>
                <a:cxnSpLocks noChangeShapeType="1"/>
                <a:stCxn id="361476" idx="6"/>
                <a:endCxn id="361479" idx="2"/>
              </p:cNvCxnSpPr>
              <p:nvPr/>
            </p:nvCxnSpPr>
            <p:spPr bwMode="auto">
              <a:xfrm>
                <a:off x="1296" y="1440"/>
                <a:ext cx="43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361481" name="Text Box 9"/>
              <p:cNvSpPr txBox="1">
                <a:spLocks noChangeArrowheads="1"/>
              </p:cNvSpPr>
              <p:nvPr/>
            </p:nvSpPr>
            <p:spPr bwMode="auto">
              <a:xfrm>
                <a:off x="1392" y="1200"/>
                <a:ext cx="20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/>
                  <a:t>a</a:t>
                </a:r>
              </a:p>
            </p:txBody>
          </p:sp>
        </p:grpSp>
        <p:grpSp>
          <p:nvGrpSpPr>
            <p:cNvPr id="361482" name="Group 10"/>
            <p:cNvGrpSpPr>
              <a:grpSpLocks/>
            </p:cNvGrpSpPr>
            <p:nvPr/>
          </p:nvGrpSpPr>
          <p:grpSpPr bwMode="auto">
            <a:xfrm>
              <a:off x="1579983" y="2364543"/>
              <a:ext cx="4191000" cy="685800"/>
              <a:chOff x="1008" y="1872"/>
              <a:chExt cx="2640" cy="432"/>
            </a:xfrm>
          </p:grpSpPr>
          <p:sp>
            <p:nvSpPr>
              <p:cNvPr id="361483" name="Oval 11"/>
              <p:cNvSpPr>
                <a:spLocks noChangeArrowheads="1"/>
              </p:cNvSpPr>
              <p:nvPr/>
            </p:nvSpPr>
            <p:spPr bwMode="auto">
              <a:xfrm>
                <a:off x="1008" y="196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3</a:t>
                </a:r>
              </a:p>
            </p:txBody>
          </p:sp>
          <p:sp>
            <p:nvSpPr>
              <p:cNvPr id="361484" name="Oval 12"/>
              <p:cNvSpPr>
                <a:spLocks noChangeArrowheads="1"/>
              </p:cNvSpPr>
              <p:nvPr/>
            </p:nvSpPr>
            <p:spPr bwMode="auto">
              <a:xfrm>
                <a:off x="1776" y="196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4</a:t>
                </a:r>
              </a:p>
            </p:txBody>
          </p:sp>
          <p:sp>
            <p:nvSpPr>
              <p:cNvPr id="361485" name="Oval 13"/>
              <p:cNvSpPr>
                <a:spLocks noChangeArrowheads="1"/>
              </p:cNvSpPr>
              <p:nvPr/>
            </p:nvSpPr>
            <p:spPr bwMode="auto">
              <a:xfrm>
                <a:off x="2544" y="1968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5</a:t>
                </a:r>
              </a:p>
            </p:txBody>
          </p:sp>
          <p:grpSp>
            <p:nvGrpSpPr>
              <p:cNvPr id="361486" name="Group 14"/>
              <p:cNvGrpSpPr>
                <a:grpSpLocks/>
              </p:cNvGrpSpPr>
              <p:nvPr/>
            </p:nvGrpSpPr>
            <p:grpSpPr bwMode="auto">
              <a:xfrm>
                <a:off x="3264" y="1920"/>
                <a:ext cx="384" cy="384"/>
                <a:chOff x="1632" y="912"/>
                <a:chExt cx="384" cy="384"/>
              </a:xfrm>
            </p:grpSpPr>
            <p:sp>
              <p:nvSpPr>
                <p:cNvPr id="361487" name="Oval 15"/>
                <p:cNvSpPr>
                  <a:spLocks noChangeArrowheads="1"/>
                </p:cNvSpPr>
                <p:nvPr/>
              </p:nvSpPr>
              <p:spPr bwMode="auto">
                <a:xfrm>
                  <a:off x="1680" y="960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/>
                    <a:t>6</a:t>
                  </a:r>
                </a:p>
              </p:txBody>
            </p:sp>
            <p:sp>
              <p:nvSpPr>
                <p:cNvPr id="361488" name="Oval 16"/>
                <p:cNvSpPr>
                  <a:spLocks noChangeArrowheads="1"/>
                </p:cNvSpPr>
                <p:nvPr/>
              </p:nvSpPr>
              <p:spPr bwMode="auto">
                <a:xfrm>
                  <a:off x="1632" y="912"/>
                  <a:ext cx="384" cy="38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61489" name="AutoShape 17"/>
              <p:cNvCxnSpPr>
                <a:cxnSpLocks noChangeShapeType="1"/>
                <a:stCxn id="361483" idx="6"/>
              </p:cNvCxnSpPr>
              <p:nvPr/>
            </p:nvCxnSpPr>
            <p:spPr bwMode="auto">
              <a:xfrm>
                <a:off x="1296" y="2112"/>
                <a:ext cx="480" cy="1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361490" name="Text Box 18"/>
              <p:cNvSpPr txBox="1">
                <a:spLocks noChangeArrowheads="1"/>
              </p:cNvSpPr>
              <p:nvPr/>
            </p:nvSpPr>
            <p:spPr bwMode="auto">
              <a:xfrm>
                <a:off x="1440" y="1872"/>
                <a:ext cx="20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/>
                  <a:t>a</a:t>
                </a:r>
              </a:p>
            </p:txBody>
          </p:sp>
          <p:cxnSp>
            <p:nvCxnSpPr>
              <p:cNvPr id="361491" name="AutoShape 19"/>
              <p:cNvCxnSpPr>
                <a:cxnSpLocks noChangeShapeType="1"/>
                <a:endCxn id="361485" idx="2"/>
              </p:cNvCxnSpPr>
              <p:nvPr/>
            </p:nvCxnSpPr>
            <p:spPr bwMode="auto">
              <a:xfrm>
                <a:off x="2064" y="2112"/>
                <a:ext cx="480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361492" name="Text Box 20"/>
              <p:cNvSpPr txBox="1">
                <a:spLocks noChangeArrowheads="1"/>
              </p:cNvSpPr>
              <p:nvPr/>
            </p:nvSpPr>
            <p:spPr bwMode="auto">
              <a:xfrm>
                <a:off x="2160" y="187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/>
                  <a:t>b</a:t>
                </a:r>
              </a:p>
            </p:txBody>
          </p:sp>
          <p:cxnSp>
            <p:nvCxnSpPr>
              <p:cNvPr id="361493" name="AutoShape 21"/>
              <p:cNvCxnSpPr>
                <a:cxnSpLocks noChangeShapeType="1"/>
                <a:stCxn id="361485" idx="6"/>
                <a:endCxn id="361488" idx="2"/>
              </p:cNvCxnSpPr>
              <p:nvPr/>
            </p:nvCxnSpPr>
            <p:spPr bwMode="auto">
              <a:xfrm>
                <a:off x="2832" y="2112"/>
                <a:ext cx="432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361494" name="Text Box 22"/>
              <p:cNvSpPr txBox="1">
                <a:spLocks noChangeArrowheads="1"/>
              </p:cNvSpPr>
              <p:nvPr/>
            </p:nvSpPr>
            <p:spPr bwMode="auto">
              <a:xfrm>
                <a:off x="2928" y="1872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/>
                  <a:t>b</a:t>
                </a:r>
              </a:p>
            </p:txBody>
          </p:sp>
        </p:grpSp>
        <p:grpSp>
          <p:nvGrpSpPr>
            <p:cNvPr id="361495" name="Group 23"/>
            <p:cNvGrpSpPr>
              <a:grpSpLocks/>
            </p:cNvGrpSpPr>
            <p:nvPr/>
          </p:nvGrpSpPr>
          <p:grpSpPr bwMode="auto">
            <a:xfrm>
              <a:off x="1275183" y="3355143"/>
              <a:ext cx="2393950" cy="952500"/>
              <a:chOff x="816" y="2496"/>
              <a:chExt cx="1508" cy="600"/>
            </a:xfrm>
          </p:grpSpPr>
          <p:grpSp>
            <p:nvGrpSpPr>
              <p:cNvPr id="361496" name="Group 24"/>
              <p:cNvGrpSpPr>
                <a:grpSpLocks/>
              </p:cNvGrpSpPr>
              <p:nvPr/>
            </p:nvGrpSpPr>
            <p:grpSpPr bwMode="auto">
              <a:xfrm>
                <a:off x="1776" y="2544"/>
                <a:ext cx="384" cy="384"/>
                <a:chOff x="1632" y="912"/>
                <a:chExt cx="384" cy="384"/>
              </a:xfrm>
            </p:grpSpPr>
            <p:sp>
              <p:nvSpPr>
                <p:cNvPr id="361497" name="Oval 25"/>
                <p:cNvSpPr>
                  <a:spLocks noChangeArrowheads="1"/>
                </p:cNvSpPr>
                <p:nvPr/>
              </p:nvSpPr>
              <p:spPr bwMode="auto">
                <a:xfrm>
                  <a:off x="1680" y="960"/>
                  <a:ext cx="288" cy="288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r>
                    <a:rPr lang="en-US"/>
                    <a:t>8</a:t>
                  </a:r>
                </a:p>
              </p:txBody>
            </p:sp>
            <p:sp>
              <p:nvSpPr>
                <p:cNvPr id="361498" name="Oval 26"/>
                <p:cNvSpPr>
                  <a:spLocks noChangeArrowheads="1"/>
                </p:cNvSpPr>
                <p:nvPr/>
              </p:nvSpPr>
              <p:spPr bwMode="auto">
                <a:xfrm>
                  <a:off x="1632" y="912"/>
                  <a:ext cx="384" cy="384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61499" name="Oval 27"/>
              <p:cNvSpPr>
                <a:spLocks noChangeArrowheads="1"/>
              </p:cNvSpPr>
              <p:nvPr/>
            </p:nvSpPr>
            <p:spPr bwMode="auto">
              <a:xfrm>
                <a:off x="1008" y="2592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7</a:t>
                </a:r>
              </a:p>
            </p:txBody>
          </p:sp>
          <p:cxnSp>
            <p:nvCxnSpPr>
              <p:cNvPr id="361500" name="AutoShape 28"/>
              <p:cNvCxnSpPr>
                <a:cxnSpLocks noChangeShapeType="1"/>
                <a:stCxn id="361499" idx="6"/>
                <a:endCxn id="361498" idx="2"/>
              </p:cNvCxnSpPr>
              <p:nvPr/>
            </p:nvCxnSpPr>
            <p:spPr bwMode="auto">
              <a:xfrm>
                <a:off x="1296" y="2736"/>
                <a:ext cx="480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361501" name="Text Box 29"/>
              <p:cNvSpPr txBox="1">
                <a:spLocks noChangeArrowheads="1"/>
              </p:cNvSpPr>
              <p:nvPr/>
            </p:nvSpPr>
            <p:spPr bwMode="auto">
              <a:xfrm>
                <a:off x="1440" y="2496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/>
                  <a:t>b</a:t>
                </a:r>
              </a:p>
            </p:txBody>
          </p:sp>
          <p:cxnSp>
            <p:nvCxnSpPr>
              <p:cNvPr id="361502" name="AutoShape 30"/>
              <p:cNvCxnSpPr>
                <a:cxnSpLocks noChangeShapeType="1"/>
                <a:stCxn id="361499" idx="5"/>
                <a:endCxn id="361499" idx="3"/>
              </p:cNvCxnSpPr>
              <p:nvPr/>
            </p:nvCxnSpPr>
            <p:spPr bwMode="auto">
              <a:xfrm rot="5400000">
                <a:off x="1151" y="2737"/>
                <a:ext cx="1" cy="204"/>
              </a:xfrm>
              <a:prstGeom prst="curvedConnector3">
                <a:avLst>
                  <a:gd name="adj1" fmla="val 1860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361503" name="AutoShape 31"/>
              <p:cNvCxnSpPr>
                <a:cxnSpLocks noChangeShapeType="1"/>
                <a:stCxn id="361498" idx="5"/>
                <a:endCxn id="361498" idx="3"/>
              </p:cNvCxnSpPr>
              <p:nvPr/>
            </p:nvCxnSpPr>
            <p:spPr bwMode="auto">
              <a:xfrm rot="5400000">
                <a:off x="1967" y="2737"/>
                <a:ext cx="1" cy="272"/>
              </a:xfrm>
              <a:prstGeom prst="curvedConnector3">
                <a:avLst>
                  <a:gd name="adj1" fmla="val 2000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361504" name="Text Box 32"/>
              <p:cNvSpPr txBox="1">
                <a:spLocks noChangeArrowheads="1"/>
              </p:cNvSpPr>
              <p:nvPr/>
            </p:nvSpPr>
            <p:spPr bwMode="auto">
              <a:xfrm>
                <a:off x="816" y="2808"/>
                <a:ext cx="201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/>
                  <a:t>a</a:t>
                </a:r>
              </a:p>
            </p:txBody>
          </p:sp>
          <p:sp>
            <p:nvSpPr>
              <p:cNvPr id="361505" name="Text Box 33"/>
              <p:cNvSpPr txBox="1">
                <a:spLocks noChangeArrowheads="1"/>
              </p:cNvSpPr>
              <p:nvPr/>
            </p:nvSpPr>
            <p:spPr bwMode="auto">
              <a:xfrm>
                <a:off x="2112" y="2808"/>
                <a:ext cx="212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/>
                  <a:t>b</a:t>
                </a:r>
              </a:p>
            </p:txBody>
          </p: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55A48D5C-7BCD-1943-A88B-3A185478CC5E}"/>
                </a:ext>
              </a:extLst>
            </p:cNvPr>
            <p:cNvGrpSpPr/>
            <p:nvPr/>
          </p:nvGrpSpPr>
          <p:grpSpPr>
            <a:xfrm>
              <a:off x="360783" y="1678743"/>
              <a:ext cx="1219200" cy="2057400"/>
              <a:chOff x="360783" y="1678743"/>
              <a:chExt cx="1219200" cy="2057400"/>
            </a:xfrm>
          </p:grpSpPr>
          <p:sp>
            <p:nvSpPr>
              <p:cNvPr id="361510" name="Oval 38"/>
              <p:cNvSpPr>
                <a:spLocks noChangeArrowheads="1"/>
              </p:cNvSpPr>
              <p:nvPr/>
            </p:nvSpPr>
            <p:spPr bwMode="auto">
              <a:xfrm>
                <a:off x="360783" y="2402643"/>
                <a:ext cx="457200" cy="4572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dirty="0"/>
                  <a:t>0</a:t>
                </a:r>
              </a:p>
            </p:txBody>
          </p:sp>
          <p:cxnSp>
            <p:nvCxnSpPr>
              <p:cNvPr id="361511" name="AutoShape 39"/>
              <p:cNvCxnSpPr>
                <a:cxnSpLocks noChangeShapeType="1"/>
                <a:stCxn id="361510" idx="7"/>
                <a:endCxn id="361476" idx="2"/>
              </p:cNvCxnSpPr>
              <p:nvPr/>
            </p:nvCxnSpPr>
            <p:spPr bwMode="auto">
              <a:xfrm flipV="1">
                <a:off x="751028" y="1678743"/>
                <a:ext cx="828955" cy="79085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361512" name="AutoShape 40"/>
              <p:cNvCxnSpPr>
                <a:cxnSpLocks noChangeShapeType="1"/>
                <a:stCxn id="361510" idx="6"/>
                <a:endCxn id="361483" idx="2"/>
              </p:cNvCxnSpPr>
              <p:nvPr/>
            </p:nvCxnSpPr>
            <p:spPr bwMode="auto">
              <a:xfrm>
                <a:off x="817983" y="2631243"/>
                <a:ext cx="762000" cy="11430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361513" name="AutoShape 41"/>
              <p:cNvCxnSpPr>
                <a:cxnSpLocks noChangeShapeType="1"/>
                <a:stCxn id="361510" idx="5"/>
                <a:endCxn id="361499" idx="2"/>
              </p:cNvCxnSpPr>
              <p:nvPr/>
            </p:nvCxnSpPr>
            <p:spPr bwMode="auto">
              <a:xfrm>
                <a:off x="751028" y="2792888"/>
                <a:ext cx="828955" cy="943255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</p:cxnSp>
          <p:sp>
            <p:nvSpPr>
              <p:cNvPr id="361514" name="Text Box 42"/>
              <p:cNvSpPr txBox="1">
                <a:spLocks noChangeArrowheads="1"/>
              </p:cNvSpPr>
              <p:nvPr/>
            </p:nvSpPr>
            <p:spPr bwMode="auto">
              <a:xfrm>
                <a:off x="894183" y="1678743"/>
                <a:ext cx="3175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r>
                  <a:rPr lang="en-US">
                    <a:sym typeface="Symbol" charset="2"/>
                  </a:rPr>
                  <a:t></a:t>
                </a:r>
                <a:endParaRPr lang="en-US"/>
              </a:p>
            </p:txBody>
          </p:sp>
          <p:sp>
            <p:nvSpPr>
              <p:cNvPr id="361515" name="Text Box 43"/>
              <p:cNvSpPr txBox="1">
                <a:spLocks noChangeArrowheads="1"/>
              </p:cNvSpPr>
              <p:nvPr/>
            </p:nvSpPr>
            <p:spPr bwMode="auto">
              <a:xfrm>
                <a:off x="1046583" y="2288343"/>
                <a:ext cx="3175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r>
                  <a:rPr lang="en-US">
                    <a:sym typeface="Symbol" charset="2"/>
                  </a:rPr>
                  <a:t></a:t>
                </a:r>
                <a:endParaRPr lang="en-US"/>
              </a:p>
            </p:txBody>
          </p:sp>
          <p:sp>
            <p:nvSpPr>
              <p:cNvPr id="361516" name="Text Box 44"/>
              <p:cNvSpPr txBox="1">
                <a:spLocks noChangeArrowheads="1"/>
              </p:cNvSpPr>
              <p:nvPr/>
            </p:nvSpPr>
            <p:spPr bwMode="auto">
              <a:xfrm>
                <a:off x="817983" y="2974143"/>
                <a:ext cx="317500" cy="457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prstTxWarp prst="textNoShape">
                  <a:avLst/>
                </a:prstTxWarp>
                <a:spAutoFit/>
              </a:bodyPr>
              <a:lstStyle/>
              <a:p>
                <a:r>
                  <a:rPr lang="en-US">
                    <a:sym typeface="Symbol" charset="2"/>
                  </a:rPr>
                  <a:t></a:t>
                </a:r>
                <a:endParaRPr lang="en-US"/>
              </a:p>
            </p:txBody>
          </p:sp>
        </p:grpSp>
      </p:grpSp>
      <p:sp>
        <p:nvSpPr>
          <p:cNvPr id="74" name="Slide Number Placeholder 4">
            <a:extLst>
              <a:ext uri="{FF2B5EF4-FFF2-40B4-BE49-F238E27FC236}">
                <a16:creationId xmlns:a16="http://schemas.microsoft.com/office/drawing/2014/main" id="{71EBD6F9-E433-3248-8DA1-BB8FF11FB707}"/>
              </a:ext>
            </a:extLst>
          </p:cNvPr>
          <p:cNvSpPr txBox="1">
            <a:spLocks/>
          </p:cNvSpPr>
          <p:nvPr/>
        </p:nvSpPr>
        <p:spPr>
          <a:xfrm>
            <a:off x="6435972" y="3945219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900" kern="1200">
                <a:solidFill>
                  <a:schemeClr val="tx1">
                    <a:tint val="75000"/>
                  </a:schemeClr>
                </a:solidFill>
                <a:latin typeface="Times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2400" kern="1200">
                <a:solidFill>
                  <a:schemeClr val="tx1"/>
                </a:solidFill>
                <a:latin typeface="Times" charset="0"/>
                <a:ea typeface="+mn-ea"/>
                <a:cs typeface="+mn-cs"/>
              </a:defRPr>
            </a:lvl9pPr>
          </a:lstStyle>
          <a:p>
            <a:fld id="{E6190D6C-EA49-504A-9D74-736E96DFD8A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5" name="Text Box 45">
            <a:extLst>
              <a:ext uri="{FF2B5EF4-FFF2-40B4-BE49-F238E27FC236}">
                <a16:creationId xmlns:a16="http://schemas.microsoft.com/office/drawing/2014/main" id="{13DFA650-ED04-024B-B0D3-ABE77DA97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622" y="3121307"/>
            <a:ext cx="155844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Input: aaba</a:t>
            </a:r>
          </a:p>
          <a:p>
            <a:r>
              <a:rPr lang="en-US" baseline="-25000">
                <a:solidFill>
                  <a:srgbClr val="0000FF"/>
                </a:solidFill>
              </a:rPr>
              <a:t>0</a:t>
            </a:r>
            <a:r>
              <a:rPr lang="en-US">
                <a:solidFill>
                  <a:srgbClr val="0000FF"/>
                </a:solidFill>
              </a:rPr>
              <a:t>a</a:t>
            </a:r>
            <a:r>
              <a:rPr lang="en-US" baseline="-25000">
                <a:solidFill>
                  <a:srgbClr val="0000FF"/>
                </a:solidFill>
              </a:rPr>
              <a:t>1</a:t>
            </a:r>
            <a:r>
              <a:rPr lang="en-US">
                <a:solidFill>
                  <a:srgbClr val="0000FF"/>
                </a:solidFill>
              </a:rPr>
              <a:t>a</a:t>
            </a:r>
            <a:r>
              <a:rPr lang="en-US" baseline="-25000">
                <a:solidFill>
                  <a:srgbClr val="0000FF"/>
                </a:solidFill>
              </a:rPr>
              <a:t>2</a:t>
            </a:r>
            <a:r>
              <a:rPr lang="en-US">
                <a:solidFill>
                  <a:srgbClr val="0000FF"/>
                </a:solidFill>
              </a:rPr>
              <a:t>b</a:t>
            </a:r>
            <a:r>
              <a:rPr lang="en-US" baseline="-25000">
                <a:solidFill>
                  <a:srgbClr val="008000"/>
                </a:solidFill>
              </a:rPr>
              <a:t>3</a:t>
            </a:r>
            <a:r>
              <a:rPr lang="en-US">
                <a:solidFill>
                  <a:srgbClr val="008000"/>
                </a:solidFill>
              </a:rPr>
              <a:t>a</a:t>
            </a:r>
            <a:r>
              <a:rPr lang="en-US" baseline="-25000">
                <a:solidFill>
                  <a:srgbClr val="008000"/>
                </a:solidFill>
              </a:rPr>
              <a:t>4</a:t>
            </a:r>
            <a:endParaRPr lang="en-US"/>
          </a:p>
        </p:txBody>
      </p:sp>
      <p:sp>
        <p:nvSpPr>
          <p:cNvPr id="76" name="AutoShape 46">
            <a:extLst>
              <a:ext uri="{FF2B5EF4-FFF2-40B4-BE49-F238E27FC236}">
                <a16:creationId xmlns:a16="http://schemas.microsoft.com/office/drawing/2014/main" id="{1000D351-57C4-6F48-A932-70AA8799E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9223" y="3273706"/>
            <a:ext cx="530225" cy="16129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0,1,3,7</a:t>
            </a:r>
          </a:p>
        </p:txBody>
      </p:sp>
      <p:sp>
        <p:nvSpPr>
          <p:cNvPr id="77" name="AutoShape 47">
            <a:extLst>
              <a:ext uri="{FF2B5EF4-FFF2-40B4-BE49-F238E27FC236}">
                <a16:creationId xmlns:a16="http://schemas.microsoft.com/office/drawing/2014/main" id="{82418AAF-E5E5-F847-BAEC-B8199A73FC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7023" y="3443570"/>
            <a:ext cx="530225" cy="1273175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2,4,7</a:t>
            </a:r>
          </a:p>
        </p:txBody>
      </p:sp>
      <p:sp>
        <p:nvSpPr>
          <p:cNvPr id="78" name="AutoShape 48">
            <a:extLst>
              <a:ext uri="{FF2B5EF4-FFF2-40B4-BE49-F238E27FC236}">
                <a16:creationId xmlns:a16="http://schemas.microsoft.com/office/drawing/2014/main" id="{B54F5178-9A95-EE4E-B013-E1E2CD817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4823" y="3826156"/>
            <a:ext cx="530225" cy="5080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7</a:t>
            </a:r>
          </a:p>
        </p:txBody>
      </p:sp>
      <p:sp>
        <p:nvSpPr>
          <p:cNvPr id="79" name="AutoShape 49">
            <a:extLst>
              <a:ext uri="{FF2B5EF4-FFF2-40B4-BE49-F238E27FC236}">
                <a16:creationId xmlns:a16="http://schemas.microsoft.com/office/drawing/2014/main" id="{75CC0230-EC6F-6D43-9067-AC02BACC0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4210" y="3824767"/>
            <a:ext cx="527050" cy="510778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ＭＳ Ｐゴシック" charset="-128"/>
                <a:cs typeface="ＭＳ Ｐゴシック" charset="-128"/>
              </a:rPr>
              <a:t>8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4BD2AB1-2540-A54F-B3B8-2A1FFE1BD4A4}"/>
              </a:ext>
            </a:extLst>
          </p:cNvPr>
          <p:cNvGrpSpPr/>
          <p:nvPr/>
        </p:nvGrpSpPr>
        <p:grpSpPr>
          <a:xfrm>
            <a:off x="2489448" y="4051581"/>
            <a:ext cx="917575" cy="457200"/>
            <a:chOff x="2489448" y="4051581"/>
            <a:chExt cx="917575" cy="457200"/>
          </a:xfrm>
        </p:grpSpPr>
        <p:cxnSp>
          <p:nvCxnSpPr>
            <p:cNvPr id="81" name="AutoShape 50">
              <a:extLst>
                <a:ext uri="{FF2B5EF4-FFF2-40B4-BE49-F238E27FC236}">
                  <a16:creationId xmlns:a16="http://schemas.microsoft.com/office/drawing/2014/main" id="{B09767DB-44D2-8945-BB4E-D2F1FB6DDFB3}"/>
                </a:ext>
              </a:extLst>
            </p:cNvPr>
            <p:cNvCxnSpPr>
              <a:cxnSpLocks noChangeShapeType="1"/>
              <a:stCxn id="76" idx="3"/>
              <a:endCxn id="77" idx="1"/>
            </p:cNvCxnSpPr>
            <p:nvPr/>
          </p:nvCxnSpPr>
          <p:spPr bwMode="auto">
            <a:xfrm>
              <a:off x="2489448" y="4080156"/>
              <a:ext cx="917575" cy="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2" name="Text Box 53">
              <a:extLst>
                <a:ext uri="{FF2B5EF4-FFF2-40B4-BE49-F238E27FC236}">
                  <a16:creationId xmlns:a16="http://schemas.microsoft.com/office/drawing/2014/main" id="{B89878DD-95BF-3B4B-965D-3ED293A8AA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12471" y="4051581"/>
              <a:ext cx="3190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A0C1494-B630-1349-98B4-ECF02B920D9B}"/>
              </a:ext>
            </a:extLst>
          </p:cNvPr>
          <p:cNvGrpSpPr/>
          <p:nvPr/>
        </p:nvGrpSpPr>
        <p:grpSpPr>
          <a:xfrm>
            <a:off x="3937248" y="4051581"/>
            <a:ext cx="917575" cy="457200"/>
            <a:chOff x="3937248" y="4051581"/>
            <a:chExt cx="917575" cy="457200"/>
          </a:xfrm>
        </p:grpSpPr>
        <p:cxnSp>
          <p:nvCxnSpPr>
            <p:cNvPr id="84" name="AutoShape 51">
              <a:extLst>
                <a:ext uri="{FF2B5EF4-FFF2-40B4-BE49-F238E27FC236}">
                  <a16:creationId xmlns:a16="http://schemas.microsoft.com/office/drawing/2014/main" id="{F9AEDBC2-24AB-AD4B-A755-3650DBC113EB}"/>
                </a:ext>
              </a:extLst>
            </p:cNvPr>
            <p:cNvCxnSpPr>
              <a:cxnSpLocks noChangeShapeType="1"/>
              <a:stCxn id="77" idx="3"/>
              <a:endCxn id="78" idx="1"/>
            </p:cNvCxnSpPr>
            <p:nvPr/>
          </p:nvCxnSpPr>
          <p:spPr bwMode="auto">
            <a:xfrm flipV="1">
              <a:off x="3937248" y="4080156"/>
              <a:ext cx="917575" cy="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5" name="Text Box 54">
              <a:extLst>
                <a:ext uri="{FF2B5EF4-FFF2-40B4-BE49-F238E27FC236}">
                  <a16:creationId xmlns:a16="http://schemas.microsoft.com/office/drawing/2014/main" id="{6283C5E9-DD90-3547-9874-D0E1EBD771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6498" y="4051581"/>
              <a:ext cx="3190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3D3A6B6-B2B0-E54E-B27E-19B021974604}"/>
              </a:ext>
            </a:extLst>
          </p:cNvPr>
          <p:cNvGrpSpPr/>
          <p:nvPr/>
        </p:nvGrpSpPr>
        <p:grpSpPr>
          <a:xfrm>
            <a:off x="5385048" y="4051581"/>
            <a:ext cx="919162" cy="457200"/>
            <a:chOff x="5385048" y="4051581"/>
            <a:chExt cx="919162" cy="457200"/>
          </a:xfrm>
        </p:grpSpPr>
        <p:cxnSp>
          <p:nvCxnSpPr>
            <p:cNvPr id="87" name="AutoShape 52">
              <a:extLst>
                <a:ext uri="{FF2B5EF4-FFF2-40B4-BE49-F238E27FC236}">
                  <a16:creationId xmlns:a16="http://schemas.microsoft.com/office/drawing/2014/main" id="{6BE0B21E-B725-FD44-9975-A54CD3E011AD}"/>
                </a:ext>
              </a:extLst>
            </p:cNvPr>
            <p:cNvCxnSpPr>
              <a:cxnSpLocks noChangeShapeType="1"/>
              <a:stCxn id="78" idx="3"/>
              <a:endCxn id="79" idx="1"/>
            </p:cNvCxnSpPr>
            <p:nvPr/>
          </p:nvCxnSpPr>
          <p:spPr bwMode="auto">
            <a:xfrm>
              <a:off x="5385048" y="4080156"/>
              <a:ext cx="91916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8" name="Text Box 55">
              <a:extLst>
                <a:ext uri="{FF2B5EF4-FFF2-40B4-BE49-F238E27FC236}">
                  <a16:creationId xmlns:a16="http://schemas.microsoft.com/office/drawing/2014/main" id="{8257A8F6-D47E-0646-80A5-82CF352DA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5248" y="4051581"/>
              <a:ext cx="33655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sp>
        <p:nvSpPr>
          <p:cNvPr id="89" name="AutoShape 57">
            <a:extLst>
              <a:ext uri="{FF2B5EF4-FFF2-40B4-BE49-F238E27FC236}">
                <a16:creationId xmlns:a16="http://schemas.microsoft.com/office/drawing/2014/main" id="{760664D7-ABAC-D242-8909-A21F95228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6436" y="3826156"/>
            <a:ext cx="1144587" cy="5080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ＭＳ Ｐゴシック" charset="-128"/>
                <a:cs typeface="ＭＳ Ｐゴシック" charset="-128"/>
              </a:rPr>
              <a:t>NONE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4CD3FA0-47AC-064F-80A8-E9E14EC1DE70}"/>
              </a:ext>
            </a:extLst>
          </p:cNvPr>
          <p:cNvGrpSpPr/>
          <p:nvPr/>
        </p:nvGrpSpPr>
        <p:grpSpPr>
          <a:xfrm>
            <a:off x="6831260" y="4051581"/>
            <a:ext cx="765176" cy="457200"/>
            <a:chOff x="6831260" y="4051581"/>
            <a:chExt cx="765176" cy="457200"/>
          </a:xfrm>
        </p:grpSpPr>
        <p:sp>
          <p:nvSpPr>
            <p:cNvPr id="91" name="Text Box 56">
              <a:extLst>
                <a:ext uri="{FF2B5EF4-FFF2-40B4-BE49-F238E27FC236}">
                  <a16:creationId xmlns:a16="http://schemas.microsoft.com/office/drawing/2014/main" id="{180D29AA-602B-264D-8886-27A50B66FE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86849" y="4051581"/>
              <a:ext cx="319088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  <p:cxnSp>
          <p:nvCxnSpPr>
            <p:cNvPr id="92" name="AutoShape 58">
              <a:extLst>
                <a:ext uri="{FF2B5EF4-FFF2-40B4-BE49-F238E27FC236}">
                  <a16:creationId xmlns:a16="http://schemas.microsoft.com/office/drawing/2014/main" id="{2009A203-FD53-DF4B-ABAF-76D3020D47C2}"/>
                </a:ext>
              </a:extLst>
            </p:cNvPr>
            <p:cNvCxnSpPr>
              <a:cxnSpLocks noChangeShapeType="1"/>
              <a:stCxn id="79" idx="3"/>
              <a:endCxn id="89" idx="1"/>
            </p:cNvCxnSpPr>
            <p:nvPr/>
          </p:nvCxnSpPr>
          <p:spPr bwMode="auto">
            <a:xfrm>
              <a:off x="6831260" y="4080156"/>
              <a:ext cx="765176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93" name="Text Box 59">
            <a:extLst>
              <a:ext uri="{FF2B5EF4-FFF2-40B4-BE49-F238E27FC236}">
                <a16:creationId xmlns:a16="http://schemas.microsoft.com/office/drawing/2014/main" id="{D054ABD7-86B3-824B-A811-485B221E9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19624" y="4730238"/>
            <a:ext cx="26320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TOKEN_A matches 0,1</a:t>
            </a:r>
          </a:p>
        </p:txBody>
      </p:sp>
      <p:sp>
        <p:nvSpPr>
          <p:cNvPr id="94" name="Text Box 60">
            <a:extLst>
              <a:ext uri="{FF2B5EF4-FFF2-40B4-BE49-F238E27FC236}">
                <a16:creationId xmlns:a16="http://schemas.microsoft.com/office/drawing/2014/main" id="{98D4C020-6C3D-2441-9AC2-140806C827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0386" y="4688168"/>
            <a:ext cx="261778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TOKEN_C matches 0,3</a:t>
            </a:r>
          </a:p>
        </p:txBody>
      </p:sp>
      <p:sp>
        <p:nvSpPr>
          <p:cNvPr id="95" name="Text Box 65">
            <a:extLst>
              <a:ext uri="{FF2B5EF4-FFF2-40B4-BE49-F238E27FC236}">
                <a16:creationId xmlns:a16="http://schemas.microsoft.com/office/drawing/2014/main" id="{564F5655-4FD3-CD48-B47C-475E8E5B0E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2622" y="3102257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0</a:t>
            </a:r>
            <a:endParaRPr lang="en-US"/>
          </a:p>
        </p:txBody>
      </p:sp>
      <p:sp>
        <p:nvSpPr>
          <p:cNvPr id="96" name="Text Box 66">
            <a:extLst>
              <a:ext uri="{FF2B5EF4-FFF2-40B4-BE49-F238E27FC236}">
                <a16:creationId xmlns:a16="http://schemas.microsoft.com/office/drawing/2014/main" id="{D596C312-1309-6444-86EF-EBAAFF7F0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4222" y="3102257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1</a:t>
            </a:r>
            <a:endParaRPr lang="en-US"/>
          </a:p>
        </p:txBody>
      </p:sp>
      <p:sp>
        <p:nvSpPr>
          <p:cNvPr id="97" name="Text Box 67">
            <a:extLst>
              <a:ext uri="{FF2B5EF4-FFF2-40B4-BE49-F238E27FC236}">
                <a16:creationId xmlns:a16="http://schemas.microsoft.com/office/drawing/2014/main" id="{E0BFD5F8-A5BC-3B46-B649-DB617EB8E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12022" y="3540407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2</a:t>
            </a:r>
            <a:endParaRPr lang="en-US"/>
          </a:p>
        </p:txBody>
      </p:sp>
      <p:sp>
        <p:nvSpPr>
          <p:cNvPr id="98" name="Text Box 68">
            <a:extLst>
              <a:ext uri="{FF2B5EF4-FFF2-40B4-BE49-F238E27FC236}">
                <a16:creationId xmlns:a16="http://schemas.microsoft.com/office/drawing/2014/main" id="{D0789D8A-FBF9-B34D-8270-D9F833B224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9822" y="3540407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3</a:t>
            </a:r>
            <a:endParaRPr lang="en-US"/>
          </a:p>
        </p:txBody>
      </p:sp>
      <p:sp>
        <p:nvSpPr>
          <p:cNvPr id="115" name="Text Box 35">
            <a:extLst>
              <a:ext uri="{FF2B5EF4-FFF2-40B4-BE49-F238E27FC236}">
                <a16:creationId xmlns:a16="http://schemas.microsoft.com/office/drawing/2014/main" id="{8BE806D0-BFA3-4A43-ADEA-4349146F0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0610" y="250328"/>
            <a:ext cx="1833451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+mn-lt"/>
              </a:rPr>
              <a:t>TOKEN_A =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</p:txBody>
      </p:sp>
      <p:sp>
        <p:nvSpPr>
          <p:cNvPr id="116" name="Text Box 36">
            <a:extLst>
              <a:ext uri="{FF2B5EF4-FFF2-40B4-BE49-F238E27FC236}">
                <a16:creationId xmlns:a16="http://schemas.microsoft.com/office/drawing/2014/main" id="{1F35C79D-13A7-1442-A1A1-4A3DE3F5EC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0611" y="1317128"/>
            <a:ext cx="2162067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+mn-lt"/>
              </a:rPr>
              <a:t>TOKEN_B =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abb</a:t>
            </a:r>
          </a:p>
        </p:txBody>
      </p:sp>
      <p:sp>
        <p:nvSpPr>
          <p:cNvPr id="117" name="Text Box 40">
            <a:extLst>
              <a:ext uri="{FF2B5EF4-FFF2-40B4-BE49-F238E27FC236}">
                <a16:creationId xmlns:a16="http://schemas.microsoft.com/office/drawing/2014/main" id="{950E360A-D2AC-7548-8C4B-B8060E8796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0611" y="2441078"/>
            <a:ext cx="2328779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+mn-lt"/>
              </a:rPr>
              <a:t>TOKEN_C =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a*b+</a:t>
            </a:r>
          </a:p>
        </p:txBody>
      </p:sp>
    </p:spTree>
    <p:extLst>
      <p:ext uri="{BB962C8B-B14F-4D97-AF65-F5344CB8AC3E}">
        <p14:creationId xmlns:p14="http://schemas.microsoft.com/office/powerpoint/2010/main" val="248647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/>
      <p:bldP spid="76" grpId="0" animBg="1"/>
      <p:bldP spid="77" grpId="0" animBg="1"/>
      <p:bldP spid="78" grpId="0" animBg="1"/>
      <p:bldP spid="79" grpId="0" animBg="1"/>
      <p:bldP spid="89" grpId="0" animBg="1"/>
      <p:bldP spid="93" grpId="0"/>
      <p:bldP spid="94" grpId="0"/>
      <p:bldP spid="95" grpId="0"/>
      <p:bldP spid="96" grpId="0"/>
      <p:bldP spid="97" grpId="0"/>
      <p:bldP spid="98" grpId="0"/>
      <p:bldP spid="115" grpId="0" animBg="1"/>
      <p:bldP spid="116" grpId="0" animBg="1"/>
      <p:bldP spid="1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90D6C-EA49-504A-9D74-736E96DFD8AB}" type="slidenum">
              <a:rPr lang="en-US"/>
              <a:pPr/>
              <a:t>5</a:t>
            </a:fld>
            <a:endParaRPr lang="en-US"/>
          </a:p>
        </p:txBody>
      </p:sp>
      <p:grpSp>
        <p:nvGrpSpPr>
          <p:cNvPr id="361475" name="Group 3"/>
          <p:cNvGrpSpPr>
            <a:grpSpLocks/>
          </p:cNvGrpSpPr>
          <p:nvPr/>
        </p:nvGrpSpPr>
        <p:grpSpPr bwMode="auto">
          <a:xfrm>
            <a:off x="1547664" y="136798"/>
            <a:ext cx="1752600" cy="685800"/>
            <a:chOff x="1008" y="1200"/>
            <a:chExt cx="1104" cy="432"/>
          </a:xfrm>
        </p:grpSpPr>
        <p:sp>
          <p:nvSpPr>
            <p:cNvPr id="361476" name="Oval 4"/>
            <p:cNvSpPr>
              <a:spLocks noChangeArrowheads="1"/>
            </p:cNvSpPr>
            <p:nvPr/>
          </p:nvSpPr>
          <p:spPr bwMode="auto">
            <a:xfrm>
              <a:off x="1008" y="129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</a:t>
              </a:r>
            </a:p>
          </p:txBody>
        </p:sp>
        <p:grpSp>
          <p:nvGrpSpPr>
            <p:cNvPr id="361477" name="Group 5"/>
            <p:cNvGrpSpPr>
              <a:grpSpLocks/>
            </p:cNvGrpSpPr>
            <p:nvPr/>
          </p:nvGrpSpPr>
          <p:grpSpPr bwMode="auto">
            <a:xfrm>
              <a:off x="1728" y="1248"/>
              <a:ext cx="384" cy="384"/>
              <a:chOff x="1632" y="912"/>
              <a:chExt cx="384" cy="384"/>
            </a:xfrm>
          </p:grpSpPr>
          <p:sp>
            <p:nvSpPr>
              <p:cNvPr id="361478" name="Oval 6"/>
              <p:cNvSpPr>
                <a:spLocks noChangeArrowheads="1"/>
              </p:cNvSpPr>
              <p:nvPr/>
            </p:nvSpPr>
            <p:spPr bwMode="auto">
              <a:xfrm>
                <a:off x="1680" y="960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2</a:t>
                </a:r>
              </a:p>
            </p:txBody>
          </p:sp>
          <p:sp>
            <p:nvSpPr>
              <p:cNvPr id="361479" name="Oval 7"/>
              <p:cNvSpPr>
                <a:spLocks noChangeArrowheads="1"/>
              </p:cNvSpPr>
              <p:nvPr/>
            </p:nvSpPr>
            <p:spPr bwMode="auto">
              <a:xfrm>
                <a:off x="1632" y="912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61480" name="AutoShape 8"/>
            <p:cNvCxnSpPr>
              <a:cxnSpLocks noChangeShapeType="1"/>
              <a:stCxn id="361476" idx="6"/>
              <a:endCxn id="361479" idx="2"/>
            </p:cNvCxnSpPr>
            <p:nvPr/>
          </p:nvCxnSpPr>
          <p:spPr bwMode="auto">
            <a:xfrm>
              <a:off x="1296" y="1440"/>
              <a:ext cx="43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1481" name="Text Box 9"/>
            <p:cNvSpPr txBox="1">
              <a:spLocks noChangeArrowheads="1"/>
            </p:cNvSpPr>
            <p:nvPr/>
          </p:nvSpPr>
          <p:spPr bwMode="auto">
            <a:xfrm>
              <a:off x="1392" y="1200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</p:grpSp>
      <p:grpSp>
        <p:nvGrpSpPr>
          <p:cNvPr id="361482" name="Group 10"/>
          <p:cNvGrpSpPr>
            <a:grpSpLocks/>
          </p:cNvGrpSpPr>
          <p:nvPr/>
        </p:nvGrpSpPr>
        <p:grpSpPr bwMode="auto">
          <a:xfrm>
            <a:off x="1547664" y="1203598"/>
            <a:ext cx="4191000" cy="685800"/>
            <a:chOff x="1008" y="1872"/>
            <a:chExt cx="2640" cy="432"/>
          </a:xfrm>
        </p:grpSpPr>
        <p:sp>
          <p:nvSpPr>
            <p:cNvPr id="361483" name="Oval 11"/>
            <p:cNvSpPr>
              <a:spLocks noChangeArrowheads="1"/>
            </p:cNvSpPr>
            <p:nvPr/>
          </p:nvSpPr>
          <p:spPr bwMode="auto">
            <a:xfrm>
              <a:off x="1008" y="196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361484" name="Oval 12"/>
            <p:cNvSpPr>
              <a:spLocks noChangeArrowheads="1"/>
            </p:cNvSpPr>
            <p:nvPr/>
          </p:nvSpPr>
          <p:spPr bwMode="auto">
            <a:xfrm>
              <a:off x="1776" y="196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4</a:t>
              </a:r>
            </a:p>
          </p:txBody>
        </p:sp>
        <p:sp>
          <p:nvSpPr>
            <p:cNvPr id="361485" name="Oval 13"/>
            <p:cNvSpPr>
              <a:spLocks noChangeArrowheads="1"/>
            </p:cNvSpPr>
            <p:nvPr/>
          </p:nvSpPr>
          <p:spPr bwMode="auto">
            <a:xfrm>
              <a:off x="2544" y="196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5</a:t>
              </a:r>
            </a:p>
          </p:txBody>
        </p:sp>
        <p:grpSp>
          <p:nvGrpSpPr>
            <p:cNvPr id="361486" name="Group 14"/>
            <p:cNvGrpSpPr>
              <a:grpSpLocks/>
            </p:cNvGrpSpPr>
            <p:nvPr/>
          </p:nvGrpSpPr>
          <p:grpSpPr bwMode="auto">
            <a:xfrm>
              <a:off x="3264" y="1920"/>
              <a:ext cx="384" cy="384"/>
              <a:chOff x="1632" y="912"/>
              <a:chExt cx="384" cy="384"/>
            </a:xfrm>
          </p:grpSpPr>
          <p:sp>
            <p:nvSpPr>
              <p:cNvPr id="361487" name="Oval 15"/>
              <p:cNvSpPr>
                <a:spLocks noChangeArrowheads="1"/>
              </p:cNvSpPr>
              <p:nvPr/>
            </p:nvSpPr>
            <p:spPr bwMode="auto">
              <a:xfrm>
                <a:off x="1680" y="960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6</a:t>
                </a:r>
              </a:p>
            </p:txBody>
          </p:sp>
          <p:sp>
            <p:nvSpPr>
              <p:cNvPr id="361488" name="Oval 16"/>
              <p:cNvSpPr>
                <a:spLocks noChangeArrowheads="1"/>
              </p:cNvSpPr>
              <p:nvPr/>
            </p:nvSpPr>
            <p:spPr bwMode="auto">
              <a:xfrm>
                <a:off x="1632" y="912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61489" name="AutoShape 17"/>
            <p:cNvCxnSpPr>
              <a:cxnSpLocks noChangeShapeType="1"/>
              <a:stCxn id="361483" idx="6"/>
            </p:cNvCxnSpPr>
            <p:nvPr/>
          </p:nvCxnSpPr>
          <p:spPr bwMode="auto">
            <a:xfrm>
              <a:off x="1296" y="2112"/>
              <a:ext cx="480" cy="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1490" name="Text Box 18"/>
            <p:cNvSpPr txBox="1">
              <a:spLocks noChangeArrowheads="1"/>
            </p:cNvSpPr>
            <p:nvPr/>
          </p:nvSpPr>
          <p:spPr bwMode="auto">
            <a:xfrm>
              <a:off x="1440" y="1872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  <p:cxnSp>
          <p:nvCxnSpPr>
            <p:cNvPr id="361491" name="AutoShape 19"/>
            <p:cNvCxnSpPr>
              <a:cxnSpLocks noChangeShapeType="1"/>
              <a:endCxn id="361485" idx="2"/>
            </p:cNvCxnSpPr>
            <p:nvPr/>
          </p:nvCxnSpPr>
          <p:spPr bwMode="auto">
            <a:xfrm>
              <a:off x="2064" y="2112"/>
              <a:ext cx="48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1492" name="Text Box 20"/>
            <p:cNvSpPr txBox="1">
              <a:spLocks noChangeArrowheads="1"/>
            </p:cNvSpPr>
            <p:nvPr/>
          </p:nvSpPr>
          <p:spPr bwMode="auto">
            <a:xfrm>
              <a:off x="2160" y="187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  <p:cxnSp>
          <p:nvCxnSpPr>
            <p:cNvPr id="361493" name="AutoShape 21"/>
            <p:cNvCxnSpPr>
              <a:cxnSpLocks noChangeShapeType="1"/>
              <a:stCxn id="361485" idx="6"/>
              <a:endCxn id="361488" idx="2"/>
            </p:cNvCxnSpPr>
            <p:nvPr/>
          </p:nvCxnSpPr>
          <p:spPr bwMode="auto">
            <a:xfrm>
              <a:off x="2832" y="2112"/>
              <a:ext cx="43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1494" name="Text Box 22"/>
            <p:cNvSpPr txBox="1">
              <a:spLocks noChangeArrowheads="1"/>
            </p:cNvSpPr>
            <p:nvPr/>
          </p:nvSpPr>
          <p:spPr bwMode="auto">
            <a:xfrm>
              <a:off x="2928" y="1872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grpSp>
        <p:nvGrpSpPr>
          <p:cNvPr id="361495" name="Group 23"/>
          <p:cNvGrpSpPr>
            <a:grpSpLocks/>
          </p:cNvGrpSpPr>
          <p:nvPr/>
        </p:nvGrpSpPr>
        <p:grpSpPr bwMode="auto">
          <a:xfrm>
            <a:off x="1242864" y="2194198"/>
            <a:ext cx="2393950" cy="952500"/>
            <a:chOff x="816" y="2496"/>
            <a:chExt cx="1508" cy="600"/>
          </a:xfrm>
        </p:grpSpPr>
        <p:grpSp>
          <p:nvGrpSpPr>
            <p:cNvPr id="361496" name="Group 24"/>
            <p:cNvGrpSpPr>
              <a:grpSpLocks/>
            </p:cNvGrpSpPr>
            <p:nvPr/>
          </p:nvGrpSpPr>
          <p:grpSpPr bwMode="auto">
            <a:xfrm>
              <a:off x="1776" y="2544"/>
              <a:ext cx="384" cy="384"/>
              <a:chOff x="1632" y="912"/>
              <a:chExt cx="384" cy="384"/>
            </a:xfrm>
          </p:grpSpPr>
          <p:sp>
            <p:nvSpPr>
              <p:cNvPr id="361497" name="Oval 25"/>
              <p:cNvSpPr>
                <a:spLocks noChangeArrowheads="1"/>
              </p:cNvSpPr>
              <p:nvPr/>
            </p:nvSpPr>
            <p:spPr bwMode="auto">
              <a:xfrm>
                <a:off x="1680" y="960"/>
                <a:ext cx="288" cy="288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/>
                  <a:t>8</a:t>
                </a:r>
              </a:p>
            </p:txBody>
          </p:sp>
          <p:sp>
            <p:nvSpPr>
              <p:cNvPr id="361498" name="Oval 26"/>
              <p:cNvSpPr>
                <a:spLocks noChangeArrowheads="1"/>
              </p:cNvSpPr>
              <p:nvPr/>
            </p:nvSpPr>
            <p:spPr bwMode="auto">
              <a:xfrm>
                <a:off x="1632" y="912"/>
                <a:ext cx="384" cy="38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/>
              </a:p>
            </p:txBody>
          </p:sp>
        </p:grpSp>
        <p:sp>
          <p:nvSpPr>
            <p:cNvPr id="361499" name="Oval 27"/>
            <p:cNvSpPr>
              <a:spLocks noChangeArrowheads="1"/>
            </p:cNvSpPr>
            <p:nvPr/>
          </p:nvSpPr>
          <p:spPr bwMode="auto">
            <a:xfrm>
              <a:off x="1008" y="2592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7</a:t>
              </a:r>
            </a:p>
          </p:txBody>
        </p:sp>
        <p:cxnSp>
          <p:nvCxnSpPr>
            <p:cNvPr id="361500" name="AutoShape 28"/>
            <p:cNvCxnSpPr>
              <a:cxnSpLocks noChangeShapeType="1"/>
              <a:stCxn id="361499" idx="6"/>
              <a:endCxn id="361498" idx="2"/>
            </p:cNvCxnSpPr>
            <p:nvPr/>
          </p:nvCxnSpPr>
          <p:spPr bwMode="auto">
            <a:xfrm>
              <a:off x="1296" y="2736"/>
              <a:ext cx="48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1501" name="Text Box 29"/>
            <p:cNvSpPr txBox="1">
              <a:spLocks noChangeArrowheads="1"/>
            </p:cNvSpPr>
            <p:nvPr/>
          </p:nvSpPr>
          <p:spPr bwMode="auto">
            <a:xfrm>
              <a:off x="1440" y="249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  <p:cxnSp>
          <p:nvCxnSpPr>
            <p:cNvPr id="361502" name="AutoShape 30"/>
            <p:cNvCxnSpPr>
              <a:cxnSpLocks noChangeShapeType="1"/>
              <a:stCxn id="361499" idx="5"/>
              <a:endCxn id="361499" idx="3"/>
            </p:cNvCxnSpPr>
            <p:nvPr/>
          </p:nvCxnSpPr>
          <p:spPr bwMode="auto">
            <a:xfrm rot="5400000">
              <a:off x="1151" y="2737"/>
              <a:ext cx="1" cy="204"/>
            </a:xfrm>
            <a:prstGeom prst="curvedConnector3">
              <a:avLst>
                <a:gd name="adj1" fmla="val 186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1503" name="AutoShape 31"/>
            <p:cNvCxnSpPr>
              <a:cxnSpLocks noChangeShapeType="1"/>
              <a:stCxn id="361498" idx="5"/>
              <a:endCxn id="361498" idx="3"/>
            </p:cNvCxnSpPr>
            <p:nvPr/>
          </p:nvCxnSpPr>
          <p:spPr bwMode="auto">
            <a:xfrm rot="5400000">
              <a:off x="1967" y="2737"/>
              <a:ext cx="1" cy="272"/>
            </a:xfrm>
            <a:prstGeom prst="curvedConnector3">
              <a:avLst>
                <a:gd name="adj1" fmla="val 2000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1504" name="Text Box 32"/>
            <p:cNvSpPr txBox="1">
              <a:spLocks noChangeArrowheads="1"/>
            </p:cNvSpPr>
            <p:nvPr/>
          </p:nvSpPr>
          <p:spPr bwMode="auto">
            <a:xfrm>
              <a:off x="816" y="2808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</a:t>
              </a:r>
            </a:p>
          </p:txBody>
        </p:sp>
        <p:sp>
          <p:nvSpPr>
            <p:cNvPr id="361505" name="Text Box 33"/>
            <p:cNvSpPr txBox="1">
              <a:spLocks noChangeArrowheads="1"/>
            </p:cNvSpPr>
            <p:nvPr/>
          </p:nvSpPr>
          <p:spPr bwMode="auto">
            <a:xfrm>
              <a:off x="2112" y="280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b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5A48D5C-7BCD-1943-A88B-3A185478CC5E}"/>
              </a:ext>
            </a:extLst>
          </p:cNvPr>
          <p:cNvGrpSpPr/>
          <p:nvPr/>
        </p:nvGrpSpPr>
        <p:grpSpPr>
          <a:xfrm>
            <a:off x="328464" y="517798"/>
            <a:ext cx="1219200" cy="2057400"/>
            <a:chOff x="360783" y="1678743"/>
            <a:chExt cx="1219200" cy="2057400"/>
          </a:xfrm>
        </p:grpSpPr>
        <p:sp>
          <p:nvSpPr>
            <p:cNvPr id="361510" name="Oval 38"/>
            <p:cNvSpPr>
              <a:spLocks noChangeArrowheads="1"/>
            </p:cNvSpPr>
            <p:nvPr/>
          </p:nvSpPr>
          <p:spPr bwMode="auto">
            <a:xfrm>
              <a:off x="360783" y="2402643"/>
              <a:ext cx="457200" cy="4572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0</a:t>
              </a:r>
            </a:p>
          </p:txBody>
        </p:sp>
        <p:cxnSp>
          <p:nvCxnSpPr>
            <p:cNvPr id="361511" name="AutoShape 39"/>
            <p:cNvCxnSpPr>
              <a:cxnSpLocks noChangeShapeType="1"/>
              <a:stCxn id="361510" idx="7"/>
              <a:endCxn id="361476" idx="2"/>
            </p:cNvCxnSpPr>
            <p:nvPr/>
          </p:nvCxnSpPr>
          <p:spPr bwMode="auto">
            <a:xfrm flipV="1">
              <a:off x="751028" y="1678743"/>
              <a:ext cx="828955" cy="7908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1512" name="AutoShape 40"/>
            <p:cNvCxnSpPr>
              <a:cxnSpLocks noChangeShapeType="1"/>
              <a:stCxn id="361510" idx="6"/>
              <a:endCxn id="361483" idx="2"/>
            </p:cNvCxnSpPr>
            <p:nvPr/>
          </p:nvCxnSpPr>
          <p:spPr bwMode="auto">
            <a:xfrm>
              <a:off x="817983" y="2631243"/>
              <a:ext cx="762000" cy="11430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61513" name="AutoShape 41"/>
            <p:cNvCxnSpPr>
              <a:cxnSpLocks noChangeShapeType="1"/>
              <a:stCxn id="361510" idx="5"/>
              <a:endCxn id="361499" idx="2"/>
            </p:cNvCxnSpPr>
            <p:nvPr/>
          </p:nvCxnSpPr>
          <p:spPr bwMode="auto">
            <a:xfrm>
              <a:off x="751028" y="2792888"/>
              <a:ext cx="828955" cy="94325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361514" name="Text Box 42"/>
            <p:cNvSpPr txBox="1">
              <a:spLocks noChangeArrowheads="1"/>
            </p:cNvSpPr>
            <p:nvPr/>
          </p:nvSpPr>
          <p:spPr bwMode="auto">
            <a:xfrm>
              <a:off x="894183" y="1678743"/>
              <a:ext cx="3175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ym typeface="Symbol" charset="2"/>
                </a:rPr>
                <a:t></a:t>
              </a:r>
              <a:endParaRPr lang="en-US"/>
            </a:p>
          </p:txBody>
        </p:sp>
        <p:sp>
          <p:nvSpPr>
            <p:cNvPr id="361515" name="Text Box 43"/>
            <p:cNvSpPr txBox="1">
              <a:spLocks noChangeArrowheads="1"/>
            </p:cNvSpPr>
            <p:nvPr/>
          </p:nvSpPr>
          <p:spPr bwMode="auto">
            <a:xfrm>
              <a:off x="1046583" y="2288343"/>
              <a:ext cx="3175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ym typeface="Symbol" charset="2"/>
                </a:rPr>
                <a:t></a:t>
              </a:r>
              <a:endParaRPr lang="en-US"/>
            </a:p>
          </p:txBody>
        </p:sp>
        <p:sp>
          <p:nvSpPr>
            <p:cNvPr id="361516" name="Text Box 44"/>
            <p:cNvSpPr txBox="1">
              <a:spLocks noChangeArrowheads="1"/>
            </p:cNvSpPr>
            <p:nvPr/>
          </p:nvSpPr>
          <p:spPr bwMode="auto">
            <a:xfrm>
              <a:off x="817983" y="2974143"/>
              <a:ext cx="317500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sym typeface="Symbol" charset="2"/>
                </a:rPr>
                <a:t></a:t>
              </a:r>
              <a:endParaRPr lang="en-US"/>
            </a:p>
          </p:txBody>
        </p:sp>
      </p:grpSp>
      <p:sp>
        <p:nvSpPr>
          <p:cNvPr id="47" name="Text Box 45">
            <a:extLst>
              <a:ext uri="{FF2B5EF4-FFF2-40B4-BE49-F238E27FC236}">
                <a16:creationId xmlns:a16="http://schemas.microsoft.com/office/drawing/2014/main" id="{49E62383-5A86-2742-A691-7B6CD8DDBB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044" y="3136968"/>
            <a:ext cx="155844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Input: </a:t>
            </a:r>
            <a:r>
              <a:rPr lang="en-US" dirty="0" err="1"/>
              <a:t>aaba</a:t>
            </a:r>
            <a:endParaRPr lang="en-US" dirty="0"/>
          </a:p>
          <a:p>
            <a:r>
              <a:rPr lang="en-US" baseline="-25000" dirty="0">
                <a:solidFill>
                  <a:srgbClr val="0000FF"/>
                </a:solidFill>
              </a:rPr>
              <a:t>0</a:t>
            </a:r>
            <a:r>
              <a:rPr lang="en-US" dirty="0">
                <a:solidFill>
                  <a:srgbClr val="0000FF"/>
                </a:solidFill>
              </a:rPr>
              <a:t>a</a:t>
            </a:r>
            <a:r>
              <a:rPr lang="en-US" baseline="-25000" dirty="0">
                <a:solidFill>
                  <a:srgbClr val="0000FF"/>
                </a:solidFill>
              </a:rPr>
              <a:t>1</a:t>
            </a:r>
            <a:r>
              <a:rPr lang="en-US" dirty="0">
                <a:solidFill>
                  <a:srgbClr val="0000FF"/>
                </a:solidFill>
              </a:rPr>
              <a:t>a</a:t>
            </a:r>
            <a:r>
              <a:rPr lang="en-US" baseline="-25000" dirty="0">
                <a:solidFill>
                  <a:srgbClr val="0000FF"/>
                </a:solidFill>
              </a:rPr>
              <a:t>2</a:t>
            </a:r>
            <a:r>
              <a:rPr lang="en-US" dirty="0">
                <a:solidFill>
                  <a:srgbClr val="0000FF"/>
                </a:solidFill>
              </a:rPr>
              <a:t>b</a:t>
            </a:r>
            <a:r>
              <a:rPr lang="en-US" baseline="-25000" dirty="0">
                <a:solidFill>
                  <a:srgbClr val="008000"/>
                </a:solidFill>
              </a:rPr>
              <a:t>3</a:t>
            </a:r>
            <a:r>
              <a:rPr lang="en-US" dirty="0">
                <a:solidFill>
                  <a:srgbClr val="008000"/>
                </a:solidFill>
              </a:rPr>
              <a:t>a</a:t>
            </a:r>
            <a:r>
              <a:rPr lang="en-US" baseline="-25000" dirty="0">
                <a:solidFill>
                  <a:srgbClr val="008000"/>
                </a:solidFill>
              </a:rPr>
              <a:t>4</a:t>
            </a:r>
            <a:endParaRPr lang="en-US" dirty="0"/>
          </a:p>
        </p:txBody>
      </p:sp>
      <p:sp>
        <p:nvSpPr>
          <p:cNvPr id="48" name="AutoShape 46">
            <a:extLst>
              <a:ext uri="{FF2B5EF4-FFF2-40B4-BE49-F238E27FC236}">
                <a16:creationId xmlns:a16="http://schemas.microsoft.com/office/drawing/2014/main" id="{A5338610-83D1-C248-BF2D-B4D2E4827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7645" y="3289367"/>
            <a:ext cx="530225" cy="16129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dirty="0"/>
              <a:t>0,1,3,7</a:t>
            </a:r>
          </a:p>
        </p:txBody>
      </p:sp>
      <p:sp>
        <p:nvSpPr>
          <p:cNvPr id="49" name="AutoShape 47">
            <a:extLst>
              <a:ext uri="{FF2B5EF4-FFF2-40B4-BE49-F238E27FC236}">
                <a16:creationId xmlns:a16="http://schemas.microsoft.com/office/drawing/2014/main" id="{1C8DA417-31A0-794C-8D31-3D44B1DFF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5445" y="3459231"/>
            <a:ext cx="530225" cy="1273175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2,4,7</a:t>
            </a:r>
          </a:p>
        </p:txBody>
      </p:sp>
      <p:grpSp>
        <p:nvGrpSpPr>
          <p:cNvPr id="50" name="Group 63">
            <a:extLst>
              <a:ext uri="{FF2B5EF4-FFF2-40B4-BE49-F238E27FC236}">
                <a16:creationId xmlns:a16="http://schemas.microsoft.com/office/drawing/2014/main" id="{68B9FE8C-DD52-DE48-92D5-BA43C36B4B2E}"/>
              </a:ext>
            </a:extLst>
          </p:cNvPr>
          <p:cNvGrpSpPr>
            <a:grpSpLocks/>
          </p:cNvGrpSpPr>
          <p:nvPr/>
        </p:nvGrpSpPr>
        <p:grpSpPr bwMode="auto">
          <a:xfrm>
            <a:off x="2517870" y="4051369"/>
            <a:ext cx="917575" cy="457200"/>
            <a:chOff x="1586" y="3085"/>
            <a:chExt cx="578" cy="288"/>
          </a:xfrm>
        </p:grpSpPr>
        <p:cxnSp>
          <p:nvCxnSpPr>
            <p:cNvPr id="51" name="AutoShape 50">
              <a:extLst>
                <a:ext uri="{FF2B5EF4-FFF2-40B4-BE49-F238E27FC236}">
                  <a16:creationId xmlns:a16="http://schemas.microsoft.com/office/drawing/2014/main" id="{193A3198-5C12-8545-9164-4B2686305C66}"/>
                </a:ext>
              </a:extLst>
            </p:cNvPr>
            <p:cNvCxnSpPr>
              <a:cxnSpLocks noChangeShapeType="1"/>
              <a:stCxn id="48" idx="3"/>
              <a:endCxn id="49" idx="1"/>
            </p:cNvCxnSpPr>
            <p:nvPr/>
          </p:nvCxnSpPr>
          <p:spPr bwMode="auto">
            <a:xfrm>
              <a:off x="1586" y="3120"/>
              <a:ext cx="57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52" name="Text Box 53">
              <a:extLst>
                <a:ext uri="{FF2B5EF4-FFF2-40B4-BE49-F238E27FC236}">
                  <a16:creationId xmlns:a16="http://schemas.microsoft.com/office/drawing/2014/main" id="{CD5A99AF-F20B-1149-8049-20621F67C1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2" y="3085"/>
              <a:ext cx="201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</p:grpSp>
      <p:grpSp>
        <p:nvGrpSpPr>
          <p:cNvPr id="53" name="Group 64">
            <a:extLst>
              <a:ext uri="{FF2B5EF4-FFF2-40B4-BE49-F238E27FC236}">
                <a16:creationId xmlns:a16="http://schemas.microsoft.com/office/drawing/2014/main" id="{A07CEF55-E3E4-6747-AF97-D3DBC518C67A}"/>
              </a:ext>
            </a:extLst>
          </p:cNvPr>
          <p:cNvGrpSpPr>
            <a:grpSpLocks/>
          </p:cNvGrpSpPr>
          <p:nvPr/>
        </p:nvGrpSpPr>
        <p:grpSpPr bwMode="auto">
          <a:xfrm>
            <a:off x="3965670" y="4051367"/>
            <a:ext cx="917575" cy="457200"/>
            <a:chOff x="2486" y="3360"/>
            <a:chExt cx="578" cy="288"/>
          </a:xfrm>
        </p:grpSpPr>
        <p:cxnSp>
          <p:nvCxnSpPr>
            <p:cNvPr id="54" name="AutoShape 51">
              <a:extLst>
                <a:ext uri="{FF2B5EF4-FFF2-40B4-BE49-F238E27FC236}">
                  <a16:creationId xmlns:a16="http://schemas.microsoft.com/office/drawing/2014/main" id="{C0E1F3B1-C272-D048-A027-795060D2C8C6}"/>
                </a:ext>
              </a:extLst>
            </p:cNvPr>
            <p:cNvCxnSpPr>
              <a:cxnSpLocks noChangeShapeType="1"/>
              <a:stCxn id="49" idx="3"/>
              <a:endCxn id="56" idx="1"/>
            </p:cNvCxnSpPr>
            <p:nvPr/>
          </p:nvCxnSpPr>
          <p:spPr bwMode="auto">
            <a:xfrm flipV="1">
              <a:off x="2486" y="3388"/>
              <a:ext cx="57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55" name="Text Box 54">
              <a:extLst>
                <a:ext uri="{FF2B5EF4-FFF2-40B4-BE49-F238E27FC236}">
                  <a16:creationId xmlns:a16="http://schemas.microsoft.com/office/drawing/2014/main" id="{0648582B-801F-AD4D-AC53-F5527C42BD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3360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$</a:t>
              </a:r>
            </a:p>
          </p:txBody>
        </p:sp>
      </p:grpSp>
      <p:sp>
        <p:nvSpPr>
          <p:cNvPr id="56" name="AutoShape 57">
            <a:extLst>
              <a:ext uri="{FF2B5EF4-FFF2-40B4-BE49-F238E27FC236}">
                <a16:creationId xmlns:a16="http://schemas.microsoft.com/office/drawing/2014/main" id="{A5804F58-A9C5-1547-BB4F-EFEDD9EFB9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3244" y="3841817"/>
            <a:ext cx="1144588" cy="508000"/>
          </a:xfrm>
          <a:prstGeom prst="roundRect">
            <a:avLst>
              <a:gd name="adj" fmla="val 16667"/>
            </a:avLst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>
                <a:ea typeface="ＭＳ Ｐゴシック" charset="-128"/>
                <a:cs typeface="ＭＳ Ｐゴシック" charset="-128"/>
              </a:rPr>
              <a:t>NONE</a:t>
            </a:r>
          </a:p>
        </p:txBody>
      </p:sp>
      <p:sp>
        <p:nvSpPr>
          <p:cNvPr id="57" name="Text Box 61">
            <a:extLst>
              <a:ext uri="{FF2B5EF4-FFF2-40B4-BE49-F238E27FC236}">
                <a16:creationId xmlns:a16="http://schemas.microsoft.com/office/drawing/2014/main" id="{60383BFF-E361-2B46-B7C3-1DB8F1AA6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1044" y="316554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3</a:t>
            </a:r>
            <a:endParaRPr lang="en-US"/>
          </a:p>
        </p:txBody>
      </p:sp>
      <p:sp>
        <p:nvSpPr>
          <p:cNvPr id="58" name="Text Box 62">
            <a:extLst>
              <a:ext uri="{FF2B5EF4-FFF2-40B4-BE49-F238E27FC236}">
                <a16:creationId xmlns:a16="http://schemas.microsoft.com/office/drawing/2014/main" id="{31F4F6F0-45AE-6749-9BAB-48E622DB73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8844" y="3165543"/>
            <a:ext cx="311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solidFill>
                  <a:schemeClr val="accent2"/>
                </a:solidFill>
              </a:rPr>
              <a:t>4</a:t>
            </a:r>
            <a:endParaRPr lang="en-US"/>
          </a:p>
        </p:txBody>
      </p:sp>
      <p:sp>
        <p:nvSpPr>
          <p:cNvPr id="59" name="Text Box 65">
            <a:extLst>
              <a:ext uri="{FF2B5EF4-FFF2-40B4-BE49-F238E27FC236}">
                <a16:creationId xmlns:a16="http://schemas.microsoft.com/office/drawing/2014/main" id="{FB383ADB-66FB-3D48-9B25-3C8D6163F2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6051" y="4740341"/>
            <a:ext cx="2667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TOKEN_A matches 3,4</a:t>
            </a:r>
          </a:p>
        </p:txBody>
      </p:sp>
      <p:sp>
        <p:nvSpPr>
          <p:cNvPr id="60" name="Text Box 66">
            <a:extLst>
              <a:ext uri="{FF2B5EF4-FFF2-40B4-BE49-F238E27FC236}">
                <a16:creationId xmlns:a16="http://schemas.microsoft.com/office/drawing/2014/main" id="{DF52B3C7-07BA-CF4A-A9AE-04F8E82414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1044" y="3365568"/>
            <a:ext cx="26670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/>
              <a:t>Output: </a:t>
            </a:r>
          </a:p>
          <a:p>
            <a:r>
              <a:rPr lang="en-US" sz="2000"/>
              <a:t>TOKEN_C aab [0,3]</a:t>
            </a:r>
          </a:p>
          <a:p>
            <a:r>
              <a:rPr lang="en-US" sz="2000"/>
              <a:t>TOKEN_A a [3,4]</a:t>
            </a:r>
          </a:p>
        </p:txBody>
      </p:sp>
      <p:sp>
        <p:nvSpPr>
          <p:cNvPr id="66" name="Text Box 35">
            <a:extLst>
              <a:ext uri="{FF2B5EF4-FFF2-40B4-BE49-F238E27FC236}">
                <a16:creationId xmlns:a16="http://schemas.microsoft.com/office/drawing/2014/main" id="{200A6E8A-23CB-3C48-BB4E-3D614415F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1044" y="284107"/>
            <a:ext cx="1833451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+mn-lt"/>
              </a:rPr>
              <a:t>TOKEN_A =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</a:p>
        </p:txBody>
      </p:sp>
      <p:sp>
        <p:nvSpPr>
          <p:cNvPr id="67" name="Text Box 36">
            <a:extLst>
              <a:ext uri="{FF2B5EF4-FFF2-40B4-BE49-F238E27FC236}">
                <a16:creationId xmlns:a16="http://schemas.microsoft.com/office/drawing/2014/main" id="{01D8DFDE-2F09-BB48-A513-3D62F429B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1045" y="1350907"/>
            <a:ext cx="2162067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+mn-lt"/>
              </a:rPr>
              <a:t>TOKEN_B =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abb</a:t>
            </a:r>
          </a:p>
        </p:txBody>
      </p:sp>
      <p:sp>
        <p:nvSpPr>
          <p:cNvPr id="68" name="Text Box 40">
            <a:extLst>
              <a:ext uri="{FF2B5EF4-FFF2-40B4-BE49-F238E27FC236}">
                <a16:creationId xmlns:a16="http://schemas.microsoft.com/office/drawing/2014/main" id="{5D12E2E9-4249-024B-A872-301383F6EF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31045" y="2474857"/>
            <a:ext cx="2328779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+mn-lt"/>
              </a:rPr>
              <a:t>TOKEN_C =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a*b+</a:t>
            </a:r>
          </a:p>
        </p:txBody>
      </p:sp>
    </p:spTree>
    <p:extLst>
      <p:ext uri="{BB962C8B-B14F-4D97-AF65-F5344CB8AC3E}">
        <p14:creationId xmlns:p14="http://schemas.microsoft.com/office/powerpoint/2010/main" val="2746444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 animBg="1"/>
      <p:bldP spid="49" grpId="0" animBg="1"/>
      <p:bldP spid="56" grpId="0" animBg="1"/>
      <p:bldP spid="57" grpId="0"/>
      <p:bldP spid="58" grpId="0"/>
      <p:bldP spid="59" grpId="0"/>
      <p:bldP spid="60" grpId="0"/>
      <p:bldP spid="66" grpId="0" animBg="1"/>
      <p:bldP spid="67" grpId="0" animBg="1"/>
      <p:bldP spid="6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9B6D4-2BF6-E648-BBA9-CAF45FF29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Analyzer using DFAs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C0085-48A5-1D4F-9DF2-5BC9C1735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Each token is defined using a </a:t>
            </a:r>
            <a:r>
              <a:rPr lang="en-US" dirty="0" err="1"/>
              <a:t>regexp</a:t>
            </a:r>
            <a:r>
              <a:rPr lang="en-US" dirty="0"/>
              <a:t> </a:t>
            </a:r>
            <a:r>
              <a:rPr lang="en-US" i="1" dirty="0" err="1"/>
              <a:t>r</a:t>
            </a:r>
            <a:r>
              <a:rPr lang="en-US" i="1" baseline="-25000" dirty="0" err="1"/>
              <a:t>i</a:t>
            </a: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Merge all </a:t>
            </a:r>
            <a:r>
              <a:rPr lang="en-US" dirty="0" err="1"/>
              <a:t>regexps</a:t>
            </a:r>
            <a:r>
              <a:rPr lang="en-US" dirty="0"/>
              <a:t> into one big </a:t>
            </a:r>
            <a:r>
              <a:rPr lang="en-US" dirty="0" err="1"/>
              <a:t>regexp</a:t>
            </a:r>
            <a:endParaRPr lang="en-US" dirty="0"/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i="1" dirty="0"/>
              <a:t>R = (r</a:t>
            </a:r>
            <a:r>
              <a:rPr lang="en-US" i="1" baseline="-25000" dirty="0"/>
              <a:t>1</a:t>
            </a:r>
            <a:r>
              <a:rPr lang="en-US" dirty="0"/>
              <a:t> | </a:t>
            </a:r>
            <a:r>
              <a:rPr lang="en-US" i="1" dirty="0"/>
              <a:t>r</a:t>
            </a:r>
            <a:r>
              <a:rPr lang="en-US" i="1" baseline="-25000" dirty="0"/>
              <a:t>2</a:t>
            </a:r>
            <a:r>
              <a:rPr lang="en-US" dirty="0"/>
              <a:t> | … | </a:t>
            </a:r>
            <a:r>
              <a:rPr lang="en-US" i="1" dirty="0" err="1"/>
              <a:t>r</a:t>
            </a:r>
            <a:r>
              <a:rPr lang="en-US" i="1" baseline="-25000" dirty="0" err="1"/>
              <a:t>n</a:t>
            </a:r>
            <a:r>
              <a:rPr lang="en-US" i="1" dirty="0"/>
              <a:t>)</a:t>
            </a:r>
            <a:endParaRPr lang="en-US" dirty="0"/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Convert </a:t>
            </a:r>
            <a:r>
              <a:rPr lang="en-US" i="1" dirty="0"/>
              <a:t>R</a:t>
            </a:r>
            <a:r>
              <a:rPr lang="en-US" dirty="0"/>
              <a:t> to an NFA, then DFA, then minimize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dirty="0"/>
              <a:t>remember original NFA final states with each DFA 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13BFCD-83DC-2D46-B5C2-FDA6C4D09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540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4A51E-64A5-F844-A080-773697B48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Lexical Analyzer using DFAs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5E284-60AF-0A49-8748-E85A443EBF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800" dirty="0"/>
              <a:t>The DFA recognizer must find the </a:t>
            </a:r>
            <a:r>
              <a:rPr lang="en-US" sz="2800" i="1" dirty="0"/>
              <a:t>longest leftmost match</a:t>
            </a:r>
            <a:r>
              <a:rPr lang="en-US" sz="2800" dirty="0"/>
              <a:t> for a token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400" dirty="0"/>
              <a:t>continue matching and report the last final state reached once DFA simulation cannot continue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400" dirty="0"/>
              <a:t>e.g. longest match: &lt;</a:t>
            </a:r>
            <a:r>
              <a:rPr lang="en-US" sz="2400" i="1" dirty="0"/>
              <a:t>print&gt;</a:t>
            </a:r>
            <a:r>
              <a:rPr lang="en-US" sz="2400" dirty="0"/>
              <a:t> and not &lt;</a:t>
            </a:r>
            <a:r>
              <a:rPr lang="en-US" sz="2400" i="1" dirty="0"/>
              <a:t>pr&gt;, &lt;int&gt;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400" dirty="0"/>
              <a:t>e.g. leftmost match: for input string </a:t>
            </a:r>
            <a:r>
              <a:rPr lang="en-US" sz="2400" i="1" dirty="0" err="1"/>
              <a:t>aabaaaaab</a:t>
            </a:r>
            <a:r>
              <a:rPr lang="en-US" sz="2400" dirty="0"/>
              <a:t> the </a:t>
            </a:r>
            <a:r>
              <a:rPr lang="en-US" sz="2400" dirty="0" err="1"/>
              <a:t>regexp</a:t>
            </a:r>
            <a:r>
              <a:rPr lang="en-US" sz="2400" dirty="0"/>
              <a:t> </a:t>
            </a:r>
            <a:r>
              <a:rPr lang="en-US" sz="2400" dirty="0" err="1"/>
              <a:t>a</a:t>
            </a:r>
            <a:r>
              <a:rPr lang="en-US" sz="2400" baseline="30000" dirty="0" err="1"/>
              <a:t>+</a:t>
            </a:r>
            <a:r>
              <a:rPr lang="en-US" sz="2400" dirty="0" err="1"/>
              <a:t>b</a:t>
            </a:r>
            <a:r>
              <a:rPr lang="en-US" sz="2400" dirty="0"/>
              <a:t> will match </a:t>
            </a:r>
            <a:r>
              <a:rPr lang="en-US" sz="2400" i="1" dirty="0" err="1"/>
              <a:t>aab</a:t>
            </a:r>
            <a:r>
              <a:rPr lang="en-US" sz="2400" dirty="0"/>
              <a:t> and not </a:t>
            </a:r>
            <a:r>
              <a:rPr lang="en-US" sz="2400" i="1" dirty="0" err="1"/>
              <a:t>aaaaab</a:t>
            </a:r>
            <a:endParaRPr lang="en-US" sz="2400" dirty="0"/>
          </a:p>
          <a:p>
            <a:pPr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800" dirty="0"/>
              <a:t>If two patterns match the same token, pick the one that was listed earlier in R</a:t>
            </a:r>
          </a:p>
          <a:p>
            <a:pPr lvl="1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400" dirty="0"/>
              <a:t>e.g. prefer final state (in the original NFA) of </a:t>
            </a:r>
            <a:r>
              <a:rPr lang="en-US" sz="2400" i="1" dirty="0"/>
              <a:t>r</a:t>
            </a:r>
            <a:r>
              <a:rPr lang="en-US" sz="2400" i="1" baseline="-25000" dirty="0"/>
              <a:t>2</a:t>
            </a:r>
            <a:r>
              <a:rPr lang="en-US" sz="2400" dirty="0"/>
              <a:t> over </a:t>
            </a:r>
            <a:r>
              <a:rPr lang="en-US" sz="2400" i="1" dirty="0"/>
              <a:t>r</a:t>
            </a:r>
            <a:r>
              <a:rPr lang="en-US" sz="2400" i="1" baseline="-25000" dirty="0"/>
              <a:t>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FFD51F-FD59-744D-8081-3F4E8A463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578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CA3AF-3BD0-364D-81E5-FDAA0D323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Lookahead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D9910-D48F-0E49-9C2B-839F83E02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400" dirty="0"/>
              <a:t>Implementing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2400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/r</a:t>
            </a:r>
            <a:r>
              <a:rPr lang="en-US" sz="2400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400" dirty="0"/>
              <a:t>: match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2400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dirty="0"/>
              <a:t> when followed by string in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2400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400" dirty="0"/>
              <a:t>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400" dirty="0"/>
              <a:t>e.g.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a*b+/a*c </a:t>
            </a:r>
            <a:r>
              <a:rPr lang="en-US" sz="2400" dirty="0"/>
              <a:t>accepts a string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bac</a:t>
            </a:r>
            <a:r>
              <a:rPr lang="en-US" sz="2400" dirty="0"/>
              <a:t> (token=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2400" dirty="0"/>
              <a:t>) but not </a:t>
            </a:r>
            <a:r>
              <a:rPr lang="en-US" sz="24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abd</a:t>
            </a:r>
            <a:endParaRPr lang="en-US" sz="24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400" dirty="0"/>
              <a:t>The lexical analyzer matches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2400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dirty="0">
                <a:sym typeface="Symbol" charset="2"/>
              </a:rPr>
              <a:t>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2400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sz="2400" dirty="0"/>
              <a:t> up to position </a:t>
            </a:r>
            <a:r>
              <a:rPr lang="en-US" sz="2400" i="1" dirty="0"/>
              <a:t>q</a:t>
            </a:r>
            <a:r>
              <a:rPr lang="en-US" sz="2400" dirty="0"/>
              <a:t> in the input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400" dirty="0"/>
              <a:t>But remembers the position </a:t>
            </a:r>
            <a:r>
              <a:rPr lang="en-US" sz="2400" i="1" dirty="0"/>
              <a:t>p</a:t>
            </a:r>
            <a:r>
              <a:rPr lang="en-US" sz="2400" dirty="0"/>
              <a:t> in the input for the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r</a:t>
            </a:r>
            <a:r>
              <a:rPr lang="en-US" sz="2400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sz="2400" dirty="0"/>
              <a:t> match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</a:pPr>
            <a:r>
              <a:rPr lang="en-US" sz="2400" dirty="0"/>
              <a:t>Reset and start from position </a:t>
            </a:r>
            <a:r>
              <a:rPr lang="en-US" sz="2400" i="1" dirty="0"/>
              <a:t>p </a:t>
            </a:r>
            <a:r>
              <a:rPr lang="en-US" sz="2400" dirty="0"/>
              <a:t>for next token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801BC1-3F5D-D941-97CF-1C5F318CA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8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E7ED2FA-E912-D24B-8F74-200A3C8B4E99}"/>
              </a:ext>
            </a:extLst>
          </p:cNvPr>
          <p:cNvGrpSpPr/>
          <p:nvPr/>
        </p:nvGrpSpPr>
        <p:grpSpPr>
          <a:xfrm>
            <a:off x="4649204" y="2715766"/>
            <a:ext cx="277640" cy="436250"/>
            <a:chOff x="4649204" y="2715766"/>
            <a:chExt cx="277640" cy="436250"/>
          </a:xfrm>
        </p:grpSpPr>
        <p:sp>
          <p:nvSpPr>
            <p:cNvPr id="5" name="Up Arrow 4">
              <a:extLst>
                <a:ext uri="{FF2B5EF4-FFF2-40B4-BE49-F238E27FC236}">
                  <a16:creationId xmlns:a16="http://schemas.microsoft.com/office/drawing/2014/main" id="{A8B17931-76CA-7B49-8103-D9584C84DDA8}"/>
                </a:ext>
              </a:extLst>
            </p:cNvPr>
            <p:cNvSpPr/>
            <p:nvPr/>
          </p:nvSpPr>
          <p:spPr>
            <a:xfrm>
              <a:off x="4716016" y="2715766"/>
              <a:ext cx="144016" cy="14401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7336608-45D8-2249-8B79-65C1589F3887}"/>
                </a:ext>
              </a:extLst>
            </p:cNvPr>
            <p:cNvSpPr txBox="1"/>
            <p:nvPr/>
          </p:nvSpPr>
          <p:spPr>
            <a:xfrm>
              <a:off x="4649204" y="2844239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+mn-lt"/>
                </a:rPr>
                <a:t>p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A320E5A-78B9-C643-9332-B8F53B7422F7}"/>
              </a:ext>
            </a:extLst>
          </p:cNvPr>
          <p:cNvGrpSpPr/>
          <p:nvPr/>
        </p:nvGrpSpPr>
        <p:grpSpPr>
          <a:xfrm>
            <a:off x="5081252" y="2715766"/>
            <a:ext cx="277640" cy="439093"/>
            <a:chOff x="5081252" y="2715766"/>
            <a:chExt cx="277640" cy="439093"/>
          </a:xfrm>
        </p:grpSpPr>
        <p:sp>
          <p:nvSpPr>
            <p:cNvPr id="6" name="Up Arrow 5">
              <a:extLst>
                <a:ext uri="{FF2B5EF4-FFF2-40B4-BE49-F238E27FC236}">
                  <a16:creationId xmlns:a16="http://schemas.microsoft.com/office/drawing/2014/main" id="{6D790458-80F8-404E-AD6B-90625D9FC746}"/>
                </a:ext>
              </a:extLst>
            </p:cNvPr>
            <p:cNvSpPr/>
            <p:nvPr/>
          </p:nvSpPr>
          <p:spPr>
            <a:xfrm>
              <a:off x="5148064" y="2715766"/>
              <a:ext cx="144016" cy="144016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9E8A8A4-A9E3-E348-9FDB-DAC0D4965A95}"/>
                </a:ext>
              </a:extLst>
            </p:cNvPr>
            <p:cNvSpPr txBox="1"/>
            <p:nvPr/>
          </p:nvSpPr>
          <p:spPr>
            <a:xfrm>
              <a:off x="5081252" y="2847082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i="1" dirty="0">
                  <a:latin typeface="+mn-lt"/>
                </a:rPr>
                <a:t>q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81529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02E0E1-A4D5-E44E-A84D-6C740E146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52BF6-6A9C-D04A-BBE8-37A07D64A1C3}" type="slidenum">
              <a:rPr lang="en-US" smtClean="0"/>
              <a:t>9</a:t>
            </a:fld>
            <a:endParaRPr lang="en-US"/>
          </a:p>
        </p:txBody>
      </p:sp>
      <p:sp>
        <p:nvSpPr>
          <p:cNvPr id="3" name="Text Box 34">
            <a:extLst>
              <a:ext uri="{FF2B5EF4-FFF2-40B4-BE49-F238E27FC236}">
                <a16:creationId xmlns:a16="http://schemas.microsoft.com/office/drawing/2014/main" id="{A1EBE955-2EA4-CB45-9A70-6D885450AC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203598"/>
            <a:ext cx="2683042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+mn-lt"/>
              </a:rPr>
              <a:t>TOKEN_A =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(ab)*a</a:t>
            </a:r>
          </a:p>
        </p:txBody>
      </p:sp>
      <p:sp>
        <p:nvSpPr>
          <p:cNvPr id="4" name="Text Box 35">
            <a:extLst>
              <a:ext uri="{FF2B5EF4-FFF2-40B4-BE49-F238E27FC236}">
                <a16:creationId xmlns:a16="http://schemas.microsoft.com/office/drawing/2014/main" id="{0E4343DB-8EDC-924C-B789-9BB3AAE501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923678"/>
            <a:ext cx="3521413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+mn-lt"/>
              </a:rPr>
              <a:t>TOKEN_B =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(ab)*a(ca)*</a:t>
            </a:r>
          </a:p>
        </p:txBody>
      </p:sp>
      <p:sp>
        <p:nvSpPr>
          <p:cNvPr id="5" name="Text Box 36">
            <a:extLst>
              <a:ext uri="{FF2B5EF4-FFF2-40B4-BE49-F238E27FC236}">
                <a16:creationId xmlns:a16="http://schemas.microsoft.com/office/drawing/2014/main" id="{50821F28-351D-AE45-805F-40843D42E6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566" y="2637700"/>
            <a:ext cx="3178371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+mn-lt"/>
              </a:rPr>
              <a:t>TOKEN_C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bab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bab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)*</a:t>
            </a:r>
          </a:p>
        </p:txBody>
      </p:sp>
      <p:sp>
        <p:nvSpPr>
          <p:cNvPr id="6" name="Text Box 36">
            <a:extLst>
              <a:ext uri="{FF2B5EF4-FFF2-40B4-BE49-F238E27FC236}">
                <a16:creationId xmlns:a16="http://schemas.microsoft.com/office/drawing/2014/main" id="{5C684BB2-0A11-2D4E-B0B7-9C99E88793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566" y="3351722"/>
            <a:ext cx="3178371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+mn-lt"/>
              </a:rPr>
              <a:t>TOKEN_D =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a*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ba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)*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806C06B3-FA4D-3A45-9759-EAFE9EEA0E5B}"/>
              </a:ext>
            </a:extLst>
          </p:cNvPr>
          <p:cNvSpPr/>
          <p:nvPr/>
        </p:nvSpPr>
        <p:spPr>
          <a:xfrm>
            <a:off x="4716016" y="1203598"/>
            <a:ext cx="3673098" cy="1872208"/>
          </a:xfrm>
          <a:prstGeom prst="wedgeRoundRectCallout">
            <a:avLst>
              <a:gd name="adj1" fmla="val -57374"/>
              <a:gd name="adj2" fmla="val -2153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dirty="0"/>
              <a:t>Q: Use the ordered token definitions shown here and </a:t>
            </a:r>
            <a:r>
              <a:rPr lang="en-CA" sz="1800" dirty="0"/>
              <a:t>provide the tokenized output for the input string </a:t>
            </a:r>
            <a:r>
              <a:rPr lang="en-CA" sz="1800" i="1" dirty="0" err="1">
                <a:latin typeface="Consolas" panose="020B0609020204030204" pitchFamily="49" charset="0"/>
                <a:cs typeface="Consolas" panose="020B0609020204030204" pitchFamily="49" charset="0"/>
              </a:rPr>
              <a:t>abacabababa</a:t>
            </a:r>
            <a:r>
              <a:rPr lang="en-CA" sz="1800" i="1" dirty="0"/>
              <a:t> </a:t>
            </a:r>
            <a:r>
              <a:rPr lang="en-CA" sz="1800" dirty="0"/>
              <a:t>using the greedy longest match lexical analysis method. </a:t>
            </a:r>
          </a:p>
        </p:txBody>
      </p:sp>
    </p:spTree>
    <p:extLst>
      <p:ext uri="{BB962C8B-B14F-4D97-AF65-F5344CB8AC3E}">
        <p14:creationId xmlns:p14="http://schemas.microsoft.com/office/powerpoint/2010/main" val="943414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2598</TotalTime>
  <Words>653</Words>
  <Application>Microsoft Macintosh PowerPoint</Application>
  <PresentationFormat>On-screen Show (16:9)</PresentationFormat>
  <Paragraphs>181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Times</vt:lpstr>
      <vt:lpstr>Times New Roman</vt:lpstr>
      <vt:lpstr>Office Theme</vt:lpstr>
      <vt:lpstr>Lexical Analysis</vt:lpstr>
      <vt:lpstr>Lexical Analysis using NFAs</vt:lpstr>
      <vt:lpstr>Lexical Analysis using NFAs</vt:lpstr>
      <vt:lpstr>PowerPoint Presentation</vt:lpstr>
      <vt:lpstr>PowerPoint Presentation</vt:lpstr>
      <vt:lpstr>Lexical Analyzer using DFAs</vt:lpstr>
      <vt:lpstr>Lexical Analyzer using DFAs</vt:lpstr>
      <vt:lpstr>Lookahead operator</vt:lpstr>
      <vt:lpstr>PowerPoint Presentation</vt:lpstr>
      <vt:lpstr>Summary</vt:lpstr>
      <vt:lpstr>Extra Slides</vt:lpstr>
      <vt:lpstr>PowerPoint Presentation</vt:lpstr>
    </vt:vector>
  </TitlesOfParts>
  <Company>SFU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CMPT 825  Natural Language Processing</dc:title>
  <dc:creator>Anoop Sarkar</dc:creator>
  <cp:lastModifiedBy>Anoop Sarkar</cp:lastModifiedBy>
  <cp:revision>419</cp:revision>
  <cp:lastPrinted>2010-09-15T00:24:59Z</cp:lastPrinted>
  <dcterms:created xsi:type="dcterms:W3CDTF">2011-09-22T21:27:19Z</dcterms:created>
  <dcterms:modified xsi:type="dcterms:W3CDTF">2020-09-19T06:40:06Z</dcterms:modified>
</cp:coreProperties>
</file>