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01" r:id="rId17"/>
    <p:sldId id="302" r:id="rId18"/>
    <p:sldId id="304" r:id="rId19"/>
    <p:sldId id="305" r:id="rId20"/>
    <p:sldId id="311" r:id="rId21"/>
    <p:sldId id="340" r:id="rId22"/>
    <p:sldId id="336" r:id="rId23"/>
    <p:sldId id="337" r:id="rId24"/>
    <p:sldId id="338" r:id="rId25"/>
    <p:sldId id="339" r:id="rId26"/>
    <p:sldId id="306" r:id="rId27"/>
    <p:sldId id="307" r:id="rId28"/>
    <p:sldId id="308" r:id="rId29"/>
    <p:sldId id="309" r:id="rId30"/>
    <p:sldId id="292" r:id="rId31"/>
    <p:sldId id="267" r:id="rId32"/>
    <p:sldId id="2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5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/>
              </a:rPr>
              <a:pPr/>
              <a:t>16-07-26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29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ADAB-8CC6-D942-8BC6-81147D745CE5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A4D75B-3BD3-0341-9C7A-8253CF8A876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EAFA9-DF02-754D-92F6-DD90137D2412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51022-7A81-D442-AE58-82A62A0590FF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1A87A-1F1C-8E4C-ADE7-67DB3200504C}" type="datetime1">
              <a:rPr lang="en-CA" smtClean="0"/>
              <a:t>16-07-26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C4FAD8-9DA9-E44C-8541-D2F4ED9A495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077D46-568A-0643-A344-42037456479A}" type="datetime1">
              <a:rPr lang="en-CA" smtClean="0"/>
              <a:t>16-07-26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AB61D-8AF5-4046-AAE2-AA5A4CCB66F9}" type="datetime1">
              <a:rPr lang="en-CA" smtClean="0"/>
              <a:t>16-07-26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AC00A6-68DF-4441-B71F-95C8F140F1B6}" type="datetime1">
              <a:rPr lang="en-CA" smtClean="0"/>
              <a:t>16-07-26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C016E9-0832-D744-948C-BBD5C7C199A0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9A4066-4794-A541-9427-0634139FD47C}" type="datetime1">
              <a:rPr lang="en-CA" smtClean="0"/>
              <a:t>16-07-26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  <a:cs typeface="Calibri"/>
              </a:defRPr>
            </a:lvl1pPr>
          </a:lstStyle>
          <a:p>
            <a:fld id="{554B9F35-3B09-F849-85E4-9B3BDF95D01F}" type="datetime1">
              <a:rPr lang="en-CA" smtClean="0"/>
              <a:pPr/>
              <a:t>16-07-26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  <a:cs typeface="Calibri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438400" y="2667002"/>
            <a:ext cx="3767138" cy="1223963"/>
            <a:chOff x="2832" y="3216"/>
            <a:chExt cx="2373" cy="771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28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3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17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246" y="3507"/>
              <a:ext cx="763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009" y="3507"/>
              <a:ext cx="778" cy="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438400" y="4495802"/>
            <a:ext cx="3708400" cy="1700213"/>
            <a:chOff x="816" y="3924"/>
            <a:chExt cx="2336" cy="1071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00" cy="5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t := d + e</a:t>
              </a:r>
            </a:p>
            <a:p>
              <a:r>
                <a:rPr lang="en-US" dirty="0">
                  <a:latin typeface="Calibri"/>
                </a:rPr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499" cy="2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/>
                </a:rPr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216" y="4447"/>
              <a:ext cx="762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1978" y="4447"/>
              <a:ext cx="774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3600"/>
              <a:t>Structure preserving transformations</a:t>
            </a:r>
          </a:p>
          <a:p>
            <a:pPr marL="609600" indent="-609600"/>
            <a:r>
              <a:rPr lang="en-US" sz="3600"/>
              <a:t>Common subexpression elimination</a:t>
            </a:r>
          </a:p>
          <a:p>
            <a:pPr marL="1371600" lvl="2" indent="-457200">
              <a:buFontTx/>
              <a:buNone/>
            </a:pPr>
            <a:r>
              <a:rPr lang="en-US" sz="2800"/>
              <a:t>a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b := a - d</a:t>
            </a:r>
          </a:p>
          <a:p>
            <a:pPr marL="1371600" lvl="2" indent="-457200">
              <a:buFontTx/>
              <a:buNone/>
            </a:pPr>
            <a:r>
              <a:rPr lang="en-US" sz="2800"/>
              <a:t>c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d := a - d  (</a:t>
            </a:r>
            <a:r>
              <a:rPr lang="en-US" sz="2800">
                <a:sym typeface="Symbol" charset="2"/>
              </a:rPr>
              <a:t> 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Dead-code elimination (combines copy propogation with removal of unreachable code) </a:t>
            </a:r>
          </a:p>
          <a:p>
            <a:pPr marL="1371600" lvl="2" indent="-457200">
              <a:buFontTx/>
              <a:buNone/>
            </a:pPr>
            <a:r>
              <a:rPr lang="en-US"/>
              <a:t>if (debug) { f(); } /* debug :=  false (as a constant) */</a:t>
            </a:r>
          </a:p>
          <a:p>
            <a:pPr marL="1371600" lvl="2" indent="-457200">
              <a:buFontTx/>
              <a:buNone/>
            </a:pPr>
            <a:r>
              <a:rPr lang="en-US"/>
              <a:t>if (false) { f(); }  /* constant folding */</a:t>
            </a:r>
          </a:p>
          <a:p>
            <a:pPr marL="1371600" lvl="2" indent="-457200">
              <a:buFontTx/>
              <a:buNone/>
            </a:pPr>
            <a:r>
              <a:rPr lang="en-US" i="1"/>
              <a:t>using deadcode elimination, code for f() is removed</a:t>
            </a:r>
            <a:endParaRPr lang="en-US"/>
          </a:p>
          <a:p>
            <a:pPr marL="1371600" lvl="2" indent="-457200">
              <a:buFontTx/>
              <a:buNone/>
            </a:pPr>
            <a:r>
              <a:rPr lang="en-US"/>
              <a:t>x := t3                     x := t3</a:t>
            </a:r>
          </a:p>
          <a:p>
            <a:pPr marL="1371600" lvl="2" indent="-457200">
              <a:buFontTx/>
              <a:buNone/>
            </a:pPr>
            <a:r>
              <a:rPr lang="en-US"/>
              <a:t>t4 := x    becomes   t4 := t3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Renaming temporary variables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can be changed to t2 := </a:t>
            </a:r>
            <a:r>
              <a:rPr lang="en-US" sz="2800" dirty="0" err="1"/>
              <a:t>b+c</a:t>
            </a:r>
            <a:r>
              <a:rPr lang="en-US" sz="2800" dirty="0"/>
              <a:t> 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replace all instances of t1 with t2</a:t>
            </a:r>
          </a:p>
          <a:p>
            <a:pPr marL="609600" indent="-609600"/>
            <a:r>
              <a:rPr lang="en-US" dirty="0"/>
              <a:t>Interchange of statements</a:t>
            </a:r>
          </a:p>
          <a:p>
            <a:pPr marL="1371600" lvl="2" indent="-457200">
              <a:buFontTx/>
              <a:buNone/>
            </a:pPr>
            <a:r>
              <a:rPr lang="en-US" sz="2800" dirty="0"/>
              <a:t>t1 := </a:t>
            </a:r>
            <a:r>
              <a:rPr lang="en-US" sz="2800" dirty="0" err="1"/>
              <a:t>b+c</a:t>
            </a:r>
            <a:r>
              <a:rPr lang="en-US" sz="2800" dirty="0"/>
              <a:t>                                      t2 := </a:t>
            </a:r>
            <a:r>
              <a:rPr lang="en-US" sz="2800" dirty="0" err="1"/>
              <a:t>x+y</a:t>
            </a:r>
            <a:endParaRPr lang="en-US" sz="2800" dirty="0"/>
          </a:p>
          <a:p>
            <a:pPr marL="1371600" lvl="2" indent="-457200">
              <a:buFontTx/>
              <a:buNone/>
            </a:pPr>
            <a:r>
              <a:rPr lang="en-US" sz="2800" dirty="0"/>
              <a:t>t2 := </a:t>
            </a:r>
            <a:r>
              <a:rPr lang="en-US" sz="2800" dirty="0" err="1"/>
              <a:t>x+y</a:t>
            </a:r>
            <a:r>
              <a:rPr lang="en-US" sz="2800" dirty="0"/>
              <a:t>    can be converted to  t1 := </a:t>
            </a:r>
            <a:r>
              <a:rPr lang="en-US" sz="2800" dirty="0" err="1"/>
              <a:t>b+</a:t>
            </a:r>
            <a:r>
              <a:rPr lang="en-US" sz="2800" dirty="0" err="1" smtClean="0"/>
              <a:t>c</a:t>
            </a:r>
            <a:endParaRPr lang="en-US" sz="2800" dirty="0"/>
          </a:p>
          <a:p>
            <a:pPr marL="971550" lvl="1" indent="-457200">
              <a:buFontTx/>
              <a:buNone/>
            </a:pPr>
            <a:r>
              <a:rPr lang="en-US" sz="3200" dirty="0" smtClean="0"/>
              <a:t>(Can be combined with branch delay slots or load delay slots)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Algebraic transformations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a + 0  (</a:t>
            </a:r>
            <a:r>
              <a:rPr lang="en-US" sz="2800">
                <a:sym typeface="Symbol" charset="2"/>
              </a:rPr>
              <a:t>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d * 1  (</a:t>
            </a:r>
            <a:r>
              <a:rPr lang="en-US" sz="2800">
                <a:sym typeface="Symbol" charset="2"/>
              </a:rPr>
              <a:t> </a:t>
            </a:r>
            <a:r>
              <a:rPr lang="en-US" sz="2800" i="1">
                <a:sym typeface="Symbol" charset="2"/>
              </a:rPr>
              <a:t>eliminate</a:t>
            </a:r>
            <a:r>
              <a:rPr lang="en-US" sz="2800">
                <a:sym typeface="Symbol" charset="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>
                <a:sym typeface="Symbol" charset="2"/>
              </a:rPr>
              <a:t>Reduction of strength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d := a ** 2 </a:t>
            </a:r>
            <a:r>
              <a:rPr lang="en-US" sz="2800"/>
              <a:t>(</a:t>
            </a:r>
            <a:r>
              <a:rPr lang="en-US" sz="2800">
                <a:sym typeface="Symbol" charset="2"/>
              </a:rPr>
              <a:t> a *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16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form contains </a:t>
            </a:r>
            <a:r>
              <a:rPr lang="en-US" i="1"/>
              <a:t>statements</a:t>
            </a:r>
            <a:r>
              <a:rPr lang="en-US"/>
              <a:t>, </a:t>
            </a:r>
            <a:r>
              <a:rPr lang="en-US" i="1"/>
              <a:t>basic blocks</a:t>
            </a:r>
            <a:r>
              <a:rPr lang="en-US"/>
              <a:t> and </a:t>
            </a:r>
            <a:r>
              <a:rPr lang="en-US" i="1"/>
              <a:t>variables</a:t>
            </a:r>
          </a:p>
          <a:p>
            <a:pPr>
              <a:lnSpc>
                <a:spcPct val="90000"/>
              </a:lnSpc>
            </a:pPr>
            <a:r>
              <a:rPr lang="en-US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there is a variable </a:t>
            </a:r>
            <a:r>
              <a:rPr lang="en-US" sz="3200" i="1"/>
              <a:t>v</a:t>
            </a:r>
            <a:r>
              <a:rPr lang="en-US" sz="3200"/>
              <a:t> with no </a:t>
            </a:r>
            <a:r>
              <a:rPr lang="en-US" sz="3200" i="1"/>
              <a:t>use</a:t>
            </a:r>
            <a:r>
              <a:rPr lang="en-US" sz="3200"/>
              <a:t>s and </a:t>
            </a:r>
            <a:r>
              <a:rPr lang="en-US" sz="3200" i="1"/>
              <a:t>def</a:t>
            </a:r>
            <a:r>
              <a:rPr lang="en-US" sz="3200"/>
              <a:t> of </a:t>
            </a:r>
            <a:r>
              <a:rPr lang="en-US" sz="3200" i="1"/>
              <a:t>v</a:t>
            </a:r>
            <a:r>
              <a:rPr lang="en-US" sz="3200"/>
              <a:t> has no side-effects, delete statement defining </a:t>
            </a:r>
            <a:r>
              <a:rPr lang="en-US" sz="3200" i="1"/>
              <a:t>v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</a:t>
            </a:r>
            <a:r>
              <a:rPr lang="en-US" sz="3200" i="1"/>
              <a:t>z := </a:t>
            </a:r>
            <a:r>
              <a:rPr lang="en-US" i="1">
                <a:sym typeface="Symbol" charset="2"/>
              </a:rPr>
              <a:t> (x, y)</a:t>
            </a:r>
            <a:r>
              <a:rPr lang="en-US">
                <a:sym typeface="Symbol" charset="2"/>
              </a:rPr>
              <a:t> </a:t>
            </a:r>
            <a:r>
              <a:rPr lang="en-US" sz="3200">
                <a:sym typeface="Symbol" charset="2"/>
              </a:rPr>
              <a:t>then eliminate this stmt if no </a:t>
            </a:r>
            <a:r>
              <a:rPr lang="en-US" sz="3200" i="1">
                <a:sym typeface="Symbol" charset="2"/>
              </a:rPr>
              <a:t>def</a:t>
            </a:r>
            <a:r>
              <a:rPr lang="en-US" sz="3200">
                <a:sym typeface="Symbol" charset="2"/>
              </a:rPr>
              <a:t>s for </a:t>
            </a:r>
            <a:r>
              <a:rPr lang="en-US" sz="3200" i="1">
                <a:sym typeface="Symbol" charset="2"/>
              </a:rPr>
              <a:t>x,y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Propagation</a:t>
            </a:r>
          </a:p>
          <a:p>
            <a:pPr lvl="1"/>
            <a:r>
              <a:rPr lang="en-US" sz="3200" dirty="0">
                <a:sym typeface="Symbol" charset="2"/>
              </a:rPr>
              <a:t>if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:=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for some constant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then replace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with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for all uses of </a:t>
            </a:r>
            <a:r>
              <a:rPr lang="en-US" sz="3200" i="1" dirty="0">
                <a:sym typeface="Symbol" charset="2"/>
              </a:rPr>
              <a:t>v</a:t>
            </a:r>
          </a:p>
          <a:p>
            <a:pPr lvl="1"/>
            <a:r>
              <a:rPr lang="en-US" sz="3200" i="1" dirty="0"/>
              <a:t>v</a:t>
            </a:r>
            <a:r>
              <a:rPr lang="en-US" sz="3200" dirty="0"/>
              <a:t> := </a:t>
            </a:r>
            <a:r>
              <a:rPr lang="en-US" dirty="0">
                <a:sym typeface="Symbol" charset="2"/>
              </a:rPr>
              <a:t> (</a:t>
            </a:r>
            <a:r>
              <a:rPr lang="en-US" i="1" dirty="0">
                <a:sym typeface="Symbol" charset="2"/>
              </a:rPr>
              <a:t>c1, c2, ..., </a:t>
            </a:r>
            <a:r>
              <a:rPr lang="en-US" i="1" dirty="0" err="1">
                <a:sym typeface="Symbol" charset="2"/>
              </a:rPr>
              <a:t>cn</a:t>
            </a:r>
            <a:r>
              <a:rPr lang="en-US" dirty="0">
                <a:sym typeface="Symbol" charset="2"/>
              </a:rPr>
              <a:t>) </a:t>
            </a:r>
            <a:r>
              <a:rPr lang="en-US" sz="3200" dirty="0">
                <a:sym typeface="Symbol" charset="2"/>
              </a:rPr>
              <a:t>where all c</a:t>
            </a:r>
            <a:r>
              <a:rPr lang="en-US" sz="3200" baseline="-25000" dirty="0">
                <a:sym typeface="Symbol" charset="2"/>
              </a:rPr>
              <a:t>i</a:t>
            </a:r>
            <a:r>
              <a:rPr lang="en-US" sz="3200" dirty="0">
                <a:sym typeface="Symbol" charset="2"/>
              </a:rPr>
              <a:t> are equal to </a:t>
            </a:r>
            <a:r>
              <a:rPr lang="en-US" sz="3200" i="1" dirty="0">
                <a:sym typeface="Symbol" charset="2"/>
              </a:rPr>
              <a:t>c</a:t>
            </a:r>
            <a:r>
              <a:rPr lang="en-US" sz="3200" dirty="0">
                <a:sym typeface="Symbol" charset="2"/>
              </a:rPr>
              <a:t> can be replaced by </a:t>
            </a:r>
            <a:r>
              <a:rPr lang="en-US" sz="3200" i="1" dirty="0">
                <a:sym typeface="Symbol" charset="2"/>
              </a:rPr>
              <a:t>v</a:t>
            </a:r>
            <a:r>
              <a:rPr lang="en-US" sz="3200" dirty="0">
                <a:sym typeface="Symbol" charset="2"/>
              </a:rPr>
              <a:t> := </a:t>
            </a:r>
            <a:r>
              <a:rPr lang="en-US" sz="3200" i="1" dirty="0" smtClean="0">
                <a:sym typeface="Symbol" charset="2"/>
              </a:rPr>
              <a:t>c</a:t>
            </a:r>
          </a:p>
          <a:p>
            <a:pPr lvl="1"/>
            <a:r>
              <a:rPr lang="en-US" sz="3200" dirty="0" smtClean="0">
                <a:sym typeface="Symbol" charset="2"/>
              </a:rPr>
              <a:t>In practice, all phi functions will be binary: </a:t>
            </a:r>
            <a:r>
              <a:rPr lang="en-US" dirty="0">
                <a:sym typeface="Symbol" charset="2"/>
              </a:rPr>
              <a:t> (</a:t>
            </a:r>
            <a:r>
              <a:rPr lang="en-US" i="1" dirty="0">
                <a:sym typeface="Symbol" charset="2"/>
              </a:rPr>
              <a:t>c1, </a:t>
            </a:r>
            <a:r>
              <a:rPr lang="en-US" i="1" dirty="0" smtClean="0">
                <a:sym typeface="Symbol" charset="2"/>
              </a:rPr>
              <a:t>c2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18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j1)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k1)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i1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j5)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19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  <a:p>
            <a:pPr lvl="1"/>
            <a:r>
              <a:rPr lang="en-US"/>
              <a:t>In previous flow graph, is j always equal to 1?</a:t>
            </a:r>
          </a:p>
          <a:p>
            <a:pPr lvl="1"/>
            <a:r>
              <a:rPr lang="en-US"/>
              <a:t>If j = 1 always, then block 6 will never execute and so j := i and j := 1 always</a:t>
            </a:r>
          </a:p>
          <a:p>
            <a:pPr lvl="1"/>
            <a:r>
              <a:rPr lang="en-US"/>
              <a:t>If j &gt; 20 then block 6 will execute, and j := k will be executed so that eventually j &gt; 20</a:t>
            </a:r>
          </a:p>
          <a:p>
            <a:pPr lvl="1"/>
            <a:r>
              <a:rPr lang="en-US"/>
              <a:t>Which will happen? Using SSA we can find the answer.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is no fully optimizing compiler </a:t>
            </a:r>
            <a:r>
              <a:rPr lang="en-US" sz="2800" i="1" dirty="0"/>
              <a:t>O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Let’s assume </a:t>
            </a:r>
            <a:r>
              <a:rPr lang="en-US" sz="2800" i="1" dirty="0"/>
              <a:t>O</a:t>
            </a:r>
            <a:r>
              <a:rPr lang="en-US" sz="2800" dirty="0"/>
              <a:t> exists: it takes a program P and produces output </a:t>
            </a:r>
            <a:r>
              <a:rPr lang="en-US" sz="2800" b="1" dirty="0" err="1"/>
              <a:t>Opt</a:t>
            </a:r>
            <a:r>
              <a:rPr lang="en-US" sz="2800" dirty="0" err="1"/>
              <a:t>(P</a:t>
            </a:r>
            <a:r>
              <a:rPr lang="en-US" sz="2800" dirty="0"/>
              <a:t>) which is the </a:t>
            </a:r>
            <a:r>
              <a:rPr lang="en-US" sz="2800" i="1" dirty="0"/>
              <a:t>smallest</a:t>
            </a:r>
            <a:r>
              <a:rPr lang="en-US" sz="28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Imagine a program Q that produces no output and never terminates, then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/>
              <a:t>) could be: </a:t>
            </a:r>
            <a:br>
              <a:rPr lang="en-US" sz="2800" dirty="0"/>
            </a:br>
            <a:r>
              <a:rPr lang="en-US" sz="2000" dirty="0">
                <a:latin typeface="Courier" charset="0"/>
              </a:rPr>
              <a:t>L1: </a:t>
            </a:r>
            <a:r>
              <a:rPr lang="en-US" sz="2000" dirty="0" err="1">
                <a:latin typeface="Courier" charset="0"/>
              </a:rPr>
              <a:t>goto</a:t>
            </a:r>
            <a:r>
              <a:rPr lang="en-US" sz="20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to check if a program P never terminates on some inputs, check if </a:t>
            </a:r>
            <a:r>
              <a:rPr lang="en-US" sz="2800" b="1" dirty="0" err="1"/>
              <a:t>Opt</a:t>
            </a:r>
            <a:r>
              <a:rPr lang="en-US" sz="2800" dirty="0" err="1"/>
              <a:t>(P(i</a:t>
            </a:r>
            <a:r>
              <a:rPr lang="en-US" sz="2800" dirty="0"/>
              <a:t>)) is equal to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 smtClean="0"/>
              <a:t>) = Solves the </a:t>
            </a:r>
            <a:r>
              <a:rPr lang="en-US" sz="2800" smtClean="0"/>
              <a:t>Halting Problem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Full Employment Theorem for Compiler Writers, see Rice(1953)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6: j5 := k2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(j3, 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6</a:t>
            </a:r>
            <a:r>
              <a:rPr lang="en-US" dirty="0" smtClean="0">
                <a:latin typeface="Calibri"/>
              </a:rPr>
              <a:t>:</a:t>
            </a:r>
          </a:p>
          <a:p>
            <a:r>
              <a:rPr lang="en-US" dirty="0">
                <a:latin typeface="Calibri"/>
              </a:rPr>
              <a:t>    k5 := k2</a:t>
            </a:r>
            <a:r>
              <a:rPr lang="en-US" dirty="0" smtClean="0">
                <a:latin typeface="Calibri"/>
              </a:rPr>
              <a:t>+1</a:t>
            </a:r>
            <a:endParaRPr lang="en-US" sz="2800" dirty="0">
              <a:latin typeface="Calibri"/>
            </a:endParaRP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k2)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(j4, 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j4 :=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  <a:sym typeface="Symbol" charset="2"/>
              </a:rPr>
              <a:t>(1)</a:t>
            </a:r>
          </a:p>
          <a:p>
            <a:r>
              <a:rPr lang="en-US" sz="2800" dirty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j2 := </a:t>
            </a:r>
            <a:r>
              <a:rPr lang="en-US" dirty="0">
                <a:latin typeface="Calibri"/>
                <a:sym typeface="Symbol" charset="2"/>
              </a:rPr>
              <a:t></a:t>
            </a:r>
            <a:r>
              <a:rPr lang="en-US" dirty="0" smtClean="0">
                <a:latin typeface="Calibri"/>
                <a:sym typeface="Symbol" charset="2"/>
              </a:rPr>
              <a:t>(1, </a:t>
            </a:r>
            <a:r>
              <a:rPr lang="en-US" dirty="0">
                <a:latin typeface="Calibri"/>
                <a:sym typeface="Symbol" charset="2"/>
              </a:rPr>
              <a:t>1)</a:t>
            </a: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 j2 &lt; 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j3 := 1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149597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 i1 := 1  j1 := 1</a:t>
            </a:r>
          </a:p>
          <a:p>
            <a:r>
              <a:rPr lang="en-US" dirty="0">
                <a:latin typeface="Calibri"/>
              </a:rPr>
              <a:t>    k1 := 0</a:t>
            </a:r>
            <a:endParaRPr lang="en-US" sz="2800" dirty="0">
              <a:latin typeface="Calibri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dirty="0">
                <a:latin typeface="Calibri"/>
                <a:sym typeface="Symbol" charset="2"/>
              </a:rPr>
              <a:t>    </a:t>
            </a:r>
            <a:r>
              <a:rPr lang="en-US" dirty="0">
                <a:latin typeface="Calibri"/>
              </a:rPr>
              <a:t>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 if</a:t>
            </a:r>
            <a:r>
              <a:rPr lang="en-US" dirty="0" smtClean="0">
                <a:latin typeface="Calibri"/>
              </a:rPr>
              <a:t> 1 &lt; </a:t>
            </a:r>
            <a:r>
              <a:rPr lang="en-US" dirty="0">
                <a:latin typeface="Calibri"/>
              </a:rPr>
              <a:t>20</a:t>
            </a:r>
            <a:endParaRPr lang="en-US" sz="2800" dirty="0">
              <a:latin typeface="Calibri"/>
            </a:endParaRPr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368797" y="2168099"/>
            <a:ext cx="1203203" cy="10678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</a:t>
            </a:r>
            <a:r>
              <a:rPr lang="en-US" dirty="0" smtClean="0">
                <a:latin typeface="Calibri"/>
              </a:rPr>
              <a:t> 1</a:t>
            </a:r>
            <a:endParaRPr lang="en-US" dirty="0">
              <a:latin typeface="Calibri"/>
            </a:endParaRP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</a:t>
            </a:r>
            <a:r>
              <a:rPr lang="en-US" dirty="0" smtClean="0">
                <a:latin typeface="Calibri"/>
              </a:rPr>
              <a:t> </a:t>
            </a:r>
          </a:p>
          <a:p>
            <a:r>
              <a:rPr lang="en-US" dirty="0">
                <a:latin typeface="Calibri"/>
              </a:rPr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</a:t>
            </a:r>
            <a:r>
              <a:rPr lang="en-US" dirty="0" smtClean="0">
                <a:latin typeface="Calibri"/>
              </a:rPr>
              <a:t>:</a:t>
            </a:r>
            <a:endParaRPr lang="en-US" dirty="0" smtClean="0">
              <a:latin typeface="Calibri"/>
              <a:sym typeface="Symbol" charset="2"/>
            </a:endParaRPr>
          </a:p>
          <a:p>
            <a:r>
              <a:rPr lang="en-US" sz="2800" dirty="0" smtClean="0">
                <a:latin typeface="Calibri"/>
              </a:rPr>
              <a:t>   </a:t>
            </a:r>
            <a:r>
              <a:rPr lang="en-US" dirty="0">
                <a:latin typeface="Calibri"/>
              </a:rPr>
              <a:t>k4 := </a:t>
            </a:r>
            <a:r>
              <a:rPr lang="en-US" dirty="0">
                <a:latin typeface="Calibri"/>
                <a:sym typeface="Symbol" charset="2"/>
              </a:rPr>
              <a:t>(</a:t>
            </a:r>
            <a:r>
              <a:rPr lang="en-US" dirty="0" smtClean="0">
                <a:latin typeface="Calibri"/>
                <a:sym typeface="Symbol" charset="2"/>
              </a:rPr>
              <a:t>k3)</a:t>
            </a:r>
            <a:endParaRPr lang="en-US" dirty="0">
              <a:latin typeface="Calibri"/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(k4,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8100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3:</a:t>
            </a:r>
            <a:endParaRPr lang="en-US" sz="2800" dirty="0">
              <a:latin typeface="Calibri"/>
            </a:endParaRPr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733800" y="20621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86300" y="2736850"/>
            <a:ext cx="11049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2057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7: k4 := </a:t>
            </a:r>
            <a:r>
              <a:rPr lang="en-US" dirty="0">
                <a:latin typeface="Calibri"/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791200" y="27368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86300" y="42005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800600" y="5114925"/>
            <a:ext cx="11811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16200000" flipV="1">
            <a:off x="3709987" y="3986213"/>
            <a:ext cx="4352925" cy="190500"/>
          </a:xfrm>
          <a:prstGeom prst="curvedConnector5">
            <a:avLst>
              <a:gd name="adj1" fmla="val -5250"/>
              <a:gd name="adj2" fmla="val -1237500"/>
              <a:gd name="adj3" fmla="val 105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676400" y="24384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1:</a:t>
            </a:r>
            <a:endParaRPr lang="en-US" sz="2800" dirty="0">
              <a:latin typeface="Calibri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114800" y="25146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2: k2 := </a:t>
            </a:r>
            <a:r>
              <a:rPr lang="en-US" dirty="0">
                <a:latin typeface="Calibri"/>
                <a:sym typeface="Symbol" charset="2"/>
              </a:rPr>
              <a:t>(k3, 0)</a:t>
            </a:r>
          </a:p>
          <a:p>
            <a:r>
              <a:rPr lang="en-US" dirty="0">
                <a:latin typeface="Calibri"/>
                <a:sym typeface="Symbol" charset="2"/>
              </a:rPr>
              <a:t>   </a:t>
            </a:r>
            <a:r>
              <a:rPr lang="en-US" dirty="0">
                <a:latin typeface="Calibri"/>
              </a:rPr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276600" y="26717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343400" y="3346450"/>
            <a:ext cx="9906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562600" y="43434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352800" y="43434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334000" y="33464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690937" y="3167063"/>
            <a:ext cx="2295525" cy="990600"/>
          </a:xfrm>
          <a:prstGeom prst="curvedConnector5">
            <a:avLst>
              <a:gd name="adj1" fmla="val -39213"/>
              <a:gd name="adj2" fmla="val 357370"/>
              <a:gd name="adj3" fmla="val 10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/>
              <a:t>For more complex programs, we need </a:t>
            </a:r>
            <a:r>
              <a:rPr lang="en-US" i="1"/>
              <a:t>dependencies</a:t>
            </a:r>
            <a:r>
              <a:rPr lang="en-US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after write</a:t>
            </a:r>
            <a:r>
              <a:rPr lang="en-US"/>
              <a:t>: A defines variable </a:t>
            </a:r>
            <a:r>
              <a:rPr lang="en-US" i="1"/>
              <a:t>v</a:t>
            </a:r>
            <a:r>
              <a:rPr lang="en-US"/>
              <a:t>, then B uses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write</a:t>
            </a:r>
            <a:r>
              <a:rPr lang="en-US"/>
              <a:t>: A defines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read</a:t>
            </a:r>
            <a:r>
              <a:rPr lang="en-US"/>
              <a:t>: A uses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Control</a:t>
            </a:r>
            <a:r>
              <a:rPr lang="en-US"/>
              <a:t>: A controls whether B executes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M[k] := j</a:t>
            </a:r>
          </a:p>
          <a:p>
            <a:pPr>
              <a:lnSpc>
                <a:spcPct val="90000"/>
              </a:lnSpc>
            </a:pPr>
            <a:r>
              <a:rPr lang="en-US" sz="2800"/>
              <a:t>We cannot tell if </a:t>
            </a:r>
            <a:r>
              <a:rPr lang="en-US" sz="2800" i="1"/>
              <a:t>i, j, k</a:t>
            </a:r>
            <a:r>
              <a:rPr lang="en-US" sz="280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80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800"/>
              <a:t>SSA does not offer an easy solution to these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optimizations</a:t>
            </a:r>
          </a:p>
          <a:p>
            <a:pPr lvl="1">
              <a:lnSpc>
                <a:spcPct val="90000"/>
              </a:lnSpc>
            </a:pPr>
            <a:r>
              <a:rPr lang="en-US" sz="24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Amdahl’s 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71800"/>
            <a:ext cx="3962400" cy="3581400"/>
          </a:xfrm>
        </p:spPr>
        <p:txBody>
          <a:bodyPr/>
          <a:lstStyle/>
          <a:p>
            <a:r>
              <a:rPr lang="en-US" sz="2400" dirty="0"/>
              <a:t>Control Flow Analysis</a:t>
            </a:r>
          </a:p>
          <a:p>
            <a:r>
              <a:rPr lang="en-US" sz="2400" dirty="0"/>
              <a:t>Data Flow Analysis</a:t>
            </a:r>
          </a:p>
          <a:p>
            <a:r>
              <a:rPr lang="en-US" sz="2400" dirty="0"/>
              <a:t>Dependence Analysis</a:t>
            </a:r>
          </a:p>
          <a:p>
            <a:r>
              <a:rPr lang="en-US" sz="2400" dirty="0"/>
              <a:t>Alias Analysis</a:t>
            </a:r>
          </a:p>
          <a:p>
            <a:r>
              <a:rPr lang="en-US" sz="2400" dirty="0"/>
              <a:t>Early Optimizations</a:t>
            </a:r>
          </a:p>
          <a:p>
            <a:r>
              <a:rPr lang="en-US" sz="24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1148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Interprocedural</a:t>
            </a:r>
            <a:r>
              <a:rPr lang="en-US" sz="24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Memory Hierarchy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5800" y="19812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Calibri"/>
              </a:rPr>
              <a:t>Advanced Compiler Design and Implementation</a:t>
            </a:r>
            <a:r>
              <a:rPr lang="en-US" sz="2800" dirty="0">
                <a:latin typeface="Calibri"/>
              </a:rPr>
              <a:t> by Steven S. </a:t>
            </a:r>
            <a:r>
              <a:rPr lang="en-US" sz="2800" dirty="0" err="1">
                <a:latin typeface="Calibri"/>
              </a:rPr>
              <a:t>Muchnick</a:t>
            </a:r>
            <a:endParaRPr lang="en-US" sz="32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31</a:t>
            </a:fld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Various early optimization steps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Single-Assignment Form (SSA)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Optimization using </a:t>
            </a:r>
            <a:r>
              <a:rPr lang="en-US" smtClean="0"/>
              <a:t>SSA 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 rc = test_condition();</a:t>
            </a:r>
          </a:p>
          <a:p>
            <a:pPr>
              <a:buFontTx/>
              <a:buNone/>
            </a:pPr>
            <a:r>
              <a:rPr lang="en-US" sz="1800" b="1"/>
              <a:t>  if (rc != GOOD) {</a:t>
            </a:r>
          </a:p>
          <a:p>
            <a:pPr>
              <a:buFontTx/>
              <a:buNone/>
            </a:pPr>
            <a:r>
              <a:rPr lang="en-US" sz="1800" b="1"/>
              <a:t>    exit(rc);</a:t>
            </a:r>
          </a:p>
          <a:p>
            <a:pPr>
              <a:buFontTx/>
              <a:buNone/>
            </a:pPr>
            <a:r>
              <a:rPr lang="en-US" sz="1800" b="1"/>
              <a:t> 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if ((rc = test_condition())) {</a:t>
            </a:r>
          </a:p>
          <a:p>
            <a:pPr>
              <a:buFontTx/>
              <a:buNone/>
            </a:pPr>
            <a:r>
              <a:rPr lang="en-US" sz="1800" b="1"/>
              <a:t>   exit(rc);</a:t>
            </a:r>
          </a:p>
          <a:p>
            <a:pPr>
              <a:buFontTx/>
              <a:buNone/>
            </a:pPr>
            <a:r>
              <a:rPr lang="en-US" sz="1800" b="1"/>
              <a:t>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371600" y="5638800"/>
            <a:ext cx="611878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 dirty="0">
                <a:solidFill>
                  <a:srgbClr val="990000"/>
                </a:solidFill>
                <a:latin typeface="Calibri"/>
              </a:rPr>
              <a:t>Which version of check runs faster?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14478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What does this program output?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3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000099"/>
                </a:solidFill>
              </a:rPr>
              <a:t>Not: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$ decafcc byzero.decaf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Floating exception</a:t>
            </a:r>
            <a:endParaRPr lang="en-US" sz="320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/>
              <a:t>() {</a:t>
            </a:r>
          </a:p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dirty="0"/>
              <a:t>;</a:t>
            </a:r>
          </a:p>
          <a:p>
            <a:pPr>
              <a:buFontTx/>
              <a:buNone/>
            </a:pPr>
            <a:r>
              <a:rPr lang="en-US" sz="2400" dirty="0"/>
              <a:t>    if (false)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990000"/>
                </a:solidFill>
              </a:rPr>
              <a:t>x</a:t>
            </a:r>
            <a:r>
              <a:rPr lang="en-US" sz="2400" dirty="0">
                <a:solidFill>
                  <a:srgbClr val="990000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2400" dirty="0"/>
              <a:t>    } else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/>
              <a:t>x</a:t>
            </a:r>
            <a:r>
              <a:rPr lang="en-US" sz="2400" dirty="0"/>
              <a:t> = 3;</a:t>
            </a:r>
          </a:p>
          <a:p>
            <a:pPr>
              <a:buFontTx/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print_int</a:t>
            </a:r>
            <a:r>
              <a:rPr lang="en-US" sz="2400" dirty="0" smtClean="0"/>
              <a:t>( </a:t>
            </a:r>
            <a:r>
              <a:rPr lang="en-US" sz="2400" dirty="0" err="1"/>
              <a:t>x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705600" y="1687513"/>
            <a:ext cx="2057400" cy="1196975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Calibri"/>
              </a:rPr>
              <a:t>branch delay</a:t>
            </a:r>
            <a:r>
              <a:rPr lang="en-US" dirty="0">
                <a:latin typeface="Calibri"/>
              </a:rPr>
              <a:t> slot (cf. </a:t>
            </a:r>
            <a:r>
              <a:rPr lang="en-US" b="1" dirty="0">
                <a:latin typeface="Calibri"/>
              </a:rPr>
              <a:t>load delay</a:t>
            </a:r>
            <a:r>
              <a:rPr lang="en-US" dirty="0">
                <a:latin typeface="Calibri"/>
              </a:rPr>
              <a:t> slot)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two instructions perform that same function </a:t>
            </a:r>
            <a:r>
              <a:rPr lang="en-US" b="1" i="1" dirty="0"/>
              <a:t>and</a:t>
            </a:r>
            <a:r>
              <a:rPr lang="en-US" dirty="0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li $t0, 4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Remove unreachable code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 err="1" smtClean="0"/>
              <a:t>br</a:t>
            </a:r>
            <a:r>
              <a:rPr lang="en-US" smtClean="0"/>
              <a:t> L2</a:t>
            </a:r>
            <a:endParaRPr lang="en-US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... (all of this code until next label can be removed)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 smtClean="0"/>
              <a:t>br</a:t>
            </a:r>
            <a:r>
              <a:rPr lang="en-US" dirty="0" smtClean="0"/>
              <a:t> L1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L1: </a:t>
            </a:r>
            <a:r>
              <a:rPr lang="en-US" dirty="0" err="1" smtClean="0"/>
              <a:t>br</a:t>
            </a:r>
            <a:r>
              <a:rPr lang="en-US" dirty="0" smtClean="0"/>
              <a:t> L2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 dirty="0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 dirty="0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 dirty="0"/>
              <a:t>Filling delay slots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1895</Words>
  <Application>Microsoft Macintosh PowerPoint</Application>
  <PresentationFormat>On-screen Show (4:3)</PresentationFormat>
  <Paragraphs>360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1144</cp:revision>
  <cp:lastPrinted>2011-11-29T07:18:27Z</cp:lastPrinted>
  <dcterms:created xsi:type="dcterms:W3CDTF">2011-11-30T17:42:58Z</dcterms:created>
  <dcterms:modified xsi:type="dcterms:W3CDTF">2016-07-26T19:04:42Z</dcterms:modified>
</cp:coreProperties>
</file>