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336" r:id="rId2"/>
    <p:sldId id="328" r:id="rId3"/>
    <p:sldId id="274" r:id="rId4"/>
    <p:sldId id="275" r:id="rId5"/>
    <p:sldId id="296" r:id="rId6"/>
    <p:sldId id="333" r:id="rId7"/>
    <p:sldId id="334" r:id="rId8"/>
    <p:sldId id="335" r:id="rId9"/>
    <p:sldId id="283" r:id="rId10"/>
    <p:sldId id="276" r:id="rId11"/>
    <p:sldId id="297" r:id="rId12"/>
    <p:sldId id="329" r:id="rId13"/>
    <p:sldId id="330" r:id="rId14"/>
    <p:sldId id="331" r:id="rId15"/>
    <p:sldId id="332" r:id="rId16"/>
    <p:sldId id="282" r:id="rId17"/>
    <p:sldId id="338" r:id="rId18"/>
    <p:sldId id="339" r:id="rId19"/>
    <p:sldId id="340" r:id="rId20"/>
    <p:sldId id="34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7" autoAdjust="0"/>
    <p:restoredTop sz="90987"/>
  </p:normalViewPr>
  <p:slideViewPr>
    <p:cSldViewPr>
      <p:cViewPr varScale="1">
        <p:scale>
          <a:sx n="110" d="100"/>
          <a:sy n="110" d="100"/>
        </p:scale>
        <p:origin x="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F7010-A84E-704E-888E-925FF3BC72A8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17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CE162-726B-C849-BD5F-2C7393811307}" type="slidenum">
              <a:rPr lang="en-US"/>
              <a:pPr/>
              <a:t>19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20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90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98AE2-AC9E-3C4C-9D31-DE6709593479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4E2AA-209D-914A-AA14-E8A1CA15624F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BA4C8-934C-E044-B337-5D91AD55E855}" type="slidenum">
              <a:rPr lang="en-US"/>
              <a:pPr/>
              <a:t>10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6463-6402-9444-9D24-C1AA7A3F904B}" type="slidenum">
              <a:rPr lang="en-US"/>
              <a:pPr/>
              <a:t>11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5A6CB-08E3-524B-8C9B-64D562E378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92C70B-525B-C244-8194-8054D136B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CFD953-0489-1049-B009-D2A50178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5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74EB38-19C7-0A47-9DA7-EF9C247F1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0B63D-1D45-934B-8852-0FE4E44D7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D94201BD-6681-B946-ACD9-A8F6D28AC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7239DC-80BD-6548-8DB2-1E10163B0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E8DB63-B1A4-6E46-B74E-6ED20EB2F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9A20-85E7-6A4F-91F4-CB0E54697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5A860-F165-D74C-9B3B-2A72FB17C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795DF0-D497-CD47-BF00-55C4F8C96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B0A71E-AE5E-9F4C-8CE0-2715EAEB7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A3E6-8CDB-444B-953E-73EABEFB8F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04CF-318D-C041-A3B1-3CA279BFD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933FD-7F1E-8949-B28A-150239BD2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719C-97CE-6749-B779-8484F4356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D7924-11D9-434F-A128-5B26D5567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5928-6C2B-9D4C-894A-C60E28A1F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CA4F0-5B53-F54E-9BD4-58A4FA177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3BE2E-3D3C-6345-8F69-EBE0F4879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8" name="Shape 19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CFG2: Ambiguity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1A1C-8733-2F46-969B-B912AB69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5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Unambiguous grammar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             /*all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matched*/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>
                <a:sym typeface="Symbol" charset="2"/>
              </a:rPr>
              <a:t>        /*some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unmatched*/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endParaRPr lang="en-US" sz="20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E1FC-A366-FC4B-A361-FC3B4E4900C8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48064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unmatched </a:t>
            </a:r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Check unambiguous dangling-else grammar with the following inputs: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Other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olidFill>
                  <a:srgbClr val="808000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 else</a:t>
            </a:r>
            <a:r>
              <a:rPr lang="en-US" sz="3200">
                <a:sym typeface="Symbol" charset="2"/>
              </a:rPr>
              <a:t>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</a:t>
            </a:r>
            <a:endParaRPr lang="en-US" sz="240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6CC-244D-734D-BCCA-A740593180F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Impossible to automatically convert an ambiguous grammar to an unambiguous one</a:t>
            </a:r>
          </a:p>
          <a:p>
            <a:r>
              <a:rPr lang="en-CA" dirty="0"/>
              <a:t>Used with care, ambiguity can simplify the grammar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Sometimes allow more natural definitions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We need disambiguation mechanisms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 of re-writing the grammar </a:t>
            </a:r>
          </a:p>
          <a:p>
            <a:pPr lvl="1"/>
            <a:r>
              <a:rPr lang="en-CA" dirty="0"/>
              <a:t>Use the more natural (ambiguous) grammar</a:t>
            </a:r>
          </a:p>
          <a:p>
            <a:pPr lvl="1"/>
            <a:r>
              <a:rPr lang="en-CA" dirty="0"/>
              <a:t>Along with disambiguation declarations</a:t>
            </a:r>
          </a:p>
          <a:p>
            <a:r>
              <a:rPr lang="en-CA" dirty="0"/>
              <a:t>Most tools allow  </a:t>
            </a:r>
            <a:r>
              <a:rPr lang="en-CA" dirty="0">
                <a:solidFill>
                  <a:schemeClr val="accent2"/>
                </a:solidFill>
              </a:rPr>
              <a:t>precedence and associativity declaration</a:t>
            </a:r>
            <a:r>
              <a:rPr lang="en-CA" dirty="0"/>
              <a:t> to disambiguate grammars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Associativity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Left associativity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-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  <a:blipFill rotWithShape="1">
                <a:blip r:embed="rId2"/>
                <a:stretch>
                  <a:fillRect l="-2118" t="-2222" b="-16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356993"/>
            <a:ext cx="2867173" cy="2138298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3284984"/>
            <a:ext cx="2664296" cy="2210307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H="1">
            <a:off x="5342406" y="3531031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5342406" y="3806723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5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Precedence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E /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/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Precedence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–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                                        %left /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  <a:blipFill>
                <a:blip r:embed="rId2"/>
                <a:stretch>
                  <a:fillRect l="-1958" t="-1846" b="-30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068960"/>
            <a:ext cx="2867173" cy="2327623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50963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9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09488" y="4998096"/>
              <a:ext cx="18981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2996952"/>
            <a:ext cx="2664296" cy="2376264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55052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0827" y="4106987"/>
              <a:ext cx="24874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3"/>
              <a:ext cx="8597" cy="361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5" name="Straight Connector 54"/>
          <p:cNvCxnSpPr/>
          <p:nvPr/>
        </p:nvCxnSpPr>
        <p:spPr bwMode="auto">
          <a:xfrm flipH="1">
            <a:off x="1691680" y="3294850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1691680" y="3570542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07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Ambiguous Grammars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What does this grammar generate?</a:t>
            </a:r>
          </a:p>
          <a:p>
            <a:r>
              <a:rPr lang="en-US" dirty="0">
                <a:sym typeface="Symbol" charset="2"/>
              </a:rPr>
              <a:t>What is the parse tree for </a:t>
            </a:r>
            <a:r>
              <a:rPr lang="en-US" i="1" dirty="0" err="1">
                <a:sym typeface="Symbol" charset="2"/>
              </a:rPr>
              <a:t>a|b</a:t>
            </a:r>
            <a:r>
              <a:rPr lang="en-US" i="1" dirty="0">
                <a:sym typeface="Symbol" charset="2"/>
              </a:rPr>
              <a:t>*a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Is this grammar ambiguous?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CBE-25FE-734C-8AD3-DE387DFD7035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40560" y="1916832"/>
            <a:ext cx="3203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/>
              <a:t>R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R ‘|’ R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</a:t>
            </a:r>
            <a:r>
              <a:rPr lang="en-US" dirty="0" err="1">
                <a:sym typeface="Symbol" charset="2"/>
              </a:rPr>
              <a:t>R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‘*’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‘(‘ R ‘)’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a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+ E          E  E *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)            E  -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+ T	T  T * 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T		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( E )	              F  -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Input: id + id *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17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38" y="2286000"/>
            <a:ext cx="1631950" cy="647700"/>
            <a:chOff x="4197" y="1440"/>
            <a:chExt cx="1028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608" y="1560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992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40"/>
              <a:ext cx="363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>
              <a:off x="4677" y="1440"/>
              <a:ext cx="44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7" y="1440"/>
              <a:ext cx="43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33700"/>
            <a:ext cx="369887" cy="723900"/>
            <a:chOff x="4197" y="1848"/>
            <a:chExt cx="233" cy="456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201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>
              <a:off x="4314" y="1848"/>
              <a:ext cx="0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57600"/>
            <a:ext cx="354013" cy="762000"/>
            <a:chOff x="4202" y="2304"/>
            <a:chExt cx="223" cy="480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30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419600"/>
            <a:ext cx="438150" cy="762000"/>
            <a:chOff x="4176" y="2784"/>
            <a:chExt cx="276" cy="480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97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78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429500" y="2933700"/>
            <a:ext cx="1120775" cy="647700"/>
            <a:chOff x="4680" y="1848"/>
            <a:chExt cx="706" cy="408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132107" idx="2"/>
              <a:endCxn id="132110" idx="0"/>
            </p:cNvCxnSpPr>
            <p:nvPr/>
          </p:nvCxnSpPr>
          <p:spPr bwMode="auto">
            <a:xfrm flipH="1">
              <a:off x="4797" y="1848"/>
              <a:ext cx="31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132107" idx="2"/>
              <a:endCxn id="132112" idx="0"/>
            </p:cNvCxnSpPr>
            <p:nvPr/>
          </p:nvCxnSpPr>
          <p:spPr bwMode="auto">
            <a:xfrm flipH="1">
              <a:off x="5050" y="1848"/>
              <a:ext cx="59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132107" idx="2"/>
              <a:endCxn id="132111" idx="0"/>
            </p:cNvCxnSpPr>
            <p:nvPr/>
          </p:nvCxnSpPr>
          <p:spPr bwMode="auto">
            <a:xfrm>
              <a:off x="5109" y="1848"/>
              <a:ext cx="166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437438" y="3581400"/>
            <a:ext cx="354012" cy="685800"/>
            <a:chOff x="4685" y="2256"/>
            <a:chExt cx="223" cy="432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>
              <a:off x="4797" y="225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394575" y="4267200"/>
            <a:ext cx="438150" cy="762000"/>
            <a:chOff x="4658" y="2688"/>
            <a:chExt cx="276" cy="480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658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 flipH="1">
              <a:off x="4796" y="2688"/>
              <a:ext cx="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53400" y="3581400"/>
            <a:ext cx="438150" cy="685800"/>
            <a:chOff x="5136" y="2256"/>
            <a:chExt cx="276" cy="432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36" y="240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 flipH="1">
              <a:off x="5274" y="2256"/>
              <a:ext cx="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42" name="Group 46"/>
          <p:cNvGrpSpPr>
            <a:grpSpLocks/>
          </p:cNvGrpSpPr>
          <p:nvPr/>
        </p:nvGrpSpPr>
        <p:grpSpPr bwMode="auto">
          <a:xfrm>
            <a:off x="3491880" y="4894262"/>
            <a:ext cx="5403850" cy="1211263"/>
            <a:chOff x="2160" y="3072"/>
            <a:chExt cx="3404" cy="763"/>
          </a:xfrm>
        </p:grpSpPr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2160" y="3072"/>
              <a:ext cx="768" cy="2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3024" y="3312"/>
              <a:ext cx="2540" cy="5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Warning! Is this unambiguous?</a:t>
              </a:r>
            </a:p>
            <a:p>
              <a:r>
                <a:rPr lang="en-US" dirty="0"/>
                <a:t>Check derivations for </a:t>
              </a:r>
              <a:r>
                <a:rPr lang="en-US" dirty="0">
                  <a:solidFill>
                    <a:schemeClr val="accent2"/>
                  </a:solidFill>
                </a:rPr>
                <a:t>– id + id</a:t>
              </a:r>
            </a:p>
          </p:txBody>
        </p:sp>
        <p:cxnSp>
          <p:nvCxnSpPr>
            <p:cNvPr id="132141" name="AutoShape 45"/>
            <p:cNvCxnSpPr>
              <a:cxnSpLocks noChangeShapeType="1"/>
              <a:stCxn id="132140" idx="0"/>
              <a:endCxn id="132139" idx="3"/>
            </p:cNvCxnSpPr>
            <p:nvPr/>
          </p:nvCxnSpPr>
          <p:spPr bwMode="auto">
            <a:xfrm rot="16200000" flipV="1">
              <a:off x="3563" y="2581"/>
              <a:ext cx="96" cy="13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4800600" y="61722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 with F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-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  <p:bldP spid="132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</a:t>
            </a:r>
            <a:r>
              <a:rPr lang="en-US" sz="2400"/>
              <a:t>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Modified Grammar (unambiguous?)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MatchedStmt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MatchedStmt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874C137-97EB-6B47-9538-41D8FA9595C8}" type="slidenum">
              <a:rPr lang="en-US"/>
              <a:pPr/>
              <a:t>19</a:t>
            </a:fld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91440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</a:t>
            </a: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135066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133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25" y="1958"/>
              <a:ext cx="2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250" y="1958"/>
              <a:ext cx="69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44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63" y="2592"/>
              <a:ext cx="8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250" y="2592"/>
              <a:ext cx="51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3953583" y="1980129"/>
            <a:ext cx="1869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id - id / id</a:t>
            </a:r>
            <a:endParaRPr lang="en-CA" sz="3200" dirty="0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843658" y="2420888"/>
            <a:ext cx="2800350" cy="3368675"/>
            <a:chOff x="3312" y="1670"/>
            <a:chExt cx="1764" cy="2122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40" name="AutoShape 17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 flipH="1">
              <a:off x="3931" y="1958"/>
              <a:ext cx="1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0"/>
            <p:cNvCxnSpPr>
              <a:cxnSpLocks noChangeShapeType="1"/>
              <a:stCxn id="31" idx="2"/>
              <a:endCxn id="37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1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23"/>
            <p:cNvCxnSpPr>
              <a:cxnSpLocks noChangeShapeType="1"/>
              <a:stCxn id="32" idx="2"/>
              <a:endCxn id="36" idx="0"/>
            </p:cNvCxnSpPr>
            <p:nvPr/>
          </p:nvCxnSpPr>
          <p:spPr bwMode="auto">
            <a:xfrm flipH="1">
              <a:off x="4405" y="2592"/>
              <a:ext cx="3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4"/>
            <p:cNvCxnSpPr>
              <a:cxnSpLocks noChangeShapeType="1"/>
              <a:stCxn id="32" idx="2"/>
              <a:endCxn id="35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462260" cy="17912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/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9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Modified Grammar (check for ambiguity)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MatchedStmt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UnmatchedStmt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MatchedStmt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Expr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MatchedStmt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MatchedStmt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MatchedStmt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err="1"/>
              <a:t>UnmatchedStmt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Expr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400" dirty="0" err="1"/>
              <a:t>UnmatchedStmt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Expr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MatchedStmt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UnmatchedStmt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None/>
            </a:pP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Grammar is ambiguous if more than one parse tree is possible for some sentences</a:t>
            </a:r>
          </a:p>
          <a:p>
            <a:pPr lvl="1"/>
            <a:r>
              <a:rPr lang="en-US" sz="2000" dirty="0"/>
              <a:t>There is more than one leftmost (or rightmost) derivations</a:t>
            </a:r>
          </a:p>
          <a:p>
            <a:r>
              <a:rPr lang="en-US" sz="2800" dirty="0"/>
              <a:t>Ambiguity is not acceptable in programming languages</a:t>
            </a:r>
          </a:p>
          <a:p>
            <a:pPr lvl="1"/>
            <a:r>
              <a:rPr lang="en-US" sz="2400" dirty="0"/>
              <a:t>Leaves meaning of some programs ill-defined</a:t>
            </a:r>
          </a:p>
          <a:p>
            <a:pPr lvl="1"/>
            <a:r>
              <a:rPr lang="en-US" sz="2400" dirty="0"/>
              <a:t>Unfortunately, it’s undecidable to check whether a given CFG is ambiguous</a:t>
            </a:r>
          </a:p>
          <a:p>
            <a:pPr lvl="1"/>
            <a:r>
              <a:rPr lang="en-US" sz="2400" dirty="0"/>
              <a:t>Some CFLs are inherently ambiguous (do not have an unambiguous CFG)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702A-C812-D84D-B387-7B8E9F65DA1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Handle ambiguity: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Rewrite the grammar unambiguously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Augment parser by enforcing precedence and associativity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Consider the original ambiguous 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- 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/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( E )           E </a:t>
            </a:r>
            <a:r>
              <a:rPr lang="en-US" sz="2400" b="1" dirty="0">
                <a:sym typeface="Symbol" charset="2"/>
              </a:rPr>
              <a:t>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we change the grammar to get only one tree for the input </a:t>
            </a:r>
            <a:r>
              <a:rPr lang="en-US" sz="2800" b="1" dirty="0"/>
              <a:t>id - id / id</a:t>
            </a:r>
            <a:endParaRPr lang="en-US" sz="28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6BB7-659C-D841-85E5-5486447048B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Precedence 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>
          <a:xfrm>
            <a:off x="539552" y="197849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 E /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)            E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different non-terminals for each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    Precedence level: </a:t>
            </a:r>
            <a:r>
              <a:rPr lang="en-US" sz="2000" dirty="0"/>
              <a:t>(start from lowest level)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r>
              <a:rPr lang="en-US" sz="2400" dirty="0"/>
              <a:t> </a:t>
            </a: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Input: id - id /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5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79174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40" y="2320380"/>
            <a:ext cx="1449388" cy="647700"/>
            <a:chOff x="4197" y="1485"/>
            <a:chExt cx="913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558" y="160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-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876" y="156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85"/>
              <a:ext cx="363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 flipH="1">
              <a:off x="4671" y="1485"/>
              <a:ext cx="5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6" y="1485"/>
              <a:ext cx="317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68035"/>
            <a:ext cx="369887" cy="576264"/>
            <a:chOff x="4197" y="1737"/>
            <a:chExt cx="233" cy="363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18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 flipH="1">
              <a:off x="4314" y="1737"/>
              <a:ext cx="0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15736"/>
            <a:ext cx="354013" cy="649289"/>
            <a:chOff x="4202" y="2145"/>
            <a:chExt cx="223" cy="409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2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145"/>
              <a:ext cx="0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336460"/>
            <a:ext cx="438150" cy="590551"/>
            <a:chOff x="4176" y="2599"/>
            <a:chExt cx="276" cy="372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68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599"/>
              <a:ext cx="0" cy="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322595" y="3550020"/>
            <a:ext cx="1138238" cy="744538"/>
            <a:chOff x="4680" y="1776"/>
            <a:chExt cx="717" cy="469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5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5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47" idx="2"/>
              <a:endCxn id="132110" idx="0"/>
            </p:cNvCxnSpPr>
            <p:nvPr/>
          </p:nvCxnSpPr>
          <p:spPr bwMode="auto">
            <a:xfrm flipH="1">
              <a:off x="4797" y="1776"/>
              <a:ext cx="264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47" idx="2"/>
              <a:endCxn id="132112" idx="0"/>
            </p:cNvCxnSpPr>
            <p:nvPr/>
          </p:nvCxnSpPr>
          <p:spPr bwMode="auto">
            <a:xfrm flipH="1">
              <a:off x="5029" y="1776"/>
              <a:ext cx="31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47" idx="2"/>
              <a:endCxn id="132111" idx="0"/>
            </p:cNvCxnSpPr>
            <p:nvPr/>
          </p:nvCxnSpPr>
          <p:spPr bwMode="auto">
            <a:xfrm>
              <a:off x="5060" y="1776"/>
              <a:ext cx="220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330530" y="4362109"/>
            <a:ext cx="354012" cy="550864"/>
            <a:chOff x="4685" y="2247"/>
            <a:chExt cx="223" cy="347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30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 flipH="1">
              <a:off x="4797" y="2247"/>
              <a:ext cx="0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294564" y="4984402"/>
            <a:ext cx="438150" cy="604838"/>
            <a:chOff x="4595" y="2639"/>
            <a:chExt cx="276" cy="381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595" y="27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>
              <a:off x="4729" y="2639"/>
              <a:ext cx="4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03645" y="4366883"/>
            <a:ext cx="355600" cy="576266"/>
            <a:chOff x="5172" y="2250"/>
            <a:chExt cx="224" cy="363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72" y="2322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>
              <a:off x="5280" y="2250"/>
              <a:ext cx="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7740361" y="2973383"/>
            <a:ext cx="371476" cy="576263"/>
            <a:chOff x="4202" y="2349"/>
            <a:chExt cx="234" cy="363"/>
          </a:xfrm>
        </p:grpSpPr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4202" y="2421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132107" idx="2"/>
              <a:endCxn id="47" idx="0"/>
            </p:cNvCxnSpPr>
            <p:nvPr/>
          </p:nvCxnSpPr>
          <p:spPr bwMode="auto">
            <a:xfrm flipH="1">
              <a:off x="4319" y="2349"/>
              <a:ext cx="0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8071248" y="4943147"/>
            <a:ext cx="438150" cy="631802"/>
            <a:chOff x="8071248" y="4943147"/>
            <a:chExt cx="438150" cy="631802"/>
          </a:xfrm>
        </p:grpSpPr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8071248" y="5117748"/>
              <a:ext cx="438150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65" name="AutoShape 30"/>
            <p:cNvCxnSpPr>
              <a:cxnSpLocks noChangeShapeType="1"/>
              <a:stCxn id="132127" idx="2"/>
              <a:endCxn id="64" idx="0"/>
            </p:cNvCxnSpPr>
            <p:nvPr/>
          </p:nvCxnSpPr>
          <p:spPr bwMode="auto">
            <a:xfrm>
              <a:off x="8281445" y="4943147"/>
              <a:ext cx="8878" cy="1746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8278688" cy="4114800"/>
          </a:xfrm>
        </p:spPr>
        <p:txBody>
          <a:bodyPr/>
          <a:lstStyle/>
          <a:p>
            <a:r>
              <a:rPr lang="en-CA" dirty="0"/>
              <a:t>The grammar capture operator precedence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/>
          </a:p>
          <a:p>
            <a:r>
              <a:rPr lang="en-CA" dirty="0"/>
              <a:t>Still ambiguous!! </a:t>
            </a:r>
            <a:r>
              <a:rPr lang="en-CA" dirty="0">
                <a:solidFill>
                  <a:schemeClr val="accent2"/>
                </a:solidFill>
              </a:rPr>
              <a:t>id - id – id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“-” is left associative </a:t>
            </a:r>
            <a:r>
              <a:rPr lang="en-CA" sz="2000" dirty="0">
                <a:solidFill>
                  <a:schemeClr val="accent2"/>
                </a:solidFill>
              </a:rPr>
              <a:t>(operations are grouped from left)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869642" y="4459054"/>
            <a:ext cx="2798702" cy="2252111"/>
            <a:chOff x="4927623" y="3687415"/>
            <a:chExt cx="2604981" cy="298898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24723" y="4941168"/>
              <a:ext cx="90639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32835" y="5805264"/>
              <a:ext cx="61017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8"/>
              <a:ext cx="394199" cy="612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284963" y="5821434"/>
              <a:ext cx="61532" cy="242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61679" y="4428961"/>
            <a:ext cx="2550281" cy="2312407"/>
            <a:chOff x="1115616" y="3645024"/>
            <a:chExt cx="2412428" cy="2969020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8"/>
              <a:ext cx="56588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7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15927" y="5762874"/>
              <a:ext cx="57807" cy="258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468055" y="5779044"/>
              <a:ext cx="58321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7536909" y="3284984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5-3-2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7320885" y="4695527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5-(3-2)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1259632" y="4767535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(5-3)-2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2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615" y="0"/>
            <a:ext cx="7772400" cy="1143000"/>
          </a:xfrm>
        </p:spPr>
        <p:txBody>
          <a:bodyPr/>
          <a:lstStyle/>
          <a:p>
            <a:r>
              <a:rPr lang="en-CA" dirty="0"/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9808"/>
                <a:ext cx="7772400" cy="5328592"/>
              </a:xfrm>
            </p:spPr>
            <p:txBody>
              <a:bodyPr/>
              <a:lstStyle/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recursive</a:t>
                </a:r>
                <a:r>
                  <a:rPr lang="en-CA" sz="2800" dirty="0"/>
                  <a:t> in nonterminal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 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/>
                  <a:t> means in one or more steps, X derives a sequence of symbols that includes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left 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starts</a:t>
                </a:r>
                <a:r>
                  <a:rPr lang="en-CA" dirty="0"/>
                  <a:t> with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right 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>
                            <a:sym typeface="Symbol" charset="2"/>
                          </a:rPr>
                          <m:t>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ends</a:t>
                </a:r>
                <a:r>
                  <a:rPr lang="en-CA" dirty="0"/>
                  <a:t> with X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9808"/>
                <a:ext cx="7772400" cy="5328592"/>
              </a:xfrm>
              <a:blipFill>
                <a:blip r:embed="rId2"/>
                <a:stretch>
                  <a:fillRect l="-1468" t="-1429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Fix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114800"/>
          </a:xfrm>
        </p:spPr>
        <p:txBody>
          <a:bodyPr/>
          <a:lstStyle/>
          <a:p>
            <a:r>
              <a:rPr lang="en-CA" sz="2800" dirty="0"/>
              <a:t>Left and right recursive in non-terminals E and 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/>
          </a:p>
          <a:p>
            <a:r>
              <a:rPr lang="en-CA" sz="2800" dirty="0"/>
              <a:t>Express operator associativity: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left associativity use left recursion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right associativity use right recursion</a:t>
            </a:r>
          </a:p>
          <a:p>
            <a:r>
              <a:rPr lang="en-CA" sz="2800" dirty="0"/>
              <a:t>Unambiguous grammar</a:t>
            </a:r>
          </a:p>
          <a:p>
            <a:pPr lvl="1"/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T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F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937321" y="4164785"/>
            <a:ext cx="2028825" cy="2333627"/>
            <a:chOff x="3371" y="1670"/>
            <a:chExt cx="1278" cy="147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71" y="2250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51" y="225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50" y="2304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624" y="283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16" y="284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18" name="AutoShape 1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521" y="1961"/>
              <a:ext cx="42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8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947" y="1961"/>
              <a:ext cx="553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9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947" y="1961"/>
              <a:ext cx="21" cy="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1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774" y="2550"/>
              <a:ext cx="19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4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3968" y="2550"/>
              <a:ext cx="298" cy="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79482" y="4119709"/>
            <a:ext cx="2215600" cy="2333627"/>
            <a:chOff x="5279482" y="4119709"/>
            <a:chExt cx="2215600" cy="233362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5279482" y="4119709"/>
              <a:ext cx="1566863" cy="2333627"/>
              <a:chOff x="3371" y="1670"/>
              <a:chExt cx="987" cy="1470"/>
            </a:xfrm>
          </p:grpSpPr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3830" y="1670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3371" y="2250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105" y="225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3624" y="283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059" y="284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cxnSp>
            <p:nvCxnSpPr>
              <p:cNvPr id="34" name="AutoShape 17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3521" y="1961"/>
                <a:ext cx="427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19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3947" y="1961"/>
                <a:ext cx="275" cy="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21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 flipH="1">
                <a:off x="3774" y="2550"/>
                <a:ext cx="448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24"/>
              <p:cNvCxnSpPr>
                <a:cxnSpLocks noChangeShapeType="1"/>
                <a:stCxn id="30" idx="2"/>
                <a:endCxn id="33" idx="0"/>
              </p:cNvCxnSpPr>
              <p:nvPr/>
            </p:nvCxnSpPr>
            <p:spPr bwMode="auto">
              <a:xfrm flipH="1">
                <a:off x="4209" y="2550"/>
                <a:ext cx="13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020272" y="5991373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cxnSp>
          <p:nvCxnSpPr>
            <p:cNvPr id="40" name="AutoShape 24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>
              <a:off x="6630445" y="5516710"/>
              <a:ext cx="627232" cy="474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5" name="Rectangle 34"/>
          <p:cNvSpPr/>
          <p:nvPr/>
        </p:nvSpPr>
        <p:spPr>
          <a:xfrm>
            <a:off x="5263928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unmatched </a:t>
            </a:r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  <p:bldP spid="35" grpId="0"/>
    </p:bldLst>
  </p:timing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</TotalTime>
  <Words>976</Words>
  <Application>Microsoft Macintosh PowerPoint</Application>
  <PresentationFormat>On-screen Show (4:3)</PresentationFormat>
  <Paragraphs>324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Candara</vt:lpstr>
      <vt:lpstr>Times</vt:lpstr>
      <vt:lpstr>Times New Roman</vt:lpstr>
      <vt:lpstr>2_Blank Presentation</vt:lpstr>
      <vt:lpstr>Context-Free Grammars</vt:lpstr>
      <vt:lpstr>Ambiguity  </vt:lpstr>
      <vt:lpstr>Ambiguity</vt:lpstr>
      <vt:lpstr>Ambiguity</vt:lpstr>
      <vt:lpstr>Precedence </vt:lpstr>
      <vt:lpstr>Associativity</vt:lpstr>
      <vt:lpstr>Recursion</vt:lpstr>
      <vt:lpstr>Fix Associativity</vt:lpstr>
      <vt:lpstr>Dangling else ambiguity</vt:lpstr>
      <vt:lpstr>Dangling else ambiguity</vt:lpstr>
      <vt:lpstr>Dangling else ambiguity</vt:lpstr>
      <vt:lpstr>Precedence and Associativity Declaration </vt:lpstr>
      <vt:lpstr>Precedence and Associativity Declaration </vt:lpstr>
      <vt:lpstr>Associativity Declaration</vt:lpstr>
      <vt:lpstr>Precedence Declaration</vt:lpstr>
      <vt:lpstr>Other Ambiguous Grammars</vt:lpstr>
      <vt:lpstr>Ambiguity</vt:lpstr>
      <vt:lpstr>Dangling else ambiguity</vt:lpstr>
      <vt:lpstr>PowerPoint Presentation</vt:lpstr>
      <vt:lpstr>Dangling else ambiguity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332</cp:revision>
  <cp:lastPrinted>2019-06-04T17:07:10Z</cp:lastPrinted>
  <dcterms:created xsi:type="dcterms:W3CDTF">2011-10-06T20:12:26Z</dcterms:created>
  <dcterms:modified xsi:type="dcterms:W3CDTF">2019-06-07T17:13:05Z</dcterms:modified>
</cp:coreProperties>
</file>