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437" r:id="rId2"/>
    <p:sldId id="314" r:id="rId3"/>
    <p:sldId id="430" r:id="rId4"/>
    <p:sldId id="431" r:id="rId5"/>
    <p:sldId id="432" r:id="rId6"/>
    <p:sldId id="433" r:id="rId7"/>
    <p:sldId id="434" r:id="rId8"/>
    <p:sldId id="315" r:id="rId9"/>
    <p:sldId id="424" r:id="rId10"/>
    <p:sldId id="428" r:id="rId11"/>
    <p:sldId id="42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316" r:id="rId32"/>
    <p:sldId id="317" r:id="rId33"/>
    <p:sldId id="318" r:id="rId34"/>
    <p:sldId id="419" r:id="rId35"/>
    <p:sldId id="457" r:id="rId36"/>
    <p:sldId id="458" r:id="rId37"/>
    <p:sldId id="363" r:id="rId38"/>
    <p:sldId id="425" r:id="rId39"/>
    <p:sldId id="364" r:id="rId40"/>
    <p:sldId id="459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87" autoAdjust="0"/>
    <p:restoredTop sz="90941"/>
  </p:normalViewPr>
  <p:slideViewPr>
    <p:cSldViewPr>
      <p:cViewPr varScale="1">
        <p:scale>
          <a:sx n="98" d="100"/>
          <a:sy n="98" d="100"/>
        </p:scale>
        <p:origin x="184" y="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796E-8218-104C-80DE-FD5737E53010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48FC3-B538-4F4B-AFF2-2B55339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363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B0125C-3701-A74B-97C8-568D464AB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7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B2376-B2E8-7041-827F-DBB83802C063}" type="slidenum">
              <a:rPr lang="en-US"/>
              <a:pPr/>
              <a:t>32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82F969-A63E-BD4E-864C-5B60AA901576}" type="slidenum">
              <a:rPr lang="en-US"/>
              <a:pPr/>
              <a:t>33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0F1CE-C3D2-9548-8CE6-9C02D4C73161}" type="slidenum">
              <a:rPr lang="en-US"/>
              <a:pPr/>
              <a:t>34</a:t>
            </a:fld>
            <a:endParaRPr lang="en-US"/>
          </a:p>
        </p:txBody>
      </p:sp>
      <p:sp>
        <p:nvSpPr>
          <p:cNvPr id="363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0F1CE-C3D2-9548-8CE6-9C02D4C73161}" type="slidenum">
              <a:rPr lang="en-US"/>
              <a:pPr/>
              <a:t>35</a:t>
            </a:fld>
            <a:endParaRPr lang="en-US"/>
          </a:p>
        </p:txBody>
      </p:sp>
      <p:sp>
        <p:nvSpPr>
          <p:cNvPr id="363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13B6-D5A8-9640-9818-202149C10FE4}" type="slidenum">
              <a:rPr lang="en-US"/>
              <a:pPr/>
              <a:t>36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FC2823-C797-2D41-960D-C2D8F7112514}" type="slidenum">
              <a:rPr lang="en-US"/>
              <a:pPr/>
              <a:t>37</a:t>
            </a:fld>
            <a:endParaRPr 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88C0C-0C66-3849-B025-AD5710F4CA01}" type="slidenum">
              <a:rPr lang="en-US"/>
              <a:pPr/>
              <a:t>39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74B1E-2F88-464C-9900-361B4F7F3B6F}" type="slidenum">
              <a:rPr lang="en-US"/>
              <a:pPr/>
              <a:t>2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9409D-ED34-8749-951E-AC2390832010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DE3A3-66EA-0A4D-84E7-F5E0B8E06503}" type="slidenum">
              <a:rPr lang="en-US"/>
              <a:pPr/>
              <a:t>4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057BF-3173-2B49-B221-9F3E146FF843}" type="slidenum">
              <a:rPr lang="en-US"/>
              <a:pPr/>
              <a:t>5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A5CF0-1515-A14A-AB37-142244F4927C}" type="slidenum">
              <a:rPr lang="en-US"/>
              <a:pPr/>
              <a:t>6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A5CF0-1515-A14A-AB37-142244F4927C}" type="slidenum">
              <a:rPr lang="en-US"/>
              <a:pPr/>
              <a:t>7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A5CF0-1515-A14A-AB37-142244F4927C}" type="slidenum">
              <a:rPr lang="en-US"/>
              <a:pPr/>
              <a:t>8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2A3CD-EB48-2143-99E1-92754B1B4F91}" type="slidenum">
              <a:rPr lang="en-US"/>
              <a:pPr/>
              <a:t>31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3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7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7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7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1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9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1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1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6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8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LR Parsing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4869750" y="548675"/>
            <a:ext cx="38610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LR3: SLR(1) Parsing</a:t>
            </a:r>
          </a:p>
        </p:txBody>
      </p:sp>
    </p:spTree>
    <p:extLst>
      <p:ext uri="{BB962C8B-B14F-4D97-AF65-F5344CB8AC3E}">
        <p14:creationId xmlns:p14="http://schemas.microsoft.com/office/powerpoint/2010/main" val="87851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85D10C-903B-FD40-80F0-D6DB00CBD96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533400"/>
            <a:ext cx="2095195" cy="312085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11: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C (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F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 * F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  <a:sym typeface="Symbol" charset="2"/>
              </a:rPr>
              <a:t>    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( T 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000099"/>
                </a:solidFill>
              </a:rPr>
              <a:t>C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533400"/>
            <a:ext cx="2326478" cy="90486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12: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C ( T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T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* F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77000" y="1676400"/>
            <a:ext cx="2326478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13: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C ( T )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57200" y="4038600"/>
            <a:ext cx="2041695" cy="164352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9: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T *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F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( T )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    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429000" y="3962400"/>
            <a:ext cx="2041695" cy="83099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10: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id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id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++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429000" y="5105400"/>
            <a:ext cx="33855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2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477000" y="3962400"/>
            <a:ext cx="216432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14: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T * F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743200" y="4191000"/>
            <a:ext cx="42406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19" name="Straight Arrow Connector 18"/>
          <p:cNvCxnSpPr>
            <a:stCxn id="7" idx="3"/>
            <a:endCxn id="14" idx="1"/>
          </p:cNvCxnSpPr>
          <p:nvPr/>
        </p:nvCxnSpPr>
        <p:spPr bwMode="auto">
          <a:xfrm flipV="1">
            <a:off x="2498895" y="4377899"/>
            <a:ext cx="930105" cy="4824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5715000" y="4724400"/>
            <a:ext cx="53181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++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6477000" y="5029200"/>
            <a:ext cx="33855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6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23" name="Straight Arrow Connector 22"/>
          <p:cNvCxnSpPr>
            <a:stCxn id="14" idx="3"/>
            <a:endCxn id="21" idx="1"/>
          </p:cNvCxnSpPr>
          <p:nvPr/>
        </p:nvCxnSpPr>
        <p:spPr bwMode="auto">
          <a:xfrm>
            <a:off x="5470695" y="4377899"/>
            <a:ext cx="1006305" cy="882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hape 27"/>
          <p:cNvCxnSpPr>
            <a:stCxn id="7" idx="3"/>
            <a:endCxn id="16" idx="0"/>
          </p:cNvCxnSpPr>
          <p:nvPr/>
        </p:nvCxnSpPr>
        <p:spPr bwMode="auto">
          <a:xfrm flipV="1">
            <a:off x="2498895" y="3962400"/>
            <a:ext cx="5060267" cy="897964"/>
          </a:xfrm>
          <a:prstGeom prst="curvedConnector4">
            <a:avLst>
              <a:gd name="adj1" fmla="val 4767"/>
              <a:gd name="adj2" fmla="val 12545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5029200" y="3352800"/>
            <a:ext cx="35583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F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2819400" y="51816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35" name="Straight Arrow Connector 34"/>
          <p:cNvCxnSpPr>
            <a:stCxn id="7" idx="3"/>
            <a:endCxn id="15" idx="1"/>
          </p:cNvCxnSpPr>
          <p:nvPr/>
        </p:nvCxnSpPr>
        <p:spPr bwMode="auto">
          <a:xfrm>
            <a:off x="2498895" y="4860364"/>
            <a:ext cx="930105" cy="4758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4" idx="3"/>
            <a:endCxn id="5" idx="1"/>
          </p:cNvCxnSpPr>
          <p:nvPr/>
        </p:nvCxnSpPr>
        <p:spPr bwMode="auto">
          <a:xfrm flipV="1">
            <a:off x="2552395" y="985832"/>
            <a:ext cx="876605" cy="11079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Curved Connector 40"/>
          <p:cNvCxnSpPr>
            <a:stCxn id="5" idx="2"/>
            <a:endCxn id="7" idx="0"/>
          </p:cNvCxnSpPr>
          <p:nvPr/>
        </p:nvCxnSpPr>
        <p:spPr bwMode="auto">
          <a:xfrm rot="5400000">
            <a:off x="1734976" y="1181336"/>
            <a:ext cx="2600337" cy="3114191"/>
          </a:xfrm>
          <a:prstGeom prst="curvedConnector3">
            <a:avLst>
              <a:gd name="adj1" fmla="val 8718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2743200" y="1143000"/>
            <a:ext cx="37266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4495800" y="152400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46" name="Straight Arrow Connector 45"/>
          <p:cNvCxnSpPr>
            <a:stCxn id="5" idx="3"/>
            <a:endCxn id="6" idx="0"/>
          </p:cNvCxnSpPr>
          <p:nvPr/>
        </p:nvCxnSpPr>
        <p:spPr bwMode="auto">
          <a:xfrm>
            <a:off x="5755478" y="985832"/>
            <a:ext cx="1884761" cy="690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6400800" y="8382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)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3429000" y="1676400"/>
            <a:ext cx="33855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1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52" name="Straight Arrow Connector 51"/>
          <p:cNvCxnSpPr>
            <a:stCxn id="4" idx="3"/>
            <a:endCxn id="48" idx="1"/>
          </p:cNvCxnSpPr>
          <p:nvPr/>
        </p:nvCxnSpPr>
        <p:spPr bwMode="auto">
          <a:xfrm flipV="1">
            <a:off x="2552395" y="1907233"/>
            <a:ext cx="876605" cy="1865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3429000" y="2286000"/>
            <a:ext cx="33855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2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55" name="Rectangle 12"/>
          <p:cNvSpPr>
            <a:spLocks noChangeArrowheads="1"/>
          </p:cNvSpPr>
          <p:nvPr/>
        </p:nvSpPr>
        <p:spPr bwMode="auto">
          <a:xfrm>
            <a:off x="2895600" y="1600200"/>
            <a:ext cx="42406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56" name="Straight Arrow Connector 55"/>
          <p:cNvCxnSpPr>
            <a:stCxn id="4" idx="3"/>
            <a:endCxn id="54" idx="1"/>
          </p:cNvCxnSpPr>
          <p:nvPr/>
        </p:nvCxnSpPr>
        <p:spPr bwMode="auto">
          <a:xfrm>
            <a:off x="2552395" y="2093827"/>
            <a:ext cx="876605" cy="4230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2819400" y="22098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3048000" y="2971800"/>
            <a:ext cx="33855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3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62" name="Straight Arrow Connector 61"/>
          <p:cNvCxnSpPr>
            <a:stCxn id="4" idx="3"/>
            <a:endCxn id="61" idx="1"/>
          </p:cNvCxnSpPr>
          <p:nvPr/>
        </p:nvCxnSpPr>
        <p:spPr bwMode="auto">
          <a:xfrm>
            <a:off x="2552395" y="2093827"/>
            <a:ext cx="495605" cy="1108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2590800" y="2743200"/>
            <a:ext cx="3810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F</a:t>
            </a:r>
            <a:endParaRPr lang="en-US" dirty="0">
              <a:latin typeface="Comic Sans MS" charset="0"/>
              <a:sym typeface="Symbol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85D10C-903B-FD40-80F0-D6DB00CBD96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762000" y="990600"/>
          <a:ext cx="1905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C(T)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Group 81"/>
          <p:cNvGraphicFramePr>
            <a:graphicFrameLocks noGrp="1"/>
          </p:cNvGraphicFramePr>
          <p:nvPr/>
        </p:nvGraphicFramePr>
        <p:xfrm>
          <a:off x="3352800" y="304800"/>
          <a:ext cx="4876795" cy="67360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55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55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55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99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CA" dirty="0"/>
              <a:t>SLR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4896544"/>
          </a:xfrm>
        </p:spPr>
        <p:txBody>
          <a:bodyPr/>
          <a:lstStyle/>
          <a:p>
            <a:r>
              <a:rPr lang="en-CA" dirty="0"/>
              <a:t>Assume:</a:t>
            </a:r>
          </a:p>
          <a:p>
            <a:pPr lvl="1"/>
            <a:r>
              <a:rPr lang="en-CA" dirty="0"/>
              <a:t>Stack contains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CA" dirty="0"/>
              <a:t> and next input is </a:t>
            </a:r>
            <a:r>
              <a:rPr lang="en-CA" dirty="0">
                <a:solidFill>
                  <a:schemeClr val="accent2"/>
                </a:solidFill>
              </a:rPr>
              <a:t>t</a:t>
            </a:r>
          </a:p>
          <a:p>
            <a:pPr lvl="1"/>
            <a:r>
              <a:rPr lang="en-CA" dirty="0"/>
              <a:t>DFA on input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CA" dirty="0"/>
              <a:t>terminates in state </a:t>
            </a:r>
            <a:r>
              <a:rPr lang="en-CA" dirty="0">
                <a:solidFill>
                  <a:schemeClr val="accent2"/>
                </a:solidFill>
              </a:rPr>
              <a:t>s</a:t>
            </a:r>
          </a:p>
          <a:p>
            <a:r>
              <a:rPr lang="en-CA" dirty="0"/>
              <a:t>Reduce by </a:t>
            </a:r>
            <a:r>
              <a:rPr lang="en-CA" dirty="0">
                <a:solidFill>
                  <a:schemeClr val="accent2"/>
                </a:solidFill>
              </a:rPr>
              <a:t>X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 </a:t>
            </a:r>
            <a:r>
              <a:rPr lang="en-US" dirty="0">
                <a:sym typeface="Symbol" charset="2"/>
              </a:rPr>
              <a:t>if</a:t>
            </a:r>
          </a:p>
          <a:p>
            <a:pPr lvl="1"/>
            <a:r>
              <a:rPr lang="en-US" dirty="0">
                <a:solidFill>
                  <a:schemeClr val="accent2"/>
                </a:solidFill>
                <a:sym typeface="Symbol" charset="2"/>
              </a:rPr>
              <a:t>s contains item </a:t>
            </a:r>
            <a:r>
              <a:rPr lang="en-CA" dirty="0">
                <a:solidFill>
                  <a:schemeClr val="accent2"/>
                </a:solidFill>
              </a:rPr>
              <a:t>X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 </a:t>
            </a:r>
          </a:p>
          <a:p>
            <a:pPr lvl="1"/>
            <a:r>
              <a:rPr lang="en-US" dirty="0">
                <a:solidFill>
                  <a:schemeClr val="accent2"/>
                </a:solidFill>
                <a:sym typeface="Symbol" charset="2"/>
              </a:rPr>
              <a:t>t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∈ Follow(X)</a:t>
            </a:r>
            <a:endParaRPr lang="en-CA" dirty="0"/>
          </a:p>
          <a:p>
            <a:r>
              <a:rPr lang="en-CA" dirty="0"/>
              <a:t>Shift if 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s</a:t>
            </a:r>
            <a:r>
              <a:rPr lang="en-CA" dirty="0"/>
              <a:t> contains item  </a:t>
            </a:r>
            <a:r>
              <a:rPr lang="en-CA" dirty="0">
                <a:solidFill>
                  <a:schemeClr val="accent2"/>
                </a:solidFill>
              </a:rPr>
              <a:t>X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  t</a:t>
            </a:r>
            <a:r>
              <a:rPr lang="el-GR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ω</a:t>
            </a:r>
            <a:endParaRPr lang="en-CA" dirty="0">
              <a:solidFill>
                <a:schemeClr val="accent2"/>
              </a:solidFill>
              <a:latin typeface="Candara" panose="020E0502030303020204" pitchFamily="34" charset="0"/>
              <a:ea typeface="Cambria Math"/>
              <a:sym typeface="Symbol" charset="2"/>
            </a:endParaRPr>
          </a:p>
          <a:p>
            <a:pPr lvl="1"/>
            <a:r>
              <a:rPr lang="en-CA" dirty="0">
                <a:latin typeface="Candara" panose="020E0502030303020204" pitchFamily="34" charset="0"/>
                <a:ea typeface="Cambria Math"/>
                <a:sym typeface="Symbol" charset="2"/>
              </a:rPr>
              <a:t>If</a:t>
            </a:r>
            <a:r>
              <a:rPr lang="en-CA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 </a:t>
            </a:r>
            <a:r>
              <a:rPr lang="en-CA" dirty="0">
                <a:solidFill>
                  <a:schemeClr val="accent2"/>
                </a:solidFill>
              </a:rPr>
              <a:t>X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  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is in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s 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then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 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cannot be in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Follow(X) </a:t>
            </a:r>
            <a:endParaRPr lang="en-CA" dirty="0">
              <a:solidFill>
                <a:schemeClr val="accent2"/>
              </a:solidFill>
              <a:latin typeface="Candara" panose="020E0502030303020204" pitchFamily="34" charset="0"/>
              <a:ea typeface="Cambria Math"/>
              <a:sym typeface="Symbol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36096" y="116632"/>
            <a:ext cx="3554841" cy="707886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If there are still conflicts under</a:t>
            </a:r>
          </a:p>
          <a:p>
            <a:r>
              <a:rPr lang="en-CA" sz="2000" dirty="0">
                <a:solidFill>
                  <a:srgbClr val="FF0000"/>
                </a:solidFill>
                <a:sym typeface="Symbol" charset="2"/>
              </a:rPr>
              <a:t>these rules, grammar is not SLR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3739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SLR 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26305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/>
              <a:t>S’</a:t>
            </a:r>
            <a:r>
              <a:rPr lang="en-US" sz="2000" b="1" dirty="0">
                <a:sym typeface="Symbol" charset="2"/>
              </a:rPr>
              <a:t>  </a:t>
            </a:r>
            <a:r>
              <a:rPr lang="en-US" sz="2000" dirty="0">
                <a:sym typeface="Symbol" charset="2"/>
              </a:rPr>
              <a:t>E</a:t>
            </a:r>
            <a:endParaRPr 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sz="2000" dirty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</a:t>
            </a:r>
            <a:br>
              <a:rPr lang="en-US" sz="2000" dirty="0">
                <a:sym typeface="Symbol" charset="2"/>
              </a:rPr>
            </a:b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id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id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)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V="1">
            <a:off x="1165359" y="3199729"/>
            <a:ext cx="38058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65359" y="2636912"/>
            <a:ext cx="1250609" cy="1050503"/>
            <a:chOff x="998924" y="3356992"/>
            <a:chExt cx="1250609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998924" y="3587827"/>
              <a:ext cx="1250609" cy="819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476185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</a:t>
            </a:r>
          </a:p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 *T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903451" y="3975448"/>
            <a:ext cx="713200" cy="866130"/>
            <a:chOff x="477507" y="3141800"/>
            <a:chExt cx="920871" cy="1420196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477507" y="3217500"/>
              <a:ext cx="920871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547544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476185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id* T</a:t>
            </a:r>
          </a:p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>
            <a:off x="3354744" y="4437112"/>
            <a:ext cx="11133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572000" y="4551511"/>
            <a:ext cx="1399241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id*T</a:t>
            </a: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03969" y="5013176"/>
            <a:ext cx="1167652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T+E</a:t>
            </a: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144327" y="2118048"/>
            <a:ext cx="657057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092836" y="2782962"/>
            <a:ext cx="575306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(E)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144327" y="2782962"/>
            <a:ext cx="972087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54507" y="3352924"/>
            <a:ext cx="738092" cy="1154162"/>
          </a:xfrm>
          <a:prstGeom prst="curvedConnector4">
            <a:avLst>
              <a:gd name="adj1" fmla="val -30972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092836" y="4021614"/>
            <a:ext cx="3023578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(E)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572000" y="602128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(E)</a:t>
            </a: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77294" y="5762873"/>
            <a:ext cx="805636" cy="258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96136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42687" y="2483920"/>
            <a:ext cx="334491" cy="6689148"/>
          </a:xfrm>
          <a:prstGeom prst="curvedConnector3">
            <a:avLst>
              <a:gd name="adj1" fmla="val -683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40860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2411760" y="2641435"/>
            <a:ext cx="1338828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CA" dirty="0">
              <a:solidFill>
                <a:schemeClr val="accent2"/>
              </a:solidFill>
            </a:endParaRPr>
          </a:p>
          <a:p>
            <a:r>
              <a:rPr lang="en-CA" dirty="0">
                <a:solidFill>
                  <a:schemeClr val="accent2"/>
                </a:solidFill>
              </a:rPr>
              <a:t>	  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627784" y="3606115"/>
            <a:ext cx="1476185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</a:t>
            </a:r>
          </a:p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 *T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051720" y="1588730"/>
            <a:ext cx="190629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Follow(E)={$,)}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052288" y="1916832"/>
            <a:ext cx="211468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Follow(T)={$,),+}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7778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0" grpId="0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SLR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114800"/>
          </a:xfrm>
        </p:spPr>
        <p:txBody>
          <a:bodyPr/>
          <a:lstStyle/>
          <a:p>
            <a:r>
              <a:rPr lang="en-CA" sz="2800" dirty="0"/>
              <a:t>Let </a:t>
            </a:r>
            <a:r>
              <a:rPr lang="en-CA" sz="2800" dirty="0">
                <a:solidFill>
                  <a:schemeClr val="accent2"/>
                </a:solidFill>
              </a:rPr>
              <a:t>M</a:t>
            </a:r>
            <a:r>
              <a:rPr lang="en-CA" sz="2800" dirty="0"/>
              <a:t> be </a:t>
            </a:r>
            <a:r>
              <a:rPr lang="en-CA" sz="2800" dirty="0">
                <a:solidFill>
                  <a:schemeClr val="accent2"/>
                </a:solidFill>
              </a:rPr>
              <a:t>DFA</a:t>
            </a:r>
            <a:r>
              <a:rPr lang="en-CA" sz="2800" dirty="0"/>
              <a:t> for viable prefixes of </a:t>
            </a:r>
            <a:r>
              <a:rPr lang="en-CA" sz="2800" dirty="0">
                <a:solidFill>
                  <a:schemeClr val="accent2"/>
                </a:solidFill>
              </a:rPr>
              <a:t>G</a:t>
            </a:r>
          </a:p>
          <a:p>
            <a:r>
              <a:rPr lang="en-CA" sz="2800" dirty="0"/>
              <a:t>Let </a:t>
            </a:r>
            <a:r>
              <a:rPr lang="en-CA" sz="2800" dirty="0">
                <a:solidFill>
                  <a:schemeClr val="accent2"/>
                </a:solidFill>
              </a:rPr>
              <a:t>|x</a:t>
            </a:r>
            <a:r>
              <a:rPr lang="en-CA" sz="2800" baseline="-25000" dirty="0">
                <a:solidFill>
                  <a:schemeClr val="accent2"/>
                </a:solidFill>
              </a:rPr>
              <a:t>1</a:t>
            </a:r>
            <a:r>
              <a:rPr lang="en-CA" sz="2800" dirty="0">
                <a:solidFill>
                  <a:schemeClr val="accent2"/>
                </a:solidFill>
              </a:rPr>
              <a:t>…</a:t>
            </a:r>
            <a:r>
              <a:rPr lang="en-CA" sz="2800" dirty="0" err="1">
                <a:solidFill>
                  <a:schemeClr val="accent2"/>
                </a:solidFill>
              </a:rPr>
              <a:t>x</a:t>
            </a:r>
            <a:r>
              <a:rPr lang="en-CA" sz="2800" baseline="-25000" dirty="0" err="1">
                <a:solidFill>
                  <a:schemeClr val="accent2"/>
                </a:solidFill>
              </a:rPr>
              <a:t>n</a:t>
            </a:r>
            <a:r>
              <a:rPr lang="en-CA" sz="2800" dirty="0">
                <a:solidFill>
                  <a:schemeClr val="accent2"/>
                </a:solidFill>
              </a:rPr>
              <a:t>$</a:t>
            </a:r>
            <a:r>
              <a:rPr lang="en-CA" sz="2800" dirty="0"/>
              <a:t> be initial configuration</a:t>
            </a:r>
          </a:p>
          <a:p>
            <a:r>
              <a:rPr lang="en-CA" sz="2800" dirty="0"/>
              <a:t>Repeat until configuration is </a:t>
            </a:r>
            <a:r>
              <a:rPr lang="en-CA" sz="2800" dirty="0">
                <a:solidFill>
                  <a:schemeClr val="accent2"/>
                </a:solidFill>
              </a:rPr>
              <a:t>S|$</a:t>
            </a:r>
          </a:p>
          <a:p>
            <a:pPr lvl="1"/>
            <a:r>
              <a:rPr lang="en-CA" sz="2400" dirty="0"/>
              <a:t>Let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|</a:t>
            </a:r>
            <a:r>
              <a:rPr lang="el-GR" sz="24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 ω</a:t>
            </a:r>
            <a:r>
              <a:rPr lang="en-CA" sz="24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 </a:t>
            </a:r>
            <a:r>
              <a:rPr lang="en-CA" sz="2400" dirty="0">
                <a:latin typeface="Candara" panose="020E0502030303020204" pitchFamily="34" charset="0"/>
                <a:ea typeface="Cambria Math"/>
                <a:sym typeface="Symbol" charset="2"/>
              </a:rPr>
              <a:t>be current configuration</a:t>
            </a:r>
          </a:p>
          <a:p>
            <a:pPr lvl="1"/>
            <a:r>
              <a:rPr lang="en-CA" sz="2400" dirty="0">
                <a:latin typeface="Candara" panose="020E0502030303020204" pitchFamily="34" charset="0"/>
                <a:ea typeface="Cambria Math"/>
                <a:sym typeface="Symbol" charset="2"/>
              </a:rPr>
              <a:t>Run</a:t>
            </a:r>
            <a:r>
              <a:rPr lang="en-CA" sz="24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 M </a:t>
            </a:r>
            <a:r>
              <a:rPr lang="en-CA" sz="2400" dirty="0">
                <a:latin typeface="Candara" panose="020E0502030303020204" pitchFamily="34" charset="0"/>
                <a:ea typeface="Cambria Math"/>
                <a:sym typeface="Symbol" charset="2"/>
              </a:rPr>
              <a:t>on current stack</a:t>
            </a:r>
            <a:r>
              <a:rPr lang="en-CA" sz="24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</a:t>
            </a:r>
          </a:p>
          <a:p>
            <a:pPr lvl="1"/>
            <a:r>
              <a:rPr lang="en-US" sz="2400" dirty="0">
                <a:sym typeface="Symbol" charset="2"/>
              </a:rPr>
              <a:t>If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M </a:t>
            </a:r>
            <a:r>
              <a:rPr lang="en-US" sz="2400" dirty="0">
                <a:sym typeface="Symbol" charset="2"/>
              </a:rPr>
              <a:t>rejects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</a:t>
            </a:r>
            <a:r>
              <a:rPr lang="en-US" sz="2400" dirty="0">
                <a:sym typeface="Symbol" charset="2"/>
              </a:rPr>
              <a:t>, report parsing error </a:t>
            </a:r>
          </a:p>
          <a:p>
            <a:pPr lvl="2"/>
            <a:r>
              <a:rPr lang="en-US" sz="2000" dirty="0">
                <a:sym typeface="Symbol" charset="2"/>
              </a:rPr>
              <a:t>Stack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000" dirty="0">
                <a:sym typeface="Symbol" charset="2"/>
              </a:rPr>
              <a:t> is not a viable prefix</a:t>
            </a:r>
            <a:endParaRPr lang="en-CA" sz="2000" dirty="0"/>
          </a:p>
          <a:p>
            <a:pPr lvl="1"/>
            <a:r>
              <a:rPr lang="en-CA" sz="2400" dirty="0"/>
              <a:t>If</a:t>
            </a:r>
            <a:r>
              <a:rPr lang="en-CA" sz="2400" dirty="0">
                <a:solidFill>
                  <a:schemeClr val="accent2"/>
                </a:solidFill>
              </a:rPr>
              <a:t> M </a:t>
            </a:r>
            <a:r>
              <a:rPr lang="en-CA" sz="2400" dirty="0"/>
              <a:t>accepts</a:t>
            </a:r>
            <a:r>
              <a:rPr lang="en-CA" sz="2400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2400" dirty="0">
                <a:sym typeface="Symbol" charset="2"/>
              </a:rPr>
              <a:t>with items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j-lt"/>
                <a:sym typeface="Symbol" charset="2"/>
              </a:rPr>
              <a:t>I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, </a:t>
            </a:r>
            <a:r>
              <a:rPr lang="en-US" sz="2400" dirty="0">
                <a:sym typeface="Symbol" charset="2"/>
              </a:rPr>
              <a:t>let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a</a:t>
            </a:r>
            <a:r>
              <a:rPr lang="en-US" sz="2400" dirty="0">
                <a:sym typeface="Symbol" charset="2"/>
              </a:rPr>
              <a:t> be the next input </a:t>
            </a:r>
          </a:p>
          <a:p>
            <a:pPr lvl="2"/>
            <a:r>
              <a:rPr lang="en-US" sz="2000" dirty="0">
                <a:sym typeface="Symbol" charset="2"/>
              </a:rPr>
              <a:t>Shift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[</a:t>
            </a:r>
            <a:r>
              <a:rPr lang="en-CA" sz="2000" dirty="0">
                <a:solidFill>
                  <a:schemeClr val="accent2"/>
                </a:solidFill>
              </a:rPr>
              <a:t>X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  a </a:t>
            </a:r>
            <a:r>
              <a:rPr lang="el-GR" sz="2000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γ</a:t>
            </a:r>
            <a:r>
              <a:rPr lang="en-CA" sz="2000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]  ∈ I</a:t>
            </a:r>
          </a:p>
          <a:p>
            <a:pPr lvl="2"/>
            <a:r>
              <a:rPr lang="en-CA" sz="2000" dirty="0">
                <a:latin typeface="Cambria Math"/>
                <a:ea typeface="Cambria Math"/>
                <a:sym typeface="Symbol" charset="2"/>
              </a:rPr>
              <a:t>Reduce if</a:t>
            </a:r>
            <a:r>
              <a:rPr lang="en-CA" sz="2000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[X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 ] </a:t>
            </a:r>
            <a:r>
              <a:rPr lang="en-CA" sz="2000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∈ I </a:t>
            </a:r>
            <a:r>
              <a:rPr lang="en-CA" sz="2000" dirty="0">
                <a:latin typeface="Cambria Math"/>
                <a:ea typeface="Cambria Math"/>
                <a:sym typeface="Symbol" charset="2"/>
              </a:rPr>
              <a:t>and</a:t>
            </a:r>
            <a:r>
              <a:rPr lang="en-CA" sz="2000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a ∈ Follow(X)</a:t>
            </a:r>
          </a:p>
          <a:p>
            <a:pPr lvl="2"/>
            <a:r>
              <a:rPr lang="en-CA" sz="2000" dirty="0">
                <a:latin typeface="Cambria Math"/>
                <a:ea typeface="Cambria Math"/>
                <a:sym typeface="Symbol" charset="2"/>
              </a:rPr>
              <a:t>Report parsing error if neither applies</a:t>
            </a:r>
            <a:endParaRPr lang="en-CA" sz="2000" dirty="0"/>
          </a:p>
          <a:p>
            <a:pPr lvl="1"/>
            <a:endParaRPr lang="en-CA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20680" y="2924944"/>
            <a:ext cx="2771800" cy="1631216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</a:rPr>
              <a:t>If there is any conflict in the last step (more than two valid action), grammar is not SLR(k)</a:t>
            </a:r>
          </a:p>
          <a:p>
            <a:pPr algn="ctr"/>
            <a:r>
              <a:rPr lang="en-CA" sz="2000" b="1" dirty="0">
                <a:solidFill>
                  <a:srgbClr val="FF0000"/>
                </a:solidFill>
                <a:sym typeface="Symbol" charset="2"/>
              </a:rPr>
              <a:t>in practice k=1</a:t>
            </a:r>
            <a:endParaRPr lang="en-US" sz="2000" b="1" dirty="0">
              <a:solidFill>
                <a:srgbClr val="FF0000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832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Trace ‘id*id’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724724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9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id * id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0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707904" y="3573016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266546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26305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/>
              <a:t>S’</a:t>
            </a:r>
            <a:r>
              <a:rPr lang="en-US" sz="2000" b="1" dirty="0">
                <a:sym typeface="Symbol" charset="2"/>
              </a:rPr>
              <a:t>  </a:t>
            </a:r>
            <a:r>
              <a:rPr lang="en-US" sz="2000" dirty="0">
                <a:sym typeface="Symbol" charset="2"/>
              </a:rPr>
              <a:t>E</a:t>
            </a:r>
            <a:endParaRPr 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sz="2000" dirty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</a:t>
            </a:r>
            <a:br>
              <a:rPr lang="en-US" sz="2000" dirty="0">
                <a:sym typeface="Symbol" charset="2"/>
              </a:rPr>
            </a:b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id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id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)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476185" cy="23083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V="1">
            <a:off x="1165359" y="3199729"/>
            <a:ext cx="38058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65359" y="2636912"/>
            <a:ext cx="1250609" cy="1050503"/>
            <a:chOff x="998924" y="3356992"/>
            <a:chExt cx="1250609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998924" y="3587827"/>
              <a:ext cx="1250609" cy="819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476185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</a:t>
            </a:r>
          </a:p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 *T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903451" y="3975449"/>
            <a:ext cx="713200" cy="866130"/>
            <a:chOff x="477507" y="3141800"/>
            <a:chExt cx="920871" cy="1420195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477507" y="3217500"/>
              <a:ext cx="920871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547544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476185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id* T</a:t>
            </a:r>
          </a:p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>
            <a:off x="3354744" y="4437112"/>
            <a:ext cx="11133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399241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id*T</a:t>
            </a: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03969" y="5013176"/>
            <a:ext cx="1340738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T+E</a:t>
            </a: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144327" y="2118048"/>
            <a:ext cx="657057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092836" y="2782962"/>
            <a:ext cx="575306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(E)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144327" y="2782962"/>
            <a:ext cx="972087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54507" y="3352924"/>
            <a:ext cx="738092" cy="1154162"/>
          </a:xfrm>
          <a:prstGeom prst="curvedConnector4">
            <a:avLst>
              <a:gd name="adj1" fmla="val -30972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092836" y="4021614"/>
            <a:ext cx="3023578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(E)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(E)</a:t>
            </a: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42687" y="2483920"/>
            <a:ext cx="334491" cy="6689148"/>
          </a:xfrm>
          <a:prstGeom prst="curvedConnector3">
            <a:avLst>
              <a:gd name="adj1" fmla="val -683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40860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cxnSp>
        <p:nvCxnSpPr>
          <p:cNvPr id="85" name="Straight Arrow Connector 84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Rectangle 1"/>
          <p:cNvSpPr/>
          <p:nvPr/>
        </p:nvSpPr>
        <p:spPr>
          <a:xfrm>
            <a:off x="3817627" y="620688"/>
            <a:ext cx="2121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|</a:t>
            </a:r>
            <a:r>
              <a:rPr lang="en-US" sz="4000" dirty="0"/>
              <a:t> id * id $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451327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Trace ‘id*id’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406978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9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id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| * id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27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857414" y="360159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26305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/>
              <a:t>S’</a:t>
            </a:r>
            <a:r>
              <a:rPr lang="en-US" sz="2000" b="1" dirty="0">
                <a:sym typeface="Symbol" charset="2"/>
              </a:rPr>
              <a:t>  </a:t>
            </a:r>
            <a:r>
              <a:rPr lang="en-US" sz="2000" dirty="0">
                <a:sym typeface="Symbol" charset="2"/>
              </a:rPr>
              <a:t>E</a:t>
            </a:r>
            <a:endParaRPr 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sz="2000" dirty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</a:t>
            </a:r>
            <a:br>
              <a:rPr lang="en-US" sz="2000" dirty="0">
                <a:sym typeface="Symbol" charset="2"/>
              </a:rPr>
            </a:b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id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id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)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V="1">
            <a:off x="1165359" y="3199729"/>
            <a:ext cx="38058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65359" y="2636912"/>
            <a:ext cx="1250609" cy="1050503"/>
            <a:chOff x="998924" y="3356992"/>
            <a:chExt cx="1250609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998924" y="3587827"/>
              <a:ext cx="1250609" cy="819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476185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</a:t>
            </a:r>
          </a:p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 *T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903451" y="3975448"/>
            <a:ext cx="713200" cy="866130"/>
            <a:chOff x="477507" y="3141800"/>
            <a:chExt cx="920871" cy="1420196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477507" y="3217500"/>
              <a:ext cx="920871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547544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476185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id* T</a:t>
            </a:r>
          </a:p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>
            <a:off x="3354744" y="4437112"/>
            <a:ext cx="11133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399241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id*T</a:t>
            </a: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03969" y="5013176"/>
            <a:ext cx="1340738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T+E</a:t>
            </a: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144327" y="2118048"/>
            <a:ext cx="657057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092836" y="2782962"/>
            <a:ext cx="575306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(E)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144327" y="2782962"/>
            <a:ext cx="972087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54507" y="3352924"/>
            <a:ext cx="738092" cy="1154162"/>
          </a:xfrm>
          <a:prstGeom prst="curvedConnector4">
            <a:avLst>
              <a:gd name="adj1" fmla="val -30972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092836" y="4021614"/>
            <a:ext cx="3023578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(E)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(E)</a:t>
            </a: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42687" y="2483920"/>
            <a:ext cx="334491" cy="6689148"/>
          </a:xfrm>
          <a:prstGeom prst="curvedConnector3">
            <a:avLst>
              <a:gd name="adj1" fmla="val -683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40860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sp>
        <p:nvSpPr>
          <p:cNvPr id="85" name="Rectangle 84"/>
          <p:cNvSpPr/>
          <p:nvPr/>
        </p:nvSpPr>
        <p:spPr>
          <a:xfrm>
            <a:off x="419670" y="3702744"/>
            <a:ext cx="1569660" cy="23083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627784" y="3606115"/>
            <a:ext cx="1569660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052288" y="764704"/>
            <a:ext cx="211468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Follow(T)={$,),+}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Rectangle 88"/>
          <p:cNvSpPr/>
          <p:nvPr/>
        </p:nvSpPr>
        <p:spPr>
          <a:xfrm>
            <a:off x="4551454" y="476672"/>
            <a:ext cx="2121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id </a:t>
            </a:r>
            <a:r>
              <a:rPr lang="en-US" sz="4000" b="1" dirty="0">
                <a:solidFill>
                  <a:srgbClr val="FF0000"/>
                </a:solidFill>
              </a:rPr>
              <a:t>|</a:t>
            </a:r>
            <a:r>
              <a:rPr lang="en-US" sz="4000" dirty="0"/>
              <a:t> * id $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63952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Trace ‘id*id’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062461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9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id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|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* | id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   *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∉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Follow(T)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95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LR(0) conflicts: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D0302-AB20-F847-A05A-BA9FB02E2639}" type="slidenum">
              <a:rPr lang="en-US"/>
              <a:pPr/>
              <a:t>2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638800"/>
            <a:ext cx="57150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Need more lookahead: SLR(1)</a:t>
            </a:r>
          </a:p>
        </p:txBody>
      </p:sp>
      <p:graphicFrame>
        <p:nvGraphicFramePr>
          <p:cNvPr id="133139" name="Group 19"/>
          <p:cNvGraphicFramePr>
            <a:graphicFrameLocks noGrp="1"/>
          </p:cNvGraphicFramePr>
          <p:nvPr/>
        </p:nvGraphicFramePr>
        <p:xfrm>
          <a:off x="838200" y="2057400"/>
          <a:ext cx="2819400" cy="3115056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*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T  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( T )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= T 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3886200" y="1981200"/>
            <a:ext cx="4267200" cy="1524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 dirty="0">
                <a:solidFill>
                  <a:srgbClr val="000099"/>
                </a:solidFill>
              </a:rPr>
              <a:t>11: F 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 </a:t>
            </a:r>
            <a:br>
              <a:rPr lang="en-US" sz="2800" dirty="0">
                <a:solidFill>
                  <a:srgbClr val="000099"/>
                </a:solidFill>
                <a:sym typeface="Symbol" charset="2"/>
              </a:rPr>
            </a:br>
            <a:r>
              <a:rPr lang="en-US" sz="2800" dirty="0">
                <a:solidFill>
                  <a:srgbClr val="000099"/>
                </a:solidFill>
              </a:rPr>
              <a:t>F 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= T</a:t>
            </a:r>
            <a:endParaRPr lang="en-US" sz="2800" dirty="0">
              <a:solidFill>
                <a:srgbClr val="000099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 dirty="0">
                <a:solidFill>
                  <a:srgbClr val="000099"/>
                </a:solidFill>
              </a:rPr>
              <a:t>  Shift/reduce conflict</a:t>
            </a:r>
            <a:endParaRPr lang="en-US" sz="2800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3886200" y="3962400"/>
            <a:ext cx="4267200" cy="1447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1: F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 </a:t>
            </a:r>
            <a:br>
              <a:rPr lang="en-US" sz="2800">
                <a:solidFill>
                  <a:srgbClr val="000099"/>
                </a:solidFill>
                <a:sym typeface="Symbol" charset="2"/>
              </a:rPr>
            </a:br>
            <a:r>
              <a:rPr lang="en-US" sz="2800">
                <a:solidFill>
                  <a:srgbClr val="000099"/>
                </a:solidFill>
              </a:rPr>
              <a:t>T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>
                <a:solidFill>
                  <a:srgbClr val="000099"/>
                </a:solidFill>
                <a:sym typeface="Symbol" charset="2"/>
              </a:rPr>
              <a:t>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Reduce/Reduce conflict</a:t>
            </a:r>
            <a:endParaRPr lang="en-US" sz="2800">
              <a:solidFill>
                <a:srgbClr val="000099"/>
              </a:solidFill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0" grpId="0" animBg="1"/>
      <p:bldP spid="1331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857414" y="360159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26305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/>
              <a:t>S’</a:t>
            </a:r>
            <a:r>
              <a:rPr lang="en-US" sz="2000" b="1" dirty="0">
                <a:sym typeface="Symbol" charset="2"/>
              </a:rPr>
              <a:t>  </a:t>
            </a:r>
            <a:r>
              <a:rPr lang="en-US" sz="2000" dirty="0">
                <a:sym typeface="Symbol" charset="2"/>
              </a:rPr>
              <a:t>E</a:t>
            </a:r>
            <a:endParaRPr 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sz="2000" dirty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</a:t>
            </a:r>
            <a:br>
              <a:rPr lang="en-US" sz="2000" dirty="0">
                <a:sym typeface="Symbol" charset="2"/>
              </a:rPr>
            </a:b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id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id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)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V="1">
            <a:off x="1165359" y="3199729"/>
            <a:ext cx="38058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65359" y="2636912"/>
            <a:ext cx="1250609" cy="1050503"/>
            <a:chOff x="998924" y="3356992"/>
            <a:chExt cx="1250609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998924" y="3587827"/>
              <a:ext cx="1250609" cy="819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476185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</a:t>
            </a:r>
          </a:p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 *T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903451" y="3975448"/>
            <a:ext cx="713200" cy="866130"/>
            <a:chOff x="477507" y="3141800"/>
            <a:chExt cx="920871" cy="1420196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477507" y="3217500"/>
              <a:ext cx="920871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547544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476185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id* T</a:t>
            </a:r>
          </a:p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>
            <a:off x="3354744" y="4437112"/>
            <a:ext cx="11133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399241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id*T</a:t>
            </a: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03969" y="5013176"/>
            <a:ext cx="1340738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T+E</a:t>
            </a: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144327" y="2118048"/>
            <a:ext cx="657057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092836" y="2782962"/>
            <a:ext cx="575306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(E)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144327" y="2782962"/>
            <a:ext cx="972087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54507" y="3352924"/>
            <a:ext cx="738092" cy="1154162"/>
          </a:xfrm>
          <a:prstGeom prst="curvedConnector4">
            <a:avLst>
              <a:gd name="adj1" fmla="val -30972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092836" y="4021614"/>
            <a:ext cx="3023578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(E)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(E)</a:t>
            </a: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42687" y="2483920"/>
            <a:ext cx="334491" cy="6689148"/>
          </a:xfrm>
          <a:prstGeom prst="curvedConnector3">
            <a:avLst>
              <a:gd name="adj1" fmla="val -683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40860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sp>
        <p:nvSpPr>
          <p:cNvPr id="85" name="Rectangle 84"/>
          <p:cNvSpPr/>
          <p:nvPr/>
        </p:nvSpPr>
        <p:spPr>
          <a:xfrm>
            <a:off x="419670" y="3702744"/>
            <a:ext cx="1569660" cy="23083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627784" y="3606115"/>
            <a:ext cx="1569660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623016" y="4839543"/>
            <a:ext cx="1569660" cy="156966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cxnSp>
        <p:nvCxnSpPr>
          <p:cNvPr id="87" name="Straight Arrow Connector 86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Rectangle 88"/>
          <p:cNvSpPr/>
          <p:nvPr/>
        </p:nvSpPr>
        <p:spPr>
          <a:xfrm>
            <a:off x="4551454" y="476672"/>
            <a:ext cx="2121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id * </a:t>
            </a:r>
            <a:r>
              <a:rPr lang="en-US" sz="4000" b="1" dirty="0">
                <a:solidFill>
                  <a:srgbClr val="FF0000"/>
                </a:solidFill>
              </a:rPr>
              <a:t>|</a:t>
            </a:r>
            <a:r>
              <a:rPr lang="en-US" sz="4000" dirty="0"/>
              <a:t> id $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402064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Trace ‘id*id’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9712230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9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id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|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* |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* id |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   *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∉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Follow(T)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685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857414" y="360159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26305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/>
              <a:t>S’</a:t>
            </a:r>
            <a:r>
              <a:rPr lang="en-US" sz="2000" b="1" dirty="0">
                <a:sym typeface="Symbol" charset="2"/>
              </a:rPr>
              <a:t>  </a:t>
            </a:r>
            <a:r>
              <a:rPr lang="en-US" sz="2000" dirty="0">
                <a:sym typeface="Symbol" charset="2"/>
              </a:rPr>
              <a:t>E</a:t>
            </a:r>
            <a:endParaRPr 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sz="2000" dirty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</a:t>
            </a:r>
            <a:br>
              <a:rPr lang="en-US" sz="2000" dirty="0">
                <a:sym typeface="Symbol" charset="2"/>
              </a:rPr>
            </a:b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id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id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)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V="1">
            <a:off x="1165359" y="3199729"/>
            <a:ext cx="38058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65359" y="2636912"/>
            <a:ext cx="1250609" cy="1050503"/>
            <a:chOff x="998924" y="3356992"/>
            <a:chExt cx="1250609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998924" y="3587827"/>
              <a:ext cx="1250609" cy="819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476185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</a:t>
            </a:r>
          </a:p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 *T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903451" y="3975448"/>
            <a:ext cx="713200" cy="866130"/>
            <a:chOff x="477507" y="3141800"/>
            <a:chExt cx="920871" cy="1420196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477507" y="3217500"/>
              <a:ext cx="920871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547544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476185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id* T</a:t>
            </a:r>
          </a:p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>
            <a:off x="3354744" y="4437112"/>
            <a:ext cx="11133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399241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id*T</a:t>
            </a: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03969" y="5013176"/>
            <a:ext cx="1340738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T+E</a:t>
            </a: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144327" y="2118048"/>
            <a:ext cx="657057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092836" y="2782962"/>
            <a:ext cx="575306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(E)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144327" y="2782962"/>
            <a:ext cx="972087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54507" y="3352924"/>
            <a:ext cx="738092" cy="1154162"/>
          </a:xfrm>
          <a:prstGeom prst="curvedConnector4">
            <a:avLst>
              <a:gd name="adj1" fmla="val -30972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092836" y="4021614"/>
            <a:ext cx="3023578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(E)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(E)</a:t>
            </a: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42687" y="2483920"/>
            <a:ext cx="334491" cy="6689148"/>
          </a:xfrm>
          <a:prstGeom prst="curvedConnector3">
            <a:avLst>
              <a:gd name="adj1" fmla="val -683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40860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sp>
        <p:nvSpPr>
          <p:cNvPr id="85" name="Rectangle 84"/>
          <p:cNvSpPr/>
          <p:nvPr/>
        </p:nvSpPr>
        <p:spPr>
          <a:xfrm>
            <a:off x="419670" y="3702744"/>
            <a:ext cx="1569660" cy="23083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627784" y="3606115"/>
            <a:ext cx="1569660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052288" y="764704"/>
            <a:ext cx="211468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Follow(T)={$,),+}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Rectangle 88"/>
          <p:cNvSpPr/>
          <p:nvPr/>
        </p:nvSpPr>
        <p:spPr>
          <a:xfrm>
            <a:off x="4551454" y="476672"/>
            <a:ext cx="2121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id * id </a:t>
            </a:r>
            <a:r>
              <a:rPr lang="en-US" sz="4000" b="1" dirty="0">
                <a:solidFill>
                  <a:srgbClr val="FF0000"/>
                </a:solidFill>
              </a:rPr>
              <a:t>|</a:t>
            </a:r>
            <a:r>
              <a:rPr lang="en-US" sz="4000" dirty="0"/>
              <a:t> $</a:t>
            </a:r>
            <a:endParaRPr lang="en-CA" sz="4000" dirty="0"/>
          </a:p>
        </p:txBody>
      </p:sp>
      <p:sp>
        <p:nvSpPr>
          <p:cNvPr id="90" name="Rectangle 89"/>
          <p:cNvSpPr/>
          <p:nvPr/>
        </p:nvSpPr>
        <p:spPr>
          <a:xfrm>
            <a:off x="2623016" y="4839543"/>
            <a:ext cx="1569660" cy="156966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cxnSp>
        <p:nvCxnSpPr>
          <p:cNvPr id="91" name="Curved Connector 90"/>
          <p:cNvCxnSpPr/>
          <p:nvPr/>
        </p:nvCxnSpPr>
        <p:spPr bwMode="auto">
          <a:xfrm rot="10800000">
            <a:off x="2616651" y="4033640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Rectangle 91"/>
          <p:cNvSpPr/>
          <p:nvPr/>
        </p:nvSpPr>
        <p:spPr>
          <a:xfrm>
            <a:off x="2549301" y="3518860"/>
            <a:ext cx="1726626" cy="100550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332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/>
      <p:bldP spid="90" grpId="0" animBg="1"/>
      <p:bldP spid="9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Trace ‘id*id’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030578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9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id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|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* |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* id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* T |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   *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∉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Follow(T)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    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Reduce </a:t>
                      </a:r>
                      <a:r>
                        <a:rPr lang="en-US" sz="2400" b="0" dirty="0">
                          <a:latin typeface="+mj-lt"/>
                          <a:sym typeface="Symbol" charset="2"/>
                        </a:rPr>
                        <a:t>T 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453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857414" y="360159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26305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/>
              <a:t>S’</a:t>
            </a:r>
            <a:r>
              <a:rPr lang="en-US" sz="2000" b="1" dirty="0">
                <a:sym typeface="Symbol" charset="2"/>
              </a:rPr>
              <a:t>  </a:t>
            </a:r>
            <a:r>
              <a:rPr lang="en-US" sz="2000" dirty="0">
                <a:sym typeface="Symbol" charset="2"/>
              </a:rPr>
              <a:t>E</a:t>
            </a:r>
            <a:endParaRPr 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sz="2000" dirty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</a:t>
            </a:r>
            <a:br>
              <a:rPr lang="en-US" sz="2000" dirty="0">
                <a:sym typeface="Symbol" charset="2"/>
              </a:rPr>
            </a:b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id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id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)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V="1">
            <a:off x="1165359" y="3199729"/>
            <a:ext cx="38058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65359" y="2636912"/>
            <a:ext cx="1250609" cy="1050503"/>
            <a:chOff x="998924" y="3356992"/>
            <a:chExt cx="1250609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998924" y="3587827"/>
              <a:ext cx="1250609" cy="819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476185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</a:t>
            </a:r>
          </a:p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 *T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903451" y="3975448"/>
            <a:ext cx="713200" cy="866130"/>
            <a:chOff x="477507" y="3141800"/>
            <a:chExt cx="920871" cy="1420196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477507" y="3217500"/>
              <a:ext cx="920871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547544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476185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id* T</a:t>
            </a:r>
          </a:p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>
            <a:off x="3354744" y="4437112"/>
            <a:ext cx="11133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399241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id*T</a:t>
            </a: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03969" y="5013176"/>
            <a:ext cx="1340738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T+E</a:t>
            </a: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144327" y="2118048"/>
            <a:ext cx="657057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092836" y="2782962"/>
            <a:ext cx="575306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(E)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144327" y="2782962"/>
            <a:ext cx="972087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54507" y="3352924"/>
            <a:ext cx="738092" cy="1154162"/>
          </a:xfrm>
          <a:prstGeom prst="curvedConnector4">
            <a:avLst>
              <a:gd name="adj1" fmla="val -30972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092836" y="4021614"/>
            <a:ext cx="3023578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(E)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(E)</a:t>
            </a: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42687" y="2483920"/>
            <a:ext cx="334491" cy="6689148"/>
          </a:xfrm>
          <a:prstGeom prst="curvedConnector3">
            <a:avLst>
              <a:gd name="adj1" fmla="val -683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40860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sp>
        <p:nvSpPr>
          <p:cNvPr id="85" name="Rectangle 84"/>
          <p:cNvSpPr/>
          <p:nvPr/>
        </p:nvSpPr>
        <p:spPr>
          <a:xfrm>
            <a:off x="424112" y="3702744"/>
            <a:ext cx="1569660" cy="23083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627784" y="3606115"/>
            <a:ext cx="1569660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623016" y="4839543"/>
            <a:ext cx="1569660" cy="156966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052288" y="764704"/>
            <a:ext cx="211468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Follow(T)={$,),+}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754692" y="4566840"/>
            <a:ext cx="1492716" cy="46166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       </a:t>
            </a:r>
          </a:p>
        </p:txBody>
      </p:sp>
      <p:cxnSp>
        <p:nvCxnSpPr>
          <p:cNvPr id="90" name="Straight Arrow Connector 89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1" name="Rectangle 90"/>
          <p:cNvSpPr/>
          <p:nvPr/>
        </p:nvSpPr>
        <p:spPr>
          <a:xfrm>
            <a:off x="4551454" y="476672"/>
            <a:ext cx="20178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id * T </a:t>
            </a:r>
            <a:r>
              <a:rPr lang="en-US" sz="4000" b="1" dirty="0">
                <a:solidFill>
                  <a:srgbClr val="FF0000"/>
                </a:solidFill>
              </a:rPr>
              <a:t>|</a:t>
            </a:r>
            <a:r>
              <a:rPr lang="en-US" sz="4000" dirty="0"/>
              <a:t> $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427404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8" grpId="0" animBg="1"/>
      <p:bldP spid="87" grpId="0"/>
      <p:bldP spid="8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Trace ‘id*id’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716825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9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id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|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* |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* id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* T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|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   *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∉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Follow(T)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    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    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Reduce </a:t>
                      </a:r>
                      <a:r>
                        <a:rPr lang="en-US" sz="2400" b="0" dirty="0">
                          <a:latin typeface="+mj-lt"/>
                          <a:sym typeface="Symbol" charset="2"/>
                        </a:rPr>
                        <a:t>T  id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lang="en-US" sz="2400" b="0" dirty="0">
                          <a:latin typeface="+mj-lt"/>
                          <a:sym typeface="Symbol" charset="2"/>
                        </a:rPr>
                        <a:t>Reduce T  id *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113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857414" y="360159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26305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/>
              <a:t>S’</a:t>
            </a:r>
            <a:r>
              <a:rPr lang="en-US" sz="2000" b="1" dirty="0">
                <a:sym typeface="Symbol" charset="2"/>
              </a:rPr>
              <a:t>  </a:t>
            </a:r>
            <a:r>
              <a:rPr lang="en-US" sz="2000" dirty="0">
                <a:sym typeface="Symbol" charset="2"/>
              </a:rPr>
              <a:t>E</a:t>
            </a:r>
            <a:endParaRPr 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sz="2000" dirty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</a:t>
            </a:r>
            <a:br>
              <a:rPr lang="en-US" sz="2000" dirty="0">
                <a:sym typeface="Symbol" charset="2"/>
              </a:rPr>
            </a:b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id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id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)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V="1">
            <a:off x="1165359" y="3199729"/>
            <a:ext cx="38058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65359" y="2636912"/>
            <a:ext cx="1250609" cy="1050503"/>
            <a:chOff x="998924" y="3356992"/>
            <a:chExt cx="1250609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998924" y="3587827"/>
              <a:ext cx="1250609" cy="819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476185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</a:t>
            </a:r>
          </a:p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 *T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903451" y="3975450"/>
            <a:ext cx="713200" cy="866126"/>
            <a:chOff x="477507" y="3141800"/>
            <a:chExt cx="920871" cy="1420188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477507" y="3217494"/>
              <a:ext cx="920871" cy="13444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547544" cy="7569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476185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id* T</a:t>
            </a:r>
          </a:p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>
            <a:off x="3354744" y="4437112"/>
            <a:ext cx="11133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399241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id*T</a:t>
            </a: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03969" y="5013176"/>
            <a:ext cx="1340738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T+E</a:t>
            </a: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144327" y="2118048"/>
            <a:ext cx="657057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092836" y="2782962"/>
            <a:ext cx="575306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(E)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144327" y="2782962"/>
            <a:ext cx="972087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54507" y="3352924"/>
            <a:ext cx="738092" cy="1154162"/>
          </a:xfrm>
          <a:prstGeom prst="curvedConnector4">
            <a:avLst>
              <a:gd name="adj1" fmla="val -30972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092836" y="4021614"/>
            <a:ext cx="3023578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(E)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(E)</a:t>
            </a: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42687" y="2483920"/>
            <a:ext cx="334491" cy="6689148"/>
          </a:xfrm>
          <a:prstGeom prst="curvedConnector3">
            <a:avLst>
              <a:gd name="adj1" fmla="val -683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40860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sp>
        <p:nvSpPr>
          <p:cNvPr id="85" name="Rectangle 84"/>
          <p:cNvSpPr/>
          <p:nvPr/>
        </p:nvSpPr>
        <p:spPr>
          <a:xfrm>
            <a:off x="2435568" y="2636912"/>
            <a:ext cx="1338828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     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25476" y="3702744"/>
            <a:ext cx="1569660" cy="23083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cxnSp>
        <p:nvCxnSpPr>
          <p:cNvPr id="86" name="Straight Arrow Connector 85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Rectangle 87"/>
          <p:cNvSpPr/>
          <p:nvPr/>
        </p:nvSpPr>
        <p:spPr>
          <a:xfrm>
            <a:off x="4551454" y="476672"/>
            <a:ext cx="1113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T </a:t>
            </a:r>
            <a:r>
              <a:rPr lang="en-US" sz="4000" b="1" dirty="0">
                <a:solidFill>
                  <a:srgbClr val="FF0000"/>
                </a:solidFill>
              </a:rPr>
              <a:t>|</a:t>
            </a:r>
            <a:r>
              <a:rPr lang="en-US" sz="4000" dirty="0"/>
              <a:t> $</a:t>
            </a:r>
            <a:endParaRPr lang="en-CA" sz="4000" dirty="0"/>
          </a:p>
        </p:txBody>
      </p:sp>
      <p:sp>
        <p:nvSpPr>
          <p:cNvPr id="89" name="Rectangle 88"/>
          <p:cNvSpPr/>
          <p:nvPr/>
        </p:nvSpPr>
        <p:spPr>
          <a:xfrm>
            <a:off x="2052288" y="764704"/>
            <a:ext cx="197041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Follow(E)={$,)}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074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7" grpId="0" animBg="1"/>
      <p:bldP spid="8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Trace ‘id*id’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632098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9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id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|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* |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* id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* T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|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   *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∉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Follow(T)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    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    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    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Follow(E)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Reduce </a:t>
                      </a:r>
                      <a:r>
                        <a:rPr lang="en-US" sz="2400" b="0" dirty="0">
                          <a:latin typeface="+mj-lt"/>
                          <a:sym typeface="Symbol" charset="2"/>
                        </a:rPr>
                        <a:t>T  id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lang="en-US" sz="2400" b="0" dirty="0">
                          <a:latin typeface="+mj-lt"/>
                          <a:sym typeface="Symbol" charset="2"/>
                        </a:rPr>
                        <a:t>Reduce T  id * 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E</a:t>
                      </a:r>
                      <a:r>
                        <a:rPr lang="en-US" sz="2400" b="0" dirty="0">
                          <a:sym typeface="Symbol" charset="2"/>
                        </a:rPr>
                        <a:t>T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218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Trace ‘id*id’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716152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9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id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|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* |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* id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* T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|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   *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∉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Follow(T)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    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    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    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Reduce </a:t>
                      </a:r>
                      <a:r>
                        <a:rPr lang="en-US" sz="2400" b="0" dirty="0">
                          <a:latin typeface="+mj-lt"/>
                          <a:sym typeface="Symbol" charset="2"/>
                        </a:rPr>
                        <a:t>T  id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lang="en-US" sz="2400" b="0" dirty="0">
                          <a:latin typeface="+mj-lt"/>
                          <a:sym typeface="Symbol" charset="2"/>
                        </a:rPr>
                        <a:t>Reduce T  id * 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E</a:t>
                      </a:r>
                      <a:r>
                        <a:rPr lang="en-US" sz="2400" b="0" dirty="0">
                          <a:sym typeface="Symbol" charset="2"/>
                        </a:rPr>
                        <a:t>T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Accept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238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857414" y="360159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26305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/>
              <a:t>S’</a:t>
            </a:r>
            <a:r>
              <a:rPr lang="en-US" sz="2000" b="1" dirty="0">
                <a:sym typeface="Symbol" charset="2"/>
              </a:rPr>
              <a:t>  </a:t>
            </a:r>
            <a:r>
              <a:rPr lang="en-US" sz="2000" dirty="0">
                <a:sym typeface="Symbol" charset="2"/>
              </a:rPr>
              <a:t>E</a:t>
            </a:r>
            <a:endParaRPr 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sz="2000" dirty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</a:t>
            </a:r>
            <a:br>
              <a:rPr lang="en-US" sz="2000" dirty="0">
                <a:sym typeface="Symbol" charset="2"/>
              </a:rPr>
            </a:b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id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id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)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V="1">
            <a:off x="1165359" y="3199729"/>
            <a:ext cx="38058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65359" y="2636912"/>
            <a:ext cx="1250609" cy="1050503"/>
            <a:chOff x="998924" y="3356992"/>
            <a:chExt cx="1250609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998924" y="3587827"/>
              <a:ext cx="1250609" cy="819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476185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</a:t>
            </a:r>
          </a:p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 *T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903451" y="3975450"/>
            <a:ext cx="713200" cy="866126"/>
            <a:chOff x="477507" y="3141800"/>
            <a:chExt cx="920871" cy="1420188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477507" y="3217494"/>
              <a:ext cx="920871" cy="13444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547544" cy="7569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476185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id* T</a:t>
            </a:r>
          </a:p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>
            <a:off x="3354744" y="4437112"/>
            <a:ext cx="11133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399241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id*T</a:t>
            </a: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03969" y="5013176"/>
            <a:ext cx="1340738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T+E</a:t>
            </a: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144327" y="2118048"/>
            <a:ext cx="657057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092836" y="2782962"/>
            <a:ext cx="575306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(E)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144327" y="2782962"/>
            <a:ext cx="972087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54507" y="3352924"/>
            <a:ext cx="738092" cy="1154162"/>
          </a:xfrm>
          <a:prstGeom prst="curvedConnector4">
            <a:avLst>
              <a:gd name="adj1" fmla="val -30972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092836" y="4021614"/>
            <a:ext cx="3023578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(E)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(E)</a:t>
            </a: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42687" y="2483920"/>
            <a:ext cx="334491" cy="6689148"/>
          </a:xfrm>
          <a:prstGeom prst="curvedConnector3">
            <a:avLst>
              <a:gd name="adj1" fmla="val -683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40860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cxnSp>
        <p:nvCxnSpPr>
          <p:cNvPr id="85" name="Straight Arrow Connector 84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785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and FOLLOW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ED36B-F6E3-7346-BF1E-488F3127FEE9}" type="slidenum">
              <a:rPr lang="en-US"/>
              <a:pPr/>
              <a:t>3</a:t>
            </a:fld>
            <a:endParaRPr lang="en-US"/>
          </a:p>
        </p:txBody>
      </p:sp>
      <p:pic>
        <p:nvPicPr>
          <p:cNvPr id="179203" name="Picture 10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057400"/>
            <a:ext cx="5207000" cy="482600"/>
          </a:xfrm>
          <a:prstGeom prst="rect">
            <a:avLst/>
          </a:prstGeom>
          <a:noFill/>
        </p:spPr>
      </p:pic>
      <p:pic>
        <p:nvPicPr>
          <p:cNvPr id="179204" name="Picture 10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971800"/>
            <a:ext cx="5791200" cy="482600"/>
          </a:xfrm>
          <a:prstGeom prst="rect">
            <a:avLst/>
          </a:prstGeom>
          <a:noFill/>
        </p:spPr>
      </p:pic>
      <p:pic>
        <p:nvPicPr>
          <p:cNvPr id="179205" name="Picture 102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886200"/>
            <a:ext cx="6540500" cy="482600"/>
          </a:xfrm>
          <a:prstGeom prst="rect">
            <a:avLst/>
          </a:prstGeom>
          <a:noFill/>
        </p:spPr>
      </p:pic>
      <p:grpSp>
        <p:nvGrpSpPr>
          <p:cNvPr id="179206" name="Group 1030"/>
          <p:cNvGrpSpPr>
            <a:grpSpLocks/>
          </p:cNvGrpSpPr>
          <p:nvPr/>
        </p:nvGrpSpPr>
        <p:grpSpPr bwMode="auto">
          <a:xfrm>
            <a:off x="914400" y="4800600"/>
            <a:ext cx="6807200" cy="1219200"/>
            <a:chOff x="576" y="3024"/>
            <a:chExt cx="4288" cy="768"/>
          </a:xfrm>
        </p:grpSpPr>
        <p:pic>
          <p:nvPicPr>
            <p:cNvPr id="179207" name="Picture 103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76" y="3024"/>
              <a:ext cx="4288" cy="304"/>
            </a:xfrm>
            <a:prstGeom prst="rect">
              <a:avLst/>
            </a:prstGeom>
            <a:noFill/>
          </p:spPr>
        </p:pic>
        <p:pic>
          <p:nvPicPr>
            <p:cNvPr id="179208" name="Picture 103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76" y="3504"/>
              <a:ext cx="1464" cy="28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6589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Constructing SLR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Begin with item </a:t>
            </a:r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S</a:t>
            </a:r>
            <a:r>
              <a:rPr lang="en-CA" dirty="0">
                <a:sym typeface="Symbol" charset="2"/>
              </a:rPr>
              <a:t>,</a:t>
            </a:r>
            <a:r>
              <a:rPr lang="en-CA" dirty="0"/>
              <a:t> calculate related items (</a:t>
            </a:r>
            <a:r>
              <a:rPr lang="en-CA" dirty="0">
                <a:solidFill>
                  <a:schemeClr val="accent2"/>
                </a:solidFill>
              </a:rPr>
              <a:t>closure</a:t>
            </a:r>
            <a:r>
              <a:rPr lang="en-CA" dirty="0"/>
              <a:t>)</a:t>
            </a:r>
          </a:p>
          <a:p>
            <a:r>
              <a:rPr lang="en-CA" dirty="0"/>
              <a:t>Determine following states: what states can be reached on a single input token or non-terminal (</a:t>
            </a:r>
            <a:r>
              <a:rPr lang="en-CA" dirty="0">
                <a:solidFill>
                  <a:schemeClr val="accent2"/>
                </a:solidFill>
              </a:rPr>
              <a:t>GOTO</a:t>
            </a:r>
            <a:r>
              <a:rPr lang="en-CA" dirty="0"/>
              <a:t>)</a:t>
            </a:r>
          </a:p>
          <a:p>
            <a:r>
              <a:rPr lang="en-CA" dirty="0"/>
              <a:t>Construct closure of each resulting states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3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Construction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/>
              <a:t>Construct F = {I</a:t>
            </a:r>
            <a:r>
              <a:rPr lang="en-US" sz="2400" baseline="-25000"/>
              <a:t>0</a:t>
            </a:r>
            <a:r>
              <a:rPr lang="en-US" sz="2400"/>
              <a:t>, I</a:t>
            </a:r>
            <a:r>
              <a:rPr lang="en-US" sz="2400" baseline="-25000"/>
              <a:t>1</a:t>
            </a:r>
            <a:r>
              <a:rPr lang="en-US" sz="2400"/>
              <a:t>, …I</a:t>
            </a:r>
            <a:r>
              <a:rPr lang="en-US" sz="2400" baseline="-25000"/>
              <a:t>n</a:t>
            </a:r>
            <a:r>
              <a:rPr lang="en-US" sz="2400"/>
              <a:t>}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/>
              <a:t>a) if {A </a:t>
            </a:r>
            <a:r>
              <a:rPr lang="en-US" sz="2400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</a:t>
            </a:r>
            <a:r>
              <a:rPr lang="en-US" sz="2400" b="1">
                <a:sym typeface="Symbol" charset="2"/>
              </a:rPr>
              <a:t></a:t>
            </a:r>
            <a:r>
              <a:rPr lang="en-US" sz="2400">
                <a:sym typeface="Symbol" charset="2"/>
              </a:rPr>
              <a:t>} </a:t>
            </a:r>
            <a:r>
              <a:rPr lang="en-US" sz="1800">
                <a:sym typeface="Symbol" charset="2"/>
              </a:rPr>
              <a:t>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I</a:t>
            </a:r>
            <a:r>
              <a:rPr lang="en-US" sz="2400" baseline="-25000">
                <a:sym typeface="Symbol" charset="2"/>
              </a:rPr>
              <a:t>i</a:t>
            </a:r>
            <a:r>
              <a:rPr lang="en-US" sz="2400">
                <a:sym typeface="Symbol" charset="2"/>
              </a:rPr>
              <a:t> and A != S’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	   then action[i, b] := reduce </a:t>
            </a:r>
            <a:r>
              <a:rPr lang="en-US" sz="2400"/>
              <a:t>A </a:t>
            </a:r>
            <a:r>
              <a:rPr lang="en-US" sz="2400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 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			for all b </a:t>
            </a:r>
            <a:r>
              <a:rPr lang="en-US" sz="1800">
                <a:sym typeface="Symbol" charset="2"/>
              </a:rPr>
              <a:t>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Follow(A)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     b) if </a:t>
            </a:r>
            <a:r>
              <a:rPr lang="en-US" sz="2400"/>
              <a:t>{S’ </a:t>
            </a:r>
            <a:r>
              <a:rPr lang="en-US" sz="2400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S</a:t>
            </a:r>
            <a:r>
              <a:rPr lang="en-US" sz="2400" b="1">
                <a:sym typeface="Symbol" charset="2"/>
              </a:rPr>
              <a:t></a:t>
            </a:r>
            <a:r>
              <a:rPr lang="en-US" sz="2400">
                <a:sym typeface="Symbol" charset="2"/>
              </a:rPr>
              <a:t>} </a:t>
            </a:r>
            <a:r>
              <a:rPr lang="en-US" sz="1800">
                <a:sym typeface="Symbol" charset="2"/>
              </a:rPr>
              <a:t>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I</a:t>
            </a:r>
            <a:r>
              <a:rPr lang="en-US" sz="2400" baseline="-25000">
                <a:sym typeface="Symbol" charset="2"/>
              </a:rPr>
              <a:t>i</a:t>
            </a:r>
            <a:endParaRPr lang="en-US" sz="2400">
              <a:sym typeface="Symbol" charset="2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	   then action[i, $] := accept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     c) if </a:t>
            </a:r>
            <a:r>
              <a:rPr lang="en-US" sz="2400"/>
              <a:t>{A </a:t>
            </a:r>
            <a:r>
              <a:rPr lang="en-US" sz="2400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</a:t>
            </a:r>
            <a:r>
              <a:rPr lang="en-US" sz="2400" b="1">
                <a:sym typeface="Symbol" charset="2"/>
              </a:rPr>
              <a:t></a:t>
            </a:r>
            <a:r>
              <a:rPr lang="en-US" sz="2400">
                <a:sym typeface="Symbol" charset="2"/>
              </a:rPr>
              <a:t>a} </a:t>
            </a:r>
            <a:r>
              <a:rPr lang="en-US" sz="1800">
                <a:sym typeface="Symbol" charset="2"/>
              </a:rPr>
              <a:t>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I</a:t>
            </a:r>
            <a:r>
              <a:rPr lang="en-US" sz="2400" baseline="-25000">
                <a:sym typeface="Symbol" charset="2"/>
              </a:rPr>
              <a:t>i</a:t>
            </a:r>
            <a:r>
              <a:rPr lang="en-US" sz="2400">
                <a:sym typeface="Symbol" charset="2"/>
              </a:rPr>
              <a:t> and Successor(I</a:t>
            </a:r>
            <a:r>
              <a:rPr lang="en-US" sz="2400" baseline="-25000">
                <a:sym typeface="Symbol" charset="2"/>
              </a:rPr>
              <a:t>i</a:t>
            </a:r>
            <a:r>
              <a:rPr lang="en-US" sz="2400">
                <a:sym typeface="Symbol" charset="2"/>
              </a:rPr>
              <a:t>, a) = I</a:t>
            </a:r>
            <a:r>
              <a:rPr lang="en-US" sz="2400" baseline="-25000">
                <a:sym typeface="Symbol" charset="2"/>
              </a:rPr>
              <a:t>j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	   then action[i, a] := shift j</a:t>
            </a:r>
          </a:p>
          <a:p>
            <a:pPr marL="533400" indent="-533400">
              <a:lnSpc>
                <a:spcPct val="90000"/>
              </a:lnSpc>
              <a:buFontTx/>
              <a:buAutoNum type="arabicPeriod" startAt="3"/>
            </a:pPr>
            <a:r>
              <a:rPr lang="en-US" sz="2400">
                <a:sym typeface="Symbol" charset="2"/>
              </a:rPr>
              <a:t>if Successor(I</a:t>
            </a:r>
            <a:r>
              <a:rPr lang="en-US" sz="2400" baseline="-25000">
                <a:sym typeface="Symbol" charset="2"/>
              </a:rPr>
              <a:t>i</a:t>
            </a:r>
            <a:r>
              <a:rPr lang="en-US" sz="2400">
                <a:sym typeface="Symbol" charset="2"/>
              </a:rPr>
              <a:t>, A) = I</a:t>
            </a:r>
            <a:r>
              <a:rPr lang="en-US" sz="2400" baseline="-25000">
                <a:sym typeface="Symbol" charset="2"/>
              </a:rPr>
              <a:t>j</a:t>
            </a:r>
            <a:r>
              <a:rPr lang="en-US" sz="2400">
                <a:sym typeface="Symbol" charset="2"/>
              </a:rPr>
              <a:t> then goto[i, A] := j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A919-1111-3044-B3DF-B613569D8684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Construction (cont’d)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 dirty="0"/>
              <a:t>All entries not defined are errors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 dirty="0"/>
              <a:t>Make sure I</a:t>
            </a:r>
            <a:r>
              <a:rPr lang="en-US" sz="2800" baseline="-25000" dirty="0"/>
              <a:t>0</a:t>
            </a:r>
            <a:r>
              <a:rPr lang="en-US" sz="2800" dirty="0"/>
              <a:t> is the initial state</a:t>
            </a:r>
          </a:p>
          <a:p>
            <a:pPr marL="609600" indent="-609600">
              <a:lnSpc>
                <a:spcPct val="90000"/>
              </a:lnSpc>
            </a:pPr>
            <a:endParaRPr lang="en-US" sz="2800" dirty="0"/>
          </a:p>
          <a:p>
            <a:pPr marL="609600" indent="-609600">
              <a:lnSpc>
                <a:spcPct val="90000"/>
              </a:lnSpc>
            </a:pPr>
            <a:r>
              <a:rPr lang="en-US" sz="2800" dirty="0"/>
              <a:t>Note: SLR(1) only reduces </a:t>
            </a:r>
            <a:br>
              <a:rPr lang="en-US" sz="2800" dirty="0"/>
            </a:br>
            <a:r>
              <a:rPr lang="en-US" sz="2800" dirty="0"/>
              <a:t>{A </a:t>
            </a:r>
            <a:r>
              <a:rPr lang="en-US" sz="2800" b="1" dirty="0">
                <a:sym typeface="Symbol" charset="2"/>
              </a:rPr>
              <a:t> </a:t>
            </a:r>
            <a:r>
              <a:rPr lang="en-US" sz="2400" dirty="0">
                <a:sym typeface="Symbol" charset="2"/>
              </a:rPr>
              <a:t></a:t>
            </a:r>
            <a:r>
              <a:rPr lang="en-US" sz="2800" b="1" dirty="0">
                <a:sym typeface="Symbol" charset="2"/>
              </a:rPr>
              <a:t></a:t>
            </a:r>
            <a:r>
              <a:rPr lang="en-US" sz="2800" dirty="0">
                <a:sym typeface="Symbol" charset="2"/>
              </a:rPr>
              <a:t>} if </a:t>
            </a:r>
            <a:r>
              <a:rPr lang="en-US" sz="2800" dirty="0" err="1"/>
              <a:t>lookahead</a:t>
            </a:r>
            <a:r>
              <a:rPr lang="en-US" sz="2800" dirty="0"/>
              <a:t> in Follow(A)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/>
              <a:t>Shift and reduce items or more than one reduce item can be in the same configuration set as long as </a:t>
            </a:r>
            <a:r>
              <a:rPr lang="en-US" sz="2800" dirty="0" err="1"/>
              <a:t>lookaheads</a:t>
            </a:r>
            <a:r>
              <a:rPr lang="en-US" sz="2800" dirty="0"/>
              <a:t> are disjoint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1A2D-2AE5-AB47-A674-7586CE516958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Conditions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grammar is SLR(1) if for each configuration set:</a:t>
            </a:r>
          </a:p>
          <a:p>
            <a:pPr lvl="1">
              <a:lnSpc>
                <a:spcPct val="90000"/>
              </a:lnSpc>
            </a:pPr>
            <a:r>
              <a:rPr lang="en-US"/>
              <a:t>For any item {A </a:t>
            </a:r>
            <a:r>
              <a:rPr lang="en-US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x: x </a:t>
            </a:r>
            <a:r>
              <a:rPr lang="en-US" sz="2000">
                <a:sym typeface="Symbol" charset="2"/>
              </a:rPr>
              <a:t> </a:t>
            </a:r>
            <a:r>
              <a:rPr lang="en-US">
                <a:sym typeface="Symbol" charset="2"/>
              </a:rPr>
              <a:t>T} there is no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   {B </a:t>
            </a:r>
            <a:r>
              <a:rPr lang="en-US" b="1">
                <a:sym typeface="Symbol" charset="2"/>
              </a:rPr>
              <a:t></a:t>
            </a:r>
            <a:r>
              <a:rPr lang="en-US">
                <a:sym typeface="Symbol" charset="2"/>
              </a:rPr>
              <a:t> 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: x </a:t>
            </a:r>
            <a:r>
              <a:rPr lang="en-US" sz="2000">
                <a:sym typeface="Symbol" charset="2"/>
              </a:rPr>
              <a:t> </a:t>
            </a:r>
            <a:r>
              <a:rPr lang="en-US">
                <a:sym typeface="Symbol" charset="2"/>
              </a:rPr>
              <a:t>Follow(B)}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For any two items </a:t>
            </a:r>
            <a:r>
              <a:rPr lang="en-US"/>
              <a:t>{A </a:t>
            </a:r>
            <a:r>
              <a:rPr lang="en-US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} and </a:t>
            </a:r>
            <a:r>
              <a:rPr lang="en-US"/>
              <a:t>{B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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} Follow(A)  Follow(B) = </a:t>
            </a:r>
          </a:p>
          <a:p>
            <a:pPr lvl="1">
              <a:lnSpc>
                <a:spcPct val="90000"/>
              </a:lnSpc>
            </a:pPr>
            <a:endParaRPr lang="en-US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ym typeface="Symbol" charset="2"/>
              </a:rPr>
              <a:t>LR(0) Grammars  SLR(1) Grammars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6671-9041-DA43-9FEF-BE94C9F7E4F7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grammar SLR(1)?</a:t>
            </a: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D705A8-C89F-6443-A0F1-78C9E134D13F}" type="slidenum">
              <a:rPr lang="en-US"/>
              <a:pPr/>
              <a:t>34</a:t>
            </a:fld>
            <a:endParaRPr lang="en-US"/>
          </a:p>
        </p:txBody>
      </p:sp>
      <p:sp>
        <p:nvSpPr>
          <p:cNvPr id="362499" name="Text Box 3"/>
          <p:cNvSpPr txBox="1">
            <a:spLocks noChangeArrowheads="1"/>
          </p:cNvSpPr>
          <p:nvPr/>
        </p:nvSpPr>
        <p:spPr bwMode="auto">
          <a:xfrm>
            <a:off x="3200400" y="1676400"/>
            <a:ext cx="2133600" cy="2236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S’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S</a:t>
            </a:r>
            <a:endParaRPr lang="en-US" sz="2800"/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AaAb</a:t>
            </a:r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BbBa</a:t>
            </a:r>
            <a:endParaRPr lang="en-US" sz="2800"/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</a:t>
            </a:r>
            <a:endParaRPr lang="en-US" sz="2800">
              <a:sym typeface="Symbol" charset="2"/>
            </a:endParaRP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</a:t>
            </a:r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3048000" y="4495800"/>
            <a:ext cx="22098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Ab</a:t>
            </a:r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</a:t>
            </a: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381000" y="3886200"/>
            <a:ext cx="2133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aAb</a:t>
            </a:r>
          </a:p>
        </p:txBody>
      </p:sp>
      <p:sp>
        <p:nvSpPr>
          <p:cNvPr id="362502" name="Text Box 6"/>
          <p:cNvSpPr txBox="1">
            <a:spLocks noChangeArrowheads="1"/>
          </p:cNvSpPr>
          <p:nvPr/>
        </p:nvSpPr>
        <p:spPr bwMode="auto">
          <a:xfrm>
            <a:off x="609600" y="1676400"/>
            <a:ext cx="2209800" cy="18002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AaAb</a:t>
            </a:r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BbBa</a:t>
            </a:r>
            <a:endParaRPr lang="en-US" sz="2800"/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</a:t>
            </a:r>
            <a:endParaRPr lang="en-US" sz="2800">
              <a:sym typeface="Symbol" charset="2"/>
            </a:endParaRP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</a:t>
            </a:r>
          </a:p>
        </p:txBody>
      </p:sp>
      <p:sp>
        <p:nvSpPr>
          <p:cNvPr id="362503" name="Text Box 7"/>
          <p:cNvSpPr txBox="1">
            <a:spLocks noChangeArrowheads="1"/>
          </p:cNvSpPr>
          <p:nvPr/>
        </p:nvSpPr>
        <p:spPr bwMode="auto">
          <a:xfrm>
            <a:off x="6477000" y="27432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bBa</a:t>
            </a:r>
          </a:p>
        </p:txBody>
      </p:sp>
      <p:sp>
        <p:nvSpPr>
          <p:cNvPr id="362504" name="Text Box 8"/>
          <p:cNvSpPr txBox="1">
            <a:spLocks noChangeArrowheads="1"/>
          </p:cNvSpPr>
          <p:nvPr/>
        </p:nvSpPr>
        <p:spPr bwMode="auto">
          <a:xfrm>
            <a:off x="5410200" y="3581400"/>
            <a:ext cx="21336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Ba</a:t>
            </a: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</a:t>
            </a:r>
            <a:endParaRPr lang="en-US" sz="2800">
              <a:sym typeface="Symbol" charset="2"/>
            </a:endParaRPr>
          </a:p>
        </p:txBody>
      </p:sp>
      <p:sp>
        <p:nvSpPr>
          <p:cNvPr id="362505" name="Text Box 9"/>
          <p:cNvSpPr txBox="1">
            <a:spLocks noChangeArrowheads="1"/>
          </p:cNvSpPr>
          <p:nvPr/>
        </p:nvSpPr>
        <p:spPr bwMode="auto">
          <a:xfrm>
            <a:off x="381000" y="54864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</a:t>
            </a:r>
          </a:p>
        </p:txBody>
      </p:sp>
      <p:sp>
        <p:nvSpPr>
          <p:cNvPr id="362506" name="Text Box 10"/>
          <p:cNvSpPr txBox="1">
            <a:spLocks noChangeArrowheads="1"/>
          </p:cNvSpPr>
          <p:nvPr/>
        </p:nvSpPr>
        <p:spPr bwMode="auto">
          <a:xfrm>
            <a:off x="2971800" y="60960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AaAb</a:t>
            </a:r>
            <a:r>
              <a:rPr lang="en-US" sz="2800" b="1">
                <a:sym typeface="Symbol" charset="2"/>
              </a:rPr>
              <a:t></a:t>
            </a:r>
          </a:p>
        </p:txBody>
      </p:sp>
      <p:sp>
        <p:nvSpPr>
          <p:cNvPr id="362507" name="Text Box 11"/>
          <p:cNvSpPr txBox="1">
            <a:spLocks noChangeArrowheads="1"/>
          </p:cNvSpPr>
          <p:nvPr/>
        </p:nvSpPr>
        <p:spPr bwMode="auto">
          <a:xfrm>
            <a:off x="6705600" y="48768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</a:t>
            </a:r>
          </a:p>
        </p:txBody>
      </p:sp>
      <p:sp>
        <p:nvSpPr>
          <p:cNvPr id="362508" name="Text Box 12"/>
          <p:cNvSpPr txBox="1">
            <a:spLocks noChangeArrowheads="1"/>
          </p:cNvSpPr>
          <p:nvPr/>
        </p:nvSpPr>
        <p:spPr bwMode="auto">
          <a:xfrm>
            <a:off x="5791200" y="58674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BbBa</a:t>
            </a:r>
            <a:r>
              <a:rPr lang="en-US" sz="2800" b="1">
                <a:sym typeface="Symbol" charset="2"/>
              </a:rPr>
              <a:t></a:t>
            </a:r>
          </a:p>
        </p:txBody>
      </p:sp>
      <p:sp>
        <p:nvSpPr>
          <p:cNvPr id="362509" name="Text Box 13"/>
          <p:cNvSpPr txBox="1">
            <a:spLocks noChangeArrowheads="1"/>
          </p:cNvSpPr>
          <p:nvPr/>
        </p:nvSpPr>
        <p:spPr bwMode="auto">
          <a:xfrm>
            <a:off x="6400800" y="1676400"/>
            <a:ext cx="16764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S’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S</a:t>
            </a:r>
            <a:r>
              <a:rPr lang="en-US" sz="2800" b="1">
                <a:sym typeface="Symbol" charset="2"/>
              </a:rPr>
              <a:t></a:t>
            </a:r>
            <a:endParaRPr lang="en-US" sz="2800">
              <a:sym typeface="Symbol" charset="2"/>
            </a:endParaRPr>
          </a:p>
        </p:txBody>
      </p:sp>
      <p:grpSp>
        <p:nvGrpSpPr>
          <p:cNvPr id="362510" name="Group 14"/>
          <p:cNvGrpSpPr>
            <a:grpSpLocks/>
          </p:cNvGrpSpPr>
          <p:nvPr/>
        </p:nvGrpSpPr>
        <p:grpSpPr bwMode="auto">
          <a:xfrm>
            <a:off x="5334000" y="1828800"/>
            <a:ext cx="1066800" cy="966788"/>
            <a:chOff x="3360" y="1152"/>
            <a:chExt cx="672" cy="609"/>
          </a:xfrm>
        </p:grpSpPr>
        <p:cxnSp>
          <p:nvCxnSpPr>
            <p:cNvPr id="362511" name="AutoShape 15"/>
            <p:cNvCxnSpPr>
              <a:cxnSpLocks noChangeShapeType="1"/>
              <a:stCxn id="362499" idx="3"/>
              <a:endCxn id="362509" idx="1"/>
            </p:cNvCxnSpPr>
            <p:nvPr/>
          </p:nvCxnSpPr>
          <p:spPr bwMode="auto">
            <a:xfrm flipV="1">
              <a:off x="3360" y="1223"/>
              <a:ext cx="672" cy="53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12" name="Text Box 16"/>
            <p:cNvSpPr txBox="1">
              <a:spLocks noChangeArrowheads="1"/>
            </p:cNvSpPr>
            <p:nvPr/>
          </p:nvSpPr>
          <p:spPr bwMode="auto">
            <a:xfrm>
              <a:off x="3504" y="115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</p:grpSp>
      <p:grpSp>
        <p:nvGrpSpPr>
          <p:cNvPr id="362513" name="Group 17"/>
          <p:cNvGrpSpPr>
            <a:grpSpLocks/>
          </p:cNvGrpSpPr>
          <p:nvPr/>
        </p:nvGrpSpPr>
        <p:grpSpPr bwMode="auto">
          <a:xfrm>
            <a:off x="5334000" y="2795588"/>
            <a:ext cx="1143000" cy="481012"/>
            <a:chOff x="3360" y="1761"/>
            <a:chExt cx="720" cy="303"/>
          </a:xfrm>
        </p:grpSpPr>
        <p:cxnSp>
          <p:nvCxnSpPr>
            <p:cNvPr id="362514" name="AutoShape 18"/>
            <p:cNvCxnSpPr>
              <a:cxnSpLocks noChangeShapeType="1"/>
              <a:stCxn id="362499" idx="3"/>
              <a:endCxn id="362503" idx="1"/>
            </p:cNvCxnSpPr>
            <p:nvPr/>
          </p:nvCxnSpPr>
          <p:spPr bwMode="auto">
            <a:xfrm>
              <a:off x="3360" y="1761"/>
              <a:ext cx="720" cy="13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15" name="Text Box 19"/>
            <p:cNvSpPr txBox="1">
              <a:spLocks noChangeArrowheads="1"/>
            </p:cNvSpPr>
            <p:nvPr/>
          </p:nvSpPr>
          <p:spPr bwMode="auto">
            <a:xfrm>
              <a:off x="3552" y="17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62516" name="Group 20"/>
          <p:cNvGrpSpPr>
            <a:grpSpLocks/>
          </p:cNvGrpSpPr>
          <p:nvPr/>
        </p:nvGrpSpPr>
        <p:grpSpPr bwMode="auto">
          <a:xfrm>
            <a:off x="7543800" y="3008313"/>
            <a:ext cx="1143000" cy="1319212"/>
            <a:chOff x="4752" y="1895"/>
            <a:chExt cx="720" cy="831"/>
          </a:xfrm>
        </p:grpSpPr>
        <p:cxnSp>
          <p:nvCxnSpPr>
            <p:cNvPr id="362517" name="AutoShape 21"/>
            <p:cNvCxnSpPr>
              <a:cxnSpLocks noChangeShapeType="1"/>
              <a:stCxn id="362503" idx="3"/>
              <a:endCxn id="362504" idx="3"/>
            </p:cNvCxnSpPr>
            <p:nvPr/>
          </p:nvCxnSpPr>
          <p:spPr bwMode="auto">
            <a:xfrm flipH="1">
              <a:off x="4752" y="1895"/>
              <a:ext cx="720" cy="662"/>
            </a:xfrm>
            <a:prstGeom prst="curvedConnector3">
              <a:avLst>
                <a:gd name="adj1" fmla="val -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18" name="Text Box 22"/>
            <p:cNvSpPr txBox="1">
              <a:spLocks noChangeArrowheads="1"/>
            </p:cNvSpPr>
            <p:nvPr/>
          </p:nvSpPr>
          <p:spPr bwMode="auto">
            <a:xfrm>
              <a:off x="5222" y="243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62519" name="Group 23"/>
          <p:cNvGrpSpPr>
            <a:grpSpLocks/>
          </p:cNvGrpSpPr>
          <p:nvPr/>
        </p:nvGrpSpPr>
        <p:grpSpPr bwMode="auto">
          <a:xfrm>
            <a:off x="6096000" y="4537075"/>
            <a:ext cx="609600" cy="644525"/>
            <a:chOff x="3840" y="2858"/>
            <a:chExt cx="384" cy="406"/>
          </a:xfrm>
        </p:grpSpPr>
        <p:cxnSp>
          <p:nvCxnSpPr>
            <p:cNvPr id="362520" name="AutoShape 24"/>
            <p:cNvCxnSpPr>
              <a:cxnSpLocks noChangeShapeType="1"/>
              <a:stCxn id="362504" idx="2"/>
              <a:endCxn id="362507" idx="1"/>
            </p:cNvCxnSpPr>
            <p:nvPr/>
          </p:nvCxnSpPr>
          <p:spPr bwMode="auto">
            <a:xfrm rot="16200000" flipH="1">
              <a:off x="3961" y="2977"/>
              <a:ext cx="381" cy="14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1" name="Text Box 25"/>
            <p:cNvSpPr txBox="1">
              <a:spLocks noChangeArrowheads="1"/>
            </p:cNvSpPr>
            <p:nvPr/>
          </p:nvSpPr>
          <p:spPr bwMode="auto">
            <a:xfrm>
              <a:off x="3840" y="29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62522" name="Group 26"/>
          <p:cNvGrpSpPr>
            <a:grpSpLocks/>
          </p:cNvGrpSpPr>
          <p:nvPr/>
        </p:nvGrpSpPr>
        <p:grpSpPr bwMode="auto">
          <a:xfrm>
            <a:off x="7810500" y="5405438"/>
            <a:ext cx="722313" cy="727075"/>
            <a:chOff x="4920" y="3405"/>
            <a:chExt cx="455" cy="458"/>
          </a:xfrm>
        </p:grpSpPr>
        <p:cxnSp>
          <p:nvCxnSpPr>
            <p:cNvPr id="362523" name="AutoShape 27"/>
            <p:cNvCxnSpPr>
              <a:cxnSpLocks noChangeShapeType="1"/>
              <a:stCxn id="362507" idx="2"/>
              <a:endCxn id="362508" idx="3"/>
            </p:cNvCxnSpPr>
            <p:nvPr/>
          </p:nvCxnSpPr>
          <p:spPr bwMode="auto">
            <a:xfrm rot="16200000" flipH="1">
              <a:off x="4751" y="3574"/>
              <a:ext cx="458" cy="120"/>
            </a:xfrm>
            <a:prstGeom prst="curvedConnector4">
              <a:avLst>
                <a:gd name="adj1" fmla="val 31657"/>
                <a:gd name="adj2" fmla="val 2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4" name="Text Box 28"/>
            <p:cNvSpPr txBox="1">
              <a:spLocks noChangeArrowheads="1"/>
            </p:cNvSpPr>
            <p:nvPr/>
          </p:nvSpPr>
          <p:spPr bwMode="auto">
            <a:xfrm>
              <a:off x="5174" y="354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2525" name="Group 29"/>
          <p:cNvGrpSpPr>
            <a:grpSpLocks/>
          </p:cNvGrpSpPr>
          <p:nvPr/>
        </p:nvGrpSpPr>
        <p:grpSpPr bwMode="auto">
          <a:xfrm>
            <a:off x="2514600" y="3913188"/>
            <a:ext cx="1760538" cy="549275"/>
            <a:chOff x="1584" y="2465"/>
            <a:chExt cx="1109" cy="698"/>
          </a:xfrm>
        </p:grpSpPr>
        <p:cxnSp>
          <p:nvCxnSpPr>
            <p:cNvPr id="362526" name="AutoShape 30"/>
            <p:cNvCxnSpPr>
              <a:cxnSpLocks noChangeShapeType="1"/>
              <a:stCxn id="362499" idx="2"/>
              <a:endCxn id="362501" idx="3"/>
            </p:cNvCxnSpPr>
            <p:nvPr/>
          </p:nvCxnSpPr>
          <p:spPr bwMode="auto">
            <a:xfrm rot="5400000">
              <a:off x="1994" y="2055"/>
              <a:ext cx="284" cy="110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7" name="Text Box 31"/>
            <p:cNvSpPr txBox="1">
              <a:spLocks noChangeArrowheads="1"/>
            </p:cNvSpPr>
            <p:nvPr/>
          </p:nvSpPr>
          <p:spPr bwMode="auto">
            <a:xfrm>
              <a:off x="2438" y="2582"/>
              <a:ext cx="255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2528" name="Group 32"/>
          <p:cNvGrpSpPr>
            <a:grpSpLocks/>
          </p:cNvGrpSpPr>
          <p:nvPr/>
        </p:nvGrpSpPr>
        <p:grpSpPr bwMode="auto">
          <a:xfrm>
            <a:off x="1219200" y="4419600"/>
            <a:ext cx="1828800" cy="566738"/>
            <a:chOff x="854" y="3050"/>
            <a:chExt cx="1066" cy="189"/>
          </a:xfrm>
        </p:grpSpPr>
        <p:cxnSp>
          <p:nvCxnSpPr>
            <p:cNvPr id="362529" name="AutoShape 33"/>
            <p:cNvCxnSpPr>
              <a:cxnSpLocks noChangeShapeType="1"/>
              <a:stCxn id="362501" idx="2"/>
              <a:endCxn id="362500" idx="1"/>
            </p:cNvCxnSpPr>
            <p:nvPr/>
          </p:nvCxnSpPr>
          <p:spPr bwMode="auto">
            <a:xfrm rot="16200000" flipH="1">
              <a:off x="1321" y="2641"/>
              <a:ext cx="189" cy="100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30" name="Text Box 34"/>
            <p:cNvSpPr txBox="1">
              <a:spLocks noChangeArrowheads="1"/>
            </p:cNvSpPr>
            <p:nvPr/>
          </p:nvSpPr>
          <p:spPr bwMode="auto">
            <a:xfrm>
              <a:off x="854" y="3062"/>
              <a:ext cx="186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2531" name="Group 35"/>
          <p:cNvGrpSpPr>
            <a:grpSpLocks/>
          </p:cNvGrpSpPr>
          <p:nvPr/>
        </p:nvGrpSpPr>
        <p:grpSpPr bwMode="auto">
          <a:xfrm>
            <a:off x="2590800" y="5486400"/>
            <a:ext cx="1825625" cy="509588"/>
            <a:chOff x="1632" y="3405"/>
            <a:chExt cx="1097" cy="396"/>
          </a:xfrm>
        </p:grpSpPr>
        <p:cxnSp>
          <p:nvCxnSpPr>
            <p:cNvPr id="362532" name="AutoShape 36"/>
            <p:cNvCxnSpPr>
              <a:cxnSpLocks noChangeShapeType="1"/>
              <a:stCxn id="362500" idx="2"/>
              <a:endCxn id="362505" idx="3"/>
            </p:cNvCxnSpPr>
            <p:nvPr/>
          </p:nvCxnSpPr>
          <p:spPr bwMode="auto">
            <a:xfrm rot="5400000">
              <a:off x="2015" y="3022"/>
              <a:ext cx="218" cy="98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33" name="Text Box 37"/>
            <p:cNvSpPr txBox="1">
              <a:spLocks noChangeArrowheads="1"/>
            </p:cNvSpPr>
            <p:nvPr/>
          </p:nvSpPr>
          <p:spPr bwMode="auto">
            <a:xfrm>
              <a:off x="2486" y="3446"/>
              <a:ext cx="24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2534" name="Group 38"/>
          <p:cNvGrpSpPr>
            <a:grpSpLocks/>
          </p:cNvGrpSpPr>
          <p:nvPr/>
        </p:nvGrpSpPr>
        <p:grpSpPr bwMode="auto">
          <a:xfrm>
            <a:off x="1485900" y="6015038"/>
            <a:ext cx="1485900" cy="598487"/>
            <a:chOff x="936" y="3789"/>
            <a:chExt cx="936" cy="377"/>
          </a:xfrm>
        </p:grpSpPr>
        <p:cxnSp>
          <p:nvCxnSpPr>
            <p:cNvPr id="362535" name="AutoShape 39"/>
            <p:cNvCxnSpPr>
              <a:cxnSpLocks noChangeShapeType="1"/>
              <a:stCxn id="362505" idx="2"/>
              <a:endCxn id="362506" idx="1"/>
            </p:cNvCxnSpPr>
            <p:nvPr/>
          </p:nvCxnSpPr>
          <p:spPr bwMode="auto">
            <a:xfrm rot="16200000" flipH="1">
              <a:off x="1295" y="3430"/>
              <a:ext cx="218" cy="93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36" name="Text Box 40"/>
            <p:cNvSpPr txBox="1">
              <a:spLocks noChangeArrowheads="1"/>
            </p:cNvSpPr>
            <p:nvPr/>
          </p:nvSpPr>
          <p:spPr bwMode="auto">
            <a:xfrm>
              <a:off x="1046" y="387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grammar SLR(1)?</a:t>
            </a: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D705A8-C89F-6443-A0F1-78C9E134D13F}" type="slidenum">
              <a:rPr lang="en-US"/>
              <a:pPr/>
              <a:t>35</a:t>
            </a:fld>
            <a:endParaRPr lang="en-US"/>
          </a:p>
        </p:txBody>
      </p:sp>
      <p:sp>
        <p:nvSpPr>
          <p:cNvPr id="362499" name="Text Box 3"/>
          <p:cNvSpPr txBox="1">
            <a:spLocks noChangeArrowheads="1"/>
          </p:cNvSpPr>
          <p:nvPr/>
        </p:nvSpPr>
        <p:spPr bwMode="auto">
          <a:xfrm>
            <a:off x="323528" y="2704852"/>
            <a:ext cx="1659632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S’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>
                <a:sym typeface="Symbol" charset="2"/>
              </a:rPr>
              <a:t>S</a:t>
            </a:r>
            <a:endParaRPr lang="en-US" dirty="0"/>
          </a:p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 err="1">
                <a:sym typeface="Symbol" charset="2"/>
              </a:rPr>
              <a:t>AxB</a:t>
            </a:r>
            <a:endParaRPr lang="en-US" dirty="0">
              <a:sym typeface="Symbol" charset="2"/>
            </a:endParaRPr>
          </a:p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>
                <a:sym typeface="Symbol" charset="2"/>
              </a:rPr>
              <a:t>B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 err="1">
                <a:sym typeface="Symbol" charset="2"/>
              </a:rPr>
              <a:t>yB</a:t>
            </a:r>
            <a:endParaRPr lang="en-US" dirty="0">
              <a:sym typeface="Symbol" charset="2"/>
            </a:endParaRPr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>
                <a:sym typeface="Symbol" charset="2"/>
              </a:rPr>
              <a:t>z</a:t>
            </a:r>
          </a:p>
          <a:p>
            <a:r>
              <a:rPr lang="en-US" dirty="0"/>
              <a:t>B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>
                <a:sym typeface="Symbol" charset="2"/>
              </a:rPr>
              <a:t>A</a:t>
            </a:r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5580112" y="1628800"/>
            <a:ext cx="220980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>
                <a:sym typeface="Symbol" charset="2"/>
              </a:rPr>
              <a:t>Ax</a:t>
            </a:r>
            <a:r>
              <a:rPr lang="en-US" b="1" dirty="0" err="1">
                <a:sym typeface="Symbol" charset="2"/>
              </a:rPr>
              <a:t></a:t>
            </a:r>
            <a:r>
              <a:rPr lang="en-US" dirty="0" err="1">
                <a:sym typeface="Symbol" charset="2"/>
              </a:rPr>
              <a:t>B</a:t>
            </a:r>
            <a:endParaRPr lang="en-US" dirty="0">
              <a:sym typeface="Symbol" charset="2"/>
            </a:endParaRPr>
          </a:p>
          <a:p>
            <a:r>
              <a:rPr lang="en-US" dirty="0"/>
              <a:t>B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>
                <a:sym typeface="Symbol" charset="2"/>
              </a:rPr>
              <a:t>A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 err="1">
                <a:sym typeface="Symbol" charset="2"/>
              </a:rPr>
              <a:t>yB</a:t>
            </a:r>
            <a:endParaRPr lang="en-US" dirty="0">
              <a:sym typeface="Symbol" charset="2"/>
            </a:endParaRPr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>
                <a:sym typeface="Symbol" charset="2"/>
              </a:rPr>
              <a:t>z</a:t>
            </a: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2123728" y="2453987"/>
            <a:ext cx="21336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>
                <a:sym typeface="Symbol" charset="2"/>
              </a:rPr>
              <a:t>A</a:t>
            </a:r>
            <a:r>
              <a:rPr lang="en-US" b="1" dirty="0" err="1">
                <a:sym typeface="Symbol" charset="2"/>
              </a:rPr>
              <a:t></a:t>
            </a:r>
            <a:r>
              <a:rPr lang="en-US" dirty="0" err="1">
                <a:sym typeface="Symbol" charset="2"/>
              </a:rPr>
              <a:t>xB</a:t>
            </a:r>
            <a:endParaRPr lang="en-US" dirty="0">
              <a:sym typeface="Symbol" charset="2"/>
            </a:endParaRPr>
          </a:p>
          <a:p>
            <a:r>
              <a:rPr lang="en-US" dirty="0"/>
              <a:t>B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A</a:t>
            </a:r>
            <a:r>
              <a:rPr lang="en-US" b="1" dirty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sp>
        <p:nvSpPr>
          <p:cNvPr id="362502" name="Text Box 6"/>
          <p:cNvSpPr txBox="1">
            <a:spLocks noChangeArrowheads="1"/>
          </p:cNvSpPr>
          <p:nvPr/>
        </p:nvSpPr>
        <p:spPr bwMode="auto">
          <a:xfrm>
            <a:off x="251520" y="328588"/>
            <a:ext cx="1387475" cy="230832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S’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/>
              <a:t> S</a:t>
            </a:r>
          </a:p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>
                <a:sym typeface="Symbol" charset="2"/>
              </a:rPr>
              <a:t>AxB</a:t>
            </a:r>
            <a:endParaRPr lang="en-US" dirty="0">
              <a:sym typeface="Symbol" charset="2"/>
            </a:endParaRPr>
          </a:p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B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>
                <a:sym typeface="Symbol" charset="2"/>
              </a:rPr>
              <a:t>yB</a:t>
            </a: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A</a:t>
            </a:r>
            <a:r>
              <a:rPr lang="en-US" b="1" dirty="0">
                <a:sym typeface="Symbol" charset="2"/>
              </a:rPr>
              <a:t>  </a:t>
            </a:r>
            <a:r>
              <a:rPr lang="en-US" dirty="0">
                <a:sym typeface="Symbol" charset="2"/>
              </a:rPr>
              <a:t>z</a:t>
            </a:r>
          </a:p>
          <a:p>
            <a:r>
              <a:rPr lang="en-US" dirty="0"/>
              <a:t>B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A</a:t>
            </a:r>
          </a:p>
        </p:txBody>
      </p:sp>
      <p:sp>
        <p:nvSpPr>
          <p:cNvPr id="362503" name="Text Box 7"/>
          <p:cNvSpPr txBox="1">
            <a:spLocks noChangeArrowheads="1"/>
          </p:cNvSpPr>
          <p:nvPr/>
        </p:nvSpPr>
        <p:spPr bwMode="auto">
          <a:xfrm>
            <a:off x="2123728" y="5919663"/>
            <a:ext cx="148972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B</a:t>
            </a:r>
            <a:r>
              <a:rPr lang="en-US" b="1" dirty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sp>
        <p:nvSpPr>
          <p:cNvPr id="362504" name="Text Box 8"/>
          <p:cNvSpPr txBox="1">
            <a:spLocks noChangeArrowheads="1"/>
          </p:cNvSpPr>
          <p:nvPr/>
        </p:nvSpPr>
        <p:spPr bwMode="auto">
          <a:xfrm>
            <a:off x="3779912" y="3659540"/>
            <a:ext cx="1800279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>
                <a:sym typeface="Symbol" charset="2"/>
              </a:rPr>
              <a:t>y</a:t>
            </a:r>
            <a:r>
              <a:rPr lang="en-US" b="1" dirty="0" err="1">
                <a:sym typeface="Symbol" charset="2"/>
              </a:rPr>
              <a:t></a:t>
            </a:r>
            <a:r>
              <a:rPr lang="en-US" dirty="0" err="1">
                <a:sym typeface="Symbol" charset="2"/>
              </a:rPr>
              <a:t>B</a:t>
            </a:r>
            <a:endParaRPr lang="en-US" dirty="0">
              <a:sym typeface="Symbol" charset="2"/>
            </a:endParaRPr>
          </a:p>
          <a:p>
            <a:r>
              <a:rPr lang="en-US" dirty="0"/>
              <a:t>B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>
                <a:sym typeface="Symbol" charset="2"/>
              </a:rPr>
              <a:t>A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 err="1">
                <a:sym typeface="Symbol" charset="2"/>
              </a:rPr>
              <a:t>yB</a:t>
            </a:r>
            <a:endParaRPr lang="en-US" dirty="0">
              <a:sym typeface="Symbol" charset="2"/>
            </a:endParaRPr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>
                <a:sym typeface="Symbol" charset="2"/>
              </a:rPr>
              <a:t>z</a:t>
            </a:r>
          </a:p>
        </p:txBody>
      </p:sp>
      <p:sp>
        <p:nvSpPr>
          <p:cNvPr id="362509" name="Text Box 13"/>
          <p:cNvSpPr txBox="1">
            <a:spLocks noChangeArrowheads="1"/>
          </p:cNvSpPr>
          <p:nvPr/>
        </p:nvSpPr>
        <p:spPr bwMode="auto">
          <a:xfrm>
            <a:off x="251520" y="5703639"/>
            <a:ext cx="1676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S’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S</a:t>
            </a:r>
            <a:r>
              <a:rPr lang="en-US" b="1" dirty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sp>
        <p:nvSpPr>
          <p:cNvPr id="362512" name="Text Box 16"/>
          <p:cNvSpPr txBox="1">
            <a:spLocks noChangeArrowheads="1"/>
          </p:cNvSpPr>
          <p:nvPr/>
        </p:nvSpPr>
        <p:spPr bwMode="auto">
          <a:xfrm>
            <a:off x="832023" y="5127276"/>
            <a:ext cx="355601" cy="461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62515" name="Text Box 19"/>
          <p:cNvSpPr txBox="1">
            <a:spLocks noChangeArrowheads="1"/>
          </p:cNvSpPr>
          <p:nvPr/>
        </p:nvSpPr>
        <p:spPr bwMode="auto">
          <a:xfrm>
            <a:off x="2051720" y="5060030"/>
            <a:ext cx="387351" cy="45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2518" name="Text Box 22"/>
          <p:cNvSpPr txBox="1">
            <a:spLocks noChangeArrowheads="1"/>
          </p:cNvSpPr>
          <p:nvPr/>
        </p:nvSpPr>
        <p:spPr bwMode="auto">
          <a:xfrm>
            <a:off x="7884368" y="306896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362519" name="Group 23"/>
          <p:cNvGrpSpPr>
            <a:grpSpLocks/>
          </p:cNvGrpSpPr>
          <p:nvPr/>
        </p:nvGrpSpPr>
        <p:grpSpPr bwMode="auto">
          <a:xfrm>
            <a:off x="4525965" y="5157790"/>
            <a:ext cx="511175" cy="762000"/>
            <a:chOff x="2851" y="3249"/>
            <a:chExt cx="322" cy="480"/>
          </a:xfrm>
        </p:grpSpPr>
        <p:cxnSp>
          <p:nvCxnSpPr>
            <p:cNvPr id="362520" name="AutoShape 24"/>
            <p:cNvCxnSpPr>
              <a:cxnSpLocks noChangeShapeType="1"/>
              <a:stCxn id="362504" idx="2"/>
              <a:endCxn id="56" idx="0"/>
            </p:cNvCxnSpPr>
            <p:nvPr/>
          </p:nvCxnSpPr>
          <p:spPr bwMode="auto">
            <a:xfrm rot="5400000">
              <a:off x="2682" y="3463"/>
              <a:ext cx="435" cy="9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1" name="Text Box 25"/>
            <p:cNvSpPr txBox="1">
              <a:spLocks noChangeArrowheads="1"/>
            </p:cNvSpPr>
            <p:nvPr/>
          </p:nvSpPr>
          <p:spPr bwMode="auto">
            <a:xfrm>
              <a:off x="2971" y="3249"/>
              <a:ext cx="2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grpSp>
        <p:nvGrpSpPr>
          <p:cNvPr id="362522" name="Group 26"/>
          <p:cNvGrpSpPr>
            <a:grpSpLocks/>
          </p:cNvGrpSpPr>
          <p:nvPr/>
        </p:nvGrpSpPr>
        <p:grpSpPr bwMode="auto">
          <a:xfrm>
            <a:off x="6684963" y="3197225"/>
            <a:ext cx="455613" cy="1439863"/>
            <a:chOff x="4211" y="2014"/>
            <a:chExt cx="287" cy="907"/>
          </a:xfrm>
        </p:grpSpPr>
        <p:cxnSp>
          <p:nvCxnSpPr>
            <p:cNvPr id="362523" name="AutoShape 27"/>
            <p:cNvCxnSpPr>
              <a:cxnSpLocks noChangeShapeType="1"/>
              <a:stCxn id="362500" idx="2"/>
              <a:endCxn id="87" idx="1"/>
            </p:cNvCxnSpPr>
            <p:nvPr/>
          </p:nvCxnSpPr>
          <p:spPr bwMode="auto">
            <a:xfrm rot="16200000" flipH="1">
              <a:off x="3840" y="2385"/>
              <a:ext cx="907" cy="16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4" name="Text Box 28"/>
            <p:cNvSpPr txBox="1">
              <a:spLocks noChangeArrowheads="1"/>
            </p:cNvSpPr>
            <p:nvPr/>
          </p:nvSpPr>
          <p:spPr bwMode="auto">
            <a:xfrm>
              <a:off x="4241" y="2478"/>
              <a:ext cx="2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362525" name="Group 29"/>
          <p:cNvGrpSpPr>
            <a:grpSpLocks/>
          </p:cNvGrpSpPr>
          <p:nvPr/>
        </p:nvGrpSpPr>
        <p:grpSpPr bwMode="auto">
          <a:xfrm>
            <a:off x="1982794" y="3260040"/>
            <a:ext cx="1208091" cy="598851"/>
            <a:chOff x="1249" y="1635"/>
            <a:chExt cx="761" cy="761"/>
          </a:xfrm>
        </p:grpSpPr>
        <p:cxnSp>
          <p:nvCxnSpPr>
            <p:cNvPr id="362526" name="AutoShape 30"/>
            <p:cNvCxnSpPr>
              <a:cxnSpLocks noChangeShapeType="1"/>
              <a:stCxn id="362499" idx="3"/>
              <a:endCxn id="362501" idx="2"/>
            </p:cNvCxnSpPr>
            <p:nvPr/>
          </p:nvCxnSpPr>
          <p:spPr bwMode="auto">
            <a:xfrm flipV="1">
              <a:off x="1249" y="1667"/>
              <a:ext cx="761" cy="72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7" name="Text Box 31"/>
            <p:cNvSpPr txBox="1">
              <a:spLocks noChangeArrowheads="1"/>
            </p:cNvSpPr>
            <p:nvPr/>
          </p:nvSpPr>
          <p:spPr bwMode="auto">
            <a:xfrm>
              <a:off x="1610" y="1635"/>
              <a:ext cx="255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362528" name="Group 32"/>
          <p:cNvGrpSpPr>
            <a:grpSpLocks/>
          </p:cNvGrpSpPr>
          <p:nvPr/>
        </p:nvGrpSpPr>
        <p:grpSpPr bwMode="auto">
          <a:xfrm>
            <a:off x="4257482" y="1771779"/>
            <a:ext cx="1322707" cy="1097485"/>
            <a:chOff x="2625" y="2167"/>
            <a:chExt cx="771" cy="366"/>
          </a:xfrm>
        </p:grpSpPr>
        <p:cxnSp>
          <p:nvCxnSpPr>
            <p:cNvPr id="362529" name="AutoShape 33"/>
            <p:cNvCxnSpPr>
              <a:cxnSpLocks noChangeShapeType="1"/>
              <a:stCxn id="362501" idx="3"/>
              <a:endCxn id="362500" idx="1"/>
            </p:cNvCxnSpPr>
            <p:nvPr/>
          </p:nvCxnSpPr>
          <p:spPr bwMode="auto">
            <a:xfrm flipV="1">
              <a:off x="2625" y="2381"/>
              <a:ext cx="771" cy="15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30" name="Text Box 34"/>
            <p:cNvSpPr txBox="1">
              <a:spLocks noChangeArrowheads="1"/>
            </p:cNvSpPr>
            <p:nvPr/>
          </p:nvSpPr>
          <p:spPr bwMode="auto">
            <a:xfrm>
              <a:off x="3116" y="2167"/>
              <a:ext cx="19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cxnSp>
        <p:nvCxnSpPr>
          <p:cNvPr id="11" name="Straight Arrow Connector 10"/>
          <p:cNvCxnSpPr>
            <a:stCxn id="362499" idx="2"/>
            <a:endCxn id="362509" idx="0"/>
          </p:cNvCxnSpPr>
          <p:nvPr/>
        </p:nvCxnSpPr>
        <p:spPr bwMode="auto">
          <a:xfrm flipH="1">
            <a:off x="1089720" y="5013176"/>
            <a:ext cx="63624" cy="690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362499" idx="2"/>
            <a:endCxn id="362503" idx="0"/>
          </p:cNvCxnSpPr>
          <p:nvPr/>
        </p:nvCxnSpPr>
        <p:spPr bwMode="auto">
          <a:xfrm>
            <a:off x="1153344" y="5013176"/>
            <a:ext cx="1715244" cy="906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3779912" y="5919663"/>
            <a:ext cx="148972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z</a:t>
            </a:r>
            <a:r>
              <a:rPr lang="en-US" b="1" dirty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cxnSp>
        <p:nvCxnSpPr>
          <p:cNvPr id="57" name="Straight Arrow Connector 56"/>
          <p:cNvCxnSpPr>
            <a:stCxn id="362499" idx="3"/>
            <a:endCxn id="56" idx="0"/>
          </p:cNvCxnSpPr>
          <p:nvPr/>
        </p:nvCxnSpPr>
        <p:spPr bwMode="auto">
          <a:xfrm>
            <a:off x="1983160" y="3859014"/>
            <a:ext cx="2541612" cy="2060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 Box 19"/>
          <p:cNvSpPr txBox="1">
            <a:spLocks noChangeArrowheads="1"/>
          </p:cNvSpPr>
          <p:nvPr/>
        </p:nvSpPr>
        <p:spPr bwMode="auto">
          <a:xfrm>
            <a:off x="2771800" y="4623519"/>
            <a:ext cx="320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63" name="Straight Arrow Connector 62"/>
          <p:cNvCxnSpPr>
            <a:stCxn id="362499" idx="3"/>
            <a:endCxn id="362504" idx="1"/>
          </p:cNvCxnSpPr>
          <p:nvPr/>
        </p:nvCxnSpPr>
        <p:spPr bwMode="auto">
          <a:xfrm>
            <a:off x="1983160" y="3859014"/>
            <a:ext cx="1796752" cy="5853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 Box 19"/>
          <p:cNvSpPr txBox="1">
            <a:spLocks noChangeArrowheads="1"/>
          </p:cNvSpPr>
          <p:nvPr/>
        </p:nvSpPr>
        <p:spPr bwMode="auto">
          <a:xfrm>
            <a:off x="3098950" y="3759423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3" name="Text Box 19"/>
          <p:cNvSpPr txBox="1">
            <a:spLocks noChangeArrowheads="1"/>
          </p:cNvSpPr>
          <p:nvPr/>
        </p:nvSpPr>
        <p:spPr bwMode="auto">
          <a:xfrm>
            <a:off x="5673606" y="3356992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7" name="Straight Arrow Connector 26"/>
          <p:cNvCxnSpPr>
            <a:stCxn id="362500" idx="1"/>
            <a:endCxn id="362504" idx="0"/>
          </p:cNvCxnSpPr>
          <p:nvPr/>
        </p:nvCxnSpPr>
        <p:spPr bwMode="auto">
          <a:xfrm flipH="1">
            <a:off x="4680052" y="2413630"/>
            <a:ext cx="900060" cy="1245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AutoShape 24"/>
          <p:cNvCxnSpPr>
            <a:cxnSpLocks noChangeShapeType="1"/>
            <a:stCxn id="362504" idx="3"/>
            <a:endCxn id="362504" idx="0"/>
          </p:cNvCxnSpPr>
          <p:nvPr/>
        </p:nvCxnSpPr>
        <p:spPr bwMode="auto">
          <a:xfrm flipH="1" flipV="1">
            <a:off x="4680052" y="3659540"/>
            <a:ext cx="900139" cy="784830"/>
          </a:xfrm>
          <a:prstGeom prst="curvedConnector4">
            <a:avLst>
              <a:gd name="adj1" fmla="val -25396"/>
              <a:gd name="adj2" fmla="val 12912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1" name="Text Box 19"/>
          <p:cNvSpPr txBox="1">
            <a:spLocks noChangeArrowheads="1"/>
          </p:cNvSpPr>
          <p:nvPr/>
        </p:nvSpPr>
        <p:spPr bwMode="auto">
          <a:xfrm>
            <a:off x="4809510" y="2852936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2" name="Text Box 11"/>
          <p:cNvSpPr txBox="1">
            <a:spLocks noChangeArrowheads="1"/>
          </p:cNvSpPr>
          <p:nvPr/>
        </p:nvSpPr>
        <p:spPr bwMode="auto">
          <a:xfrm>
            <a:off x="7028184" y="3543399"/>
            <a:ext cx="193630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>
                <a:sym typeface="Symbol" charset="2"/>
              </a:rPr>
              <a:t>AxB</a:t>
            </a:r>
            <a:r>
              <a:rPr lang="en-US" b="1" dirty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cxnSp>
        <p:nvCxnSpPr>
          <p:cNvPr id="83" name="Straight Arrow Connector 82"/>
          <p:cNvCxnSpPr>
            <a:stCxn id="362500" idx="2"/>
            <a:endCxn id="82" idx="0"/>
          </p:cNvCxnSpPr>
          <p:nvPr/>
        </p:nvCxnSpPr>
        <p:spPr bwMode="auto">
          <a:xfrm>
            <a:off x="6685012" y="3198460"/>
            <a:ext cx="1311324" cy="3449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Text Box 11"/>
          <p:cNvSpPr txBox="1">
            <a:spLocks noChangeArrowheads="1"/>
          </p:cNvSpPr>
          <p:nvPr/>
        </p:nvSpPr>
        <p:spPr bwMode="auto">
          <a:xfrm>
            <a:off x="6948264" y="4407495"/>
            <a:ext cx="1584176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B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A</a:t>
            </a:r>
            <a:r>
              <a:rPr lang="en-US" b="1" dirty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cxnSp>
        <p:nvCxnSpPr>
          <p:cNvPr id="88" name="AutoShape 24"/>
          <p:cNvCxnSpPr>
            <a:cxnSpLocks noChangeShapeType="1"/>
            <a:stCxn id="362500" idx="2"/>
            <a:endCxn id="56" idx="3"/>
          </p:cNvCxnSpPr>
          <p:nvPr/>
        </p:nvCxnSpPr>
        <p:spPr bwMode="auto">
          <a:xfrm rot="5400000">
            <a:off x="4501304" y="3966788"/>
            <a:ext cx="2952036" cy="141538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4" name="Straight Arrow Connector 93"/>
          <p:cNvCxnSpPr>
            <a:stCxn id="362504" idx="3"/>
            <a:endCxn id="87" idx="1"/>
          </p:cNvCxnSpPr>
          <p:nvPr/>
        </p:nvCxnSpPr>
        <p:spPr bwMode="auto">
          <a:xfrm>
            <a:off x="5580191" y="4444370"/>
            <a:ext cx="1368073" cy="193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7" name="Text Box 11"/>
          <p:cNvSpPr txBox="1">
            <a:spLocks noChangeArrowheads="1"/>
          </p:cNvSpPr>
          <p:nvPr/>
        </p:nvSpPr>
        <p:spPr bwMode="auto">
          <a:xfrm>
            <a:off x="6444208" y="5271591"/>
            <a:ext cx="1584176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>
                <a:sym typeface="Symbol" charset="2"/>
              </a:rPr>
              <a:t>yB</a:t>
            </a:r>
            <a:r>
              <a:rPr lang="en-US" b="1" dirty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cxnSp>
        <p:nvCxnSpPr>
          <p:cNvPr id="98" name="Straight Arrow Connector 97"/>
          <p:cNvCxnSpPr>
            <a:stCxn id="362504" idx="3"/>
            <a:endCxn id="97" idx="1"/>
          </p:cNvCxnSpPr>
          <p:nvPr/>
        </p:nvCxnSpPr>
        <p:spPr bwMode="auto">
          <a:xfrm>
            <a:off x="5580191" y="4444370"/>
            <a:ext cx="864017" cy="1058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Text Box 28"/>
          <p:cNvSpPr txBox="1">
            <a:spLocks noChangeArrowheads="1"/>
          </p:cNvSpPr>
          <p:nvPr/>
        </p:nvSpPr>
        <p:spPr bwMode="auto">
          <a:xfrm>
            <a:off x="5940152" y="4119165"/>
            <a:ext cx="407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2" name="Text Box 28"/>
          <p:cNvSpPr txBox="1">
            <a:spLocks noChangeArrowheads="1"/>
          </p:cNvSpPr>
          <p:nvPr/>
        </p:nvSpPr>
        <p:spPr bwMode="auto">
          <a:xfrm>
            <a:off x="5676180" y="4725144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3" name="Text Box 28"/>
          <p:cNvSpPr txBox="1">
            <a:spLocks noChangeArrowheads="1"/>
          </p:cNvSpPr>
          <p:nvPr/>
        </p:nvSpPr>
        <p:spPr bwMode="auto">
          <a:xfrm>
            <a:off x="6300192" y="3573016"/>
            <a:ext cx="320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648248" y="27084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105" name="Rectangle 104"/>
          <p:cNvSpPr/>
          <p:nvPr/>
        </p:nvSpPr>
        <p:spPr>
          <a:xfrm>
            <a:off x="1575672" y="5703639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106" name="Rectangle 105"/>
          <p:cNvSpPr/>
          <p:nvPr/>
        </p:nvSpPr>
        <p:spPr>
          <a:xfrm>
            <a:off x="3297342" y="5927479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107" name="Rectangle 106"/>
          <p:cNvSpPr/>
          <p:nvPr/>
        </p:nvSpPr>
        <p:spPr>
          <a:xfrm>
            <a:off x="3923928" y="2463279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108" name="Rectangle 107"/>
          <p:cNvSpPr/>
          <p:nvPr/>
        </p:nvSpPr>
        <p:spPr>
          <a:xfrm>
            <a:off x="7459518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109" name="Rectangle 108"/>
          <p:cNvSpPr/>
          <p:nvPr/>
        </p:nvSpPr>
        <p:spPr>
          <a:xfrm>
            <a:off x="8460432" y="3543399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110" name="Rectangle 109"/>
          <p:cNvSpPr/>
          <p:nvPr/>
        </p:nvSpPr>
        <p:spPr>
          <a:xfrm>
            <a:off x="8172400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sp>
        <p:nvSpPr>
          <p:cNvPr id="111" name="Rectangle 110"/>
          <p:cNvSpPr/>
          <p:nvPr/>
        </p:nvSpPr>
        <p:spPr>
          <a:xfrm>
            <a:off x="7696920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112" name="Rectangle 111"/>
          <p:cNvSpPr/>
          <p:nvPr/>
        </p:nvSpPr>
        <p:spPr>
          <a:xfrm>
            <a:off x="4932040" y="591852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113" name="Rectangle 112"/>
          <p:cNvSpPr/>
          <p:nvPr/>
        </p:nvSpPr>
        <p:spPr>
          <a:xfrm>
            <a:off x="5241608" y="3658839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114" name="Rectangle 113"/>
          <p:cNvSpPr/>
          <p:nvPr/>
        </p:nvSpPr>
        <p:spPr>
          <a:xfrm>
            <a:off x="2151318" y="2461341"/>
            <a:ext cx="2089218" cy="809053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2313303" y="1640994"/>
            <a:ext cx="1963999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Follow(B)={$,x}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35496" y="32129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5682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5800"/>
            <a:ext cx="7772400" cy="1143000"/>
          </a:xfrm>
        </p:spPr>
        <p:txBody>
          <a:bodyPr/>
          <a:lstStyle/>
          <a:p>
            <a:r>
              <a:rPr lang="en-US" dirty="0"/>
              <a:t>SLR Parsing Table</a:t>
            </a:r>
            <a:endParaRPr lang="en-US" sz="3600" dirty="0"/>
          </a:p>
        </p:txBody>
      </p:sp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BCD4-F639-6C44-9F40-3FFDE78D9D86}" type="slidenum">
              <a:rPr lang="en-US"/>
              <a:pPr/>
              <a:t>36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683657"/>
              </p:ext>
            </p:extLst>
          </p:nvPr>
        </p:nvGraphicFramePr>
        <p:xfrm>
          <a:off x="2364435" y="1859240"/>
          <a:ext cx="541866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S5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S6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ACC!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S8,R5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S5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S6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S5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S6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 bwMode="auto">
          <a:xfrm>
            <a:off x="5724128" y="1888256"/>
            <a:ext cx="0" cy="405863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-36512" y="2780928"/>
            <a:ext cx="2448272" cy="400110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Grammar is not </a:t>
            </a:r>
            <a:r>
              <a:rPr lang="en-CA" sz="2000" dirty="0">
                <a:solidFill>
                  <a:srgbClr val="FF0000"/>
                </a:solidFill>
                <a:sym typeface="Symbol" charset="2"/>
              </a:rPr>
              <a:t>SLR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51520" y="625912"/>
            <a:ext cx="1800200" cy="193899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1) 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>
                <a:sym typeface="Symbol" charset="2"/>
              </a:rPr>
              <a:t>AxB</a:t>
            </a:r>
            <a:endParaRPr lang="en-US" dirty="0">
              <a:sym typeface="Symbol" charset="2"/>
            </a:endParaRPr>
          </a:p>
          <a:p>
            <a:r>
              <a:rPr lang="en-US" dirty="0"/>
              <a:t>2) 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B</a:t>
            </a:r>
            <a:endParaRPr lang="en-US" dirty="0"/>
          </a:p>
          <a:p>
            <a:r>
              <a:rPr lang="en-US" dirty="0"/>
              <a:t>3) A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>
                <a:sym typeface="Symbol" charset="2"/>
              </a:rPr>
              <a:t>yB</a:t>
            </a: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4) A</a:t>
            </a:r>
            <a:r>
              <a:rPr lang="en-US" b="1" dirty="0">
                <a:sym typeface="Symbol" charset="2"/>
              </a:rPr>
              <a:t>  </a:t>
            </a:r>
            <a:r>
              <a:rPr lang="en-US" dirty="0">
                <a:sym typeface="Symbol" charset="2"/>
              </a:rPr>
              <a:t>z</a:t>
            </a:r>
          </a:p>
          <a:p>
            <a:r>
              <a:rPr lang="en-US" dirty="0"/>
              <a:t>5) B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512" y="3441194"/>
            <a:ext cx="2059088" cy="707886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Reduce is a bad choice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733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 limitation: lack of context</a:t>
            </a: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2017C-CD5C-8843-B750-4B7BDE4CD53C}" type="slidenum">
              <a:rPr lang="en-US"/>
              <a:pPr/>
              <a:t>37</a:t>
            </a:fld>
            <a:endParaRPr lang="en-US"/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457200" y="2362200"/>
            <a:ext cx="2514600" cy="2438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S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 =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R</a:t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</a:p>
        </p:txBody>
      </p:sp>
      <p:graphicFrame>
        <p:nvGraphicFramePr>
          <p:cNvPr id="188421" name="Group 5"/>
          <p:cNvGraphicFramePr>
            <a:graphicFrameLocks noGrp="1"/>
          </p:cNvGraphicFramePr>
          <p:nvPr/>
        </p:nvGraphicFramePr>
        <p:xfrm>
          <a:off x="5943600" y="1905000"/>
          <a:ext cx="2667000" cy="213360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S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 = R | R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L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*R | id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8427" name="Rectangle 11"/>
          <p:cNvSpPr>
            <a:spLocks noChangeArrowheads="1"/>
          </p:cNvSpPr>
          <p:nvPr/>
        </p:nvSpPr>
        <p:spPr bwMode="auto">
          <a:xfrm>
            <a:off x="3581400" y="1752600"/>
            <a:ext cx="1752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28" name="Rectangle 12"/>
          <p:cNvSpPr>
            <a:spLocks noChangeArrowheads="1"/>
          </p:cNvSpPr>
          <p:nvPr/>
        </p:nvSpPr>
        <p:spPr bwMode="auto">
          <a:xfrm>
            <a:off x="1676400" y="5410200"/>
            <a:ext cx="23622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=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88429" name="Group 13"/>
          <p:cNvGrpSpPr>
            <a:grpSpLocks/>
          </p:cNvGrpSpPr>
          <p:nvPr/>
        </p:nvGrpSpPr>
        <p:grpSpPr bwMode="auto">
          <a:xfrm>
            <a:off x="1714500" y="1676400"/>
            <a:ext cx="1858963" cy="677863"/>
            <a:chOff x="1080" y="864"/>
            <a:chExt cx="1171" cy="427"/>
          </a:xfrm>
        </p:grpSpPr>
        <p:cxnSp>
          <p:nvCxnSpPr>
            <p:cNvPr id="188430" name="AutoShape 14"/>
            <p:cNvCxnSpPr>
              <a:cxnSpLocks noChangeShapeType="1"/>
              <a:stCxn id="188420" idx="0"/>
              <a:endCxn id="188427" idx="1"/>
            </p:cNvCxnSpPr>
            <p:nvPr/>
          </p:nvCxnSpPr>
          <p:spPr bwMode="auto">
            <a:xfrm rot="16200000">
              <a:off x="1572" y="612"/>
              <a:ext cx="187" cy="1171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1" name="Rectangle 15"/>
            <p:cNvSpPr>
              <a:spLocks noChangeArrowheads="1"/>
            </p:cNvSpPr>
            <p:nvPr/>
          </p:nvSpPr>
          <p:spPr bwMode="auto">
            <a:xfrm>
              <a:off x="1488" y="864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88432" name="Group 16"/>
          <p:cNvGrpSpPr>
            <a:grpSpLocks/>
          </p:cNvGrpSpPr>
          <p:nvPr/>
        </p:nvGrpSpPr>
        <p:grpSpPr bwMode="auto">
          <a:xfrm>
            <a:off x="1447800" y="4808538"/>
            <a:ext cx="1409700" cy="677862"/>
            <a:chOff x="912" y="2837"/>
            <a:chExt cx="888" cy="427"/>
          </a:xfrm>
        </p:grpSpPr>
        <p:cxnSp>
          <p:nvCxnSpPr>
            <p:cNvPr id="188433" name="AutoShape 17"/>
            <p:cNvCxnSpPr>
              <a:cxnSpLocks noChangeShapeType="1"/>
              <a:stCxn id="188420" idx="2"/>
              <a:endCxn id="188428" idx="0"/>
            </p:cNvCxnSpPr>
            <p:nvPr/>
          </p:nvCxnSpPr>
          <p:spPr bwMode="auto">
            <a:xfrm rot="16200000" flipH="1">
              <a:off x="1253" y="2664"/>
              <a:ext cx="374" cy="72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4" name="Rectangle 18"/>
            <p:cNvSpPr>
              <a:spLocks noChangeArrowheads="1"/>
            </p:cNvSpPr>
            <p:nvPr/>
          </p:nvSpPr>
          <p:spPr bwMode="auto">
            <a:xfrm>
              <a:off x="912" y="2928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88435" name="Rectangle 19"/>
          <p:cNvSpPr>
            <a:spLocks noChangeArrowheads="1"/>
          </p:cNvSpPr>
          <p:nvPr/>
        </p:nvSpPr>
        <p:spPr bwMode="auto">
          <a:xfrm>
            <a:off x="5562600" y="4800600"/>
            <a:ext cx="2362200" cy="1524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=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R</a:t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grpSp>
        <p:nvGrpSpPr>
          <p:cNvPr id="188436" name="Group 20"/>
          <p:cNvGrpSpPr>
            <a:grpSpLocks/>
          </p:cNvGrpSpPr>
          <p:nvPr/>
        </p:nvGrpSpPr>
        <p:grpSpPr bwMode="auto">
          <a:xfrm>
            <a:off x="4046538" y="5257800"/>
            <a:ext cx="1508125" cy="609600"/>
            <a:chOff x="2549" y="3120"/>
            <a:chExt cx="950" cy="384"/>
          </a:xfrm>
        </p:grpSpPr>
        <p:cxnSp>
          <p:nvCxnSpPr>
            <p:cNvPr id="188437" name="AutoShape 21"/>
            <p:cNvCxnSpPr>
              <a:cxnSpLocks noChangeShapeType="1"/>
              <a:stCxn id="188428" idx="3"/>
              <a:endCxn id="188435" idx="1"/>
            </p:cNvCxnSpPr>
            <p:nvPr/>
          </p:nvCxnSpPr>
          <p:spPr bwMode="auto">
            <a:xfrm flipV="1">
              <a:off x="2549" y="3312"/>
              <a:ext cx="950" cy="19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8" name="Rectangle 22"/>
            <p:cNvSpPr>
              <a:spLocks noChangeArrowheads="1"/>
            </p:cNvSpPr>
            <p:nvPr/>
          </p:nvSpPr>
          <p:spPr bwMode="auto">
            <a:xfrm>
              <a:off x="2784" y="3120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=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88439" name="Rectangle 23"/>
          <p:cNvSpPr>
            <a:spLocks noChangeArrowheads="1"/>
          </p:cNvSpPr>
          <p:nvPr/>
        </p:nvSpPr>
        <p:spPr bwMode="auto">
          <a:xfrm>
            <a:off x="3352800" y="41910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Follow(R) = ?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40" name="Rectangle 24"/>
          <p:cNvSpPr>
            <a:spLocks noChangeArrowheads="1"/>
          </p:cNvSpPr>
          <p:nvPr/>
        </p:nvSpPr>
        <p:spPr bwMode="auto">
          <a:xfrm>
            <a:off x="4953000" y="4191000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{ =, $ }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41" name="Line 25"/>
          <p:cNvSpPr>
            <a:spLocks noChangeShapeType="1"/>
          </p:cNvSpPr>
          <p:nvPr/>
        </p:nvSpPr>
        <p:spPr bwMode="auto">
          <a:xfrm flipH="1">
            <a:off x="3505200" y="4572000"/>
            <a:ext cx="1828800" cy="914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443" name="Text Box 27"/>
          <p:cNvSpPr txBox="1">
            <a:spLocks noChangeArrowheads="1"/>
          </p:cNvSpPr>
          <p:nvPr/>
        </p:nvSpPr>
        <p:spPr bwMode="auto">
          <a:xfrm>
            <a:off x="3124200" y="3048000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 sz="2800"/>
              <a:t>Input: </a:t>
            </a:r>
            <a:r>
              <a:rPr lang="en-US" sz="3200"/>
              <a:t>id = id </a:t>
            </a:r>
            <a:endParaRPr lang="en-US"/>
          </a:p>
        </p:txBody>
      </p:sp>
      <p:sp>
        <p:nvSpPr>
          <p:cNvPr id="188444" name="Rectangle 28"/>
          <p:cNvSpPr>
            <a:spLocks noChangeArrowheads="1"/>
          </p:cNvSpPr>
          <p:nvPr/>
        </p:nvSpPr>
        <p:spPr bwMode="auto">
          <a:xfrm>
            <a:off x="1436688" y="4910138"/>
            <a:ext cx="392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7" grpId="0" animBg="1" autoUpdateAnimBg="0"/>
      <p:bldP spid="188428" grpId="0" animBg="1" autoUpdateAnimBg="0"/>
      <p:bldP spid="188435" grpId="0" animBg="1" autoUpdateAnimBg="0"/>
      <p:bldP spid="188439" grpId="0" autoUpdateAnimBg="0"/>
      <p:bldP spid="188440" grpId="0" animBg="1" autoUpdateAnimBg="0"/>
      <p:bldP spid="18844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6EED23-977A-E044-88F1-21215A418E9E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228600" y="228600"/>
          <a:ext cx="2667000" cy="213360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S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 = R | R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L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*R | id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01923" y="26670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S’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953169" y="3119338"/>
            <a:ext cx="355837" cy="752277"/>
            <a:chOff x="953169" y="3119338"/>
            <a:chExt cx="355837" cy="752277"/>
          </a:xfrm>
        </p:grpSpPr>
        <p:sp>
          <p:nvSpPr>
            <p:cNvPr id="6" name="TextBox 5"/>
            <p:cNvSpPr txBox="1"/>
            <p:nvPr/>
          </p:nvSpPr>
          <p:spPr>
            <a:xfrm>
              <a:off x="953169" y="3409950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 rot="5400000">
              <a:off x="980920" y="3268712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5" name="Group 114"/>
          <p:cNvGrpSpPr/>
          <p:nvPr/>
        </p:nvGrpSpPr>
        <p:grpSpPr>
          <a:xfrm>
            <a:off x="936112" y="3900785"/>
            <a:ext cx="389951" cy="713780"/>
            <a:chOff x="936112" y="3900785"/>
            <a:chExt cx="389951" cy="713780"/>
          </a:xfrm>
        </p:grpSpPr>
        <p:sp>
          <p:nvSpPr>
            <p:cNvPr id="8" name="TextBox 7"/>
            <p:cNvSpPr txBox="1"/>
            <p:nvPr/>
          </p:nvSpPr>
          <p:spPr>
            <a:xfrm>
              <a:off x="936112" y="415290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rot="5400000">
              <a:off x="1019020" y="4012059"/>
              <a:ext cx="2241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936112" y="4606032"/>
            <a:ext cx="389951" cy="751483"/>
            <a:chOff x="936112" y="4606032"/>
            <a:chExt cx="389951" cy="751483"/>
          </a:xfrm>
        </p:grpSpPr>
        <p:sp>
          <p:nvSpPr>
            <p:cNvPr id="9" name="TextBox 8"/>
            <p:cNvSpPr txBox="1"/>
            <p:nvPr/>
          </p:nvSpPr>
          <p:spPr>
            <a:xfrm>
              <a:off x="936112" y="489585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 rot="5400000">
              <a:off x="980920" y="47554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7" name="Group 116"/>
          <p:cNvGrpSpPr/>
          <p:nvPr/>
        </p:nvGrpSpPr>
        <p:grpSpPr>
          <a:xfrm>
            <a:off x="919055" y="5348586"/>
            <a:ext cx="424064" cy="751879"/>
            <a:chOff x="919055" y="5348586"/>
            <a:chExt cx="424064" cy="751879"/>
          </a:xfrm>
        </p:grpSpPr>
        <p:sp>
          <p:nvSpPr>
            <p:cNvPr id="10" name="TextBox 9"/>
            <p:cNvSpPr txBox="1"/>
            <p:nvPr/>
          </p:nvSpPr>
          <p:spPr>
            <a:xfrm>
              <a:off x="919055" y="5638800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rot="5400000">
              <a:off x="980920" y="5498753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7" name="TextBox 26"/>
          <p:cNvSpPr txBox="1"/>
          <p:nvPr/>
        </p:nvSpPr>
        <p:spPr>
          <a:xfrm>
            <a:off x="2895600" y="28956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S’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2946846" y="3347938"/>
            <a:ext cx="355837" cy="752674"/>
            <a:chOff x="2946846" y="3347938"/>
            <a:chExt cx="355837" cy="752674"/>
          </a:xfrm>
        </p:grpSpPr>
        <p:sp>
          <p:nvSpPr>
            <p:cNvPr id="26" name="TextBox 25"/>
            <p:cNvSpPr txBox="1"/>
            <p:nvPr/>
          </p:nvSpPr>
          <p:spPr>
            <a:xfrm>
              <a:off x="2946846" y="3638947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rot="5400000">
              <a:off x="2974597" y="3497312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0" name="Group 119"/>
          <p:cNvGrpSpPr/>
          <p:nvPr/>
        </p:nvGrpSpPr>
        <p:grpSpPr>
          <a:xfrm>
            <a:off x="2320189" y="4834632"/>
            <a:ext cx="424064" cy="752674"/>
            <a:chOff x="2320189" y="4834632"/>
            <a:chExt cx="424064" cy="752674"/>
          </a:xfrm>
        </p:grpSpPr>
        <p:sp>
          <p:nvSpPr>
            <p:cNvPr id="29" name="TextBox 28"/>
            <p:cNvSpPr txBox="1"/>
            <p:nvPr/>
          </p:nvSpPr>
          <p:spPr>
            <a:xfrm>
              <a:off x="2320189" y="5125641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 rot="5400000">
              <a:off x="2364997" y="49840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9" name="Group 118"/>
          <p:cNvGrpSpPr/>
          <p:nvPr/>
        </p:nvGrpSpPr>
        <p:grpSpPr>
          <a:xfrm>
            <a:off x="2337246" y="4100611"/>
            <a:ext cx="1481705" cy="723901"/>
            <a:chOff x="2337246" y="4100611"/>
            <a:chExt cx="1481705" cy="723901"/>
          </a:xfrm>
        </p:grpSpPr>
        <p:sp>
          <p:nvSpPr>
            <p:cNvPr id="28" name="TextBox 27"/>
            <p:cNvSpPr txBox="1"/>
            <p:nvPr/>
          </p:nvSpPr>
          <p:spPr>
            <a:xfrm>
              <a:off x="2337246" y="4362847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32" name="Straight Connector 31"/>
            <p:cNvCxnSpPr>
              <a:stCxn id="26" idx="2"/>
            </p:cNvCxnSpPr>
            <p:nvPr/>
          </p:nvCxnSpPr>
          <p:spPr bwMode="auto">
            <a:xfrm rot="5400000">
              <a:off x="2693114" y="3921869"/>
              <a:ext cx="252908" cy="6103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2895600" y="4362847"/>
              <a:ext cx="35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4362847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39" name="Straight Connector 38"/>
            <p:cNvCxnSpPr>
              <a:stCxn id="26" idx="2"/>
              <a:endCxn id="35" idx="0"/>
            </p:cNvCxnSpPr>
            <p:nvPr/>
          </p:nvCxnSpPr>
          <p:spPr bwMode="auto">
            <a:xfrm rot="5400000">
              <a:off x="2968626" y="4206707"/>
              <a:ext cx="262235" cy="50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26" idx="2"/>
              <a:endCxn id="36" idx="0"/>
            </p:cNvCxnSpPr>
            <p:nvPr/>
          </p:nvCxnSpPr>
          <p:spPr bwMode="auto">
            <a:xfrm rot="16200000" flipH="1">
              <a:off x="3243253" y="3982123"/>
              <a:ext cx="262235" cy="4992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3276600" y="838200"/>
            <a:ext cx="23622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2: S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= R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3124200" y="152400"/>
            <a:ext cx="2725325" cy="46166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err="1">
                <a:solidFill>
                  <a:srgbClr val="000099"/>
                </a:solidFill>
              </a:rPr>
              <a:t>Follow(R</a:t>
            </a:r>
            <a:r>
              <a:rPr lang="en-US" dirty="0">
                <a:solidFill>
                  <a:srgbClr val="000099"/>
                </a:solidFill>
              </a:rPr>
              <a:t>) = { =, $ }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3429000" y="4824512"/>
            <a:ext cx="389951" cy="666353"/>
            <a:chOff x="3429000" y="4824512"/>
            <a:chExt cx="389951" cy="666353"/>
          </a:xfrm>
        </p:grpSpPr>
        <p:sp>
          <p:nvSpPr>
            <p:cNvPr id="45" name="TextBox 44"/>
            <p:cNvSpPr txBox="1"/>
            <p:nvPr/>
          </p:nvSpPr>
          <p:spPr>
            <a:xfrm>
              <a:off x="3429000" y="502920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47" name="Straight Connector 46"/>
            <p:cNvCxnSpPr>
              <a:stCxn id="36" idx="2"/>
            </p:cNvCxnSpPr>
            <p:nvPr/>
          </p:nvCxnSpPr>
          <p:spPr bwMode="auto">
            <a:xfrm rot="5400000">
              <a:off x="3516575" y="4931123"/>
              <a:ext cx="214013" cy="7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2" name="Group 121"/>
          <p:cNvGrpSpPr/>
          <p:nvPr/>
        </p:nvGrpSpPr>
        <p:grpSpPr>
          <a:xfrm>
            <a:off x="3411943" y="5480745"/>
            <a:ext cx="424064" cy="751879"/>
            <a:chOff x="3411943" y="5480745"/>
            <a:chExt cx="424064" cy="751879"/>
          </a:xfrm>
        </p:grpSpPr>
        <p:sp>
          <p:nvSpPr>
            <p:cNvPr id="46" name="TextBox 45"/>
            <p:cNvSpPr txBox="1"/>
            <p:nvPr/>
          </p:nvSpPr>
          <p:spPr>
            <a:xfrm>
              <a:off x="3411943" y="5770959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 rot="5400000">
              <a:off x="3473808" y="5630912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TextBox 50"/>
          <p:cNvSpPr txBox="1"/>
          <p:nvPr/>
        </p:nvSpPr>
        <p:spPr>
          <a:xfrm>
            <a:off x="7238435" y="1080989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S’</a:t>
            </a:r>
          </a:p>
        </p:txBody>
      </p:sp>
      <p:grpSp>
        <p:nvGrpSpPr>
          <p:cNvPr id="129" name="Group 128"/>
          <p:cNvGrpSpPr/>
          <p:nvPr/>
        </p:nvGrpSpPr>
        <p:grpSpPr>
          <a:xfrm>
            <a:off x="7289681" y="1533327"/>
            <a:ext cx="355837" cy="752674"/>
            <a:chOff x="7289681" y="1533327"/>
            <a:chExt cx="355837" cy="752674"/>
          </a:xfrm>
        </p:grpSpPr>
        <p:sp>
          <p:nvSpPr>
            <p:cNvPr id="50" name="TextBox 49"/>
            <p:cNvSpPr txBox="1"/>
            <p:nvPr/>
          </p:nvSpPr>
          <p:spPr>
            <a:xfrm>
              <a:off x="7289681" y="1824336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7317432" y="1682701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4" name="Group 133"/>
          <p:cNvGrpSpPr/>
          <p:nvPr/>
        </p:nvGrpSpPr>
        <p:grpSpPr>
          <a:xfrm>
            <a:off x="6663024" y="2286000"/>
            <a:ext cx="1727362" cy="723901"/>
            <a:chOff x="6663024" y="2286000"/>
            <a:chExt cx="1727362" cy="723901"/>
          </a:xfrm>
        </p:grpSpPr>
        <p:cxnSp>
          <p:nvCxnSpPr>
            <p:cNvPr id="59" name="Straight Connector 58"/>
            <p:cNvCxnSpPr>
              <a:stCxn id="50" idx="2"/>
              <a:endCxn id="57" idx="0"/>
            </p:cNvCxnSpPr>
            <p:nvPr/>
          </p:nvCxnSpPr>
          <p:spPr bwMode="auto">
            <a:xfrm rot="5400000">
              <a:off x="7311461" y="2392096"/>
              <a:ext cx="262235" cy="50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6663024" y="2548236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55" name="Straight Connector 54"/>
            <p:cNvCxnSpPr>
              <a:stCxn id="50" idx="2"/>
            </p:cNvCxnSpPr>
            <p:nvPr/>
          </p:nvCxnSpPr>
          <p:spPr bwMode="auto">
            <a:xfrm rot="5400000">
              <a:off x="7035949" y="2107258"/>
              <a:ext cx="252908" cy="6103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7238435" y="2548236"/>
              <a:ext cx="35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00435" y="2548236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60" name="Straight Connector 59"/>
            <p:cNvCxnSpPr>
              <a:stCxn id="50" idx="2"/>
              <a:endCxn id="58" idx="0"/>
            </p:cNvCxnSpPr>
            <p:nvPr/>
          </p:nvCxnSpPr>
          <p:spPr bwMode="auto">
            <a:xfrm rot="16200000" flipH="1">
              <a:off x="7700388" y="2053212"/>
              <a:ext cx="262235" cy="7278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3" name="Group 132"/>
          <p:cNvGrpSpPr/>
          <p:nvPr/>
        </p:nvGrpSpPr>
        <p:grpSpPr>
          <a:xfrm>
            <a:off x="7983378" y="3009901"/>
            <a:ext cx="424064" cy="1408112"/>
            <a:chOff x="7983378" y="3009901"/>
            <a:chExt cx="424064" cy="1408112"/>
          </a:xfrm>
        </p:grpSpPr>
        <p:sp>
          <p:nvSpPr>
            <p:cNvPr id="61" name="TextBox 60"/>
            <p:cNvSpPr txBox="1"/>
            <p:nvPr/>
          </p:nvSpPr>
          <p:spPr>
            <a:xfrm>
              <a:off x="8000435" y="32145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83378" y="3956348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63" name="Straight Connector 62"/>
            <p:cNvCxnSpPr>
              <a:stCxn id="58" idx="2"/>
            </p:cNvCxnSpPr>
            <p:nvPr/>
          </p:nvCxnSpPr>
          <p:spPr bwMode="auto">
            <a:xfrm rot="5400000">
              <a:off x="8088010" y="3116512"/>
              <a:ext cx="214013" cy="7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rot="5400000">
              <a:off x="8045243" y="3816301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2" name="Group 131"/>
          <p:cNvGrpSpPr/>
          <p:nvPr/>
        </p:nvGrpSpPr>
        <p:grpSpPr>
          <a:xfrm>
            <a:off x="6916578" y="3714353"/>
            <a:ext cx="424064" cy="1465660"/>
            <a:chOff x="6916578" y="3714353"/>
            <a:chExt cx="424064" cy="1465660"/>
          </a:xfrm>
        </p:grpSpPr>
        <p:sp>
          <p:nvSpPr>
            <p:cNvPr id="67" name="TextBox 66"/>
            <p:cNvSpPr txBox="1"/>
            <p:nvPr/>
          </p:nvSpPr>
          <p:spPr>
            <a:xfrm>
              <a:off x="6933635" y="39765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916578" y="4718348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69" name="Straight Connector 68"/>
            <p:cNvCxnSpPr>
              <a:stCxn id="66" idx="2"/>
            </p:cNvCxnSpPr>
            <p:nvPr/>
          </p:nvCxnSpPr>
          <p:spPr bwMode="auto">
            <a:xfrm rot="5400000">
              <a:off x="6992435" y="3849738"/>
              <a:ext cx="271561" cy="79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6978443" y="4578301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1" name="Group 130"/>
          <p:cNvGrpSpPr/>
          <p:nvPr/>
        </p:nvGrpSpPr>
        <p:grpSpPr>
          <a:xfrm>
            <a:off x="6247835" y="3009901"/>
            <a:ext cx="1075751" cy="704453"/>
            <a:chOff x="6247835" y="3009901"/>
            <a:chExt cx="1075751" cy="704453"/>
          </a:xfrm>
        </p:grpSpPr>
        <p:sp>
          <p:nvSpPr>
            <p:cNvPr id="53" name="TextBox 52"/>
            <p:cNvSpPr txBox="1"/>
            <p:nvPr/>
          </p:nvSpPr>
          <p:spPr>
            <a:xfrm>
              <a:off x="6247835" y="325268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cxnSp>
          <p:nvCxnSpPr>
            <p:cNvPr id="56" name="Straight Connector 55"/>
            <p:cNvCxnSpPr>
              <a:stCxn id="52" idx="2"/>
              <a:endCxn id="66" idx="0"/>
            </p:cNvCxnSpPr>
            <p:nvPr/>
          </p:nvCxnSpPr>
          <p:spPr bwMode="auto">
            <a:xfrm rot="16200000" flipH="1">
              <a:off x="6871911" y="2995989"/>
              <a:ext cx="242788" cy="2706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6933635" y="32526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74" name="Straight Connector 73"/>
            <p:cNvCxnSpPr>
              <a:stCxn id="52" idx="2"/>
              <a:endCxn id="53" idx="0"/>
            </p:cNvCxnSpPr>
            <p:nvPr/>
          </p:nvCxnSpPr>
          <p:spPr bwMode="auto">
            <a:xfrm rot="5400000">
              <a:off x="6516162" y="2910851"/>
              <a:ext cx="242788" cy="4408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6" name="TextBox 75"/>
          <p:cNvSpPr txBox="1"/>
          <p:nvPr/>
        </p:nvSpPr>
        <p:spPr>
          <a:xfrm>
            <a:off x="5105400" y="19050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S’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5156646" y="2367459"/>
            <a:ext cx="355837" cy="742553"/>
            <a:chOff x="5156646" y="2367459"/>
            <a:chExt cx="355837" cy="742553"/>
          </a:xfrm>
        </p:grpSpPr>
        <p:sp>
          <p:nvSpPr>
            <p:cNvPr id="75" name="TextBox 74"/>
            <p:cNvSpPr txBox="1"/>
            <p:nvPr/>
          </p:nvSpPr>
          <p:spPr>
            <a:xfrm>
              <a:off x="5156646" y="2648347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cxnSp>
          <p:nvCxnSpPr>
            <p:cNvPr id="79" name="Straight Connector 78"/>
            <p:cNvCxnSpPr>
              <a:stCxn id="76" idx="2"/>
              <a:endCxn id="75" idx="0"/>
            </p:cNvCxnSpPr>
            <p:nvPr/>
          </p:nvCxnSpPr>
          <p:spPr bwMode="auto">
            <a:xfrm rot="5400000">
              <a:off x="5193724" y="2507506"/>
              <a:ext cx="281682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4" name="Group 123"/>
          <p:cNvGrpSpPr/>
          <p:nvPr/>
        </p:nvGrpSpPr>
        <p:grpSpPr>
          <a:xfrm>
            <a:off x="5139589" y="3138785"/>
            <a:ext cx="389951" cy="714574"/>
            <a:chOff x="5139589" y="3138785"/>
            <a:chExt cx="389951" cy="714574"/>
          </a:xfrm>
        </p:grpSpPr>
        <p:sp>
          <p:nvSpPr>
            <p:cNvPr id="77" name="TextBox 76"/>
            <p:cNvSpPr txBox="1"/>
            <p:nvPr/>
          </p:nvSpPr>
          <p:spPr>
            <a:xfrm>
              <a:off x="5139589" y="3391694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80" name="Straight Connector 79"/>
            <p:cNvCxnSpPr/>
            <p:nvPr/>
          </p:nvCxnSpPr>
          <p:spPr bwMode="auto">
            <a:xfrm rot="5400000">
              <a:off x="5222497" y="3250059"/>
              <a:ext cx="2241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5" name="Group 124"/>
          <p:cNvGrpSpPr/>
          <p:nvPr/>
        </p:nvGrpSpPr>
        <p:grpSpPr>
          <a:xfrm>
            <a:off x="5139589" y="3844032"/>
            <a:ext cx="389951" cy="752674"/>
            <a:chOff x="5139589" y="3844032"/>
            <a:chExt cx="389951" cy="752674"/>
          </a:xfrm>
        </p:grpSpPr>
        <p:sp>
          <p:nvSpPr>
            <p:cNvPr id="78" name="TextBox 77"/>
            <p:cNvSpPr txBox="1"/>
            <p:nvPr/>
          </p:nvSpPr>
          <p:spPr>
            <a:xfrm>
              <a:off x="5139589" y="4135041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5400000">
              <a:off x="5184397" y="39934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7" name="Group 126"/>
          <p:cNvGrpSpPr/>
          <p:nvPr/>
        </p:nvGrpSpPr>
        <p:grpSpPr>
          <a:xfrm>
            <a:off x="5402303" y="5257007"/>
            <a:ext cx="389951" cy="723900"/>
            <a:chOff x="5402303" y="5257007"/>
            <a:chExt cx="389951" cy="723900"/>
          </a:xfrm>
        </p:grpSpPr>
        <p:sp>
          <p:nvSpPr>
            <p:cNvPr id="85" name="TextBox 84"/>
            <p:cNvSpPr txBox="1"/>
            <p:nvPr/>
          </p:nvSpPr>
          <p:spPr>
            <a:xfrm>
              <a:off x="5402303" y="5519242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87" name="Straight Connector 86"/>
            <p:cNvCxnSpPr>
              <a:stCxn id="84" idx="2"/>
            </p:cNvCxnSpPr>
            <p:nvPr/>
          </p:nvCxnSpPr>
          <p:spPr bwMode="auto">
            <a:xfrm rot="5400000">
              <a:off x="5456613" y="5387901"/>
              <a:ext cx="271561" cy="97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8" name="Group 127"/>
          <p:cNvGrpSpPr/>
          <p:nvPr/>
        </p:nvGrpSpPr>
        <p:grpSpPr>
          <a:xfrm>
            <a:off x="5385246" y="5970787"/>
            <a:ext cx="424064" cy="720625"/>
            <a:chOff x="5385246" y="5970787"/>
            <a:chExt cx="424064" cy="720625"/>
          </a:xfrm>
        </p:grpSpPr>
        <p:sp>
          <p:nvSpPr>
            <p:cNvPr id="86" name="TextBox 85"/>
            <p:cNvSpPr txBox="1"/>
            <p:nvPr/>
          </p:nvSpPr>
          <p:spPr>
            <a:xfrm>
              <a:off x="5385246" y="6229747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88" name="Straight Connector 87"/>
            <p:cNvCxnSpPr>
              <a:endCxn id="86" idx="0"/>
            </p:cNvCxnSpPr>
            <p:nvPr/>
          </p:nvCxnSpPr>
          <p:spPr bwMode="auto">
            <a:xfrm rot="16200000" flipH="1">
              <a:off x="5463308" y="6095777"/>
              <a:ext cx="258960" cy="89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6" name="Group 125"/>
          <p:cNvGrpSpPr/>
          <p:nvPr/>
        </p:nvGrpSpPr>
        <p:grpSpPr>
          <a:xfrm>
            <a:off x="4707522" y="4596706"/>
            <a:ext cx="1084732" cy="660301"/>
            <a:chOff x="4707522" y="4596706"/>
            <a:chExt cx="1084732" cy="660301"/>
          </a:xfrm>
        </p:grpSpPr>
        <p:sp>
          <p:nvSpPr>
            <p:cNvPr id="82" name="TextBox 81"/>
            <p:cNvSpPr txBox="1"/>
            <p:nvPr/>
          </p:nvSpPr>
          <p:spPr>
            <a:xfrm>
              <a:off x="4707522" y="479534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cxnSp>
          <p:nvCxnSpPr>
            <p:cNvPr id="83" name="Straight Connector 82"/>
            <p:cNvCxnSpPr>
              <a:stCxn id="78" idx="2"/>
              <a:endCxn id="84" idx="0"/>
            </p:cNvCxnSpPr>
            <p:nvPr/>
          </p:nvCxnSpPr>
          <p:spPr bwMode="auto">
            <a:xfrm rot="16200000" flipH="1">
              <a:off x="5366604" y="4564667"/>
              <a:ext cx="198636" cy="2627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5402303" y="4795342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89" name="Straight Connector 88"/>
            <p:cNvCxnSpPr>
              <a:stCxn id="78" idx="2"/>
              <a:endCxn id="82" idx="0"/>
            </p:cNvCxnSpPr>
            <p:nvPr/>
          </p:nvCxnSpPr>
          <p:spPr bwMode="auto">
            <a:xfrm rot="5400000">
              <a:off x="5006364" y="4467141"/>
              <a:ext cx="198636" cy="4577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2" name="TextBox 101"/>
          <p:cNvSpPr txBox="1"/>
          <p:nvPr/>
        </p:nvSpPr>
        <p:spPr>
          <a:xfrm>
            <a:off x="6172200" y="228600"/>
            <a:ext cx="2595181" cy="83099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all </a:t>
            </a:r>
            <a:r>
              <a:rPr lang="en-US" dirty="0" err="1"/>
              <a:t>lookaheads</a:t>
            </a:r>
            <a:endParaRPr lang="en-US" dirty="0"/>
          </a:p>
          <a:p>
            <a:r>
              <a:rPr lang="en-US" dirty="0"/>
              <a:t>for reduce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371600" y="4495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$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15200" y="3505200"/>
            <a:ext cx="389274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=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886200" y="45720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$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458200" y="2590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$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867400" y="4876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$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324600" y="5334000"/>
            <a:ext cx="2667000" cy="13716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92500" lnSpcReduction="10000"/>
          </a:bodyPr>
          <a:lstStyle/>
          <a:p>
            <a:r>
              <a:rPr lang="en-US" dirty="0"/>
              <a:t>No!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/>
              <a:t>reduce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000099"/>
                </a:solidFill>
              </a:rPr>
              <a:t>S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= R </a:t>
            </a:r>
            <a:r>
              <a:rPr lang="en-US" dirty="0">
                <a:sym typeface="Symbol" charset="2"/>
              </a:rPr>
              <a:t>do not co-occur due to the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*R</a:t>
            </a:r>
            <a:r>
              <a:rPr lang="en-US" dirty="0">
                <a:sym typeface="Symbol" charset="2"/>
              </a:rPr>
              <a:t> rule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7467035" y="4028420"/>
            <a:ext cx="1364226" cy="943234"/>
            <a:chOff x="7467035" y="4028420"/>
            <a:chExt cx="1364226" cy="943234"/>
          </a:xfrm>
        </p:grpSpPr>
        <p:sp>
          <p:nvSpPr>
            <p:cNvPr id="109" name="TextBox 108"/>
            <p:cNvSpPr txBox="1"/>
            <p:nvPr/>
          </p:nvSpPr>
          <p:spPr>
            <a:xfrm>
              <a:off x="7467035" y="4509989"/>
              <a:ext cx="136422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Problem?</a:t>
              </a:r>
            </a:p>
          </p:txBody>
        </p:sp>
        <p:cxnSp>
          <p:nvCxnSpPr>
            <p:cNvPr id="113" name="Straight Arrow Connector 112"/>
            <p:cNvCxnSpPr>
              <a:stCxn id="109" idx="0"/>
              <a:endCxn id="104" idx="2"/>
            </p:cNvCxnSpPr>
            <p:nvPr/>
          </p:nvCxnSpPr>
          <p:spPr bwMode="auto">
            <a:xfrm rot="16200000" flipV="1">
              <a:off x="7588709" y="3949549"/>
              <a:ext cx="481569" cy="6393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  <p:bldP spid="51" grpId="0"/>
      <p:bldP spid="76" grpId="0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Canonical LR(1)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600"/>
              <a:t>Extend definition of configuration</a:t>
            </a:r>
          </a:p>
          <a:p>
            <a:pPr lvl="1"/>
            <a:r>
              <a:rPr lang="en-US" sz="3200"/>
              <a:t>Remember lookahead</a:t>
            </a:r>
          </a:p>
          <a:p>
            <a:r>
              <a:rPr lang="en-US" sz="3600"/>
              <a:t>New closure method</a:t>
            </a:r>
          </a:p>
          <a:p>
            <a:r>
              <a:rPr lang="en-US" sz="3600"/>
              <a:t>Extend definition of Successor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6E73-A1C3-4E46-8B63-185A4F168040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First/Follow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CF3A-6F69-314E-8BC0-80C0B323907D}" type="slidenum">
              <a:rPr lang="en-US"/>
              <a:pPr/>
              <a:t>4</a:t>
            </a:fld>
            <a:endParaRPr lang="en-US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990600" y="1600200"/>
            <a:ext cx="2667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S </a:t>
            </a:r>
            <a:r>
              <a:rPr lang="en-US" sz="3200">
                <a:sym typeface="Symbol" charset="2"/>
              </a:rPr>
              <a:t> AB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A</a:t>
            </a:r>
            <a:r>
              <a:rPr lang="en-US" sz="3200"/>
              <a:t> </a:t>
            </a:r>
            <a:r>
              <a:rPr lang="en-US" sz="3200">
                <a:sym typeface="Symbol" charset="2"/>
              </a:rPr>
              <a:t> c | 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B  cbB | ca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838200" y="35052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{c, }</a:t>
            </a: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4419600" y="3505200"/>
            <a:ext cx="3200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= {c}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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  <a:sym typeface="Symbol" charset="2"/>
              </a:rPr>
              <a:t>     First(c) = {c}</a:t>
            </a: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838200" y="41148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{c}</a:t>
            </a:r>
            <a:endParaRPr lang="en-US" sz="3200">
              <a:solidFill>
                <a:srgbClr val="000099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cbB) =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  <a:sym typeface="Symbol" charset="2"/>
              </a:rPr>
              <a:t>     First(ca) = {c}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4419600" y="53340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{$}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838200" y="59436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{c}</a:t>
            </a:r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4419600" y="59436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{$}</a:t>
            </a:r>
          </a:p>
        </p:txBody>
      </p:sp>
    </p:spTree>
    <p:extLst>
      <p:ext uri="{BB962C8B-B14F-4D97-AF65-F5344CB8AC3E}">
        <p14:creationId xmlns:p14="http://schemas.microsoft.com/office/powerpoint/2010/main" val="174504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utoUpdateAnimBg="0"/>
      <p:bldP spid="159749" grpId="0" autoUpdateAnimBg="0"/>
      <p:bldP spid="159750" grpId="0" autoUpdateAnimBg="0"/>
      <p:bldP spid="159751" grpId="0" autoUpdateAnimBg="0"/>
      <p:bldP spid="159752" grpId="0" autoUpdateAnimBg="0"/>
      <p:bldP spid="159753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LR(1)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114800"/>
          </a:xfrm>
        </p:spPr>
        <p:txBody>
          <a:bodyPr/>
          <a:lstStyle/>
          <a:p>
            <a:r>
              <a:rPr lang="en-CA" dirty="0"/>
              <a:t>Limit introduced by SLR parsing in using Follow set to decide reductions</a:t>
            </a:r>
          </a:p>
          <a:p>
            <a:r>
              <a:rPr lang="en-CA" dirty="0"/>
              <a:t>Idea: augment LR items with 1 character </a:t>
            </a:r>
            <a:r>
              <a:rPr lang="en-CA" dirty="0" err="1"/>
              <a:t>lookahead</a:t>
            </a:r>
            <a:r>
              <a:rPr lang="en-CA" dirty="0"/>
              <a:t> [</a:t>
            </a:r>
            <a:r>
              <a:rPr lang="en-US" dirty="0"/>
              <a:t>B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A</a:t>
            </a:r>
            <a:r>
              <a:rPr lang="en-US" b="1" dirty="0">
                <a:sym typeface="Symbol" charset="2"/>
              </a:rPr>
              <a:t></a:t>
            </a:r>
            <a:r>
              <a:rPr lang="en-US" dirty="0">
                <a:sym typeface="Symbol" charset="2"/>
              </a:rPr>
              <a:t>, $] making an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LR(1) item</a:t>
            </a:r>
          </a:p>
          <a:p>
            <a:pPr lvl="1"/>
            <a:r>
              <a:rPr lang="en-US" dirty="0">
                <a:solidFill>
                  <a:schemeClr val="tx2"/>
                </a:solidFill>
                <a:sym typeface="Symbol" charset="2"/>
              </a:rPr>
              <a:t>Reduce to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B </a:t>
            </a:r>
            <a:r>
              <a:rPr lang="en-US" dirty="0">
                <a:solidFill>
                  <a:schemeClr val="tx2"/>
                </a:solidFill>
                <a:sym typeface="Symbol" charset="2"/>
              </a:rPr>
              <a:t>only if </a:t>
            </a:r>
            <a:r>
              <a:rPr lang="en-US" dirty="0" err="1">
                <a:solidFill>
                  <a:schemeClr val="tx2"/>
                </a:solidFill>
                <a:sym typeface="Symbol" charset="2"/>
              </a:rPr>
              <a:t>lookahead</a:t>
            </a:r>
            <a:r>
              <a:rPr lang="en-US" dirty="0">
                <a:solidFill>
                  <a:schemeClr val="tx2"/>
                </a:solidFill>
                <a:sym typeface="Symbol" charset="2"/>
              </a:rPr>
              <a:t> token is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$</a:t>
            </a:r>
          </a:p>
          <a:p>
            <a:r>
              <a:rPr lang="en-US" dirty="0">
                <a:solidFill>
                  <a:schemeClr val="tx2"/>
                </a:solidFill>
                <a:sym typeface="Symbol" charset="2"/>
              </a:rPr>
              <a:t>More accurate than just Follow set</a:t>
            </a:r>
          </a:p>
          <a:p>
            <a:r>
              <a:rPr lang="en-US" dirty="0">
                <a:solidFill>
                  <a:schemeClr val="tx2"/>
                </a:solidFill>
                <a:sym typeface="Symbol" charset="2"/>
              </a:rPr>
              <a:t>Similar to SLR parsing just use LR(1) items rather than LR(0) items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9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First/Follow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FB03-E379-9941-A3BF-2B2217B322F6}" type="slidenum">
              <a:rPr lang="en-US"/>
              <a:pPr/>
              <a:t>5</a:t>
            </a:fld>
            <a:endParaRPr lang="en-US"/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1219200" y="4365104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 dirty="0">
                <a:solidFill>
                  <a:srgbClr val="000099"/>
                </a:solidFill>
              </a:rPr>
              <a:t>First(</a:t>
            </a:r>
            <a:r>
              <a:rPr lang="en-US" sz="3200" dirty="0">
                <a:solidFill>
                  <a:srgbClr val="000099"/>
                </a:solidFill>
                <a:sym typeface="Symbol" charset="2"/>
              </a:rPr>
              <a:t>A) = {b, c, }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219200" y="4974704"/>
            <a:ext cx="342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 dirty="0">
                <a:solidFill>
                  <a:srgbClr val="000099"/>
                </a:solidFill>
              </a:rPr>
              <a:t>First(</a:t>
            </a:r>
            <a:r>
              <a:rPr lang="en-US" sz="3200" dirty="0">
                <a:solidFill>
                  <a:srgbClr val="000099"/>
                </a:solidFill>
                <a:sym typeface="Symbol" charset="2"/>
              </a:rPr>
              <a:t>B) = {b, }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953000" y="4365104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{a}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4953000" y="4974704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{a}</a:t>
            </a:r>
          </a:p>
        </p:txBody>
      </p:sp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1219200" y="5584304"/>
            <a:ext cx="297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{c}</a:t>
            </a:r>
          </a:p>
        </p:txBody>
      </p:sp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4953000" y="5584304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{$}</a:t>
            </a:r>
          </a:p>
        </p:txBody>
      </p:sp>
      <p:sp>
        <p:nvSpPr>
          <p:cNvPr id="186377" name="Rectangle 9"/>
          <p:cNvSpPr>
            <a:spLocks noChangeArrowheads="1"/>
          </p:cNvSpPr>
          <p:nvPr/>
        </p:nvSpPr>
        <p:spPr bwMode="auto">
          <a:xfrm>
            <a:off x="1447800" y="1828800"/>
            <a:ext cx="2819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 dirty="0">
                <a:solidFill>
                  <a:srgbClr val="000099"/>
                </a:solidFill>
              </a:rPr>
              <a:t>S </a:t>
            </a:r>
            <a:r>
              <a:rPr lang="en-US" sz="3200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3200" dirty="0" err="1">
                <a:solidFill>
                  <a:srgbClr val="000099"/>
                </a:solidFill>
                <a:sym typeface="Symbol" charset="2"/>
              </a:rPr>
              <a:t>cAa</a:t>
            </a:r>
            <a:endParaRPr lang="en-US" sz="3200" dirty="0">
              <a:solidFill>
                <a:srgbClr val="000099"/>
              </a:solidFill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 dirty="0">
                <a:solidFill>
                  <a:srgbClr val="000099"/>
                </a:solidFill>
              </a:rPr>
              <a:t>A </a:t>
            </a:r>
            <a:r>
              <a:rPr lang="en-US" sz="3200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3200" dirty="0" err="1">
                <a:solidFill>
                  <a:srgbClr val="000099"/>
                </a:solidFill>
                <a:sym typeface="Symbol" charset="2"/>
              </a:rPr>
              <a:t>cB</a:t>
            </a:r>
            <a:r>
              <a:rPr lang="en-US" sz="3200" dirty="0">
                <a:solidFill>
                  <a:srgbClr val="000099"/>
                </a:solidFill>
                <a:sym typeface="Symbol" charset="2"/>
              </a:rPr>
              <a:t> | B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 dirty="0">
                <a:solidFill>
                  <a:srgbClr val="000099"/>
                </a:solidFill>
              </a:rPr>
              <a:t>B </a:t>
            </a:r>
            <a:r>
              <a:rPr lang="en-US" sz="3200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3200" dirty="0" err="1">
                <a:solidFill>
                  <a:srgbClr val="000099"/>
                </a:solidFill>
                <a:sym typeface="Symbol" charset="2"/>
              </a:rPr>
              <a:t>bcB</a:t>
            </a:r>
            <a:r>
              <a:rPr lang="en-US" sz="3200" dirty="0">
                <a:solidFill>
                  <a:srgbClr val="000099"/>
                </a:solidFill>
                <a:sym typeface="Symbol" charset="2"/>
              </a:rPr>
              <a:t> | 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A7CFD3-35E9-2540-81CA-C9F56887DE24}"/>
                  </a:ext>
                </a:extLst>
              </p:cNvPr>
              <p:cNvSpPr txBox="1"/>
              <p:nvPr/>
            </p:nvSpPr>
            <p:spPr>
              <a:xfrm>
                <a:off x="4788024" y="1550313"/>
                <a:ext cx="2908176" cy="1200329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rgbClr val="000099"/>
                    </a:solidFill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𝛼</m:t>
                    </m:r>
                    <m:r>
                      <a:rPr lang="en-US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𝐴𝑎</m:t>
                    </m:r>
                  </m:oMath>
                </a14:m>
                <a:r>
                  <a:rPr lang="en-US" dirty="0"/>
                  <a:t> and a is terminal then the set Follow(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 includes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A7CFD3-35E9-2540-81CA-C9F56887D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50313"/>
                <a:ext cx="2908176" cy="1200329"/>
              </a:xfrm>
              <a:prstGeom prst="rect">
                <a:avLst/>
              </a:prstGeom>
              <a:blipFill>
                <a:blip r:embed="rId3"/>
                <a:stretch>
                  <a:fillRect l="-3043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B70468-79E5-084A-889B-B7BD2DED8D74}"/>
                  </a:ext>
                </a:extLst>
              </p:cNvPr>
              <p:cNvSpPr txBox="1"/>
              <p:nvPr/>
            </p:nvSpPr>
            <p:spPr>
              <a:xfrm>
                <a:off x="4788024" y="2907030"/>
                <a:ext cx="2908176" cy="1200329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rgbClr val="000099"/>
                    </a:solidFill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𝛼</m:t>
                    </m:r>
                    <m:r>
                      <a:rPr lang="en-US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𝐴</m:t>
                    </m:r>
                  </m:oMath>
                </a14:m>
                <a:r>
                  <a:rPr lang="en-US" dirty="0"/>
                  <a:t> then the set Follow(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 includes Follow(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B70468-79E5-084A-889B-B7BD2DED8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907030"/>
                <a:ext cx="2908176" cy="1200329"/>
              </a:xfrm>
              <a:prstGeom prst="rect">
                <a:avLst/>
              </a:prstGeom>
              <a:blipFill>
                <a:blip r:embed="rId4"/>
                <a:stretch>
                  <a:fillRect l="-3043" t="-315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57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utoUpdateAnimBg="0"/>
      <p:bldP spid="186372" grpId="0" autoUpdateAnimBg="0"/>
      <p:bldP spid="186373" grpId="0" autoUpdateAnimBg="0"/>
      <p:bldP spid="186374" grpId="0" autoUpdateAnimBg="0"/>
      <p:bldP spid="186375" grpId="0" autoUpdateAnimBg="0"/>
      <p:bldP spid="186376" grpId="0" autoUpdateAnimBg="0"/>
      <p:bldP spid="2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: Simple LR(1) Parsing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41D1-38BB-524F-9EA9-E885C5FBB606}" type="slidenum">
              <a:rPr lang="en-US"/>
              <a:pPr/>
              <a:t>6</a:t>
            </a:fld>
            <a:endParaRPr lang="en-US"/>
          </a:p>
        </p:txBody>
      </p:sp>
      <p:graphicFrame>
        <p:nvGraphicFramePr>
          <p:cNvPr id="1341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61746"/>
              </p:ext>
            </p:extLst>
          </p:nvPr>
        </p:nvGraphicFramePr>
        <p:xfrm>
          <a:off x="2339752" y="1628800"/>
          <a:ext cx="4572000" cy="2057400"/>
        </p:xfrm>
        <a:graphic>
          <a:graphicData uri="http://schemas.openxmlformats.org/drawingml/2006/table">
            <a:tbl>
              <a:tblPr/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 | C ( T )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id ++ | ( T )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C  id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157" name="Rectangle 13"/>
          <p:cNvSpPr>
            <a:spLocks noChangeArrowheads="1"/>
          </p:cNvSpPr>
          <p:nvPr/>
        </p:nvSpPr>
        <p:spPr bwMode="auto">
          <a:xfrm>
            <a:off x="3131840" y="6165304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Follow(F) = ?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58" name="Rectangle 14"/>
          <p:cNvSpPr>
            <a:spLocks noChangeArrowheads="1"/>
          </p:cNvSpPr>
          <p:nvPr/>
        </p:nvSpPr>
        <p:spPr bwMode="auto">
          <a:xfrm>
            <a:off x="4732040" y="6165304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{ *, ), $ }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861048"/>
            <a:ext cx="7000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can the next symbol be when we reduce </a:t>
            </a:r>
            <a:r>
              <a:rPr lang="en-US" dirty="0">
                <a:sym typeface="Symbol" charset="2"/>
              </a:rPr>
              <a:t>F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id 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4365104"/>
            <a:ext cx="304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S’$ </a:t>
            </a:r>
            <a:r>
              <a:rPr lang="en-US" dirty="0">
                <a:sym typeface="Symbol" charset="2"/>
              </a:rPr>
              <a:t> T$  F$  id</a:t>
            </a:r>
            <a:r>
              <a:rPr lang="en-US" u="sng" dirty="0">
                <a:solidFill>
                  <a:schemeClr val="accent2">
                    <a:lumMod val="75000"/>
                  </a:schemeClr>
                </a:solidFill>
                <a:sym typeface="Symbol" charset="2"/>
              </a:rPr>
              <a:t>$</a:t>
            </a:r>
            <a:endParaRPr lang="en-US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63888" y="4365104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S’$ </a:t>
            </a:r>
            <a:r>
              <a:rPr lang="en-US" dirty="0">
                <a:sym typeface="Symbol" charset="2"/>
              </a:rPr>
              <a:t> T$  T*F$  T*id$  F*id$  id</a:t>
            </a:r>
            <a:r>
              <a:rPr lang="en-US" u="sng" dirty="0">
                <a:solidFill>
                  <a:srgbClr val="262673"/>
                </a:solidFill>
                <a:sym typeface="Symbol" charset="2"/>
              </a:rPr>
              <a:t>*</a:t>
            </a:r>
            <a:r>
              <a:rPr lang="en-US" dirty="0">
                <a:sym typeface="Symbol" charset="2"/>
              </a:rPr>
              <a:t>id$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63688" y="5301208"/>
            <a:ext cx="5070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S’$ </a:t>
            </a:r>
            <a:r>
              <a:rPr lang="en-US" dirty="0">
                <a:sym typeface="Symbol" charset="2"/>
              </a:rPr>
              <a:t> T$  C(T)$  C(F)$  C(id</a:t>
            </a:r>
            <a:r>
              <a:rPr lang="en-US" u="sng" dirty="0">
                <a:solidFill>
                  <a:srgbClr val="262673"/>
                </a:solidFill>
                <a:sym typeface="Symbol" charset="2"/>
              </a:rPr>
              <a:t>)</a:t>
            </a:r>
            <a:r>
              <a:rPr lang="en-US" dirty="0">
                <a:sym typeface="Symbol" charset="2"/>
              </a:rPr>
              <a:t>$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805264"/>
            <a:ext cx="8112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top of stack will be id and the next input symbol will be either $, or * or )</a:t>
            </a:r>
          </a:p>
        </p:txBody>
      </p:sp>
    </p:spTree>
    <p:extLst>
      <p:ext uri="{BB962C8B-B14F-4D97-AF65-F5344CB8AC3E}">
        <p14:creationId xmlns:p14="http://schemas.microsoft.com/office/powerpoint/2010/main" val="46846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7" grpId="0" autoUpdateAnimBg="0"/>
      <p:bldP spid="134158" grpId="0" animBg="1" autoUpdateAnimBg="0"/>
      <p:bldP spid="3" grpId="0"/>
      <p:bldP spid="22" grpId="0"/>
      <p:bldP spid="26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: Simple LR(1) Parsing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41D1-38BB-524F-9EA9-E885C5FBB606}" type="slidenum">
              <a:rPr lang="en-US"/>
              <a:pPr/>
              <a:t>7</a:t>
            </a:fld>
            <a:endParaRPr lang="en-US"/>
          </a:p>
        </p:txBody>
      </p:sp>
      <p:graphicFrame>
        <p:nvGraphicFramePr>
          <p:cNvPr id="1341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75916"/>
              </p:ext>
            </p:extLst>
          </p:nvPr>
        </p:nvGraphicFramePr>
        <p:xfrm>
          <a:off x="2339752" y="1628800"/>
          <a:ext cx="4572000" cy="2057400"/>
        </p:xfrm>
        <a:graphic>
          <a:graphicData uri="http://schemas.openxmlformats.org/drawingml/2006/table">
            <a:tbl>
              <a:tblPr/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 | C ( T )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id ++ | ( T )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C  id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159" name="Rectangle 15"/>
          <p:cNvSpPr>
            <a:spLocks noChangeArrowheads="1"/>
          </p:cNvSpPr>
          <p:nvPr/>
        </p:nvSpPr>
        <p:spPr bwMode="auto">
          <a:xfrm>
            <a:off x="2915816" y="5301208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Follow(C) = ?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0" name="Rectangle 16"/>
          <p:cNvSpPr>
            <a:spLocks noChangeArrowheads="1"/>
          </p:cNvSpPr>
          <p:nvPr/>
        </p:nvSpPr>
        <p:spPr bwMode="auto">
          <a:xfrm>
            <a:off x="4516016" y="5301208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{ ( }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861048"/>
            <a:ext cx="7000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can the next symbol be when we reduce </a:t>
            </a:r>
            <a:r>
              <a:rPr lang="en-US" dirty="0">
                <a:sym typeface="Symbol" charset="2"/>
              </a:rPr>
              <a:t>C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id ?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75656" y="4509120"/>
            <a:ext cx="6211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S’$ </a:t>
            </a:r>
            <a:r>
              <a:rPr lang="en-US" dirty="0">
                <a:sym typeface="Symbol" charset="2"/>
              </a:rPr>
              <a:t> T$  C(T)$  C(F)$  C(id)  id</a:t>
            </a:r>
            <a:r>
              <a:rPr lang="en-US" u="sng" dirty="0">
                <a:solidFill>
                  <a:schemeClr val="tx2"/>
                </a:solidFill>
                <a:sym typeface="Symbol" charset="2"/>
              </a:rPr>
              <a:t>(</a:t>
            </a:r>
            <a:r>
              <a:rPr lang="en-US" dirty="0">
                <a:sym typeface="Symbol" charset="2"/>
              </a:rPr>
              <a:t>id)$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5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9" grpId="0" autoUpdateAnimBg="0"/>
      <p:bldP spid="134160" grpId="0" animBg="1" autoUpdateAnimBg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: Simple LR(1) Parsing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41D1-38BB-524F-9EA9-E885C5FBB606}" type="slidenum">
              <a:rPr lang="en-US"/>
              <a:pPr/>
              <a:t>8</a:t>
            </a:fld>
            <a:endParaRPr lang="en-US"/>
          </a:p>
        </p:txBody>
      </p:sp>
      <p:graphicFrame>
        <p:nvGraphicFramePr>
          <p:cNvPr id="134147" name="Group 3"/>
          <p:cNvGraphicFramePr>
            <a:graphicFrameLocks noGrp="1"/>
          </p:cNvGraphicFramePr>
          <p:nvPr/>
        </p:nvGraphicFramePr>
        <p:xfrm>
          <a:off x="4419600" y="1600200"/>
          <a:ext cx="4572000" cy="2057400"/>
        </p:xfrm>
        <a:graphic>
          <a:graphicData uri="http://schemas.openxmlformats.org/drawingml/2006/table">
            <a:tbl>
              <a:tblPr/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 | C ( T )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id ++ | ( T )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C  id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457200" y="1447800"/>
            <a:ext cx="2514600" cy="3048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0: S’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C (T)</a:t>
            </a:r>
            <a:br>
              <a:rPr lang="en-US" b="1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( T )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C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3124200" y="3657600"/>
            <a:ext cx="22098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++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C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cxnSp>
        <p:nvCxnSpPr>
          <p:cNvPr id="134155" name="AutoShape 11"/>
          <p:cNvCxnSpPr>
            <a:cxnSpLocks noChangeShapeType="1"/>
            <a:stCxn id="134153" idx="3"/>
            <a:endCxn id="134154" idx="0"/>
          </p:cNvCxnSpPr>
          <p:nvPr/>
        </p:nvCxnSpPr>
        <p:spPr bwMode="auto">
          <a:xfrm>
            <a:off x="2979738" y="2971800"/>
            <a:ext cx="1249362" cy="6778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4156" name="Rectangle 12"/>
          <p:cNvSpPr>
            <a:spLocks noChangeArrowheads="1"/>
          </p:cNvSpPr>
          <p:nvPr/>
        </p:nvSpPr>
        <p:spPr bwMode="auto">
          <a:xfrm>
            <a:off x="3276600" y="2743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sym typeface="Symbol" charset="2"/>
              </a:rPr>
              <a:t>id</a:t>
            </a:r>
            <a:endParaRPr lang="en-US">
              <a:latin typeface="Comic Sans MS" charset="0"/>
              <a:sym typeface="Symbol" charset="2"/>
            </a:endParaRPr>
          </a:p>
        </p:txBody>
      </p:sp>
      <p:sp>
        <p:nvSpPr>
          <p:cNvPr id="134157" name="Rectangle 13"/>
          <p:cNvSpPr>
            <a:spLocks noChangeArrowheads="1"/>
          </p:cNvSpPr>
          <p:nvPr/>
        </p:nvSpPr>
        <p:spPr bwMode="auto">
          <a:xfrm>
            <a:off x="5562600" y="36576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Follow(F) = ?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58" name="Rectangle 14"/>
          <p:cNvSpPr>
            <a:spLocks noChangeArrowheads="1"/>
          </p:cNvSpPr>
          <p:nvPr/>
        </p:nvSpPr>
        <p:spPr bwMode="auto">
          <a:xfrm>
            <a:off x="7162800" y="3657600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{ *, ), $ }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59" name="Rectangle 15"/>
          <p:cNvSpPr>
            <a:spLocks noChangeArrowheads="1"/>
          </p:cNvSpPr>
          <p:nvPr/>
        </p:nvSpPr>
        <p:spPr bwMode="auto">
          <a:xfrm>
            <a:off x="5562600" y="41910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Follow(C) = ?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0" name="Rectangle 16"/>
          <p:cNvSpPr>
            <a:spLocks noChangeArrowheads="1"/>
          </p:cNvSpPr>
          <p:nvPr/>
        </p:nvSpPr>
        <p:spPr bwMode="auto">
          <a:xfrm>
            <a:off x="7162800" y="4191000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{ ( }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1" name="Rectangle 17"/>
          <p:cNvSpPr>
            <a:spLocks noChangeArrowheads="1"/>
          </p:cNvSpPr>
          <p:nvPr/>
        </p:nvSpPr>
        <p:spPr bwMode="auto">
          <a:xfrm>
            <a:off x="762000" y="5181600"/>
            <a:ext cx="54864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action[1,*]= action[1,)] = action[1,$] =</a:t>
            </a:r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5715000" y="51816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Reduce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</a:t>
            </a:r>
            <a:r>
              <a:rPr lang="en-US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134163" name="Rectangle 19"/>
          <p:cNvSpPr>
            <a:spLocks noChangeArrowheads="1"/>
          </p:cNvSpPr>
          <p:nvPr/>
        </p:nvSpPr>
        <p:spPr bwMode="auto">
          <a:xfrm>
            <a:off x="3962400" y="56388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action[1,(] =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4" name="Rectangle 20"/>
          <p:cNvSpPr>
            <a:spLocks noChangeArrowheads="1"/>
          </p:cNvSpPr>
          <p:nvPr/>
        </p:nvSpPr>
        <p:spPr bwMode="auto">
          <a:xfrm>
            <a:off x="5715000" y="56388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Reduce C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</a:t>
            </a:r>
            <a:r>
              <a:rPr lang="en-US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134165" name="Rectangle 21"/>
          <p:cNvSpPr>
            <a:spLocks noChangeArrowheads="1"/>
          </p:cNvSpPr>
          <p:nvPr/>
        </p:nvSpPr>
        <p:spPr bwMode="auto">
          <a:xfrm>
            <a:off x="3733800" y="60960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action[1,++] =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6" name="Rectangle 22"/>
          <p:cNvSpPr>
            <a:spLocks noChangeArrowheads="1"/>
          </p:cNvSpPr>
          <p:nvPr/>
        </p:nvSpPr>
        <p:spPr bwMode="auto">
          <a:xfrm>
            <a:off x="5715000" y="60960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Shift</a:t>
            </a:r>
            <a:r>
              <a:rPr lang="en-US">
                <a:solidFill>
                  <a:srgbClr val="000099"/>
                </a:solidFill>
                <a:latin typeface="Comic Sans MS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7" grpId="0" autoUpdateAnimBg="0"/>
      <p:bldP spid="134158" grpId="0" animBg="1" autoUpdateAnimBg="0"/>
      <p:bldP spid="134159" grpId="0" autoUpdateAnimBg="0"/>
      <p:bldP spid="134160" grpId="0" animBg="1" autoUpdateAnimBg="0"/>
      <p:bldP spid="134161" grpId="0" autoUpdateAnimBg="0"/>
      <p:bldP spid="134162" grpId="0" autoUpdateAnimBg="0"/>
      <p:bldP spid="134163" grpId="0" autoUpdateAnimBg="0"/>
      <p:bldP spid="134164" grpId="0" autoUpdateAnimBg="0"/>
      <p:bldP spid="134165" grpId="0" autoUpdateAnimBg="0"/>
      <p:bldP spid="13416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04800" y="152400"/>
            <a:ext cx="2064838" cy="30469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0: S’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C (T)</a:t>
            </a:r>
            <a:br>
              <a:rPr lang="en-US" b="1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( T )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C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743200" y="838200"/>
            <a:ext cx="2006829" cy="1348061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++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C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cxnSp>
        <p:nvCxnSpPr>
          <p:cNvPr id="8" name="AutoShape 11"/>
          <p:cNvCxnSpPr>
            <a:cxnSpLocks noChangeShapeType="1"/>
            <a:endCxn id="7" idx="0"/>
          </p:cNvCxnSpPr>
          <p:nvPr/>
        </p:nvCxnSpPr>
        <p:spPr bwMode="auto">
          <a:xfrm>
            <a:off x="2362200" y="457200"/>
            <a:ext cx="1384415" cy="381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124200" y="381000"/>
            <a:ext cx="42406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72200" y="1066800"/>
            <a:ext cx="2064838" cy="30469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2: 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(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 )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C (T)</a:t>
            </a:r>
            <a:br>
              <a:rPr lang="en-US" b="1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( T )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C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cxnSp>
        <p:nvCxnSpPr>
          <p:cNvPr id="14" name="AutoShape 11"/>
          <p:cNvCxnSpPr>
            <a:cxnSpLocks noChangeShapeType="1"/>
            <a:endCxn id="10" idx="0"/>
          </p:cNvCxnSpPr>
          <p:nvPr/>
        </p:nvCxnSpPr>
        <p:spPr bwMode="auto">
          <a:xfrm>
            <a:off x="2362200" y="228600"/>
            <a:ext cx="4842419" cy="838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648200" y="2286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657600" y="2286000"/>
            <a:ext cx="1525478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3: 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F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   </a:t>
            </a:r>
          </a:p>
        </p:txBody>
      </p:sp>
      <p:cxnSp>
        <p:nvCxnSpPr>
          <p:cNvPr id="18" name="AutoShape 11"/>
          <p:cNvCxnSpPr>
            <a:cxnSpLocks noChangeShapeType="1"/>
            <a:endCxn id="17" idx="1"/>
          </p:cNvCxnSpPr>
          <p:nvPr/>
        </p:nvCxnSpPr>
        <p:spPr bwMode="auto">
          <a:xfrm>
            <a:off x="2362200" y="2133600"/>
            <a:ext cx="1295400" cy="38323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2971800" y="2286000"/>
            <a:ext cx="35583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F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28600" y="3581400"/>
            <a:ext cx="2057400" cy="90486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5: S’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T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T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* F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     </a:t>
            </a:r>
          </a:p>
        </p:txBody>
      </p:sp>
      <p:cxnSp>
        <p:nvCxnSpPr>
          <p:cNvPr id="24" name="AutoShape 11"/>
          <p:cNvCxnSpPr>
            <a:cxnSpLocks noChangeShapeType="1"/>
            <a:stCxn id="6" idx="2"/>
            <a:endCxn id="21" idx="0"/>
          </p:cNvCxnSpPr>
          <p:nvPr/>
        </p:nvCxnSpPr>
        <p:spPr bwMode="auto">
          <a:xfrm rot="5400000">
            <a:off x="1106254" y="3350435"/>
            <a:ext cx="382012" cy="799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295400" y="3200400"/>
            <a:ext cx="37266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6172200" y="228600"/>
            <a:ext cx="2011789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6: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id ++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35" name="AutoShape 11"/>
          <p:cNvCxnSpPr>
            <a:cxnSpLocks noChangeShapeType="1"/>
            <a:stCxn id="7" idx="3"/>
          </p:cNvCxnSpPr>
          <p:nvPr/>
        </p:nvCxnSpPr>
        <p:spPr bwMode="auto">
          <a:xfrm flipV="1">
            <a:off x="4750029" y="228600"/>
            <a:ext cx="1422171" cy="128363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5029200" y="838200"/>
            <a:ext cx="53181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++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352800" y="2895600"/>
            <a:ext cx="2029522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4: 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C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(T)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   </a:t>
            </a:r>
          </a:p>
        </p:txBody>
      </p:sp>
      <p:cxnSp>
        <p:nvCxnSpPr>
          <p:cNvPr id="41" name="AutoShape 11"/>
          <p:cNvCxnSpPr>
            <a:cxnSpLocks noChangeShapeType="1"/>
            <a:endCxn id="40" idx="1"/>
          </p:cNvCxnSpPr>
          <p:nvPr/>
        </p:nvCxnSpPr>
        <p:spPr bwMode="auto">
          <a:xfrm>
            <a:off x="2362200" y="2667000"/>
            <a:ext cx="990600" cy="45943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2590800" y="2819400"/>
            <a:ext cx="38995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C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53" name="AutoShape 11"/>
          <p:cNvCxnSpPr>
            <a:cxnSpLocks noChangeShapeType="1"/>
          </p:cNvCxnSpPr>
          <p:nvPr/>
        </p:nvCxnSpPr>
        <p:spPr bwMode="auto">
          <a:xfrm rot="10800000" flipV="1">
            <a:off x="4724400" y="1523998"/>
            <a:ext cx="1447802" cy="53340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6" name="Rectangle 12"/>
          <p:cNvSpPr>
            <a:spLocks noChangeArrowheads="1"/>
          </p:cNvSpPr>
          <p:nvPr/>
        </p:nvSpPr>
        <p:spPr bwMode="auto">
          <a:xfrm>
            <a:off x="5410200" y="1295400"/>
            <a:ext cx="42406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65" name="Freeform 64"/>
          <p:cNvSpPr/>
          <p:nvPr/>
        </p:nvSpPr>
        <p:spPr bwMode="auto">
          <a:xfrm>
            <a:off x="8237322" y="1827052"/>
            <a:ext cx="525678" cy="1132750"/>
          </a:xfrm>
          <a:custGeom>
            <a:avLst/>
            <a:gdLst>
              <a:gd name="connsiteX0" fmla="*/ 0 w 743648"/>
              <a:gd name="connsiteY0" fmla="*/ 1132750 h 1132750"/>
              <a:gd name="connsiteX1" fmla="*/ 743648 w 743648"/>
              <a:gd name="connsiteY1" fmla="*/ 480561 h 1132750"/>
              <a:gd name="connsiteX2" fmla="*/ 0 w 743648"/>
              <a:gd name="connsiteY2" fmla="*/ 0 h 113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3648" h="1132750">
                <a:moveTo>
                  <a:pt x="0" y="1132750"/>
                </a:moveTo>
                <a:cubicBezTo>
                  <a:pt x="371824" y="901051"/>
                  <a:pt x="743648" y="669353"/>
                  <a:pt x="743648" y="480561"/>
                </a:cubicBezTo>
                <a:cubicBezTo>
                  <a:pt x="743648" y="291769"/>
                  <a:pt x="0" y="0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Rectangle 12"/>
          <p:cNvSpPr>
            <a:spLocks noChangeArrowheads="1"/>
          </p:cNvSpPr>
          <p:nvPr/>
        </p:nvSpPr>
        <p:spPr bwMode="auto">
          <a:xfrm>
            <a:off x="8534400" y="24384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6172200" y="4495800"/>
            <a:ext cx="2007280" cy="90486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7: 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( T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T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* F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  </a:t>
            </a:r>
          </a:p>
        </p:txBody>
      </p:sp>
      <p:cxnSp>
        <p:nvCxnSpPr>
          <p:cNvPr id="68" name="AutoShape 11"/>
          <p:cNvCxnSpPr>
            <a:cxnSpLocks noChangeShapeType="1"/>
            <a:stCxn id="10" idx="2"/>
            <a:endCxn id="67" idx="0"/>
          </p:cNvCxnSpPr>
          <p:nvPr/>
        </p:nvCxnSpPr>
        <p:spPr bwMode="auto">
          <a:xfrm rot="5400000">
            <a:off x="6999224" y="4290405"/>
            <a:ext cx="382012" cy="2877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7162800" y="4038600"/>
            <a:ext cx="37266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75" name="AutoShape 11"/>
          <p:cNvCxnSpPr>
            <a:cxnSpLocks noChangeShapeType="1"/>
            <a:endCxn id="17" idx="3"/>
          </p:cNvCxnSpPr>
          <p:nvPr/>
        </p:nvCxnSpPr>
        <p:spPr bwMode="auto">
          <a:xfrm rot="10800000" flipV="1">
            <a:off x="5183078" y="1828799"/>
            <a:ext cx="989122" cy="68803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5562600" y="2057400"/>
            <a:ext cx="35583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F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82" name="Rectangle 12"/>
          <p:cNvSpPr>
            <a:spLocks noChangeArrowheads="1"/>
          </p:cNvSpPr>
          <p:nvPr/>
        </p:nvSpPr>
        <p:spPr bwMode="auto">
          <a:xfrm>
            <a:off x="5715000" y="37338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3352800" y="3584746"/>
            <a:ext cx="2095195" cy="3120854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11: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C (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F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 * F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  <a:sym typeface="Symbol" charset="2"/>
              </a:rPr>
              <a:t>    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( T 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000099"/>
                </a:solidFill>
              </a:rPr>
              <a:t>C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5791200" y="5791200"/>
            <a:ext cx="1807406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8: 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( T )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38" name="AutoShape 11"/>
          <p:cNvCxnSpPr>
            <a:cxnSpLocks noChangeShapeType="1"/>
            <a:endCxn id="36" idx="0"/>
          </p:cNvCxnSpPr>
          <p:nvPr/>
        </p:nvCxnSpPr>
        <p:spPr bwMode="auto">
          <a:xfrm rot="5400000">
            <a:off x="6568258" y="5535835"/>
            <a:ext cx="382011" cy="1287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" name="Rectangle 12"/>
          <p:cNvSpPr>
            <a:spLocks noChangeArrowheads="1"/>
          </p:cNvSpPr>
          <p:nvPr/>
        </p:nvSpPr>
        <p:spPr bwMode="auto">
          <a:xfrm>
            <a:off x="6781800" y="53340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)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43" name="Rectangle 10"/>
          <p:cNvSpPr>
            <a:spLocks noChangeArrowheads="1"/>
          </p:cNvSpPr>
          <p:nvPr/>
        </p:nvSpPr>
        <p:spPr bwMode="auto">
          <a:xfrm>
            <a:off x="1066800" y="4724400"/>
            <a:ext cx="2041695" cy="1643527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9: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T *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F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( T )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    </a:t>
            </a:r>
          </a:p>
        </p:txBody>
      </p:sp>
      <p:cxnSp>
        <p:nvCxnSpPr>
          <p:cNvPr id="44" name="AutoShape 11"/>
          <p:cNvCxnSpPr>
            <a:cxnSpLocks noChangeShapeType="1"/>
            <a:stCxn id="21" idx="2"/>
            <a:endCxn id="43" idx="0"/>
          </p:cNvCxnSpPr>
          <p:nvPr/>
        </p:nvCxnSpPr>
        <p:spPr bwMode="auto">
          <a:xfrm rot="16200000" flipH="1">
            <a:off x="1553406" y="4190157"/>
            <a:ext cx="238137" cy="83034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1219200" y="441960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51" name="Curved Connector 50"/>
          <p:cNvCxnSpPr>
            <a:stCxn id="67" idx="1"/>
            <a:endCxn id="43" idx="2"/>
          </p:cNvCxnSpPr>
          <p:nvPr/>
        </p:nvCxnSpPr>
        <p:spPr bwMode="auto">
          <a:xfrm rot="10800000" flipV="1">
            <a:off x="2087648" y="4948231"/>
            <a:ext cx="4084552" cy="1419695"/>
          </a:xfrm>
          <a:prstGeom prst="curvedConnector4">
            <a:avLst>
              <a:gd name="adj1" fmla="val 12685"/>
              <a:gd name="adj2" fmla="val 13251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12"/>
          <p:cNvSpPr>
            <a:spLocks noChangeArrowheads="1"/>
          </p:cNvSpPr>
          <p:nvPr/>
        </p:nvSpPr>
        <p:spPr bwMode="auto">
          <a:xfrm>
            <a:off x="5715000" y="480060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87" name="Straight Arrow Connector 86"/>
          <p:cNvCxnSpPr>
            <a:stCxn id="10" idx="1"/>
            <a:endCxn id="40" idx="3"/>
          </p:cNvCxnSpPr>
          <p:nvPr/>
        </p:nvCxnSpPr>
        <p:spPr bwMode="auto">
          <a:xfrm rot="10800000" flipV="1">
            <a:off x="5382322" y="2590293"/>
            <a:ext cx="789878" cy="536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Rectangle 12"/>
          <p:cNvSpPr>
            <a:spLocks noChangeArrowheads="1"/>
          </p:cNvSpPr>
          <p:nvPr/>
        </p:nvSpPr>
        <p:spPr bwMode="auto">
          <a:xfrm>
            <a:off x="5638800" y="2743200"/>
            <a:ext cx="38995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C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91" name="Curved Connector 90"/>
          <p:cNvCxnSpPr>
            <a:stCxn id="40" idx="3"/>
            <a:endCxn id="88" idx="3"/>
          </p:cNvCxnSpPr>
          <p:nvPr/>
        </p:nvCxnSpPr>
        <p:spPr bwMode="auto">
          <a:xfrm>
            <a:off x="5382322" y="3126433"/>
            <a:ext cx="65673" cy="2018740"/>
          </a:xfrm>
          <a:prstGeom prst="curvedConnector3">
            <a:avLst>
              <a:gd name="adj1" fmla="val 5722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6999</TotalTime>
  <Words>3974</Words>
  <Application>Microsoft Macintosh PowerPoint</Application>
  <PresentationFormat>On-screen Show (4:3)</PresentationFormat>
  <Paragraphs>1248</Paragraphs>
  <Slides>40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Candara</vt:lpstr>
      <vt:lpstr>Comic Sans MS</vt:lpstr>
      <vt:lpstr>Symbol</vt:lpstr>
      <vt:lpstr>Times</vt:lpstr>
      <vt:lpstr>Times New Roman</vt:lpstr>
      <vt:lpstr>1_Blank Presentation</vt:lpstr>
      <vt:lpstr>LR Parsing</vt:lpstr>
      <vt:lpstr>LR(0) conflicts:</vt:lpstr>
      <vt:lpstr>FIRST and FOLLOW</vt:lpstr>
      <vt:lpstr>Example First/Follow</vt:lpstr>
      <vt:lpstr>Example First/Follow</vt:lpstr>
      <vt:lpstr>SLR(1) : Simple LR(1) Parsing</vt:lpstr>
      <vt:lpstr>SLR(1) : Simple LR(1) Parsing</vt:lpstr>
      <vt:lpstr>SLR(1) : Simple LR(1) Parsing</vt:lpstr>
      <vt:lpstr>PowerPoint Presentation</vt:lpstr>
      <vt:lpstr>PowerPoint Presentation</vt:lpstr>
      <vt:lpstr>PowerPoint Presentation</vt:lpstr>
      <vt:lpstr>SLR Parsing</vt:lpstr>
      <vt:lpstr>SLR Parsing</vt:lpstr>
      <vt:lpstr>SLR Parsing</vt:lpstr>
      <vt:lpstr>Trace ‘id*id’</vt:lpstr>
      <vt:lpstr>PowerPoint Presentation</vt:lpstr>
      <vt:lpstr>Trace ‘id*id’</vt:lpstr>
      <vt:lpstr>PowerPoint Presentation</vt:lpstr>
      <vt:lpstr>Trace ‘id*id’</vt:lpstr>
      <vt:lpstr>PowerPoint Presentation</vt:lpstr>
      <vt:lpstr>Trace ‘id*id’</vt:lpstr>
      <vt:lpstr>PowerPoint Presentation</vt:lpstr>
      <vt:lpstr>Trace ‘id*id’</vt:lpstr>
      <vt:lpstr>PowerPoint Presentation</vt:lpstr>
      <vt:lpstr>Trace ‘id*id’</vt:lpstr>
      <vt:lpstr>PowerPoint Presentation</vt:lpstr>
      <vt:lpstr>Trace ‘id*id’</vt:lpstr>
      <vt:lpstr>Trace ‘id*id’</vt:lpstr>
      <vt:lpstr>PowerPoint Presentation</vt:lpstr>
      <vt:lpstr>Constructing SLR states</vt:lpstr>
      <vt:lpstr>SLR(1) Construction</vt:lpstr>
      <vt:lpstr>SLR(1) Construction (cont’d)</vt:lpstr>
      <vt:lpstr>SLR(1) Conditions</vt:lpstr>
      <vt:lpstr>Is this grammar SLR(1)?</vt:lpstr>
      <vt:lpstr>Is this grammar SLR(1)?</vt:lpstr>
      <vt:lpstr>SLR Parsing Table</vt:lpstr>
      <vt:lpstr>SLR limitation: lack of context</vt:lpstr>
      <vt:lpstr>PowerPoint Presentation</vt:lpstr>
      <vt:lpstr>Solution: Canonical LR(1)</vt:lpstr>
      <vt:lpstr>LR(1) Parsing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905</cp:revision>
  <cp:lastPrinted>2010-10-22T08:35:59Z</cp:lastPrinted>
  <dcterms:created xsi:type="dcterms:W3CDTF">2011-10-22T06:03:11Z</dcterms:created>
  <dcterms:modified xsi:type="dcterms:W3CDTF">2019-06-20T03:49:16Z</dcterms:modified>
</cp:coreProperties>
</file>