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50" r:id="rId2"/>
    <p:sldId id="303" r:id="rId3"/>
    <p:sldId id="329" r:id="rId4"/>
    <p:sldId id="330" r:id="rId5"/>
    <p:sldId id="343" r:id="rId6"/>
    <p:sldId id="331" r:id="rId7"/>
    <p:sldId id="333" r:id="rId8"/>
    <p:sldId id="334" r:id="rId9"/>
    <p:sldId id="335" r:id="rId10"/>
    <p:sldId id="332" r:id="rId11"/>
    <p:sldId id="351" r:id="rId12"/>
    <p:sldId id="352" r:id="rId13"/>
    <p:sldId id="353" r:id="rId14"/>
    <p:sldId id="354" r:id="rId15"/>
    <p:sldId id="355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75" autoAdjust="0"/>
    <p:restoredTop sz="90929"/>
  </p:normalViewPr>
  <p:slideViewPr>
    <p:cSldViewPr>
      <p:cViewPr varScale="1">
        <p:scale>
          <a:sx n="85" d="100"/>
          <a:sy n="85" d="100"/>
        </p:scale>
        <p:origin x="-95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B9AA4-819F-8549-A06A-E1B5D9D61F62}" type="datetimeFigureOut">
              <a:rPr lang="en-US" smtClean="0"/>
              <a:pPr/>
              <a:t>16-07-19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84A22-EC9B-6348-9969-97C239B2C5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27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78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8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31ADDD-57C4-B84F-BC10-C03B067E13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565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10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11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12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13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2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3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4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5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6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7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8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9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7CBCF93-252C-CD44-80B8-7B0C430312CC}" type="datetime1">
              <a:rPr lang="en-CA" smtClean="0"/>
              <a:t>16-07-19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0632DF9-8F59-3B48-8E00-329792CA07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6BBBAE2-0CC5-FF40-AE04-3F7A4404012D}" type="datetime1">
              <a:rPr lang="en-CA" smtClean="0"/>
              <a:t>16-07-19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43A4320-0776-394D-B186-48379CB87F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DA12C3E-F116-7940-A910-17DDA2AF0C79}" type="datetime1">
              <a:rPr lang="en-CA" smtClean="0"/>
              <a:t>16-07-19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B96FCF7-937C-E044-AB8A-F5A60A0ED7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5DA9A9-703E-FA4C-AB07-816D737FC8FA}" type="datetime1">
              <a:rPr lang="en-CA" smtClean="0"/>
              <a:t>16-07-19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FFAA38-3D7A-BB4F-941A-338C60DCD9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709AB34-05A1-DF42-A32D-DB3E8A217D0E}" type="datetime1">
              <a:rPr lang="en-CA" smtClean="0"/>
              <a:t>16-07-19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BF7D276-479A-5B45-8DD8-E84F515403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AE5622F-D06E-7649-8E08-343DF6024DBC}" type="datetime1">
              <a:rPr lang="en-CA" smtClean="0"/>
              <a:t>16-07-19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0A7465B-A24A-EF4A-BC77-71DEFD9231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B084050-0655-BC4C-8C3C-BB31492E78E0}" type="datetime1">
              <a:rPr lang="en-CA" smtClean="0"/>
              <a:t>16-07-19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68512B9-2EBD-5143-B160-2F31E1336F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231EB10-11EF-1747-B514-03839D592AFA}" type="datetime1">
              <a:rPr lang="en-CA" smtClean="0"/>
              <a:t>16-07-19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7B6CB5A-F5BD-474A-BDA3-1E98979007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1924F51-DCB9-D846-BCB1-CA307010C2B0}" type="datetime1">
              <a:rPr lang="en-CA" smtClean="0"/>
              <a:t>16-07-19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F62FDB-F864-E842-91C2-6712A2A878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C52176-E62B-624F-9CB7-D55E6003ADC4}" type="datetime1">
              <a:rPr lang="en-CA" smtClean="0"/>
              <a:t>16-07-19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AD6E7CC-0CBE-234E-AA50-75399A4F7B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51BCA33-BBD1-9E40-A61F-EBEB8ADCC26E}" type="datetime1">
              <a:rPr lang="en-CA" smtClean="0"/>
              <a:t>16-07-19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B299760-8B6F-FB4A-8A38-29CD67D0D0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ndara"/>
                <a:cs typeface="Candara"/>
              </a:defRPr>
            </a:lvl1pPr>
          </a:lstStyle>
          <a:p>
            <a:fld id="{0289EDE0-D1E4-5A4A-854C-9BF859D9745B}" type="datetime1">
              <a:rPr lang="en-CA" smtClean="0"/>
              <a:t>16-07-19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ndara"/>
                <a:cs typeface="Candara"/>
              </a:defRPr>
            </a:lvl1pPr>
          </a:lstStyle>
          <a:p>
            <a:fld id="{D8512D64-FEAA-BC43-A323-8C6D3B193A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ndara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ndara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Single Assignment Form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6444208" y="548675"/>
            <a:ext cx="2286542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SSA Form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2DF9-8F59-3B48-8E00-329792CA07D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89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10</a:t>
            </a:fld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SSA Form</a:t>
            </a:r>
            <a:endParaRPr lang="en-US" dirty="0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2255838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1: i1 := 1  j1 := 1</a:t>
            </a:r>
          </a:p>
          <a:p>
            <a:r>
              <a:rPr lang="en-US" dirty="0"/>
              <a:t>    k1 := 0</a:t>
            </a:r>
            <a:endParaRPr lang="en-US" sz="2800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2438400" cy="1196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2: j2 := </a:t>
            </a:r>
            <a:r>
              <a:rPr lang="en-US">
                <a:sym typeface="Symbol" charset="2"/>
              </a:rPr>
              <a:t>(j4, j1)</a:t>
            </a:r>
          </a:p>
          <a:p>
            <a:r>
              <a:rPr lang="en-US">
                <a:sym typeface="Symbol" charset="2"/>
              </a:rPr>
              <a:t>    </a:t>
            </a:r>
            <a:r>
              <a:rPr lang="en-US"/>
              <a:t>k2 := </a:t>
            </a:r>
            <a:r>
              <a:rPr lang="en-US">
                <a:sym typeface="Symbol" charset="2"/>
              </a:rPr>
              <a:t>(k4, k1)</a:t>
            </a:r>
          </a:p>
          <a:p>
            <a:r>
              <a:rPr lang="en-US">
                <a:sym typeface="Symbol" charset="2"/>
              </a:rPr>
              <a:t>   </a:t>
            </a:r>
            <a:r>
              <a:rPr lang="en-US"/>
              <a:t> if k2 &lt; 100</a:t>
            </a: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810000" y="35052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3: if j2 &lt; 20</a:t>
            </a:r>
            <a:endParaRPr lang="en-US" sz="2800"/>
          </a:p>
        </p:txBody>
      </p:sp>
      <p:cxnSp>
        <p:nvCxnSpPr>
          <p:cNvPr id="26" name="AutoShape 6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3475038" y="2168525"/>
            <a:ext cx="1096962" cy="106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7"/>
          <p:cNvCxnSpPr>
            <a:cxnSpLocks noChangeShapeType="1"/>
            <a:stCxn id="24" idx="2"/>
            <a:endCxn id="25" idx="0"/>
          </p:cNvCxnSpPr>
          <p:nvPr/>
        </p:nvCxnSpPr>
        <p:spPr bwMode="auto">
          <a:xfrm flipH="1">
            <a:off x="4686300" y="2873375"/>
            <a:ext cx="11049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6019800" y="35052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4: return j2</a:t>
            </a:r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3810000" y="4419600"/>
            <a:ext cx="1981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5: j3 := i1</a:t>
            </a:r>
          </a:p>
          <a:p>
            <a:r>
              <a:rPr lang="en-US"/>
              <a:t>    k3 := k2+1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6019800" y="4419600"/>
            <a:ext cx="19050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6: j5 := k2</a:t>
            </a:r>
          </a:p>
          <a:p>
            <a:r>
              <a:rPr lang="en-US" dirty="0"/>
              <a:t>    k5 := k2</a:t>
            </a:r>
            <a:r>
              <a:rPr lang="en-US" dirty="0" smtClean="0"/>
              <a:t>+1</a:t>
            </a:r>
            <a:endParaRPr lang="en-US" sz="2800" dirty="0"/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4953000" y="5562600"/>
            <a:ext cx="2514600" cy="8937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7: j4 := </a:t>
            </a:r>
            <a:r>
              <a:rPr lang="en-US" dirty="0">
                <a:sym typeface="Symbol" charset="2"/>
              </a:rPr>
              <a:t>(j3, j5)</a:t>
            </a:r>
          </a:p>
          <a:p>
            <a:r>
              <a:rPr lang="en-US" sz="2800" dirty="0"/>
              <a:t>   </a:t>
            </a:r>
            <a:r>
              <a:rPr lang="en-US" dirty="0"/>
              <a:t>k4 := </a:t>
            </a:r>
            <a:r>
              <a:rPr lang="en-US" dirty="0">
                <a:sym typeface="Symbol" charset="2"/>
              </a:rPr>
              <a:t>(k3,k5)</a:t>
            </a:r>
          </a:p>
        </p:txBody>
      </p:sp>
      <p:cxnSp>
        <p:nvCxnSpPr>
          <p:cNvPr id="32" name="AutoShape 12"/>
          <p:cNvCxnSpPr>
            <a:cxnSpLocks noChangeShapeType="1"/>
            <a:stCxn id="24" idx="2"/>
            <a:endCxn id="28" idx="0"/>
          </p:cNvCxnSpPr>
          <p:nvPr/>
        </p:nvCxnSpPr>
        <p:spPr bwMode="auto">
          <a:xfrm>
            <a:off x="5791200" y="2873375"/>
            <a:ext cx="10668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3"/>
          <p:cNvCxnSpPr>
            <a:cxnSpLocks noChangeShapeType="1"/>
            <a:stCxn id="25" idx="2"/>
            <a:endCxn id="29" idx="0"/>
          </p:cNvCxnSpPr>
          <p:nvPr/>
        </p:nvCxnSpPr>
        <p:spPr bwMode="auto">
          <a:xfrm>
            <a:off x="4686300" y="3971925"/>
            <a:ext cx="1143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14"/>
          <p:cNvCxnSpPr>
            <a:cxnSpLocks noChangeShapeType="1"/>
            <a:stCxn id="25" idx="2"/>
            <a:endCxn id="30" idx="0"/>
          </p:cNvCxnSpPr>
          <p:nvPr/>
        </p:nvCxnSpPr>
        <p:spPr bwMode="auto">
          <a:xfrm>
            <a:off x="4686300" y="3971925"/>
            <a:ext cx="22860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15"/>
          <p:cNvCxnSpPr>
            <a:cxnSpLocks noChangeShapeType="1"/>
            <a:stCxn id="29" idx="2"/>
            <a:endCxn id="31" idx="0"/>
          </p:cNvCxnSpPr>
          <p:nvPr/>
        </p:nvCxnSpPr>
        <p:spPr bwMode="auto">
          <a:xfrm>
            <a:off x="4800600" y="5251450"/>
            <a:ext cx="14097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" name="AutoShape 16"/>
          <p:cNvCxnSpPr>
            <a:cxnSpLocks noChangeShapeType="1"/>
            <a:stCxn id="30" idx="2"/>
            <a:endCxn id="31" idx="0"/>
          </p:cNvCxnSpPr>
          <p:nvPr/>
        </p:nvCxnSpPr>
        <p:spPr bwMode="auto">
          <a:xfrm flipH="1">
            <a:off x="6210300" y="5251450"/>
            <a:ext cx="7620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" name="AutoShape 17"/>
          <p:cNvCxnSpPr>
            <a:cxnSpLocks noChangeShapeType="1"/>
            <a:stCxn id="31" idx="2"/>
            <a:endCxn id="24" idx="0"/>
          </p:cNvCxnSpPr>
          <p:nvPr/>
        </p:nvCxnSpPr>
        <p:spPr bwMode="auto">
          <a:xfrm rot="16200000" flipV="1">
            <a:off x="3610768" y="3856832"/>
            <a:ext cx="4779963" cy="419100"/>
          </a:xfrm>
          <a:prstGeom prst="curvedConnector5">
            <a:avLst>
              <a:gd name="adj1" fmla="val -4782"/>
              <a:gd name="adj2" fmla="val -566292"/>
              <a:gd name="adj3" fmla="val 10478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11</a:t>
            </a:fld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SSA Form</a:t>
            </a:r>
            <a:endParaRPr lang="en-US" dirty="0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1937421" y="2353816"/>
            <a:ext cx="1529535" cy="89255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1: </a:t>
            </a:r>
            <a:r>
              <a:rPr lang="en-US" dirty="0" smtClean="0"/>
              <a:t>k </a:t>
            </a:r>
            <a:r>
              <a:rPr lang="en-US" dirty="0"/>
              <a:t>:= </a:t>
            </a:r>
            <a:r>
              <a:rPr lang="en-US" dirty="0" smtClean="0"/>
              <a:t>100</a:t>
            </a:r>
          </a:p>
          <a:p>
            <a:r>
              <a:rPr lang="en-US" sz="2800" dirty="0" smtClean="0"/>
              <a:t>    </a:t>
            </a:r>
            <a:r>
              <a:rPr lang="en-US" dirty="0" err="1" smtClean="0"/>
              <a:t>i</a:t>
            </a:r>
            <a:r>
              <a:rPr lang="en-US" dirty="0" smtClean="0"/>
              <a:t> := 0</a:t>
            </a:r>
            <a:endParaRPr lang="en-US" sz="2800" dirty="0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2089821" y="3573016"/>
            <a:ext cx="1640593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2: if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&lt; 100</a:t>
            </a:r>
            <a:endParaRPr lang="en-US" sz="2800" dirty="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1175421" y="4487416"/>
            <a:ext cx="1752600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3: k := k+</a:t>
            </a:r>
            <a:r>
              <a:rPr lang="en-US" dirty="0" smtClean="0"/>
              <a:t>1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 := i+1</a:t>
            </a:r>
            <a:endParaRPr lang="en-US" dirty="0"/>
          </a:p>
        </p:txBody>
      </p:sp>
      <p:cxnSp>
        <p:nvCxnSpPr>
          <p:cNvPr id="222215" name="AutoShape 7"/>
          <p:cNvCxnSpPr>
            <a:cxnSpLocks noChangeShapeType="1"/>
            <a:stCxn id="222212" idx="2"/>
            <a:endCxn id="222213" idx="0"/>
          </p:cNvCxnSpPr>
          <p:nvPr/>
        </p:nvCxnSpPr>
        <p:spPr bwMode="auto">
          <a:xfrm>
            <a:off x="2702189" y="3246368"/>
            <a:ext cx="207929" cy="3266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16" name="AutoShape 8"/>
          <p:cNvCxnSpPr>
            <a:cxnSpLocks noChangeShapeType="1"/>
            <a:stCxn id="222213" idx="2"/>
            <a:endCxn id="222214" idx="0"/>
          </p:cNvCxnSpPr>
          <p:nvPr/>
        </p:nvCxnSpPr>
        <p:spPr bwMode="auto">
          <a:xfrm flipH="1">
            <a:off x="2051721" y="4034681"/>
            <a:ext cx="858397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3385221" y="4487416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4: return </a:t>
            </a:r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222222" name="AutoShape 14"/>
          <p:cNvCxnSpPr>
            <a:cxnSpLocks noChangeShapeType="1"/>
            <a:stCxn id="222213" idx="2"/>
            <a:endCxn id="222218" idx="0"/>
          </p:cNvCxnSpPr>
          <p:nvPr/>
        </p:nvCxnSpPr>
        <p:spPr bwMode="auto">
          <a:xfrm>
            <a:off x="2910118" y="4034681"/>
            <a:ext cx="1313303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14" idx="2"/>
            <a:endCxn id="222213" idx="0"/>
          </p:cNvCxnSpPr>
          <p:nvPr/>
        </p:nvCxnSpPr>
        <p:spPr bwMode="auto">
          <a:xfrm rot="5400000" flipH="1" flipV="1">
            <a:off x="1608220" y="4016516"/>
            <a:ext cx="1745397" cy="858397"/>
          </a:xfrm>
          <a:prstGeom prst="curvedConnector5">
            <a:avLst>
              <a:gd name="adj1" fmla="val -13097"/>
              <a:gd name="adj2" fmla="val 406073"/>
              <a:gd name="adj3" fmla="val 12185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76200" y="1828800"/>
            <a:ext cx="1759496" cy="230832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k:=100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:=0</a:t>
            </a:r>
          </a:p>
          <a:p>
            <a:r>
              <a:rPr lang="en-US" dirty="0" smtClean="0"/>
              <a:t>while </a:t>
            </a:r>
            <a:r>
              <a:rPr lang="en-US" dirty="0" err="1" smtClean="0"/>
              <a:t>i</a:t>
            </a:r>
            <a:r>
              <a:rPr lang="en-US" dirty="0" smtClean="0"/>
              <a:t>&lt;100:</a:t>
            </a:r>
          </a:p>
          <a:p>
            <a:r>
              <a:rPr lang="en-US" dirty="0" smtClean="0"/>
              <a:t>    k:=k+1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:=i+1</a:t>
            </a:r>
          </a:p>
          <a:p>
            <a:r>
              <a:rPr lang="en-US" dirty="0" smtClean="0"/>
              <a:t>return 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2400" y="1219200"/>
            <a:ext cx="1244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907704" y="1628800"/>
            <a:ext cx="268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Flow Graph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40152" y="2276872"/>
            <a:ext cx="2095445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D(1) = {2,3,4}</a:t>
            </a:r>
          </a:p>
          <a:p>
            <a:pPr>
              <a:buFont typeface="Arial"/>
              <a:buChar char="•"/>
            </a:pPr>
            <a:r>
              <a:rPr lang="en-US" dirty="0" smtClean="0"/>
              <a:t>D(2) = {3,4}</a:t>
            </a:r>
          </a:p>
          <a:p>
            <a:pPr>
              <a:buFont typeface="Arial"/>
              <a:buChar char="•"/>
            </a:pPr>
            <a:r>
              <a:rPr lang="en-US" dirty="0" smtClean="0"/>
              <a:t>D(3) = {}</a:t>
            </a:r>
          </a:p>
          <a:p>
            <a:pPr>
              <a:buFont typeface="Arial"/>
              <a:buChar char="•"/>
            </a:pPr>
            <a:r>
              <a:rPr lang="en-US" dirty="0" smtClean="0"/>
              <a:t>D(4) = {}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96136" y="1628800"/>
            <a:ext cx="2842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Dominance Relations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00936" y="4538464"/>
            <a:ext cx="1800493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DF(1) = {}</a:t>
            </a:r>
          </a:p>
          <a:p>
            <a:pPr>
              <a:buFont typeface="Arial"/>
              <a:buChar char="•"/>
            </a:pPr>
            <a:r>
              <a:rPr lang="en-US" dirty="0" smtClean="0"/>
              <a:t>DF(2) = {2}</a:t>
            </a:r>
          </a:p>
          <a:p>
            <a:pPr>
              <a:buFont typeface="Arial"/>
              <a:buChar char="•"/>
            </a:pPr>
            <a:r>
              <a:rPr lang="en-US" dirty="0" smtClean="0"/>
              <a:t>DF(3) = {2}</a:t>
            </a:r>
          </a:p>
          <a:p>
            <a:pPr>
              <a:buFont typeface="Arial"/>
              <a:buChar char="•"/>
            </a:pPr>
            <a:r>
              <a:rPr lang="en-US" dirty="0" smtClean="0"/>
              <a:t>DF(4) = {}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6136" y="4005064"/>
            <a:ext cx="267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Dominance Frontier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0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nimBg="1"/>
      <p:bldP spid="2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12</a:t>
            </a:fld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SSA Form</a:t>
            </a:r>
            <a:endParaRPr lang="en-US" dirty="0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1937421" y="2353816"/>
            <a:ext cx="1529535" cy="89255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1: </a:t>
            </a:r>
            <a:r>
              <a:rPr lang="en-US" dirty="0" smtClean="0"/>
              <a:t>k </a:t>
            </a:r>
            <a:r>
              <a:rPr lang="en-US" dirty="0"/>
              <a:t>:= </a:t>
            </a:r>
            <a:r>
              <a:rPr lang="en-US" dirty="0" smtClean="0"/>
              <a:t>100</a:t>
            </a:r>
          </a:p>
          <a:p>
            <a:r>
              <a:rPr lang="en-US" sz="2800" dirty="0" smtClean="0"/>
              <a:t>    </a:t>
            </a:r>
            <a:r>
              <a:rPr lang="en-US" dirty="0" err="1" smtClean="0"/>
              <a:t>i</a:t>
            </a:r>
            <a:r>
              <a:rPr lang="en-US" dirty="0" smtClean="0"/>
              <a:t> := 0</a:t>
            </a:r>
            <a:endParaRPr lang="en-US" sz="2800" dirty="0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2089821" y="3573016"/>
            <a:ext cx="1723849" cy="12003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2: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smtClean="0">
                <a:sym typeface="Symbol" charset="2"/>
              </a:rPr>
              <a:t>(</a:t>
            </a:r>
            <a:r>
              <a:rPr lang="en-US" dirty="0" err="1" smtClean="0">
                <a:sym typeface="Symbol" charset="2"/>
              </a:rPr>
              <a:t>i,i</a:t>
            </a:r>
            <a:r>
              <a:rPr lang="en-US" dirty="0" smtClean="0">
                <a:sym typeface="Symbol" charset="2"/>
              </a:rPr>
              <a:t>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k = </a:t>
            </a:r>
            <a:r>
              <a:rPr lang="en-US" dirty="0">
                <a:sym typeface="Symbol" charset="2"/>
              </a:rPr>
              <a:t></a:t>
            </a:r>
            <a:r>
              <a:rPr lang="en-US" dirty="0" smtClean="0">
                <a:sym typeface="Symbol" charset="2"/>
              </a:rPr>
              <a:t>(</a:t>
            </a:r>
            <a:r>
              <a:rPr lang="en-US" dirty="0" err="1" smtClean="0">
                <a:sym typeface="Symbol" charset="2"/>
              </a:rPr>
              <a:t>k,k</a:t>
            </a:r>
            <a:r>
              <a:rPr lang="en-US" dirty="0" smtClean="0">
                <a:sym typeface="Symbol" charset="2"/>
              </a:rPr>
              <a:t>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if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&lt; 100</a:t>
            </a:r>
            <a:endParaRPr lang="en-US" sz="2800" dirty="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1138064" y="5301208"/>
            <a:ext cx="1752600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3: k := k+</a:t>
            </a:r>
            <a:r>
              <a:rPr lang="en-US" dirty="0" smtClean="0"/>
              <a:t>1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 := i+1</a:t>
            </a:r>
            <a:endParaRPr lang="en-US" dirty="0"/>
          </a:p>
        </p:txBody>
      </p:sp>
      <p:cxnSp>
        <p:nvCxnSpPr>
          <p:cNvPr id="222215" name="AutoShape 7"/>
          <p:cNvCxnSpPr>
            <a:cxnSpLocks noChangeShapeType="1"/>
            <a:stCxn id="222212" idx="2"/>
            <a:endCxn id="222213" idx="0"/>
          </p:cNvCxnSpPr>
          <p:nvPr/>
        </p:nvCxnSpPr>
        <p:spPr bwMode="auto">
          <a:xfrm>
            <a:off x="2702189" y="3246368"/>
            <a:ext cx="249557" cy="3266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16" name="AutoShape 8"/>
          <p:cNvCxnSpPr>
            <a:cxnSpLocks noChangeShapeType="1"/>
            <a:stCxn id="222213" idx="2"/>
            <a:endCxn id="222214" idx="0"/>
          </p:cNvCxnSpPr>
          <p:nvPr/>
        </p:nvCxnSpPr>
        <p:spPr bwMode="auto">
          <a:xfrm flipH="1">
            <a:off x="2014364" y="4773344"/>
            <a:ext cx="937382" cy="5278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3347864" y="5301208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4: return </a:t>
            </a:r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222222" name="AutoShape 14"/>
          <p:cNvCxnSpPr>
            <a:cxnSpLocks noChangeShapeType="1"/>
            <a:stCxn id="222213" idx="2"/>
            <a:endCxn id="222218" idx="0"/>
          </p:cNvCxnSpPr>
          <p:nvPr/>
        </p:nvCxnSpPr>
        <p:spPr bwMode="auto">
          <a:xfrm>
            <a:off x="2951746" y="4773344"/>
            <a:ext cx="1234318" cy="5278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14" idx="2"/>
            <a:endCxn id="222213" idx="0"/>
          </p:cNvCxnSpPr>
          <p:nvPr/>
        </p:nvCxnSpPr>
        <p:spPr bwMode="auto">
          <a:xfrm rot="5400000" flipH="1" flipV="1">
            <a:off x="1203460" y="4383920"/>
            <a:ext cx="2559189" cy="937382"/>
          </a:xfrm>
          <a:prstGeom prst="curvedConnector5">
            <a:avLst>
              <a:gd name="adj1" fmla="val -8933"/>
              <a:gd name="adj2" fmla="val 379321"/>
              <a:gd name="adj3" fmla="val 10893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1907704" y="1628800"/>
            <a:ext cx="268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Flow Graph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40152" y="2276872"/>
            <a:ext cx="2095445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D(1) = {2,3,4}</a:t>
            </a:r>
          </a:p>
          <a:p>
            <a:pPr>
              <a:buFont typeface="Arial"/>
              <a:buChar char="•"/>
            </a:pPr>
            <a:r>
              <a:rPr lang="en-US" dirty="0" smtClean="0"/>
              <a:t>D(2) = {3,4}</a:t>
            </a:r>
          </a:p>
          <a:p>
            <a:pPr>
              <a:buFont typeface="Arial"/>
              <a:buChar char="•"/>
            </a:pPr>
            <a:r>
              <a:rPr lang="en-US" dirty="0" smtClean="0"/>
              <a:t>D(3) = {}</a:t>
            </a:r>
          </a:p>
          <a:p>
            <a:pPr>
              <a:buFont typeface="Arial"/>
              <a:buChar char="•"/>
            </a:pPr>
            <a:r>
              <a:rPr lang="en-US" dirty="0" smtClean="0"/>
              <a:t>D(4) = {}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96136" y="1628800"/>
            <a:ext cx="2842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Dominance Relations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00936" y="4538464"/>
            <a:ext cx="1800493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DF(1) = {}</a:t>
            </a:r>
          </a:p>
          <a:p>
            <a:pPr>
              <a:buFont typeface="Arial"/>
              <a:buChar char="•"/>
            </a:pPr>
            <a:r>
              <a:rPr lang="en-US" dirty="0" smtClean="0"/>
              <a:t>DF(2) = {2}</a:t>
            </a:r>
          </a:p>
          <a:p>
            <a:pPr>
              <a:buFont typeface="Arial"/>
              <a:buChar char="•"/>
            </a:pPr>
            <a:r>
              <a:rPr lang="en-US" dirty="0" smtClean="0"/>
              <a:t>DF(3) = {2}</a:t>
            </a:r>
          </a:p>
          <a:p>
            <a:pPr>
              <a:buFont typeface="Arial"/>
              <a:buChar char="•"/>
            </a:pPr>
            <a:r>
              <a:rPr lang="en-US" dirty="0" smtClean="0"/>
              <a:t>DF(4) = {}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6136" y="4005064"/>
            <a:ext cx="267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Dominance Frontier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7504" y="332656"/>
            <a:ext cx="1837011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Variable </a:t>
            </a:r>
            <a:r>
              <a:rPr lang="en-US" sz="2000" dirty="0" err="1" smtClean="0"/>
              <a:t>i,k</a:t>
            </a:r>
            <a:r>
              <a:rPr lang="en-US" sz="2000" dirty="0" smtClean="0"/>
              <a:t> in 1</a:t>
            </a:r>
          </a:p>
          <a:p>
            <a:r>
              <a:rPr lang="en-US" sz="2000" dirty="0" smtClean="0"/>
              <a:t>DF(1) = {} 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107504" y="1124744"/>
            <a:ext cx="163049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Variable </a:t>
            </a:r>
            <a:r>
              <a:rPr lang="en-US" sz="2000" dirty="0" err="1" smtClean="0"/>
              <a:t>i</a:t>
            </a:r>
            <a:r>
              <a:rPr lang="en-US" sz="2000" dirty="0" smtClean="0"/>
              <a:t> in 2</a:t>
            </a:r>
          </a:p>
          <a:p>
            <a:r>
              <a:rPr lang="en-US" sz="2000" dirty="0" smtClean="0"/>
              <a:t>DF(2) = {2} 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107504" y="1988840"/>
            <a:ext cx="1837011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Variable </a:t>
            </a:r>
            <a:r>
              <a:rPr lang="en-US" sz="2000" dirty="0" err="1" smtClean="0"/>
              <a:t>i,k</a:t>
            </a:r>
            <a:r>
              <a:rPr lang="en-US" sz="2000" dirty="0" smtClean="0"/>
              <a:t> in 3</a:t>
            </a:r>
          </a:p>
          <a:p>
            <a:r>
              <a:rPr lang="en-US" sz="2000" dirty="0" smtClean="0"/>
              <a:t>DF(3) = {2} 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107504" y="2852936"/>
            <a:ext cx="1731814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Variable k in 4</a:t>
            </a:r>
          </a:p>
          <a:p>
            <a:r>
              <a:rPr lang="en-US" sz="2000" dirty="0" smtClean="0"/>
              <a:t>DF(4) = {}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226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nimBg="1"/>
      <p:bldP spid="2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13</a:t>
            </a:fld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SSA Form</a:t>
            </a:r>
            <a:endParaRPr lang="en-US" dirty="0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3305573" y="1849760"/>
            <a:ext cx="1683424" cy="89255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1: </a:t>
            </a:r>
            <a:r>
              <a:rPr lang="en-US" dirty="0" smtClean="0"/>
              <a:t>k1 </a:t>
            </a:r>
            <a:r>
              <a:rPr lang="en-US" dirty="0"/>
              <a:t>:= </a:t>
            </a:r>
            <a:r>
              <a:rPr lang="en-US" dirty="0" smtClean="0"/>
              <a:t>100</a:t>
            </a:r>
          </a:p>
          <a:p>
            <a:r>
              <a:rPr lang="en-US" sz="2800" dirty="0" smtClean="0"/>
              <a:t>    </a:t>
            </a:r>
            <a:r>
              <a:rPr lang="en-US" dirty="0" smtClean="0"/>
              <a:t>i1 := 0</a:t>
            </a:r>
            <a:endParaRPr lang="en-US" sz="2800" dirty="0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3457973" y="3068960"/>
            <a:ext cx="2185514" cy="12003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2: </a:t>
            </a:r>
            <a:r>
              <a:rPr lang="en-US" dirty="0" smtClean="0"/>
              <a:t>i2 = </a:t>
            </a:r>
            <a:r>
              <a:rPr lang="en-US" dirty="0" smtClean="0">
                <a:sym typeface="Symbol" charset="2"/>
              </a:rPr>
              <a:t>(i1,i3)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k2 = </a:t>
            </a:r>
            <a:r>
              <a:rPr lang="en-US" dirty="0">
                <a:sym typeface="Symbol" charset="2"/>
              </a:rPr>
              <a:t></a:t>
            </a:r>
            <a:r>
              <a:rPr lang="en-US" dirty="0" smtClean="0">
                <a:sym typeface="Symbol" charset="2"/>
              </a:rPr>
              <a:t>(k1,k3)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if i2 </a:t>
            </a:r>
            <a:r>
              <a:rPr lang="en-US" dirty="0"/>
              <a:t>&lt; 100</a:t>
            </a:r>
            <a:endParaRPr lang="en-US" sz="2800" dirty="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2506216" y="4797152"/>
            <a:ext cx="1993776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3: </a:t>
            </a:r>
            <a:r>
              <a:rPr lang="en-US" dirty="0" smtClean="0"/>
              <a:t>k3 </a:t>
            </a:r>
            <a:r>
              <a:rPr lang="en-US" dirty="0"/>
              <a:t>:= </a:t>
            </a:r>
            <a:r>
              <a:rPr lang="en-US" dirty="0" smtClean="0"/>
              <a:t>k2+1</a:t>
            </a:r>
          </a:p>
          <a:p>
            <a:r>
              <a:rPr lang="en-US" dirty="0"/>
              <a:t> </a:t>
            </a:r>
            <a:r>
              <a:rPr lang="en-US" dirty="0" smtClean="0"/>
              <a:t>   i3 := i2+1</a:t>
            </a:r>
            <a:endParaRPr lang="en-US" dirty="0"/>
          </a:p>
        </p:txBody>
      </p:sp>
      <p:cxnSp>
        <p:nvCxnSpPr>
          <p:cNvPr id="222215" name="AutoShape 7"/>
          <p:cNvCxnSpPr>
            <a:cxnSpLocks noChangeShapeType="1"/>
            <a:stCxn id="222212" idx="2"/>
            <a:endCxn id="222213" idx="0"/>
          </p:cNvCxnSpPr>
          <p:nvPr/>
        </p:nvCxnSpPr>
        <p:spPr bwMode="auto">
          <a:xfrm>
            <a:off x="4147285" y="2742312"/>
            <a:ext cx="403445" cy="3266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16" name="AutoShape 8"/>
          <p:cNvCxnSpPr>
            <a:cxnSpLocks noChangeShapeType="1"/>
            <a:stCxn id="222213" idx="2"/>
            <a:endCxn id="222214" idx="0"/>
          </p:cNvCxnSpPr>
          <p:nvPr/>
        </p:nvCxnSpPr>
        <p:spPr bwMode="auto">
          <a:xfrm flipH="1">
            <a:off x="3503104" y="4269288"/>
            <a:ext cx="1047626" cy="5278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4716016" y="4797152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4: return </a:t>
            </a:r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222222" name="AutoShape 14"/>
          <p:cNvCxnSpPr>
            <a:cxnSpLocks noChangeShapeType="1"/>
            <a:stCxn id="222213" idx="2"/>
            <a:endCxn id="222218" idx="0"/>
          </p:cNvCxnSpPr>
          <p:nvPr/>
        </p:nvCxnSpPr>
        <p:spPr bwMode="auto">
          <a:xfrm>
            <a:off x="4550730" y="4269288"/>
            <a:ext cx="1003486" cy="5278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14" idx="2"/>
            <a:endCxn id="222213" idx="0"/>
          </p:cNvCxnSpPr>
          <p:nvPr/>
        </p:nvCxnSpPr>
        <p:spPr bwMode="auto">
          <a:xfrm rot="5400000" flipH="1" flipV="1">
            <a:off x="2747322" y="3824742"/>
            <a:ext cx="2559189" cy="1047626"/>
          </a:xfrm>
          <a:prstGeom prst="curvedConnector5">
            <a:avLst>
              <a:gd name="adj1" fmla="val -8933"/>
              <a:gd name="adj2" fmla="val 334592"/>
              <a:gd name="adj3" fmla="val 10893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9211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563888" y="1340768"/>
            <a:ext cx="1290137" cy="126188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1: </a:t>
            </a:r>
            <a:r>
              <a:rPr lang="en-US" dirty="0" err="1" smtClean="0"/>
              <a:t>i</a:t>
            </a:r>
            <a:r>
              <a:rPr lang="en-US" dirty="0" smtClean="0"/>
              <a:t> := 1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dirty="0" smtClean="0"/>
              <a:t>j := 2</a:t>
            </a:r>
          </a:p>
          <a:p>
            <a:r>
              <a:rPr lang="en-US" dirty="0"/>
              <a:t>   </a:t>
            </a:r>
            <a:r>
              <a:rPr lang="en-US" dirty="0" smtClean="0"/>
              <a:t>k </a:t>
            </a:r>
            <a:r>
              <a:rPr lang="en-US" dirty="0"/>
              <a:t>:=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851920" y="404664"/>
            <a:ext cx="817051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entry</a:t>
            </a:r>
            <a:endParaRPr lang="en-US" sz="2800" dirty="0"/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 bwMode="auto">
          <a:xfrm flipH="1">
            <a:off x="4208957" y="866329"/>
            <a:ext cx="51489" cy="4744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131840" y="3140968"/>
            <a:ext cx="2187768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2: if </a:t>
            </a:r>
            <a:r>
              <a:rPr lang="en-US" dirty="0" err="1" smtClean="0"/>
              <a:t>i</a:t>
            </a:r>
            <a:r>
              <a:rPr lang="en-US" dirty="0" smtClean="0"/>
              <a:t> &lt; k </a:t>
            </a:r>
            <a:r>
              <a:rPr lang="en-US" dirty="0" err="1" smtClean="0"/>
              <a:t>goto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835696" y="4149080"/>
            <a:ext cx="1583336" cy="89255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: </a:t>
            </a:r>
            <a:r>
              <a:rPr lang="en-US" dirty="0" err="1" smtClean="0"/>
              <a:t>i</a:t>
            </a:r>
            <a:r>
              <a:rPr lang="en-US" dirty="0" smtClean="0"/>
              <a:t> := </a:t>
            </a:r>
            <a:r>
              <a:rPr lang="en-US" dirty="0" err="1" smtClean="0"/>
              <a:t>i</a:t>
            </a:r>
            <a:r>
              <a:rPr lang="en-US" dirty="0" smtClean="0"/>
              <a:t> + 1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dirty="0" smtClean="0"/>
              <a:t>j := j * 2</a:t>
            </a:r>
            <a:endParaRPr lang="en-US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067944" y="5013176"/>
            <a:ext cx="1244752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5: print j</a:t>
            </a:r>
            <a:endParaRPr 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372200" y="5013176"/>
            <a:ext cx="1566354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6: </a:t>
            </a:r>
            <a:r>
              <a:rPr lang="en-US" dirty="0" err="1" smtClean="0"/>
              <a:t>i</a:t>
            </a:r>
            <a:r>
              <a:rPr lang="en-US" dirty="0" smtClean="0"/>
              <a:t> := </a:t>
            </a:r>
            <a:r>
              <a:rPr lang="en-US" dirty="0" err="1" smtClean="0"/>
              <a:t>i</a:t>
            </a:r>
            <a:r>
              <a:rPr lang="en-US" dirty="0" smtClean="0"/>
              <a:t> + 1</a:t>
            </a:r>
          </a:p>
        </p:txBody>
      </p:sp>
      <p:cxnSp>
        <p:nvCxnSpPr>
          <p:cNvPr id="16" name="Straight Arrow Connector 15"/>
          <p:cNvCxnSpPr>
            <a:stCxn id="5" idx="2"/>
            <a:endCxn id="10" idx="0"/>
          </p:cNvCxnSpPr>
          <p:nvPr/>
        </p:nvCxnSpPr>
        <p:spPr bwMode="auto">
          <a:xfrm>
            <a:off x="4208957" y="2602652"/>
            <a:ext cx="16767" cy="538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499992" y="4149080"/>
            <a:ext cx="2649433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mtClean="0"/>
              <a:t>4: </a:t>
            </a:r>
            <a:r>
              <a:rPr lang="en-US" dirty="0" smtClean="0"/>
              <a:t>if </a:t>
            </a:r>
            <a:r>
              <a:rPr lang="en-US" dirty="0"/>
              <a:t>j</a:t>
            </a:r>
            <a:r>
              <a:rPr lang="en-US" dirty="0" smtClean="0"/>
              <a:t> &gt; k*10 </a:t>
            </a:r>
            <a:r>
              <a:rPr lang="en-US" dirty="0" err="1" smtClean="0"/>
              <a:t>goto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5508104" y="5877272"/>
            <a:ext cx="646331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exit</a:t>
            </a:r>
            <a:endParaRPr lang="en-US" sz="2800" dirty="0"/>
          </a:p>
        </p:txBody>
      </p:sp>
      <p:cxnSp>
        <p:nvCxnSpPr>
          <p:cNvPr id="21" name="Straight Arrow Connector 20"/>
          <p:cNvCxnSpPr>
            <a:stCxn id="10" idx="2"/>
          </p:cNvCxnSpPr>
          <p:nvPr/>
        </p:nvCxnSpPr>
        <p:spPr bwMode="auto">
          <a:xfrm flipH="1">
            <a:off x="2915816" y="3602633"/>
            <a:ext cx="1309908" cy="5464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10" idx="2"/>
          </p:cNvCxnSpPr>
          <p:nvPr/>
        </p:nvCxnSpPr>
        <p:spPr bwMode="auto">
          <a:xfrm>
            <a:off x="4225724" y="3602633"/>
            <a:ext cx="1498404" cy="4744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17" idx="2"/>
            <a:endCxn id="12" idx="0"/>
          </p:cNvCxnSpPr>
          <p:nvPr/>
        </p:nvCxnSpPr>
        <p:spPr bwMode="auto">
          <a:xfrm flipH="1">
            <a:off x="4690320" y="4610745"/>
            <a:ext cx="1134389" cy="4024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7" idx="2"/>
          </p:cNvCxnSpPr>
          <p:nvPr/>
        </p:nvCxnSpPr>
        <p:spPr bwMode="auto">
          <a:xfrm>
            <a:off x="5824709" y="4610745"/>
            <a:ext cx="1195563" cy="3304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2" idx="2"/>
            <a:endCxn id="19" idx="0"/>
          </p:cNvCxnSpPr>
          <p:nvPr/>
        </p:nvCxnSpPr>
        <p:spPr bwMode="auto">
          <a:xfrm>
            <a:off x="4690320" y="5474841"/>
            <a:ext cx="1140950" cy="4024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3" idx="2"/>
            <a:endCxn id="19" idx="0"/>
          </p:cNvCxnSpPr>
          <p:nvPr/>
        </p:nvCxnSpPr>
        <p:spPr bwMode="auto">
          <a:xfrm flipH="1">
            <a:off x="5831270" y="5474841"/>
            <a:ext cx="1324107" cy="4024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Curved Connector 32"/>
          <p:cNvCxnSpPr>
            <a:stCxn id="11" idx="2"/>
            <a:endCxn id="10" idx="0"/>
          </p:cNvCxnSpPr>
          <p:nvPr/>
        </p:nvCxnSpPr>
        <p:spPr bwMode="auto">
          <a:xfrm rot="5400000" flipH="1" flipV="1">
            <a:off x="2476212" y="3292120"/>
            <a:ext cx="1900664" cy="1598360"/>
          </a:xfrm>
          <a:prstGeom prst="curvedConnector5">
            <a:avLst>
              <a:gd name="adj1" fmla="val -12027"/>
              <a:gd name="adj2" fmla="val -101317"/>
              <a:gd name="adj3" fmla="val 11202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2FDB-F864-E842-91C2-6712A2A8780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10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635896" y="1124744"/>
            <a:ext cx="1529535" cy="132343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1: </a:t>
            </a:r>
            <a:r>
              <a:rPr lang="en-US" dirty="0" smtClean="0"/>
              <a:t>k1 </a:t>
            </a:r>
            <a:r>
              <a:rPr lang="en-US" dirty="0"/>
              <a:t>:= </a:t>
            </a:r>
            <a:r>
              <a:rPr lang="en-US" dirty="0" smtClean="0"/>
              <a:t>10</a:t>
            </a:r>
          </a:p>
          <a:p>
            <a:r>
              <a:rPr lang="en-US" sz="2800" dirty="0" smtClean="0"/>
              <a:t>    </a:t>
            </a:r>
            <a:r>
              <a:rPr lang="en-US" dirty="0" smtClean="0"/>
              <a:t>i1 := 1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dirty="0" smtClean="0"/>
              <a:t>j1 := 2</a:t>
            </a: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995936" y="332656"/>
            <a:ext cx="817051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entry</a:t>
            </a:r>
            <a:endParaRPr lang="en-US" sz="2800" dirty="0"/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 bwMode="auto">
          <a:xfrm flipH="1">
            <a:off x="4400664" y="794321"/>
            <a:ext cx="3798" cy="3304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059832" y="2924944"/>
            <a:ext cx="2640867" cy="12003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2:   i2 := </a:t>
            </a:r>
            <a:r>
              <a:rPr lang="en-US" dirty="0" smtClean="0">
                <a:sym typeface="Symbol" charset="2"/>
              </a:rPr>
              <a:t>(i1,i3)</a:t>
            </a:r>
          </a:p>
          <a:p>
            <a:r>
              <a:rPr lang="en-US" dirty="0">
                <a:sym typeface="Symbol" charset="2"/>
              </a:rPr>
              <a:t>      j2 := </a:t>
            </a:r>
            <a:r>
              <a:rPr lang="en-US" dirty="0" smtClean="0">
                <a:sym typeface="Symbol" charset="2"/>
              </a:rPr>
              <a:t>(j1,j3)</a:t>
            </a:r>
          </a:p>
          <a:p>
            <a:r>
              <a:rPr lang="en-US" dirty="0" smtClean="0"/>
              <a:t>      if i2 &lt; k1 </a:t>
            </a:r>
            <a:r>
              <a:rPr lang="en-US" dirty="0" err="1" smtClean="0"/>
              <a:t>goto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403648" y="4653136"/>
            <a:ext cx="1874131" cy="89255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: i3 := i2 + 1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dirty="0" smtClean="0"/>
              <a:t>j3 := j2 * 2</a:t>
            </a:r>
            <a:endParaRPr lang="en-US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067944" y="5301208"/>
            <a:ext cx="1398640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5: print j2</a:t>
            </a:r>
            <a:endParaRPr 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372200" y="5301208"/>
            <a:ext cx="1874131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6: i4 := i2 + 1</a:t>
            </a:r>
          </a:p>
        </p:txBody>
      </p:sp>
      <p:cxnSp>
        <p:nvCxnSpPr>
          <p:cNvPr id="16" name="Straight Arrow Connector 15"/>
          <p:cNvCxnSpPr>
            <a:stCxn id="5" idx="2"/>
            <a:endCxn id="10" idx="0"/>
          </p:cNvCxnSpPr>
          <p:nvPr/>
        </p:nvCxnSpPr>
        <p:spPr bwMode="auto">
          <a:xfrm flipH="1">
            <a:off x="4380266" y="2448183"/>
            <a:ext cx="20398" cy="4767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499992" y="4437112"/>
            <a:ext cx="2957210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4: if j2 &gt; k1*10 </a:t>
            </a:r>
            <a:r>
              <a:rPr lang="en-US" dirty="0" err="1" smtClean="0"/>
              <a:t>goto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5508104" y="6165304"/>
            <a:ext cx="646331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exit</a:t>
            </a:r>
            <a:endParaRPr lang="en-US" sz="2800" dirty="0"/>
          </a:p>
        </p:txBody>
      </p: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 bwMode="auto">
          <a:xfrm flipH="1">
            <a:off x="2340714" y="4125272"/>
            <a:ext cx="2039552" cy="527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10" idx="2"/>
          </p:cNvCxnSpPr>
          <p:nvPr/>
        </p:nvCxnSpPr>
        <p:spPr bwMode="auto">
          <a:xfrm>
            <a:off x="4380266" y="4125272"/>
            <a:ext cx="1271854" cy="239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17" idx="2"/>
            <a:endCxn id="12" idx="0"/>
          </p:cNvCxnSpPr>
          <p:nvPr/>
        </p:nvCxnSpPr>
        <p:spPr bwMode="auto">
          <a:xfrm flipH="1">
            <a:off x="4767264" y="4898777"/>
            <a:ext cx="1211333" cy="4024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7" idx="2"/>
          </p:cNvCxnSpPr>
          <p:nvPr/>
        </p:nvCxnSpPr>
        <p:spPr bwMode="auto">
          <a:xfrm>
            <a:off x="5978597" y="4898777"/>
            <a:ext cx="1041675" cy="3304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2" idx="2"/>
            <a:endCxn id="19" idx="0"/>
          </p:cNvCxnSpPr>
          <p:nvPr/>
        </p:nvCxnSpPr>
        <p:spPr bwMode="auto">
          <a:xfrm>
            <a:off x="4767264" y="5762873"/>
            <a:ext cx="1064006" cy="4024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3" idx="2"/>
            <a:endCxn id="19" idx="0"/>
          </p:cNvCxnSpPr>
          <p:nvPr/>
        </p:nvCxnSpPr>
        <p:spPr bwMode="auto">
          <a:xfrm flipH="1">
            <a:off x="5831270" y="5762873"/>
            <a:ext cx="1477996" cy="4024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Curved Connector 32"/>
          <p:cNvCxnSpPr>
            <a:stCxn id="11" idx="2"/>
            <a:endCxn id="10" idx="0"/>
          </p:cNvCxnSpPr>
          <p:nvPr/>
        </p:nvCxnSpPr>
        <p:spPr bwMode="auto">
          <a:xfrm rot="5400000" flipH="1" flipV="1">
            <a:off x="2050118" y="3215540"/>
            <a:ext cx="2620744" cy="2039552"/>
          </a:xfrm>
          <a:prstGeom prst="curvedConnector5">
            <a:avLst>
              <a:gd name="adj1" fmla="val -8723"/>
              <a:gd name="adj2" fmla="val -83243"/>
              <a:gd name="adj3" fmla="val 10872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2FDB-F864-E842-91C2-6712A2A8780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9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2</a:t>
            </a:fld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SSA Form</a:t>
            </a:r>
            <a:endParaRPr lang="en-US" dirty="0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3505200" y="1600200"/>
            <a:ext cx="1951038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1: i := 1  j := 1</a:t>
            </a:r>
          </a:p>
          <a:p>
            <a:r>
              <a:rPr lang="en-US"/>
              <a:t>    k := 0</a:t>
            </a:r>
            <a:endParaRPr lang="en-US" sz="2800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3657600" y="2819400"/>
            <a:ext cx="1703388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2: if k &lt; 100</a:t>
            </a:r>
            <a:endParaRPr lang="en-US" sz="280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2743200" y="37338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3: if j &lt; 20</a:t>
            </a:r>
            <a:endParaRPr lang="en-US" sz="2800"/>
          </a:p>
        </p:txBody>
      </p:sp>
      <p:cxnSp>
        <p:nvCxnSpPr>
          <p:cNvPr id="222215" name="AutoShape 7"/>
          <p:cNvCxnSpPr>
            <a:cxnSpLocks noChangeShapeType="1"/>
            <a:stCxn id="222212" idx="2"/>
            <a:endCxn id="222213" idx="0"/>
          </p:cNvCxnSpPr>
          <p:nvPr/>
        </p:nvCxnSpPr>
        <p:spPr bwMode="auto">
          <a:xfrm>
            <a:off x="4481513" y="2432050"/>
            <a:ext cx="28575" cy="387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16" name="AutoShape 8"/>
          <p:cNvCxnSpPr>
            <a:cxnSpLocks noChangeShapeType="1"/>
            <a:stCxn id="222213" idx="2"/>
            <a:endCxn id="222214" idx="0"/>
          </p:cNvCxnSpPr>
          <p:nvPr/>
        </p:nvCxnSpPr>
        <p:spPr bwMode="auto">
          <a:xfrm flipH="1">
            <a:off x="3619500" y="3286125"/>
            <a:ext cx="890588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4953000" y="37338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4: return j</a:t>
            </a:r>
          </a:p>
        </p:txBody>
      </p:sp>
      <p:sp>
        <p:nvSpPr>
          <p:cNvPr id="222219" name="Text Box 11"/>
          <p:cNvSpPr txBox="1">
            <a:spLocks noChangeArrowheads="1"/>
          </p:cNvSpPr>
          <p:nvPr/>
        </p:nvSpPr>
        <p:spPr bwMode="auto">
          <a:xfrm>
            <a:off x="2743200" y="4648200"/>
            <a:ext cx="18288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5: j := i</a:t>
            </a:r>
          </a:p>
          <a:p>
            <a:r>
              <a:rPr lang="en-US"/>
              <a:t>    k := k+1</a:t>
            </a:r>
          </a:p>
        </p:txBody>
      </p:sp>
      <p:sp>
        <p:nvSpPr>
          <p:cNvPr id="222220" name="Text Box 12"/>
          <p:cNvSpPr txBox="1">
            <a:spLocks noChangeArrowheads="1"/>
          </p:cNvSpPr>
          <p:nvPr/>
        </p:nvSpPr>
        <p:spPr bwMode="auto">
          <a:xfrm>
            <a:off x="4953000" y="4648200"/>
            <a:ext cx="18288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6: </a:t>
            </a:r>
            <a:r>
              <a:rPr lang="en-US" dirty="0" err="1"/>
              <a:t>j</a:t>
            </a:r>
            <a:r>
              <a:rPr lang="en-US" dirty="0"/>
              <a:t> := </a:t>
            </a:r>
            <a:r>
              <a:rPr lang="en-US" dirty="0" err="1"/>
              <a:t>k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k</a:t>
            </a:r>
            <a:r>
              <a:rPr lang="en-US" dirty="0"/>
              <a:t> := k</a:t>
            </a:r>
            <a:r>
              <a:rPr lang="en-US" dirty="0" smtClean="0"/>
              <a:t>+1</a:t>
            </a:r>
            <a:endParaRPr lang="en-US" sz="2800" dirty="0"/>
          </a:p>
        </p:txBody>
      </p:sp>
      <p:sp>
        <p:nvSpPr>
          <p:cNvPr id="222221" name="Text Box 13"/>
          <p:cNvSpPr txBox="1">
            <a:spLocks noChangeArrowheads="1"/>
          </p:cNvSpPr>
          <p:nvPr/>
        </p:nvSpPr>
        <p:spPr bwMode="auto">
          <a:xfrm>
            <a:off x="3886200" y="5791200"/>
            <a:ext cx="15240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7:</a:t>
            </a:r>
            <a:endParaRPr lang="en-US" sz="2800"/>
          </a:p>
        </p:txBody>
      </p:sp>
      <p:cxnSp>
        <p:nvCxnSpPr>
          <p:cNvPr id="222222" name="AutoShape 14"/>
          <p:cNvCxnSpPr>
            <a:cxnSpLocks noChangeShapeType="1"/>
            <a:stCxn id="222213" idx="2"/>
            <a:endCxn id="222218" idx="0"/>
          </p:cNvCxnSpPr>
          <p:nvPr/>
        </p:nvCxnSpPr>
        <p:spPr bwMode="auto">
          <a:xfrm>
            <a:off x="4510088" y="3286125"/>
            <a:ext cx="1281112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3" name="AutoShape 15"/>
          <p:cNvCxnSpPr>
            <a:cxnSpLocks noChangeShapeType="1"/>
            <a:stCxn id="222214" idx="2"/>
            <a:endCxn id="222219" idx="0"/>
          </p:cNvCxnSpPr>
          <p:nvPr/>
        </p:nvCxnSpPr>
        <p:spPr bwMode="auto">
          <a:xfrm>
            <a:off x="3619500" y="4200525"/>
            <a:ext cx="381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4" name="AutoShape 16"/>
          <p:cNvCxnSpPr>
            <a:cxnSpLocks noChangeShapeType="1"/>
            <a:stCxn id="222214" idx="2"/>
            <a:endCxn id="222220" idx="0"/>
          </p:cNvCxnSpPr>
          <p:nvPr/>
        </p:nvCxnSpPr>
        <p:spPr bwMode="auto">
          <a:xfrm>
            <a:off x="3619500" y="4200525"/>
            <a:ext cx="22479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5" name="AutoShape 17"/>
          <p:cNvCxnSpPr>
            <a:cxnSpLocks noChangeShapeType="1"/>
            <a:stCxn id="222219" idx="2"/>
            <a:endCxn id="222221" idx="0"/>
          </p:cNvCxnSpPr>
          <p:nvPr/>
        </p:nvCxnSpPr>
        <p:spPr bwMode="auto">
          <a:xfrm>
            <a:off x="3657600" y="5480050"/>
            <a:ext cx="9906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6" name="AutoShape 18"/>
          <p:cNvCxnSpPr>
            <a:cxnSpLocks noChangeShapeType="1"/>
            <a:stCxn id="222220" idx="2"/>
            <a:endCxn id="222221" idx="0"/>
          </p:cNvCxnSpPr>
          <p:nvPr/>
        </p:nvCxnSpPr>
        <p:spPr bwMode="auto">
          <a:xfrm flipH="1">
            <a:off x="4648200" y="5480050"/>
            <a:ext cx="12192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21" idx="2"/>
            <a:endCxn id="222213" idx="0"/>
          </p:cNvCxnSpPr>
          <p:nvPr/>
        </p:nvCxnSpPr>
        <p:spPr bwMode="auto">
          <a:xfrm rot="16200000" flipV="1">
            <a:off x="2859881" y="4469607"/>
            <a:ext cx="3438525" cy="138112"/>
          </a:xfrm>
          <a:prstGeom prst="curvedConnector5">
            <a:avLst>
              <a:gd name="adj1" fmla="val -6648"/>
              <a:gd name="adj2" fmla="val -2172417"/>
              <a:gd name="adj3" fmla="val 10664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76200" y="1828800"/>
            <a:ext cx="1832853" cy="4154983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:=1</a:t>
            </a:r>
          </a:p>
          <a:p>
            <a:r>
              <a:rPr lang="en-US" dirty="0" err="1" smtClean="0"/>
              <a:t>j</a:t>
            </a:r>
            <a:r>
              <a:rPr lang="en-US" dirty="0" smtClean="0"/>
              <a:t>:=1</a:t>
            </a:r>
          </a:p>
          <a:p>
            <a:r>
              <a:rPr lang="en-US" dirty="0" err="1" smtClean="0"/>
              <a:t>k</a:t>
            </a:r>
            <a:r>
              <a:rPr lang="en-US" dirty="0" smtClean="0"/>
              <a:t>:=0</a:t>
            </a:r>
          </a:p>
          <a:p>
            <a:r>
              <a:rPr lang="en-US" dirty="0" smtClean="0"/>
              <a:t>while </a:t>
            </a:r>
            <a:r>
              <a:rPr lang="en-US" dirty="0" err="1" smtClean="0"/>
              <a:t>k</a:t>
            </a:r>
            <a:r>
              <a:rPr lang="en-US" dirty="0" smtClean="0"/>
              <a:t>&lt;100:</a:t>
            </a:r>
          </a:p>
          <a:p>
            <a:r>
              <a:rPr lang="en-US" dirty="0" smtClean="0"/>
              <a:t>    if </a:t>
            </a:r>
            <a:r>
              <a:rPr lang="en-US" dirty="0" err="1" smtClean="0"/>
              <a:t>j</a:t>
            </a:r>
            <a:r>
              <a:rPr lang="en-US" dirty="0" smtClean="0"/>
              <a:t> &lt; 20: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j</a:t>
            </a:r>
            <a:r>
              <a:rPr lang="en-US" dirty="0" smtClean="0"/>
              <a:t>:=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k</a:t>
            </a:r>
            <a:r>
              <a:rPr lang="en-US" dirty="0" smtClean="0"/>
              <a:t>:=k+1</a:t>
            </a:r>
          </a:p>
          <a:p>
            <a:r>
              <a:rPr lang="en-US" dirty="0" smtClean="0"/>
              <a:t>    else: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j</a:t>
            </a:r>
            <a:r>
              <a:rPr lang="en-US" dirty="0" smtClean="0"/>
              <a:t>:=</a:t>
            </a:r>
            <a:r>
              <a:rPr lang="en-US" dirty="0" err="1" smtClean="0"/>
              <a:t>k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k</a:t>
            </a:r>
            <a:r>
              <a:rPr lang="en-US" dirty="0" smtClean="0"/>
              <a:t>:=k+1</a:t>
            </a:r>
          </a:p>
          <a:p>
            <a:r>
              <a:rPr lang="en-US" dirty="0" smtClean="0"/>
              <a:t>return </a:t>
            </a:r>
            <a:r>
              <a:rPr lang="en-US" dirty="0" err="1" smtClean="0"/>
              <a:t>j</a:t>
            </a:r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52400" y="1219200"/>
            <a:ext cx="1244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72200" y="1752600"/>
            <a:ext cx="268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Flow Graph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SSA Form</a:t>
            </a:r>
            <a:endParaRPr lang="en-US" dirty="0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1752600" y="1981200"/>
            <a:ext cx="1951038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1: i := 1  j := 1</a:t>
            </a:r>
          </a:p>
          <a:p>
            <a:r>
              <a:rPr lang="en-US"/>
              <a:t>    k := 0</a:t>
            </a:r>
            <a:endParaRPr lang="en-US" sz="2800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1905000" y="3200400"/>
            <a:ext cx="1703388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2: if k &lt; 100</a:t>
            </a:r>
            <a:endParaRPr lang="en-US" sz="280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990600" y="41148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3: if j &lt; 20</a:t>
            </a:r>
            <a:endParaRPr lang="en-US" sz="2800"/>
          </a:p>
        </p:txBody>
      </p:sp>
      <p:cxnSp>
        <p:nvCxnSpPr>
          <p:cNvPr id="222215" name="AutoShape 7"/>
          <p:cNvCxnSpPr>
            <a:cxnSpLocks noChangeShapeType="1"/>
            <a:stCxn id="222212" idx="2"/>
            <a:endCxn id="222213" idx="0"/>
          </p:cNvCxnSpPr>
          <p:nvPr/>
        </p:nvCxnSpPr>
        <p:spPr bwMode="auto">
          <a:xfrm>
            <a:off x="2728913" y="2813050"/>
            <a:ext cx="28575" cy="387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16" name="AutoShape 8"/>
          <p:cNvCxnSpPr>
            <a:cxnSpLocks noChangeShapeType="1"/>
            <a:stCxn id="222213" idx="2"/>
            <a:endCxn id="222214" idx="0"/>
          </p:cNvCxnSpPr>
          <p:nvPr/>
        </p:nvCxnSpPr>
        <p:spPr bwMode="auto">
          <a:xfrm flipH="1">
            <a:off x="1866900" y="3667125"/>
            <a:ext cx="890588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3200400" y="41148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4: return j</a:t>
            </a:r>
          </a:p>
        </p:txBody>
      </p:sp>
      <p:sp>
        <p:nvSpPr>
          <p:cNvPr id="222219" name="Text Box 11"/>
          <p:cNvSpPr txBox="1">
            <a:spLocks noChangeArrowheads="1"/>
          </p:cNvSpPr>
          <p:nvPr/>
        </p:nvSpPr>
        <p:spPr bwMode="auto">
          <a:xfrm>
            <a:off x="990600" y="5029200"/>
            <a:ext cx="18288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5: j := i</a:t>
            </a:r>
          </a:p>
          <a:p>
            <a:r>
              <a:rPr lang="en-US"/>
              <a:t>    k := k+1</a:t>
            </a:r>
          </a:p>
        </p:txBody>
      </p:sp>
      <p:sp>
        <p:nvSpPr>
          <p:cNvPr id="222220" name="Text Box 12"/>
          <p:cNvSpPr txBox="1">
            <a:spLocks noChangeArrowheads="1"/>
          </p:cNvSpPr>
          <p:nvPr/>
        </p:nvSpPr>
        <p:spPr bwMode="auto">
          <a:xfrm>
            <a:off x="3200400" y="5029200"/>
            <a:ext cx="18288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6: </a:t>
            </a:r>
            <a:r>
              <a:rPr lang="en-US" dirty="0" err="1"/>
              <a:t>j</a:t>
            </a:r>
            <a:r>
              <a:rPr lang="en-US" dirty="0"/>
              <a:t> := </a:t>
            </a:r>
            <a:r>
              <a:rPr lang="en-US" dirty="0" err="1"/>
              <a:t>k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k</a:t>
            </a:r>
            <a:r>
              <a:rPr lang="en-US" dirty="0"/>
              <a:t> := k</a:t>
            </a:r>
            <a:r>
              <a:rPr lang="en-US" dirty="0" smtClean="0"/>
              <a:t>+1</a:t>
            </a:r>
            <a:endParaRPr lang="en-US" sz="2800" dirty="0"/>
          </a:p>
        </p:txBody>
      </p:sp>
      <p:sp>
        <p:nvSpPr>
          <p:cNvPr id="222221" name="Text Box 13"/>
          <p:cNvSpPr txBox="1">
            <a:spLocks noChangeArrowheads="1"/>
          </p:cNvSpPr>
          <p:nvPr/>
        </p:nvSpPr>
        <p:spPr bwMode="auto">
          <a:xfrm>
            <a:off x="2133600" y="6172200"/>
            <a:ext cx="15240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7:</a:t>
            </a:r>
            <a:endParaRPr lang="en-US" sz="2800"/>
          </a:p>
        </p:txBody>
      </p:sp>
      <p:cxnSp>
        <p:nvCxnSpPr>
          <p:cNvPr id="222222" name="AutoShape 14"/>
          <p:cNvCxnSpPr>
            <a:cxnSpLocks noChangeShapeType="1"/>
            <a:stCxn id="222213" idx="2"/>
            <a:endCxn id="222218" idx="0"/>
          </p:cNvCxnSpPr>
          <p:nvPr/>
        </p:nvCxnSpPr>
        <p:spPr bwMode="auto">
          <a:xfrm>
            <a:off x="2757488" y="3667125"/>
            <a:ext cx="1281112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3" name="AutoShape 15"/>
          <p:cNvCxnSpPr>
            <a:cxnSpLocks noChangeShapeType="1"/>
            <a:stCxn id="222214" idx="2"/>
            <a:endCxn id="222219" idx="0"/>
          </p:cNvCxnSpPr>
          <p:nvPr/>
        </p:nvCxnSpPr>
        <p:spPr bwMode="auto">
          <a:xfrm>
            <a:off x="1866900" y="4581525"/>
            <a:ext cx="381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4" name="AutoShape 16"/>
          <p:cNvCxnSpPr>
            <a:cxnSpLocks noChangeShapeType="1"/>
            <a:stCxn id="222214" idx="2"/>
            <a:endCxn id="222220" idx="0"/>
          </p:cNvCxnSpPr>
          <p:nvPr/>
        </p:nvCxnSpPr>
        <p:spPr bwMode="auto">
          <a:xfrm>
            <a:off x="1866900" y="4581525"/>
            <a:ext cx="22479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5" name="AutoShape 17"/>
          <p:cNvCxnSpPr>
            <a:cxnSpLocks noChangeShapeType="1"/>
            <a:stCxn id="222219" idx="2"/>
            <a:endCxn id="222221" idx="0"/>
          </p:cNvCxnSpPr>
          <p:nvPr/>
        </p:nvCxnSpPr>
        <p:spPr bwMode="auto">
          <a:xfrm>
            <a:off x="1905000" y="5861050"/>
            <a:ext cx="9906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6" name="AutoShape 18"/>
          <p:cNvCxnSpPr>
            <a:cxnSpLocks noChangeShapeType="1"/>
            <a:stCxn id="222220" idx="2"/>
            <a:endCxn id="222221" idx="0"/>
          </p:cNvCxnSpPr>
          <p:nvPr/>
        </p:nvCxnSpPr>
        <p:spPr bwMode="auto">
          <a:xfrm flipH="1">
            <a:off x="2895600" y="5861050"/>
            <a:ext cx="12192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21" idx="2"/>
            <a:endCxn id="222213" idx="0"/>
          </p:cNvCxnSpPr>
          <p:nvPr/>
        </p:nvCxnSpPr>
        <p:spPr bwMode="auto">
          <a:xfrm rot="16200000" flipV="1">
            <a:off x="1107281" y="4850607"/>
            <a:ext cx="3438525" cy="138112"/>
          </a:xfrm>
          <a:prstGeom prst="curvedConnector5">
            <a:avLst>
              <a:gd name="adj1" fmla="val -6648"/>
              <a:gd name="adj2" fmla="val -2172417"/>
              <a:gd name="adj3" fmla="val 10664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457200" y="1524000"/>
            <a:ext cx="268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Flow Graph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24600" y="2133600"/>
            <a:ext cx="2787943" cy="26776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D(1) = {2,3,4,5,6,7}</a:t>
            </a:r>
          </a:p>
          <a:p>
            <a:pPr>
              <a:buFont typeface="Arial"/>
              <a:buChar char="•"/>
            </a:pPr>
            <a:r>
              <a:rPr lang="en-US" dirty="0" smtClean="0"/>
              <a:t>D(2) = {3,4,5,6,7}</a:t>
            </a:r>
          </a:p>
          <a:p>
            <a:pPr>
              <a:buFont typeface="Arial"/>
              <a:buChar char="•"/>
            </a:pPr>
            <a:r>
              <a:rPr lang="en-US" dirty="0" smtClean="0"/>
              <a:t>D(3) = {5,6,7}</a:t>
            </a:r>
          </a:p>
          <a:p>
            <a:pPr>
              <a:buFont typeface="Arial"/>
              <a:buChar char="•"/>
            </a:pPr>
            <a:r>
              <a:rPr lang="en-US" dirty="0" smtClean="0"/>
              <a:t>D(4) = {}</a:t>
            </a:r>
          </a:p>
          <a:p>
            <a:pPr>
              <a:buFont typeface="Arial"/>
              <a:buChar char="•"/>
            </a:pPr>
            <a:r>
              <a:rPr lang="en-US" dirty="0" smtClean="0"/>
              <a:t>D(5) = {}</a:t>
            </a:r>
          </a:p>
          <a:p>
            <a:pPr>
              <a:buFont typeface="Arial"/>
              <a:buChar char="•"/>
            </a:pPr>
            <a:r>
              <a:rPr lang="en-US" dirty="0" smtClean="0"/>
              <a:t>D(6) = {}</a:t>
            </a:r>
          </a:p>
          <a:p>
            <a:pPr>
              <a:buFont typeface="Arial"/>
              <a:buChar char="•"/>
            </a:pPr>
            <a:r>
              <a:rPr lang="en-US" dirty="0" smtClean="0"/>
              <a:t>D(7) = {}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19800" y="1600200"/>
            <a:ext cx="2842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Dominance Relations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4</a:t>
            </a:fld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SSA Form</a:t>
            </a:r>
            <a:endParaRPr lang="en-US" dirty="0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1752600" y="1981200"/>
            <a:ext cx="1951038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1: i := 1  j := 1</a:t>
            </a:r>
          </a:p>
          <a:p>
            <a:r>
              <a:rPr lang="en-US"/>
              <a:t>    k := 0</a:t>
            </a:r>
            <a:endParaRPr lang="en-US" sz="2800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1905000" y="3200400"/>
            <a:ext cx="1703388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2: if k &lt; 100</a:t>
            </a:r>
            <a:endParaRPr lang="en-US" sz="280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990600" y="41148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3: if j &lt; 20</a:t>
            </a:r>
            <a:endParaRPr lang="en-US" sz="2800"/>
          </a:p>
        </p:txBody>
      </p:sp>
      <p:cxnSp>
        <p:nvCxnSpPr>
          <p:cNvPr id="222215" name="AutoShape 7"/>
          <p:cNvCxnSpPr>
            <a:cxnSpLocks noChangeShapeType="1"/>
            <a:stCxn id="222212" idx="2"/>
            <a:endCxn id="222213" idx="0"/>
          </p:cNvCxnSpPr>
          <p:nvPr/>
        </p:nvCxnSpPr>
        <p:spPr bwMode="auto">
          <a:xfrm>
            <a:off x="2728913" y="2813050"/>
            <a:ext cx="28575" cy="387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16" name="AutoShape 8"/>
          <p:cNvCxnSpPr>
            <a:cxnSpLocks noChangeShapeType="1"/>
            <a:stCxn id="222213" idx="2"/>
            <a:endCxn id="222214" idx="0"/>
          </p:cNvCxnSpPr>
          <p:nvPr/>
        </p:nvCxnSpPr>
        <p:spPr bwMode="auto">
          <a:xfrm flipH="1">
            <a:off x="1866900" y="3667125"/>
            <a:ext cx="890588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3200400" y="41148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4: return j</a:t>
            </a:r>
          </a:p>
        </p:txBody>
      </p:sp>
      <p:sp>
        <p:nvSpPr>
          <p:cNvPr id="222219" name="Text Box 11"/>
          <p:cNvSpPr txBox="1">
            <a:spLocks noChangeArrowheads="1"/>
          </p:cNvSpPr>
          <p:nvPr/>
        </p:nvSpPr>
        <p:spPr bwMode="auto">
          <a:xfrm>
            <a:off x="990600" y="5029200"/>
            <a:ext cx="18288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5: j := i</a:t>
            </a:r>
          </a:p>
          <a:p>
            <a:r>
              <a:rPr lang="en-US"/>
              <a:t>    k := k+1</a:t>
            </a:r>
          </a:p>
        </p:txBody>
      </p:sp>
      <p:sp>
        <p:nvSpPr>
          <p:cNvPr id="222220" name="Text Box 12"/>
          <p:cNvSpPr txBox="1">
            <a:spLocks noChangeArrowheads="1"/>
          </p:cNvSpPr>
          <p:nvPr/>
        </p:nvSpPr>
        <p:spPr bwMode="auto">
          <a:xfrm>
            <a:off x="3200400" y="5029200"/>
            <a:ext cx="18288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6: </a:t>
            </a:r>
            <a:r>
              <a:rPr lang="en-US" dirty="0" err="1"/>
              <a:t>j</a:t>
            </a:r>
            <a:r>
              <a:rPr lang="en-US" dirty="0"/>
              <a:t> := </a:t>
            </a:r>
            <a:r>
              <a:rPr lang="en-US" dirty="0" err="1"/>
              <a:t>k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k</a:t>
            </a:r>
            <a:r>
              <a:rPr lang="en-US" dirty="0"/>
              <a:t> := k</a:t>
            </a:r>
            <a:r>
              <a:rPr lang="en-US" dirty="0" smtClean="0"/>
              <a:t>+1</a:t>
            </a:r>
            <a:endParaRPr lang="en-US" sz="2800" dirty="0"/>
          </a:p>
        </p:txBody>
      </p:sp>
      <p:sp>
        <p:nvSpPr>
          <p:cNvPr id="222221" name="Text Box 13"/>
          <p:cNvSpPr txBox="1">
            <a:spLocks noChangeArrowheads="1"/>
          </p:cNvSpPr>
          <p:nvPr/>
        </p:nvSpPr>
        <p:spPr bwMode="auto">
          <a:xfrm>
            <a:off x="2133600" y="6172200"/>
            <a:ext cx="15240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7:</a:t>
            </a:r>
            <a:endParaRPr lang="en-US" sz="2800"/>
          </a:p>
        </p:txBody>
      </p:sp>
      <p:cxnSp>
        <p:nvCxnSpPr>
          <p:cNvPr id="222222" name="AutoShape 14"/>
          <p:cNvCxnSpPr>
            <a:cxnSpLocks noChangeShapeType="1"/>
            <a:stCxn id="222213" idx="2"/>
            <a:endCxn id="222218" idx="0"/>
          </p:cNvCxnSpPr>
          <p:nvPr/>
        </p:nvCxnSpPr>
        <p:spPr bwMode="auto">
          <a:xfrm>
            <a:off x="2757488" y="3667125"/>
            <a:ext cx="1281112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3" name="AutoShape 15"/>
          <p:cNvCxnSpPr>
            <a:cxnSpLocks noChangeShapeType="1"/>
            <a:stCxn id="222214" idx="2"/>
            <a:endCxn id="222219" idx="0"/>
          </p:cNvCxnSpPr>
          <p:nvPr/>
        </p:nvCxnSpPr>
        <p:spPr bwMode="auto">
          <a:xfrm>
            <a:off x="1866900" y="4581525"/>
            <a:ext cx="381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4" name="AutoShape 16"/>
          <p:cNvCxnSpPr>
            <a:cxnSpLocks noChangeShapeType="1"/>
            <a:stCxn id="222214" idx="2"/>
            <a:endCxn id="222220" idx="0"/>
          </p:cNvCxnSpPr>
          <p:nvPr/>
        </p:nvCxnSpPr>
        <p:spPr bwMode="auto">
          <a:xfrm>
            <a:off x="1866900" y="4581525"/>
            <a:ext cx="22479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5" name="AutoShape 17"/>
          <p:cNvCxnSpPr>
            <a:cxnSpLocks noChangeShapeType="1"/>
            <a:stCxn id="222219" idx="2"/>
            <a:endCxn id="222221" idx="0"/>
          </p:cNvCxnSpPr>
          <p:nvPr/>
        </p:nvCxnSpPr>
        <p:spPr bwMode="auto">
          <a:xfrm>
            <a:off x="1905000" y="5861050"/>
            <a:ext cx="9906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6" name="AutoShape 18"/>
          <p:cNvCxnSpPr>
            <a:cxnSpLocks noChangeShapeType="1"/>
            <a:stCxn id="222220" idx="2"/>
            <a:endCxn id="222221" idx="0"/>
          </p:cNvCxnSpPr>
          <p:nvPr/>
        </p:nvCxnSpPr>
        <p:spPr bwMode="auto">
          <a:xfrm flipH="1">
            <a:off x="2895600" y="5861050"/>
            <a:ext cx="12192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21" idx="2"/>
            <a:endCxn id="222213" idx="0"/>
          </p:cNvCxnSpPr>
          <p:nvPr/>
        </p:nvCxnSpPr>
        <p:spPr bwMode="auto">
          <a:xfrm rot="16200000" flipV="1">
            <a:off x="1107281" y="4850607"/>
            <a:ext cx="3438525" cy="138112"/>
          </a:xfrm>
          <a:prstGeom prst="curvedConnector5">
            <a:avLst>
              <a:gd name="adj1" fmla="val -6648"/>
              <a:gd name="adj2" fmla="val -2172417"/>
              <a:gd name="adj3" fmla="val 10664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457200" y="1524000"/>
            <a:ext cx="268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Flow Graph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72200" y="990600"/>
            <a:ext cx="2146742" cy="20313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800" dirty="0" smtClean="0"/>
              <a:t>D(1) = {2,3,4,5,6,7}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D(2) = {3,4,5,6,7}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D(3) = {5,6,7}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D(4) = {}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D(5) = {}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D(6) = {}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D(7) = {}</a:t>
            </a:r>
            <a:endParaRPr lang="en-US" sz="1800" dirty="0"/>
          </a:p>
        </p:txBody>
      </p:sp>
      <p:sp>
        <p:nvSpPr>
          <p:cNvPr id="24" name="TextBox 23"/>
          <p:cNvSpPr txBox="1"/>
          <p:nvPr/>
        </p:nvSpPr>
        <p:spPr>
          <a:xfrm>
            <a:off x="5867400" y="457200"/>
            <a:ext cx="2842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Dominance Relations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67400" y="3198167"/>
            <a:ext cx="2142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Dominator Tree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81800" y="3657600"/>
            <a:ext cx="424064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1: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24600" y="5105400"/>
            <a:ext cx="424064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3: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315200" y="5105400"/>
            <a:ext cx="424064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4: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715000" y="5943600"/>
            <a:ext cx="424064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5: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24600" y="5943600"/>
            <a:ext cx="424064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6: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781800" y="4419600"/>
            <a:ext cx="424064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2: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934200" y="5943600"/>
            <a:ext cx="424064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7:</a:t>
            </a:r>
            <a:endParaRPr lang="en-US" dirty="0"/>
          </a:p>
        </p:txBody>
      </p:sp>
      <p:cxnSp>
        <p:nvCxnSpPr>
          <p:cNvPr id="36" name="Straight Connector 35"/>
          <p:cNvCxnSpPr>
            <a:stCxn id="28" idx="2"/>
            <a:endCxn id="33" idx="0"/>
          </p:cNvCxnSpPr>
          <p:nvPr/>
        </p:nvCxnSpPr>
        <p:spPr bwMode="auto">
          <a:xfrm rot="5400000">
            <a:off x="6843665" y="4269432"/>
            <a:ext cx="30033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33" idx="2"/>
            <a:endCxn id="29" idx="0"/>
          </p:cNvCxnSpPr>
          <p:nvPr/>
        </p:nvCxnSpPr>
        <p:spPr bwMode="auto">
          <a:xfrm rot="5400000">
            <a:off x="6653165" y="4764732"/>
            <a:ext cx="224135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stCxn id="33" idx="2"/>
            <a:endCxn id="30" idx="0"/>
          </p:cNvCxnSpPr>
          <p:nvPr/>
        </p:nvCxnSpPr>
        <p:spPr bwMode="auto">
          <a:xfrm rot="16200000" flipH="1">
            <a:off x="7148465" y="4726632"/>
            <a:ext cx="22413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29" idx="2"/>
            <a:endCxn id="31" idx="0"/>
          </p:cNvCxnSpPr>
          <p:nvPr/>
        </p:nvCxnSpPr>
        <p:spPr bwMode="auto">
          <a:xfrm rot="5400000">
            <a:off x="6043565" y="5450532"/>
            <a:ext cx="376535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stCxn id="29" idx="2"/>
            <a:endCxn id="32" idx="0"/>
          </p:cNvCxnSpPr>
          <p:nvPr/>
        </p:nvCxnSpPr>
        <p:spPr bwMode="auto">
          <a:xfrm rot="5400000">
            <a:off x="6348365" y="5755332"/>
            <a:ext cx="37653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29" idx="2"/>
            <a:endCxn id="34" idx="0"/>
          </p:cNvCxnSpPr>
          <p:nvPr/>
        </p:nvCxnSpPr>
        <p:spPr bwMode="auto">
          <a:xfrm rot="16200000" flipH="1">
            <a:off x="6653165" y="5450532"/>
            <a:ext cx="376535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5</a:t>
            </a:fld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SSA Form</a:t>
            </a:r>
            <a:endParaRPr lang="en-US" dirty="0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1752600" y="1981200"/>
            <a:ext cx="1951038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1: i := 1  j := 1</a:t>
            </a:r>
          </a:p>
          <a:p>
            <a:r>
              <a:rPr lang="en-US"/>
              <a:t>    k := 0</a:t>
            </a:r>
            <a:endParaRPr lang="en-US" sz="2800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1905000" y="3200400"/>
            <a:ext cx="1703388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2: if k &lt; 100</a:t>
            </a:r>
            <a:endParaRPr lang="en-US" sz="280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990600" y="41148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3: if j &lt; 20</a:t>
            </a:r>
            <a:endParaRPr lang="en-US" sz="2800"/>
          </a:p>
        </p:txBody>
      </p:sp>
      <p:cxnSp>
        <p:nvCxnSpPr>
          <p:cNvPr id="222215" name="AutoShape 7"/>
          <p:cNvCxnSpPr>
            <a:cxnSpLocks noChangeShapeType="1"/>
            <a:stCxn id="222212" idx="2"/>
            <a:endCxn id="222213" idx="0"/>
          </p:cNvCxnSpPr>
          <p:nvPr/>
        </p:nvCxnSpPr>
        <p:spPr bwMode="auto">
          <a:xfrm>
            <a:off x="2728913" y="2813050"/>
            <a:ext cx="28575" cy="387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16" name="AutoShape 8"/>
          <p:cNvCxnSpPr>
            <a:cxnSpLocks noChangeShapeType="1"/>
            <a:stCxn id="222213" idx="2"/>
            <a:endCxn id="222214" idx="0"/>
          </p:cNvCxnSpPr>
          <p:nvPr/>
        </p:nvCxnSpPr>
        <p:spPr bwMode="auto">
          <a:xfrm flipH="1">
            <a:off x="1866900" y="3667125"/>
            <a:ext cx="890588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3200400" y="41148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4: return j</a:t>
            </a:r>
          </a:p>
        </p:txBody>
      </p:sp>
      <p:sp>
        <p:nvSpPr>
          <p:cNvPr id="222219" name="Text Box 11"/>
          <p:cNvSpPr txBox="1">
            <a:spLocks noChangeArrowheads="1"/>
          </p:cNvSpPr>
          <p:nvPr/>
        </p:nvSpPr>
        <p:spPr bwMode="auto">
          <a:xfrm>
            <a:off x="990600" y="5029200"/>
            <a:ext cx="18288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5: j := i</a:t>
            </a:r>
          </a:p>
          <a:p>
            <a:r>
              <a:rPr lang="en-US"/>
              <a:t>    k := k+1</a:t>
            </a:r>
          </a:p>
        </p:txBody>
      </p:sp>
      <p:sp>
        <p:nvSpPr>
          <p:cNvPr id="222220" name="Text Box 12"/>
          <p:cNvSpPr txBox="1">
            <a:spLocks noChangeArrowheads="1"/>
          </p:cNvSpPr>
          <p:nvPr/>
        </p:nvSpPr>
        <p:spPr bwMode="auto">
          <a:xfrm>
            <a:off x="3200400" y="5029200"/>
            <a:ext cx="18288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6: </a:t>
            </a:r>
            <a:r>
              <a:rPr lang="en-US" dirty="0" err="1"/>
              <a:t>j</a:t>
            </a:r>
            <a:r>
              <a:rPr lang="en-US" dirty="0"/>
              <a:t> := </a:t>
            </a:r>
            <a:r>
              <a:rPr lang="en-US" dirty="0" err="1"/>
              <a:t>k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k</a:t>
            </a:r>
            <a:r>
              <a:rPr lang="en-US" dirty="0"/>
              <a:t> := k</a:t>
            </a:r>
            <a:r>
              <a:rPr lang="en-US" dirty="0" smtClean="0"/>
              <a:t>+1</a:t>
            </a:r>
            <a:endParaRPr lang="en-US" sz="2800" dirty="0"/>
          </a:p>
        </p:txBody>
      </p:sp>
      <p:sp>
        <p:nvSpPr>
          <p:cNvPr id="222221" name="Text Box 13"/>
          <p:cNvSpPr txBox="1">
            <a:spLocks noChangeArrowheads="1"/>
          </p:cNvSpPr>
          <p:nvPr/>
        </p:nvSpPr>
        <p:spPr bwMode="auto">
          <a:xfrm>
            <a:off x="2133600" y="6172200"/>
            <a:ext cx="15240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7:</a:t>
            </a:r>
            <a:endParaRPr lang="en-US" sz="2800"/>
          </a:p>
        </p:txBody>
      </p:sp>
      <p:cxnSp>
        <p:nvCxnSpPr>
          <p:cNvPr id="222222" name="AutoShape 14"/>
          <p:cNvCxnSpPr>
            <a:cxnSpLocks noChangeShapeType="1"/>
            <a:stCxn id="222213" idx="2"/>
            <a:endCxn id="222218" idx="0"/>
          </p:cNvCxnSpPr>
          <p:nvPr/>
        </p:nvCxnSpPr>
        <p:spPr bwMode="auto">
          <a:xfrm>
            <a:off x="2757488" y="3667125"/>
            <a:ext cx="1281112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3" name="AutoShape 15"/>
          <p:cNvCxnSpPr>
            <a:cxnSpLocks noChangeShapeType="1"/>
            <a:stCxn id="222214" idx="2"/>
            <a:endCxn id="222219" idx="0"/>
          </p:cNvCxnSpPr>
          <p:nvPr/>
        </p:nvCxnSpPr>
        <p:spPr bwMode="auto">
          <a:xfrm>
            <a:off x="1866900" y="4581525"/>
            <a:ext cx="381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4" name="AutoShape 16"/>
          <p:cNvCxnSpPr>
            <a:cxnSpLocks noChangeShapeType="1"/>
            <a:stCxn id="222214" idx="2"/>
            <a:endCxn id="222220" idx="0"/>
          </p:cNvCxnSpPr>
          <p:nvPr/>
        </p:nvCxnSpPr>
        <p:spPr bwMode="auto">
          <a:xfrm>
            <a:off x="1866900" y="4581525"/>
            <a:ext cx="22479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5" name="AutoShape 17"/>
          <p:cNvCxnSpPr>
            <a:cxnSpLocks noChangeShapeType="1"/>
            <a:stCxn id="222219" idx="2"/>
            <a:endCxn id="222221" idx="0"/>
          </p:cNvCxnSpPr>
          <p:nvPr/>
        </p:nvCxnSpPr>
        <p:spPr bwMode="auto">
          <a:xfrm>
            <a:off x="1905000" y="5861050"/>
            <a:ext cx="9906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6" name="AutoShape 18"/>
          <p:cNvCxnSpPr>
            <a:cxnSpLocks noChangeShapeType="1"/>
            <a:stCxn id="222220" idx="2"/>
            <a:endCxn id="222221" idx="0"/>
          </p:cNvCxnSpPr>
          <p:nvPr/>
        </p:nvCxnSpPr>
        <p:spPr bwMode="auto">
          <a:xfrm flipH="1">
            <a:off x="2895600" y="5861050"/>
            <a:ext cx="12192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21" idx="2"/>
            <a:endCxn id="222213" idx="0"/>
          </p:cNvCxnSpPr>
          <p:nvPr/>
        </p:nvCxnSpPr>
        <p:spPr bwMode="auto">
          <a:xfrm rot="16200000" flipV="1">
            <a:off x="1107281" y="4850607"/>
            <a:ext cx="3438525" cy="138112"/>
          </a:xfrm>
          <a:prstGeom prst="curvedConnector5">
            <a:avLst>
              <a:gd name="adj1" fmla="val -6648"/>
              <a:gd name="adj2" fmla="val -2172417"/>
              <a:gd name="adj3" fmla="val 10664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457200" y="1524000"/>
            <a:ext cx="268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 Flow Graph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72200" y="990600"/>
            <a:ext cx="2146742" cy="20313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800" dirty="0" smtClean="0"/>
              <a:t>D(1) = {2,3,4,5,6,7}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D(2) = {3,4,5,6,7}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D(3) = {5,6,7}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D(4) = {}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D(5) = {}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D(6) = {}</a:t>
            </a:r>
          </a:p>
          <a:p>
            <a:pPr>
              <a:buFont typeface="Arial"/>
              <a:buChar char="•"/>
            </a:pPr>
            <a:r>
              <a:rPr lang="en-US" sz="1800" dirty="0" smtClean="0"/>
              <a:t>D(7) = {}</a:t>
            </a:r>
            <a:endParaRPr lang="en-US" sz="1800" dirty="0"/>
          </a:p>
        </p:txBody>
      </p:sp>
      <p:sp>
        <p:nvSpPr>
          <p:cNvPr id="24" name="TextBox 23"/>
          <p:cNvSpPr txBox="1"/>
          <p:nvPr/>
        </p:nvSpPr>
        <p:spPr>
          <a:xfrm>
            <a:off x="5867400" y="457200"/>
            <a:ext cx="2842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Dominance Relations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172200" y="3733800"/>
            <a:ext cx="1800493" cy="26776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DF(1) = {}</a:t>
            </a:r>
          </a:p>
          <a:p>
            <a:pPr>
              <a:buFont typeface="Arial"/>
              <a:buChar char="•"/>
            </a:pPr>
            <a:r>
              <a:rPr lang="en-US" dirty="0" smtClean="0"/>
              <a:t>DF(2) = {2}</a:t>
            </a:r>
          </a:p>
          <a:p>
            <a:pPr>
              <a:buFont typeface="Arial"/>
              <a:buChar char="•"/>
            </a:pPr>
            <a:r>
              <a:rPr lang="en-US" dirty="0" smtClean="0"/>
              <a:t>DF(3) = {2}</a:t>
            </a:r>
          </a:p>
          <a:p>
            <a:pPr>
              <a:buFont typeface="Arial"/>
              <a:buChar char="•"/>
            </a:pPr>
            <a:r>
              <a:rPr lang="en-US" dirty="0" smtClean="0"/>
              <a:t>DF(4) = {}</a:t>
            </a:r>
          </a:p>
          <a:p>
            <a:pPr>
              <a:buFont typeface="Arial"/>
              <a:buChar char="•"/>
            </a:pPr>
            <a:r>
              <a:rPr lang="en-US" dirty="0" smtClean="0"/>
              <a:t>DF(5) = {7}</a:t>
            </a:r>
          </a:p>
          <a:p>
            <a:pPr>
              <a:buFont typeface="Arial"/>
              <a:buChar char="•"/>
            </a:pPr>
            <a:r>
              <a:rPr lang="en-US" dirty="0" smtClean="0"/>
              <a:t>DF(6) = {7}</a:t>
            </a:r>
          </a:p>
          <a:p>
            <a:pPr>
              <a:buFont typeface="Arial"/>
              <a:buChar char="•"/>
            </a:pPr>
            <a:r>
              <a:rPr lang="en-US" dirty="0" smtClean="0"/>
              <a:t>DF(7) = {2}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867400" y="3200400"/>
            <a:ext cx="267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Dominance Frontier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6</a:t>
            </a:fld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SSA Form</a:t>
            </a:r>
            <a:endParaRPr lang="en-US" dirty="0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1959641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1: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:= 1  </a:t>
            </a:r>
            <a:r>
              <a:rPr lang="en-US" dirty="0" err="1" smtClean="0"/>
              <a:t>j</a:t>
            </a:r>
            <a:r>
              <a:rPr lang="en-US" dirty="0" smtClean="0"/>
              <a:t> </a:t>
            </a:r>
            <a:r>
              <a:rPr lang="en-US" dirty="0"/>
              <a:t>:= 1</a:t>
            </a:r>
          </a:p>
          <a:p>
            <a:r>
              <a:rPr lang="en-US" dirty="0"/>
              <a:t>    </a:t>
            </a:r>
            <a:r>
              <a:rPr lang="en-US" dirty="0" err="1" smtClean="0"/>
              <a:t>k</a:t>
            </a:r>
            <a:r>
              <a:rPr lang="en-US" dirty="0" smtClean="0"/>
              <a:t> </a:t>
            </a:r>
            <a:r>
              <a:rPr lang="en-US" dirty="0"/>
              <a:t>:= 0</a:t>
            </a:r>
            <a:endParaRPr lang="en-US" sz="2800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2438400" cy="12003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2:</a:t>
            </a:r>
            <a:r>
              <a:rPr lang="en-US" dirty="0" smtClean="0"/>
              <a:t> </a:t>
            </a:r>
          </a:p>
          <a:p>
            <a:endParaRPr lang="en-US" dirty="0" smtClean="0">
              <a:sym typeface="Symbol" charset="2"/>
            </a:endParaRPr>
          </a:p>
          <a:p>
            <a:r>
              <a:rPr lang="en-US" dirty="0" smtClean="0">
                <a:sym typeface="Symbol" charset="2"/>
              </a:rPr>
              <a:t>   </a:t>
            </a:r>
            <a:r>
              <a:rPr lang="en-US" dirty="0" smtClean="0"/>
              <a:t> if k2 &lt; 100</a:t>
            </a:r>
            <a:endParaRPr lang="en-US" dirty="0"/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810000" y="35052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3: if </a:t>
            </a:r>
            <a:r>
              <a:rPr lang="en-US" dirty="0" err="1" smtClean="0"/>
              <a:t>j</a:t>
            </a:r>
            <a:r>
              <a:rPr lang="en-US" dirty="0" smtClean="0"/>
              <a:t> </a:t>
            </a:r>
            <a:r>
              <a:rPr lang="en-US" dirty="0"/>
              <a:t>&lt; 20</a:t>
            </a:r>
            <a:endParaRPr lang="en-US" sz="2800" dirty="0"/>
          </a:p>
        </p:txBody>
      </p:sp>
      <p:cxnSp>
        <p:nvCxnSpPr>
          <p:cNvPr id="26" name="AutoShape 6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3178841" y="2168099"/>
            <a:ext cx="1393159" cy="1084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7"/>
          <p:cNvCxnSpPr>
            <a:cxnSpLocks noChangeShapeType="1"/>
            <a:stCxn id="24" idx="2"/>
            <a:endCxn id="25" idx="0"/>
          </p:cNvCxnSpPr>
          <p:nvPr/>
        </p:nvCxnSpPr>
        <p:spPr bwMode="auto">
          <a:xfrm rot="5400000">
            <a:off x="4924514" y="2638514"/>
            <a:ext cx="628472" cy="1104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6019800" y="35052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4: return </a:t>
            </a:r>
            <a:r>
              <a:rPr lang="en-US" dirty="0" err="1" smtClean="0"/>
              <a:t>j</a:t>
            </a:r>
            <a:endParaRPr lang="en-US" dirty="0"/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3810000" y="4419600"/>
            <a:ext cx="1981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5: </a:t>
            </a:r>
            <a:r>
              <a:rPr lang="en-US" dirty="0" err="1" smtClean="0"/>
              <a:t>j</a:t>
            </a:r>
            <a:r>
              <a:rPr lang="en-US" dirty="0" smtClean="0"/>
              <a:t> </a:t>
            </a:r>
            <a:r>
              <a:rPr lang="en-US" dirty="0"/>
              <a:t>:=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/>
              <a:t>    </a:t>
            </a:r>
            <a:r>
              <a:rPr lang="en-US" dirty="0" err="1" smtClean="0"/>
              <a:t>k</a:t>
            </a:r>
            <a:r>
              <a:rPr lang="en-US" dirty="0" smtClean="0"/>
              <a:t> </a:t>
            </a:r>
            <a:r>
              <a:rPr lang="en-US" dirty="0"/>
              <a:t>:= </a:t>
            </a:r>
            <a:r>
              <a:rPr lang="en-US" dirty="0" smtClean="0"/>
              <a:t>k+</a:t>
            </a:r>
            <a:r>
              <a:rPr lang="en-US" dirty="0"/>
              <a:t>1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6019800" y="4419600"/>
            <a:ext cx="19050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6: </a:t>
            </a:r>
            <a:r>
              <a:rPr lang="en-US" dirty="0" err="1" smtClean="0"/>
              <a:t>j</a:t>
            </a:r>
            <a:r>
              <a:rPr lang="en-US" dirty="0" smtClean="0"/>
              <a:t> </a:t>
            </a:r>
            <a:r>
              <a:rPr lang="en-US" dirty="0"/>
              <a:t>:= </a:t>
            </a:r>
            <a:r>
              <a:rPr lang="en-US" dirty="0" err="1" smtClean="0"/>
              <a:t>k</a:t>
            </a:r>
            <a:endParaRPr lang="en-US" dirty="0" smtClean="0"/>
          </a:p>
          <a:p>
            <a:r>
              <a:rPr lang="en-US" dirty="0"/>
              <a:t>    </a:t>
            </a:r>
            <a:r>
              <a:rPr lang="en-US" dirty="0" err="1" smtClean="0"/>
              <a:t>k</a:t>
            </a:r>
            <a:r>
              <a:rPr lang="en-US" dirty="0" smtClean="0"/>
              <a:t> </a:t>
            </a:r>
            <a:r>
              <a:rPr lang="en-US" dirty="0"/>
              <a:t>:= </a:t>
            </a:r>
            <a:r>
              <a:rPr lang="en-US" dirty="0" smtClean="0"/>
              <a:t>k+1</a:t>
            </a:r>
            <a:endParaRPr lang="en-US" sz="2800" dirty="0"/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4953000" y="5562600"/>
            <a:ext cx="2514600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7: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cxnSp>
        <p:nvCxnSpPr>
          <p:cNvPr id="32" name="AutoShape 12"/>
          <p:cNvCxnSpPr>
            <a:cxnSpLocks noChangeShapeType="1"/>
            <a:stCxn id="24" idx="2"/>
            <a:endCxn id="28" idx="0"/>
          </p:cNvCxnSpPr>
          <p:nvPr/>
        </p:nvCxnSpPr>
        <p:spPr bwMode="auto">
          <a:xfrm rot="16200000" flipH="1">
            <a:off x="6010364" y="2657564"/>
            <a:ext cx="628472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3"/>
          <p:cNvCxnSpPr>
            <a:cxnSpLocks noChangeShapeType="1"/>
            <a:stCxn id="25" idx="2"/>
            <a:endCxn id="29" idx="0"/>
          </p:cNvCxnSpPr>
          <p:nvPr/>
        </p:nvCxnSpPr>
        <p:spPr bwMode="auto">
          <a:xfrm>
            <a:off x="4686300" y="3971925"/>
            <a:ext cx="1143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14"/>
          <p:cNvCxnSpPr>
            <a:cxnSpLocks noChangeShapeType="1"/>
            <a:stCxn id="25" idx="2"/>
            <a:endCxn id="30" idx="0"/>
          </p:cNvCxnSpPr>
          <p:nvPr/>
        </p:nvCxnSpPr>
        <p:spPr bwMode="auto">
          <a:xfrm>
            <a:off x="4686300" y="3971925"/>
            <a:ext cx="22860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15"/>
          <p:cNvCxnSpPr>
            <a:cxnSpLocks noChangeShapeType="1"/>
            <a:stCxn id="29" idx="2"/>
            <a:endCxn id="31" idx="0"/>
          </p:cNvCxnSpPr>
          <p:nvPr/>
        </p:nvCxnSpPr>
        <p:spPr bwMode="auto">
          <a:xfrm rot="16200000" flipH="1">
            <a:off x="5349875" y="4702175"/>
            <a:ext cx="311150" cy="1409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" name="AutoShape 16"/>
          <p:cNvCxnSpPr>
            <a:cxnSpLocks noChangeShapeType="1"/>
            <a:stCxn id="30" idx="2"/>
            <a:endCxn id="31" idx="0"/>
          </p:cNvCxnSpPr>
          <p:nvPr/>
        </p:nvCxnSpPr>
        <p:spPr bwMode="auto">
          <a:xfrm rot="5400000">
            <a:off x="6435725" y="5026025"/>
            <a:ext cx="31115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" name="AutoShape 17"/>
          <p:cNvCxnSpPr>
            <a:cxnSpLocks noChangeShapeType="1"/>
            <a:stCxn id="31" idx="2"/>
            <a:endCxn id="24" idx="0"/>
          </p:cNvCxnSpPr>
          <p:nvPr/>
        </p:nvCxnSpPr>
        <p:spPr bwMode="auto">
          <a:xfrm rot="5400000" flipH="1">
            <a:off x="3642151" y="3825449"/>
            <a:ext cx="4717197" cy="419100"/>
          </a:xfrm>
          <a:prstGeom prst="curvedConnector5">
            <a:avLst>
              <a:gd name="adj1" fmla="val -4846"/>
              <a:gd name="adj2" fmla="val -623126"/>
              <a:gd name="adj3" fmla="val 10484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685800" y="3048000"/>
            <a:ext cx="1919666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Variable </a:t>
            </a:r>
            <a:r>
              <a:rPr lang="en-US" dirty="0" err="1" smtClean="0"/>
              <a:t>j</a:t>
            </a:r>
            <a:r>
              <a:rPr lang="en-US" dirty="0" smtClean="0"/>
              <a:t> in 5</a:t>
            </a:r>
          </a:p>
          <a:p>
            <a:r>
              <a:rPr lang="en-US" dirty="0" smtClean="0"/>
              <a:t>DF(5) = { 7 }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7</a:t>
            </a:fld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SSA Form</a:t>
            </a:r>
            <a:endParaRPr lang="en-US" dirty="0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1959641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1: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:= 1  </a:t>
            </a:r>
            <a:r>
              <a:rPr lang="en-US" dirty="0" err="1" smtClean="0"/>
              <a:t>j</a:t>
            </a:r>
            <a:r>
              <a:rPr lang="en-US" dirty="0" smtClean="0"/>
              <a:t> </a:t>
            </a:r>
            <a:r>
              <a:rPr lang="en-US" dirty="0"/>
              <a:t>:= 1</a:t>
            </a:r>
          </a:p>
          <a:p>
            <a:r>
              <a:rPr lang="en-US" dirty="0"/>
              <a:t>    </a:t>
            </a:r>
            <a:r>
              <a:rPr lang="en-US" dirty="0" err="1" smtClean="0"/>
              <a:t>k</a:t>
            </a:r>
            <a:r>
              <a:rPr lang="en-US" dirty="0" smtClean="0"/>
              <a:t> </a:t>
            </a:r>
            <a:r>
              <a:rPr lang="en-US" dirty="0"/>
              <a:t>:= 0</a:t>
            </a:r>
            <a:endParaRPr lang="en-US" sz="2800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2438400" cy="12003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2:</a:t>
            </a:r>
            <a:r>
              <a:rPr lang="en-US" dirty="0" smtClean="0"/>
              <a:t> </a:t>
            </a:r>
          </a:p>
          <a:p>
            <a:endParaRPr lang="en-US" dirty="0" smtClean="0">
              <a:sym typeface="Symbol" charset="2"/>
            </a:endParaRPr>
          </a:p>
          <a:p>
            <a:r>
              <a:rPr lang="en-US" dirty="0" smtClean="0">
                <a:sym typeface="Symbol" charset="2"/>
              </a:rPr>
              <a:t>   </a:t>
            </a:r>
            <a:r>
              <a:rPr lang="en-US" dirty="0" smtClean="0"/>
              <a:t> if k2 &lt; 100</a:t>
            </a:r>
            <a:endParaRPr lang="en-US" dirty="0"/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810000" y="35052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3: if </a:t>
            </a:r>
            <a:r>
              <a:rPr lang="en-US" dirty="0" err="1" smtClean="0"/>
              <a:t>j</a:t>
            </a:r>
            <a:r>
              <a:rPr lang="en-US" dirty="0" smtClean="0"/>
              <a:t> </a:t>
            </a:r>
            <a:r>
              <a:rPr lang="en-US" dirty="0"/>
              <a:t>&lt; 20</a:t>
            </a:r>
            <a:endParaRPr lang="en-US" sz="2800" dirty="0"/>
          </a:p>
        </p:txBody>
      </p:sp>
      <p:cxnSp>
        <p:nvCxnSpPr>
          <p:cNvPr id="26" name="AutoShape 6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3178841" y="2168099"/>
            <a:ext cx="1393159" cy="1084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7"/>
          <p:cNvCxnSpPr>
            <a:cxnSpLocks noChangeShapeType="1"/>
            <a:stCxn id="24" idx="2"/>
            <a:endCxn id="25" idx="0"/>
          </p:cNvCxnSpPr>
          <p:nvPr/>
        </p:nvCxnSpPr>
        <p:spPr bwMode="auto">
          <a:xfrm rot="5400000">
            <a:off x="4924514" y="2638514"/>
            <a:ext cx="628472" cy="1104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6019800" y="35052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4: return </a:t>
            </a:r>
            <a:r>
              <a:rPr lang="en-US" dirty="0" err="1" smtClean="0"/>
              <a:t>j</a:t>
            </a:r>
            <a:endParaRPr lang="en-US" dirty="0"/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3810000" y="4419600"/>
            <a:ext cx="1981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5: </a:t>
            </a:r>
            <a:r>
              <a:rPr lang="en-US" dirty="0" err="1" smtClean="0"/>
              <a:t>j</a:t>
            </a:r>
            <a:r>
              <a:rPr lang="en-US" dirty="0" smtClean="0"/>
              <a:t> </a:t>
            </a:r>
            <a:r>
              <a:rPr lang="en-US" dirty="0"/>
              <a:t>:=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/>
              <a:t>    </a:t>
            </a:r>
            <a:r>
              <a:rPr lang="en-US" dirty="0" err="1" smtClean="0"/>
              <a:t>k</a:t>
            </a:r>
            <a:r>
              <a:rPr lang="en-US" dirty="0" smtClean="0"/>
              <a:t> </a:t>
            </a:r>
            <a:r>
              <a:rPr lang="en-US" dirty="0"/>
              <a:t>:= </a:t>
            </a:r>
            <a:r>
              <a:rPr lang="en-US" dirty="0" smtClean="0"/>
              <a:t>k+</a:t>
            </a:r>
            <a:r>
              <a:rPr lang="en-US" dirty="0"/>
              <a:t>1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6019800" y="4419600"/>
            <a:ext cx="19050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6: </a:t>
            </a:r>
            <a:r>
              <a:rPr lang="en-US" dirty="0" err="1" smtClean="0"/>
              <a:t>j</a:t>
            </a:r>
            <a:r>
              <a:rPr lang="en-US" dirty="0" smtClean="0"/>
              <a:t> </a:t>
            </a:r>
            <a:r>
              <a:rPr lang="en-US" dirty="0"/>
              <a:t>:= </a:t>
            </a:r>
            <a:r>
              <a:rPr lang="en-US" dirty="0" err="1" smtClean="0"/>
              <a:t>k</a:t>
            </a:r>
            <a:endParaRPr lang="en-US" dirty="0" smtClean="0"/>
          </a:p>
          <a:p>
            <a:r>
              <a:rPr lang="en-US" dirty="0"/>
              <a:t>    </a:t>
            </a:r>
            <a:r>
              <a:rPr lang="en-US" dirty="0" err="1" smtClean="0"/>
              <a:t>k</a:t>
            </a:r>
            <a:r>
              <a:rPr lang="en-US" dirty="0" smtClean="0"/>
              <a:t> </a:t>
            </a:r>
            <a:r>
              <a:rPr lang="en-US" dirty="0"/>
              <a:t>:= </a:t>
            </a:r>
            <a:r>
              <a:rPr lang="en-US" dirty="0" smtClean="0"/>
              <a:t>k+1</a:t>
            </a:r>
            <a:endParaRPr lang="en-US" sz="2800" dirty="0"/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4953000" y="5562600"/>
            <a:ext cx="2514600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: </a:t>
            </a:r>
            <a:r>
              <a:rPr lang="en-US" dirty="0" err="1" smtClean="0"/>
              <a:t>j</a:t>
            </a:r>
            <a:r>
              <a:rPr lang="en-US" dirty="0" smtClean="0"/>
              <a:t> := </a:t>
            </a:r>
            <a:r>
              <a:rPr lang="en-US" dirty="0" err="1" smtClean="0">
                <a:sym typeface="Symbol" charset="2"/>
              </a:rPr>
              <a:t>(j</a:t>
            </a:r>
            <a:r>
              <a:rPr lang="en-US" dirty="0" smtClean="0">
                <a:sym typeface="Symbol" charset="2"/>
              </a:rPr>
              <a:t>, </a:t>
            </a:r>
            <a:r>
              <a:rPr lang="en-US" dirty="0" err="1" smtClean="0">
                <a:sym typeface="Symbol" charset="2"/>
              </a:rPr>
              <a:t>j</a:t>
            </a:r>
            <a:r>
              <a:rPr lang="en-US" dirty="0" smtClean="0">
                <a:sym typeface="Symbol" charset="2"/>
              </a:rPr>
              <a:t>)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cxnSp>
        <p:nvCxnSpPr>
          <p:cNvPr id="32" name="AutoShape 12"/>
          <p:cNvCxnSpPr>
            <a:cxnSpLocks noChangeShapeType="1"/>
            <a:stCxn id="24" idx="2"/>
            <a:endCxn id="28" idx="0"/>
          </p:cNvCxnSpPr>
          <p:nvPr/>
        </p:nvCxnSpPr>
        <p:spPr bwMode="auto">
          <a:xfrm rot="16200000" flipH="1">
            <a:off x="6010364" y="2657564"/>
            <a:ext cx="628472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3"/>
          <p:cNvCxnSpPr>
            <a:cxnSpLocks noChangeShapeType="1"/>
            <a:stCxn id="25" idx="2"/>
            <a:endCxn id="29" idx="0"/>
          </p:cNvCxnSpPr>
          <p:nvPr/>
        </p:nvCxnSpPr>
        <p:spPr bwMode="auto">
          <a:xfrm>
            <a:off x="4686300" y="3971925"/>
            <a:ext cx="1143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14"/>
          <p:cNvCxnSpPr>
            <a:cxnSpLocks noChangeShapeType="1"/>
            <a:stCxn id="25" idx="2"/>
            <a:endCxn id="30" idx="0"/>
          </p:cNvCxnSpPr>
          <p:nvPr/>
        </p:nvCxnSpPr>
        <p:spPr bwMode="auto">
          <a:xfrm>
            <a:off x="4686300" y="3971925"/>
            <a:ext cx="22860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15"/>
          <p:cNvCxnSpPr>
            <a:cxnSpLocks noChangeShapeType="1"/>
            <a:stCxn id="29" idx="2"/>
            <a:endCxn id="31" idx="0"/>
          </p:cNvCxnSpPr>
          <p:nvPr/>
        </p:nvCxnSpPr>
        <p:spPr bwMode="auto">
          <a:xfrm rot="16200000" flipH="1">
            <a:off x="5349875" y="4702175"/>
            <a:ext cx="311150" cy="1409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" name="AutoShape 16"/>
          <p:cNvCxnSpPr>
            <a:cxnSpLocks noChangeShapeType="1"/>
            <a:stCxn id="30" idx="2"/>
            <a:endCxn id="31" idx="0"/>
          </p:cNvCxnSpPr>
          <p:nvPr/>
        </p:nvCxnSpPr>
        <p:spPr bwMode="auto">
          <a:xfrm rot="5400000">
            <a:off x="6435725" y="5026025"/>
            <a:ext cx="31115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" name="AutoShape 17"/>
          <p:cNvCxnSpPr>
            <a:cxnSpLocks noChangeShapeType="1"/>
            <a:stCxn id="31" idx="2"/>
            <a:endCxn id="24" idx="0"/>
          </p:cNvCxnSpPr>
          <p:nvPr/>
        </p:nvCxnSpPr>
        <p:spPr bwMode="auto">
          <a:xfrm rot="5400000" flipH="1">
            <a:off x="3642151" y="3825449"/>
            <a:ext cx="4717197" cy="419100"/>
          </a:xfrm>
          <a:prstGeom prst="curvedConnector5">
            <a:avLst>
              <a:gd name="adj1" fmla="val -4846"/>
              <a:gd name="adj2" fmla="val -623126"/>
              <a:gd name="adj3" fmla="val 10484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85800" y="3048000"/>
            <a:ext cx="1919666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Variable </a:t>
            </a:r>
            <a:r>
              <a:rPr lang="en-US" dirty="0" err="1" smtClean="0"/>
              <a:t>j</a:t>
            </a:r>
            <a:r>
              <a:rPr lang="en-US" dirty="0" smtClean="0"/>
              <a:t> in 5</a:t>
            </a:r>
          </a:p>
          <a:p>
            <a:r>
              <a:rPr lang="en-US" dirty="0" smtClean="0"/>
              <a:t>DF(5) = { 7 }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5800" y="4114800"/>
            <a:ext cx="1919666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Variable </a:t>
            </a:r>
            <a:r>
              <a:rPr lang="en-US" dirty="0" err="1" smtClean="0"/>
              <a:t>j</a:t>
            </a:r>
            <a:r>
              <a:rPr lang="en-US" dirty="0" smtClean="0"/>
              <a:t> in 7</a:t>
            </a:r>
          </a:p>
          <a:p>
            <a:r>
              <a:rPr lang="en-US" dirty="0" smtClean="0"/>
              <a:t>DF(7) = { 2 }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8</a:t>
            </a:fld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SSA Form</a:t>
            </a:r>
            <a:endParaRPr lang="en-US" dirty="0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1959641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1: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:= 1  </a:t>
            </a:r>
            <a:r>
              <a:rPr lang="en-US" dirty="0" err="1" smtClean="0"/>
              <a:t>j</a:t>
            </a:r>
            <a:r>
              <a:rPr lang="en-US" dirty="0" smtClean="0"/>
              <a:t> </a:t>
            </a:r>
            <a:r>
              <a:rPr lang="en-US" dirty="0"/>
              <a:t>:= 1</a:t>
            </a:r>
          </a:p>
          <a:p>
            <a:r>
              <a:rPr lang="en-US" dirty="0"/>
              <a:t>    </a:t>
            </a:r>
            <a:r>
              <a:rPr lang="en-US" dirty="0" err="1" smtClean="0"/>
              <a:t>k</a:t>
            </a:r>
            <a:r>
              <a:rPr lang="en-US" dirty="0" smtClean="0"/>
              <a:t> </a:t>
            </a:r>
            <a:r>
              <a:rPr lang="en-US" dirty="0"/>
              <a:t>:= 0</a:t>
            </a:r>
            <a:endParaRPr lang="en-US" sz="2800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2438400" cy="12003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2:</a:t>
            </a:r>
            <a:r>
              <a:rPr lang="en-US" dirty="0" smtClean="0"/>
              <a:t> </a:t>
            </a:r>
            <a:r>
              <a:rPr lang="en-US" dirty="0" err="1" smtClean="0"/>
              <a:t>j</a:t>
            </a:r>
            <a:r>
              <a:rPr lang="en-US" dirty="0" smtClean="0"/>
              <a:t> := </a:t>
            </a:r>
            <a:r>
              <a:rPr lang="en-US" dirty="0" err="1" smtClean="0">
                <a:sym typeface="Symbol" charset="2"/>
              </a:rPr>
              <a:t>(j</a:t>
            </a:r>
            <a:r>
              <a:rPr lang="en-US" dirty="0" smtClean="0">
                <a:sym typeface="Symbol" charset="2"/>
              </a:rPr>
              <a:t>, </a:t>
            </a:r>
            <a:r>
              <a:rPr lang="en-US" dirty="0" err="1" smtClean="0">
                <a:sym typeface="Symbol" charset="2"/>
              </a:rPr>
              <a:t>j</a:t>
            </a:r>
            <a:r>
              <a:rPr lang="en-US" dirty="0" smtClean="0">
                <a:sym typeface="Symbol" charset="2"/>
              </a:rPr>
              <a:t>)</a:t>
            </a:r>
            <a:endParaRPr lang="en-US" dirty="0" smtClean="0"/>
          </a:p>
          <a:p>
            <a:endParaRPr lang="en-US" dirty="0" smtClean="0">
              <a:sym typeface="Symbol" charset="2"/>
            </a:endParaRPr>
          </a:p>
          <a:p>
            <a:r>
              <a:rPr lang="en-US" dirty="0" smtClean="0">
                <a:sym typeface="Symbol" charset="2"/>
              </a:rPr>
              <a:t>   </a:t>
            </a:r>
            <a:r>
              <a:rPr lang="en-US" dirty="0" smtClean="0"/>
              <a:t> if k2 &lt; 100</a:t>
            </a:r>
            <a:endParaRPr lang="en-US" dirty="0"/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810000" y="35052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3: if </a:t>
            </a:r>
            <a:r>
              <a:rPr lang="en-US" dirty="0" err="1" smtClean="0"/>
              <a:t>j</a:t>
            </a:r>
            <a:r>
              <a:rPr lang="en-US" dirty="0" smtClean="0"/>
              <a:t> </a:t>
            </a:r>
            <a:r>
              <a:rPr lang="en-US" dirty="0"/>
              <a:t>&lt; 20</a:t>
            </a:r>
            <a:endParaRPr lang="en-US" sz="2800" dirty="0"/>
          </a:p>
        </p:txBody>
      </p:sp>
      <p:cxnSp>
        <p:nvCxnSpPr>
          <p:cNvPr id="26" name="AutoShape 6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3178841" y="2168099"/>
            <a:ext cx="1393159" cy="1084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7"/>
          <p:cNvCxnSpPr>
            <a:cxnSpLocks noChangeShapeType="1"/>
            <a:stCxn id="24" idx="2"/>
            <a:endCxn id="25" idx="0"/>
          </p:cNvCxnSpPr>
          <p:nvPr/>
        </p:nvCxnSpPr>
        <p:spPr bwMode="auto">
          <a:xfrm rot="5400000">
            <a:off x="4924514" y="2638514"/>
            <a:ext cx="628472" cy="1104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6019800" y="35052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4: return </a:t>
            </a:r>
            <a:r>
              <a:rPr lang="en-US" dirty="0" err="1" smtClean="0"/>
              <a:t>j</a:t>
            </a:r>
            <a:endParaRPr lang="en-US" dirty="0"/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3810000" y="4419600"/>
            <a:ext cx="1981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5: </a:t>
            </a:r>
            <a:r>
              <a:rPr lang="en-US" dirty="0" err="1" smtClean="0"/>
              <a:t>j</a:t>
            </a:r>
            <a:r>
              <a:rPr lang="en-US" dirty="0" smtClean="0"/>
              <a:t> </a:t>
            </a:r>
            <a:r>
              <a:rPr lang="en-US" dirty="0"/>
              <a:t>:=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/>
              <a:t>    </a:t>
            </a:r>
            <a:r>
              <a:rPr lang="en-US" dirty="0" err="1" smtClean="0"/>
              <a:t>k</a:t>
            </a:r>
            <a:r>
              <a:rPr lang="en-US" dirty="0" smtClean="0"/>
              <a:t> </a:t>
            </a:r>
            <a:r>
              <a:rPr lang="en-US" dirty="0"/>
              <a:t>:= </a:t>
            </a:r>
            <a:r>
              <a:rPr lang="en-US" dirty="0" smtClean="0"/>
              <a:t>k+</a:t>
            </a:r>
            <a:r>
              <a:rPr lang="en-US" dirty="0"/>
              <a:t>1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6019800" y="4419600"/>
            <a:ext cx="19050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6: </a:t>
            </a:r>
            <a:r>
              <a:rPr lang="en-US" dirty="0" err="1" smtClean="0"/>
              <a:t>j</a:t>
            </a:r>
            <a:r>
              <a:rPr lang="en-US" dirty="0" smtClean="0"/>
              <a:t> </a:t>
            </a:r>
            <a:r>
              <a:rPr lang="en-US" dirty="0"/>
              <a:t>:= </a:t>
            </a:r>
            <a:r>
              <a:rPr lang="en-US" dirty="0" err="1" smtClean="0"/>
              <a:t>k</a:t>
            </a:r>
            <a:endParaRPr lang="en-US" dirty="0" smtClean="0"/>
          </a:p>
          <a:p>
            <a:r>
              <a:rPr lang="en-US" dirty="0"/>
              <a:t>    </a:t>
            </a:r>
            <a:r>
              <a:rPr lang="en-US" dirty="0" err="1" smtClean="0"/>
              <a:t>k</a:t>
            </a:r>
            <a:r>
              <a:rPr lang="en-US" dirty="0" smtClean="0"/>
              <a:t> </a:t>
            </a:r>
            <a:r>
              <a:rPr lang="en-US" dirty="0"/>
              <a:t>:= </a:t>
            </a:r>
            <a:r>
              <a:rPr lang="en-US" dirty="0" smtClean="0"/>
              <a:t>k+1</a:t>
            </a:r>
            <a:endParaRPr lang="en-US" sz="2800" dirty="0"/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4953000" y="5562600"/>
            <a:ext cx="2514600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: </a:t>
            </a:r>
            <a:r>
              <a:rPr lang="en-US" dirty="0" err="1" smtClean="0"/>
              <a:t>j</a:t>
            </a:r>
            <a:r>
              <a:rPr lang="en-US" dirty="0" smtClean="0"/>
              <a:t> := </a:t>
            </a:r>
            <a:r>
              <a:rPr lang="en-US" dirty="0" err="1" smtClean="0">
                <a:sym typeface="Symbol" charset="2"/>
              </a:rPr>
              <a:t>(j</a:t>
            </a:r>
            <a:r>
              <a:rPr lang="en-US" dirty="0" smtClean="0">
                <a:sym typeface="Symbol" charset="2"/>
              </a:rPr>
              <a:t>, </a:t>
            </a:r>
            <a:r>
              <a:rPr lang="en-US" dirty="0" err="1" smtClean="0">
                <a:sym typeface="Symbol" charset="2"/>
              </a:rPr>
              <a:t>j</a:t>
            </a:r>
            <a:r>
              <a:rPr lang="en-US" dirty="0" smtClean="0">
                <a:sym typeface="Symbol" charset="2"/>
              </a:rPr>
              <a:t>)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cxnSp>
        <p:nvCxnSpPr>
          <p:cNvPr id="32" name="AutoShape 12"/>
          <p:cNvCxnSpPr>
            <a:cxnSpLocks noChangeShapeType="1"/>
            <a:stCxn id="24" idx="2"/>
            <a:endCxn id="28" idx="0"/>
          </p:cNvCxnSpPr>
          <p:nvPr/>
        </p:nvCxnSpPr>
        <p:spPr bwMode="auto">
          <a:xfrm rot="16200000" flipH="1">
            <a:off x="6010364" y="2657564"/>
            <a:ext cx="628472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3"/>
          <p:cNvCxnSpPr>
            <a:cxnSpLocks noChangeShapeType="1"/>
            <a:stCxn id="25" idx="2"/>
            <a:endCxn id="29" idx="0"/>
          </p:cNvCxnSpPr>
          <p:nvPr/>
        </p:nvCxnSpPr>
        <p:spPr bwMode="auto">
          <a:xfrm>
            <a:off x="4686300" y="3971925"/>
            <a:ext cx="1143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14"/>
          <p:cNvCxnSpPr>
            <a:cxnSpLocks noChangeShapeType="1"/>
            <a:stCxn id="25" idx="2"/>
            <a:endCxn id="30" idx="0"/>
          </p:cNvCxnSpPr>
          <p:nvPr/>
        </p:nvCxnSpPr>
        <p:spPr bwMode="auto">
          <a:xfrm>
            <a:off x="4686300" y="3971925"/>
            <a:ext cx="22860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15"/>
          <p:cNvCxnSpPr>
            <a:cxnSpLocks noChangeShapeType="1"/>
            <a:stCxn id="29" idx="2"/>
            <a:endCxn id="31" idx="0"/>
          </p:cNvCxnSpPr>
          <p:nvPr/>
        </p:nvCxnSpPr>
        <p:spPr bwMode="auto">
          <a:xfrm rot="16200000" flipH="1">
            <a:off x="5349875" y="4702175"/>
            <a:ext cx="311150" cy="1409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" name="AutoShape 16"/>
          <p:cNvCxnSpPr>
            <a:cxnSpLocks noChangeShapeType="1"/>
            <a:stCxn id="30" idx="2"/>
            <a:endCxn id="31" idx="0"/>
          </p:cNvCxnSpPr>
          <p:nvPr/>
        </p:nvCxnSpPr>
        <p:spPr bwMode="auto">
          <a:xfrm rot="5400000">
            <a:off x="6435725" y="5026025"/>
            <a:ext cx="31115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" name="AutoShape 17"/>
          <p:cNvCxnSpPr>
            <a:cxnSpLocks noChangeShapeType="1"/>
            <a:stCxn id="31" idx="2"/>
            <a:endCxn id="24" idx="0"/>
          </p:cNvCxnSpPr>
          <p:nvPr/>
        </p:nvCxnSpPr>
        <p:spPr bwMode="auto">
          <a:xfrm rot="5400000" flipH="1">
            <a:off x="3642151" y="3825449"/>
            <a:ext cx="4717197" cy="419100"/>
          </a:xfrm>
          <a:prstGeom prst="curvedConnector5">
            <a:avLst>
              <a:gd name="adj1" fmla="val -4846"/>
              <a:gd name="adj2" fmla="val -623126"/>
              <a:gd name="adj3" fmla="val 10484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85800" y="3048000"/>
            <a:ext cx="1919666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Variable </a:t>
            </a:r>
            <a:r>
              <a:rPr lang="en-US" dirty="0" err="1" smtClean="0"/>
              <a:t>j</a:t>
            </a:r>
            <a:r>
              <a:rPr lang="en-US" dirty="0" smtClean="0"/>
              <a:t> in 5</a:t>
            </a:r>
          </a:p>
          <a:p>
            <a:r>
              <a:rPr lang="en-US" dirty="0" smtClean="0"/>
              <a:t>DF(5) = { 7 }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5800" y="4114800"/>
            <a:ext cx="1919666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Variable </a:t>
            </a:r>
            <a:r>
              <a:rPr lang="en-US" dirty="0" err="1" smtClean="0"/>
              <a:t>j</a:t>
            </a:r>
            <a:r>
              <a:rPr lang="en-US" dirty="0" smtClean="0"/>
              <a:t> in 7</a:t>
            </a:r>
          </a:p>
          <a:p>
            <a:r>
              <a:rPr lang="en-US" dirty="0" smtClean="0"/>
              <a:t>DF(7) = { 2 }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0" y="5181600"/>
            <a:ext cx="1919666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Variable </a:t>
            </a:r>
            <a:r>
              <a:rPr lang="en-US" dirty="0" err="1" smtClean="0"/>
              <a:t>j</a:t>
            </a:r>
            <a:r>
              <a:rPr lang="en-US" dirty="0" smtClean="0"/>
              <a:t> in 6</a:t>
            </a:r>
          </a:p>
          <a:p>
            <a:r>
              <a:rPr lang="en-US" dirty="0" smtClean="0"/>
              <a:t>DF(6) = { 7 }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9</a:t>
            </a:fld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SSA Form</a:t>
            </a:r>
            <a:endParaRPr lang="en-US" dirty="0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1959641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1: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:= 1  </a:t>
            </a:r>
            <a:r>
              <a:rPr lang="en-US" dirty="0" err="1" smtClean="0"/>
              <a:t>j</a:t>
            </a:r>
            <a:r>
              <a:rPr lang="en-US" dirty="0" smtClean="0"/>
              <a:t> </a:t>
            </a:r>
            <a:r>
              <a:rPr lang="en-US" dirty="0"/>
              <a:t>:= 1</a:t>
            </a:r>
          </a:p>
          <a:p>
            <a:r>
              <a:rPr lang="en-US" dirty="0"/>
              <a:t>    </a:t>
            </a:r>
            <a:r>
              <a:rPr lang="en-US" dirty="0" err="1" smtClean="0"/>
              <a:t>k</a:t>
            </a:r>
            <a:r>
              <a:rPr lang="en-US" dirty="0" smtClean="0"/>
              <a:t> </a:t>
            </a:r>
            <a:r>
              <a:rPr lang="en-US" dirty="0"/>
              <a:t>:= 0</a:t>
            </a:r>
            <a:endParaRPr lang="en-US" sz="2800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2438400" cy="12003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2:</a:t>
            </a:r>
            <a:r>
              <a:rPr lang="en-US" dirty="0" smtClean="0"/>
              <a:t> </a:t>
            </a:r>
            <a:r>
              <a:rPr lang="en-US" dirty="0" err="1" smtClean="0"/>
              <a:t>j</a:t>
            </a:r>
            <a:r>
              <a:rPr lang="en-US" dirty="0" smtClean="0"/>
              <a:t> := </a:t>
            </a:r>
            <a:r>
              <a:rPr lang="en-US" dirty="0" err="1" smtClean="0">
                <a:sym typeface="Symbol" charset="2"/>
              </a:rPr>
              <a:t>(j</a:t>
            </a:r>
            <a:r>
              <a:rPr lang="en-US" dirty="0" smtClean="0">
                <a:sym typeface="Symbol" charset="2"/>
              </a:rPr>
              <a:t>, </a:t>
            </a:r>
            <a:r>
              <a:rPr lang="en-US" dirty="0" err="1" smtClean="0">
                <a:sym typeface="Symbol" charset="2"/>
              </a:rPr>
              <a:t>j</a:t>
            </a:r>
            <a:r>
              <a:rPr lang="en-US" dirty="0" smtClean="0">
                <a:sym typeface="Symbol" charset="2"/>
              </a:rPr>
              <a:t>)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k</a:t>
            </a:r>
            <a:r>
              <a:rPr lang="en-US" dirty="0" smtClean="0"/>
              <a:t> := </a:t>
            </a:r>
            <a:r>
              <a:rPr lang="en-US" dirty="0" err="1" smtClean="0">
                <a:sym typeface="Symbol" charset="2"/>
              </a:rPr>
              <a:t>(k,k</a:t>
            </a:r>
            <a:r>
              <a:rPr lang="en-US" dirty="0" smtClean="0">
                <a:sym typeface="Symbol" charset="2"/>
              </a:rPr>
              <a:t>)</a:t>
            </a:r>
          </a:p>
          <a:p>
            <a:r>
              <a:rPr lang="en-US" dirty="0" smtClean="0">
                <a:sym typeface="Symbol" charset="2"/>
              </a:rPr>
              <a:t>   </a:t>
            </a:r>
            <a:r>
              <a:rPr lang="en-US" dirty="0" smtClean="0"/>
              <a:t> if k2 &lt; 100</a:t>
            </a:r>
            <a:endParaRPr lang="en-US" dirty="0"/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810000" y="35052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3: if </a:t>
            </a:r>
            <a:r>
              <a:rPr lang="en-US" dirty="0" err="1" smtClean="0"/>
              <a:t>j</a:t>
            </a:r>
            <a:r>
              <a:rPr lang="en-US" dirty="0" smtClean="0"/>
              <a:t> </a:t>
            </a:r>
            <a:r>
              <a:rPr lang="en-US" dirty="0"/>
              <a:t>&lt; 20</a:t>
            </a:r>
            <a:endParaRPr lang="en-US" sz="2800" dirty="0"/>
          </a:p>
        </p:txBody>
      </p:sp>
      <p:cxnSp>
        <p:nvCxnSpPr>
          <p:cNvPr id="26" name="AutoShape 6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3178841" y="2168099"/>
            <a:ext cx="1393159" cy="1084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7"/>
          <p:cNvCxnSpPr>
            <a:cxnSpLocks noChangeShapeType="1"/>
            <a:stCxn id="24" idx="2"/>
            <a:endCxn id="25" idx="0"/>
          </p:cNvCxnSpPr>
          <p:nvPr/>
        </p:nvCxnSpPr>
        <p:spPr bwMode="auto">
          <a:xfrm rot="5400000">
            <a:off x="4924514" y="2638514"/>
            <a:ext cx="628472" cy="1104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6019800" y="35052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4: return </a:t>
            </a:r>
            <a:r>
              <a:rPr lang="en-US" dirty="0" err="1" smtClean="0"/>
              <a:t>j</a:t>
            </a:r>
            <a:endParaRPr lang="en-US" dirty="0"/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3810000" y="4419600"/>
            <a:ext cx="1981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5: </a:t>
            </a:r>
            <a:r>
              <a:rPr lang="en-US" dirty="0" err="1" smtClean="0"/>
              <a:t>j</a:t>
            </a:r>
            <a:r>
              <a:rPr lang="en-US" dirty="0" smtClean="0"/>
              <a:t> </a:t>
            </a:r>
            <a:r>
              <a:rPr lang="en-US" dirty="0"/>
              <a:t>:=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/>
              <a:t>    </a:t>
            </a:r>
            <a:r>
              <a:rPr lang="en-US" dirty="0" err="1" smtClean="0"/>
              <a:t>k</a:t>
            </a:r>
            <a:r>
              <a:rPr lang="en-US" dirty="0" smtClean="0"/>
              <a:t> </a:t>
            </a:r>
            <a:r>
              <a:rPr lang="en-US" dirty="0"/>
              <a:t>:= </a:t>
            </a:r>
            <a:r>
              <a:rPr lang="en-US" dirty="0" smtClean="0"/>
              <a:t>k+</a:t>
            </a:r>
            <a:r>
              <a:rPr lang="en-US" dirty="0"/>
              <a:t>1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6019800" y="4419600"/>
            <a:ext cx="19050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6: </a:t>
            </a:r>
            <a:r>
              <a:rPr lang="en-US" dirty="0" err="1" smtClean="0"/>
              <a:t>j</a:t>
            </a:r>
            <a:r>
              <a:rPr lang="en-US" dirty="0" smtClean="0"/>
              <a:t> </a:t>
            </a:r>
            <a:r>
              <a:rPr lang="en-US" dirty="0"/>
              <a:t>:= </a:t>
            </a:r>
            <a:r>
              <a:rPr lang="en-US" dirty="0" err="1" smtClean="0"/>
              <a:t>k</a:t>
            </a:r>
            <a:endParaRPr lang="en-US" dirty="0" smtClean="0"/>
          </a:p>
          <a:p>
            <a:r>
              <a:rPr lang="en-US" dirty="0"/>
              <a:t>    </a:t>
            </a:r>
            <a:r>
              <a:rPr lang="en-US" dirty="0" err="1" smtClean="0"/>
              <a:t>k</a:t>
            </a:r>
            <a:r>
              <a:rPr lang="en-US" dirty="0" smtClean="0"/>
              <a:t> </a:t>
            </a:r>
            <a:r>
              <a:rPr lang="en-US" dirty="0"/>
              <a:t>:= </a:t>
            </a:r>
            <a:r>
              <a:rPr lang="en-US" dirty="0" smtClean="0"/>
              <a:t>k+1</a:t>
            </a:r>
            <a:endParaRPr lang="en-US" sz="2800" dirty="0"/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4953000" y="5562600"/>
            <a:ext cx="2514600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: </a:t>
            </a:r>
            <a:r>
              <a:rPr lang="en-US" dirty="0" err="1" smtClean="0"/>
              <a:t>j</a:t>
            </a:r>
            <a:r>
              <a:rPr lang="en-US" dirty="0" smtClean="0"/>
              <a:t> := </a:t>
            </a:r>
            <a:r>
              <a:rPr lang="en-US" dirty="0" err="1" smtClean="0">
                <a:sym typeface="Symbol" charset="2"/>
              </a:rPr>
              <a:t>(j</a:t>
            </a:r>
            <a:r>
              <a:rPr lang="en-US" dirty="0" smtClean="0">
                <a:sym typeface="Symbol" charset="2"/>
              </a:rPr>
              <a:t>, </a:t>
            </a:r>
            <a:r>
              <a:rPr lang="en-US" dirty="0" err="1" smtClean="0">
                <a:sym typeface="Symbol" charset="2"/>
              </a:rPr>
              <a:t>j</a:t>
            </a:r>
            <a:r>
              <a:rPr lang="en-US" dirty="0" smtClean="0">
                <a:sym typeface="Symbol" charset="2"/>
              </a:rPr>
              <a:t>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k</a:t>
            </a:r>
            <a:r>
              <a:rPr lang="en-US" dirty="0" smtClean="0"/>
              <a:t> := </a:t>
            </a:r>
            <a:r>
              <a:rPr lang="en-US" dirty="0" err="1" smtClean="0">
                <a:sym typeface="Symbol" charset="2"/>
              </a:rPr>
              <a:t>(k,k</a:t>
            </a:r>
            <a:r>
              <a:rPr lang="en-US" dirty="0" smtClean="0">
                <a:sym typeface="Symbol" charset="2"/>
              </a:rPr>
              <a:t>)</a:t>
            </a:r>
            <a:endParaRPr lang="en-US" dirty="0" smtClean="0"/>
          </a:p>
        </p:txBody>
      </p:sp>
      <p:cxnSp>
        <p:nvCxnSpPr>
          <p:cNvPr id="32" name="AutoShape 12"/>
          <p:cNvCxnSpPr>
            <a:cxnSpLocks noChangeShapeType="1"/>
            <a:stCxn id="24" idx="2"/>
            <a:endCxn id="28" idx="0"/>
          </p:cNvCxnSpPr>
          <p:nvPr/>
        </p:nvCxnSpPr>
        <p:spPr bwMode="auto">
          <a:xfrm rot="16200000" flipH="1">
            <a:off x="6010364" y="2657564"/>
            <a:ext cx="628472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3"/>
          <p:cNvCxnSpPr>
            <a:cxnSpLocks noChangeShapeType="1"/>
            <a:stCxn id="25" idx="2"/>
            <a:endCxn id="29" idx="0"/>
          </p:cNvCxnSpPr>
          <p:nvPr/>
        </p:nvCxnSpPr>
        <p:spPr bwMode="auto">
          <a:xfrm>
            <a:off x="4686300" y="3971925"/>
            <a:ext cx="1143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14"/>
          <p:cNvCxnSpPr>
            <a:cxnSpLocks noChangeShapeType="1"/>
            <a:stCxn id="25" idx="2"/>
            <a:endCxn id="30" idx="0"/>
          </p:cNvCxnSpPr>
          <p:nvPr/>
        </p:nvCxnSpPr>
        <p:spPr bwMode="auto">
          <a:xfrm>
            <a:off x="4686300" y="3971925"/>
            <a:ext cx="22860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15"/>
          <p:cNvCxnSpPr>
            <a:cxnSpLocks noChangeShapeType="1"/>
            <a:stCxn id="29" idx="2"/>
            <a:endCxn id="31" idx="0"/>
          </p:cNvCxnSpPr>
          <p:nvPr/>
        </p:nvCxnSpPr>
        <p:spPr bwMode="auto">
          <a:xfrm rot="16200000" flipH="1">
            <a:off x="5349875" y="4702175"/>
            <a:ext cx="311150" cy="1409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" name="AutoShape 16"/>
          <p:cNvCxnSpPr>
            <a:cxnSpLocks noChangeShapeType="1"/>
            <a:stCxn id="30" idx="2"/>
            <a:endCxn id="31" idx="0"/>
          </p:cNvCxnSpPr>
          <p:nvPr/>
        </p:nvCxnSpPr>
        <p:spPr bwMode="auto">
          <a:xfrm rot="5400000">
            <a:off x="6435725" y="5026025"/>
            <a:ext cx="31115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" name="AutoShape 17"/>
          <p:cNvCxnSpPr>
            <a:cxnSpLocks noChangeShapeType="1"/>
            <a:stCxn id="31" idx="2"/>
            <a:endCxn id="24" idx="0"/>
          </p:cNvCxnSpPr>
          <p:nvPr/>
        </p:nvCxnSpPr>
        <p:spPr bwMode="auto">
          <a:xfrm rot="5400000" flipH="1">
            <a:off x="3642151" y="3825449"/>
            <a:ext cx="4717197" cy="419100"/>
          </a:xfrm>
          <a:prstGeom prst="curvedConnector5">
            <a:avLst>
              <a:gd name="adj1" fmla="val -4846"/>
              <a:gd name="adj2" fmla="val -555989"/>
              <a:gd name="adj3" fmla="val 10484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85800" y="3048000"/>
            <a:ext cx="1988044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Variable </a:t>
            </a:r>
            <a:r>
              <a:rPr lang="en-US" dirty="0" err="1" smtClean="0"/>
              <a:t>k</a:t>
            </a:r>
            <a:r>
              <a:rPr lang="en-US" dirty="0" smtClean="0"/>
              <a:t> in 5</a:t>
            </a:r>
          </a:p>
          <a:p>
            <a:r>
              <a:rPr lang="en-US" dirty="0" smtClean="0"/>
              <a:t>DF(5) = { 7 }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5800" y="4114800"/>
            <a:ext cx="1988044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Variable </a:t>
            </a:r>
            <a:r>
              <a:rPr lang="en-US" dirty="0" err="1" smtClean="0"/>
              <a:t>k</a:t>
            </a:r>
            <a:r>
              <a:rPr lang="en-US" dirty="0" smtClean="0"/>
              <a:t> in 7</a:t>
            </a:r>
          </a:p>
          <a:p>
            <a:r>
              <a:rPr lang="en-US" dirty="0" smtClean="0"/>
              <a:t>DF(7) = { 2 }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0" y="5181600"/>
            <a:ext cx="1988044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Variable </a:t>
            </a:r>
            <a:r>
              <a:rPr lang="en-US" dirty="0" err="1" smtClean="0"/>
              <a:t>k</a:t>
            </a:r>
            <a:r>
              <a:rPr lang="en-US" dirty="0" smtClean="0"/>
              <a:t> in 6</a:t>
            </a:r>
          </a:p>
          <a:p>
            <a:r>
              <a:rPr lang="en-US" dirty="0" smtClean="0"/>
              <a:t>DF(6) = { 7 }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3705</TotalTime>
  <Words>1645</Words>
  <Application>Microsoft Macintosh PowerPoint</Application>
  <PresentationFormat>On-screen Show (4:3)</PresentationFormat>
  <Paragraphs>303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Blank Presentation</vt:lpstr>
      <vt:lpstr>Static Single Assignment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PowerPoint Presentation</vt:lpstr>
      <vt:lpstr>PowerPoint Presentation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1138</cp:revision>
  <cp:lastPrinted>2011-11-29T07:18:27Z</cp:lastPrinted>
  <dcterms:created xsi:type="dcterms:W3CDTF">2011-11-30T17:42:58Z</dcterms:created>
  <dcterms:modified xsi:type="dcterms:W3CDTF">2016-07-19T18:10:05Z</dcterms:modified>
</cp:coreProperties>
</file>