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328" r:id="rId2"/>
    <p:sldId id="258" r:id="rId3"/>
    <p:sldId id="310" r:id="rId4"/>
    <p:sldId id="311" r:id="rId5"/>
    <p:sldId id="312" r:id="rId6"/>
    <p:sldId id="313" r:id="rId7"/>
    <p:sldId id="314" r:id="rId8"/>
    <p:sldId id="322" r:id="rId9"/>
    <p:sldId id="315" r:id="rId10"/>
    <p:sldId id="316" r:id="rId11"/>
    <p:sldId id="317" r:id="rId12"/>
    <p:sldId id="318" r:id="rId13"/>
    <p:sldId id="319" r:id="rId14"/>
    <p:sldId id="324" r:id="rId15"/>
    <p:sldId id="325" r:id="rId16"/>
    <p:sldId id="326" r:id="rId17"/>
    <p:sldId id="327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79" autoAdjust="0"/>
    <p:restoredTop sz="91053"/>
  </p:normalViewPr>
  <p:slideViewPr>
    <p:cSldViewPr>
      <p:cViewPr varScale="1">
        <p:scale>
          <a:sx n="134" d="100"/>
          <a:sy n="134" d="100"/>
        </p:scale>
        <p:origin x="192" y="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0145A6CB-08E3-524B-8C9B-64D562E378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C51F-8611-2846-B43F-DCE58985665C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0CBF-7FC4-5B49-9018-1706E27386AE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03710-7A5A-2743-9FA5-26797524F547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13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15FA-3C37-834A-A1E6-2A4C5B46A4CD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42E6-9B4D-EC4C-A832-87241DDF3C93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27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16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7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2020-09-20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6372200" y="377966"/>
            <a:ext cx="2366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CFG1: Intro to CFGs</a:t>
            </a:r>
          </a:p>
        </p:txBody>
      </p:sp>
    </p:spTree>
    <p:extLst>
      <p:ext uri="{BB962C8B-B14F-4D97-AF65-F5344CB8AC3E}">
        <p14:creationId xmlns:p14="http://schemas.microsoft.com/office/powerpoint/2010/main" val="157894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686050" y="1543050"/>
            <a:ext cx="2286000" cy="2343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2F6-ED44-6C49-9CF2-96F0BC61B62E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4842032" y="2151478"/>
            <a:ext cx="2131220" cy="2552700"/>
            <a:chOff x="3312" y="1670"/>
            <a:chExt cx="1790" cy="2144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3338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818" y="2976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826" y="2976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70673" name="AutoShape 17"/>
            <p:cNvCxnSpPr>
              <a:cxnSpLocks noChangeShapeType="1"/>
              <a:stCxn id="70663" idx="2"/>
              <a:endCxn id="70664" idx="0"/>
            </p:cNvCxnSpPr>
            <p:nvPr/>
          </p:nvCxnSpPr>
          <p:spPr bwMode="auto">
            <a:xfrm flipH="1">
              <a:off x="3462" y="1980"/>
              <a:ext cx="49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4" name="AutoShape 18"/>
            <p:cNvCxnSpPr>
              <a:cxnSpLocks noChangeShapeType="1"/>
              <a:stCxn id="70663" idx="2"/>
              <a:endCxn id="70666" idx="0"/>
            </p:cNvCxnSpPr>
            <p:nvPr/>
          </p:nvCxnSpPr>
          <p:spPr bwMode="auto">
            <a:xfrm>
              <a:off x="3955" y="1980"/>
              <a:ext cx="11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5" name="AutoShape 19"/>
            <p:cNvCxnSpPr>
              <a:cxnSpLocks noChangeShapeType="1"/>
              <a:stCxn id="70663" idx="2"/>
              <a:endCxn id="70665" idx="0"/>
            </p:cNvCxnSpPr>
            <p:nvPr/>
          </p:nvCxnSpPr>
          <p:spPr bwMode="auto">
            <a:xfrm>
              <a:off x="3955" y="1980"/>
              <a:ext cx="490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6" name="AutoShape 20"/>
            <p:cNvCxnSpPr>
              <a:cxnSpLocks noChangeShapeType="1"/>
              <a:stCxn id="70664" idx="2"/>
              <a:endCxn id="70670" idx="0"/>
            </p:cNvCxnSpPr>
            <p:nvPr/>
          </p:nvCxnSpPr>
          <p:spPr bwMode="auto">
            <a:xfrm>
              <a:off x="3462" y="2614"/>
              <a:ext cx="1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7" name="AutoShape 21"/>
            <p:cNvCxnSpPr>
              <a:cxnSpLocks noChangeShapeType="1"/>
              <a:stCxn id="70665" idx="2"/>
              <a:endCxn id="70667" idx="0"/>
            </p:cNvCxnSpPr>
            <p:nvPr/>
          </p:nvCxnSpPr>
          <p:spPr bwMode="auto">
            <a:xfrm flipH="1">
              <a:off x="3943" y="2614"/>
              <a:ext cx="502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8" name="AutoShape 22"/>
            <p:cNvCxnSpPr>
              <a:cxnSpLocks noChangeShapeType="1"/>
              <a:stCxn id="70667" idx="2"/>
              <a:endCxn id="70671" idx="0"/>
            </p:cNvCxnSpPr>
            <p:nvPr/>
          </p:nvCxnSpPr>
          <p:spPr bwMode="auto">
            <a:xfrm>
              <a:off x="3943" y="3286"/>
              <a:ext cx="0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9" name="AutoShape 23"/>
            <p:cNvCxnSpPr>
              <a:cxnSpLocks noChangeShapeType="1"/>
              <a:stCxn id="70665" idx="2"/>
              <a:endCxn id="70669" idx="0"/>
            </p:cNvCxnSpPr>
            <p:nvPr/>
          </p:nvCxnSpPr>
          <p:spPr bwMode="auto">
            <a:xfrm>
              <a:off x="4444" y="2614"/>
              <a:ext cx="2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0" name="AutoShape 24"/>
            <p:cNvCxnSpPr>
              <a:cxnSpLocks noChangeShapeType="1"/>
              <a:stCxn id="70665" idx="2"/>
              <a:endCxn id="70668" idx="0"/>
            </p:cNvCxnSpPr>
            <p:nvPr/>
          </p:nvCxnSpPr>
          <p:spPr bwMode="auto">
            <a:xfrm>
              <a:off x="4445" y="2614"/>
              <a:ext cx="506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1" name="AutoShape 25"/>
            <p:cNvCxnSpPr>
              <a:cxnSpLocks noChangeShapeType="1"/>
              <a:stCxn id="70668" idx="2"/>
              <a:endCxn id="70672" idx="0"/>
            </p:cNvCxnSpPr>
            <p:nvPr/>
          </p:nvCxnSpPr>
          <p:spPr bwMode="auto">
            <a:xfrm>
              <a:off x="4950" y="3286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1257300" y="1608535"/>
            <a:ext cx="1079142" cy="16989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-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id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652120" y="1167594"/>
            <a:ext cx="3096344" cy="7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Leaf nodes: terminals</a:t>
            </a:r>
          </a:p>
          <a:p>
            <a:pPr marL="0" indent="0" eaLnBrk="1" hangingPunct="1">
              <a:buNone/>
            </a:pP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Interior nodes: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0F3C3-0A6B-9943-AE42-69A1C73E451A}"/>
              </a:ext>
            </a:extLst>
          </p:cNvPr>
          <p:cNvSpPr txBox="1"/>
          <p:nvPr/>
        </p:nvSpPr>
        <p:spPr>
          <a:xfrm>
            <a:off x="1257300" y="4086079"/>
            <a:ext cx="1998222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Notation:</a:t>
            </a:r>
            <a:b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sym typeface="Symbol" charset="2"/>
              </a:rPr>
              <a:t>* id + id * id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7" grpId="0" uiExpand="1" build="p" autoUpdateAnimBg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Leftmost 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543050"/>
            <a:ext cx="21717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8644-89E8-AD45-A68C-4669D4E822C8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4800601" y="1885951"/>
            <a:ext cx="2416970" cy="2381250"/>
            <a:chOff x="2640" y="1670"/>
            <a:chExt cx="2030" cy="2000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830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4394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40" y="2304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2666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674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368" y="2832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640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648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71695" name="AutoShape 15"/>
            <p:cNvCxnSpPr>
              <a:cxnSpLocks noChangeShapeType="1"/>
              <a:stCxn id="71685" idx="2"/>
              <a:endCxn id="71686" idx="0"/>
            </p:cNvCxnSpPr>
            <p:nvPr/>
          </p:nvCxnSpPr>
          <p:spPr bwMode="auto">
            <a:xfrm>
              <a:off x="3954" y="1980"/>
              <a:ext cx="564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6" name="AutoShape 16"/>
            <p:cNvCxnSpPr>
              <a:cxnSpLocks noChangeShapeType="1"/>
              <a:stCxn id="71685" idx="2"/>
              <a:endCxn id="71688" idx="0"/>
            </p:cNvCxnSpPr>
            <p:nvPr/>
          </p:nvCxnSpPr>
          <p:spPr bwMode="auto">
            <a:xfrm>
              <a:off x="3954" y="1980"/>
              <a:ext cx="1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7" name="AutoShape 17"/>
            <p:cNvCxnSpPr>
              <a:cxnSpLocks noChangeShapeType="1"/>
              <a:stCxn id="71685" idx="2"/>
              <a:endCxn id="71687" idx="0"/>
            </p:cNvCxnSpPr>
            <p:nvPr/>
          </p:nvCxnSpPr>
          <p:spPr bwMode="auto">
            <a:xfrm flipH="1">
              <a:off x="3196" y="1980"/>
              <a:ext cx="75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8" name="AutoShape 18"/>
            <p:cNvCxnSpPr>
              <a:cxnSpLocks noChangeShapeType="1"/>
              <a:stCxn id="71686" idx="2"/>
              <a:endCxn id="71692" idx="0"/>
            </p:cNvCxnSpPr>
            <p:nvPr/>
          </p:nvCxnSpPr>
          <p:spPr bwMode="auto">
            <a:xfrm>
              <a:off x="4518" y="2614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9" name="AutoShape 19"/>
            <p:cNvCxnSpPr>
              <a:cxnSpLocks noChangeShapeType="1"/>
              <a:stCxn id="71687" idx="2"/>
              <a:endCxn id="71689" idx="0"/>
            </p:cNvCxnSpPr>
            <p:nvPr/>
          </p:nvCxnSpPr>
          <p:spPr bwMode="auto">
            <a:xfrm flipH="1">
              <a:off x="2790" y="2614"/>
              <a:ext cx="406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0" name="AutoShape 20"/>
            <p:cNvCxnSpPr>
              <a:cxnSpLocks noChangeShapeType="1"/>
              <a:stCxn id="71689" idx="2"/>
              <a:endCxn id="71693" idx="0"/>
            </p:cNvCxnSpPr>
            <p:nvPr/>
          </p:nvCxnSpPr>
          <p:spPr bwMode="auto">
            <a:xfrm>
              <a:off x="2790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1" name="AutoShape 21"/>
            <p:cNvCxnSpPr>
              <a:cxnSpLocks noChangeShapeType="1"/>
              <a:stCxn id="71687" idx="2"/>
              <a:endCxn id="71691" idx="0"/>
            </p:cNvCxnSpPr>
            <p:nvPr/>
          </p:nvCxnSpPr>
          <p:spPr bwMode="auto">
            <a:xfrm>
              <a:off x="3196" y="2614"/>
              <a:ext cx="2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2" name="AutoShape 22"/>
            <p:cNvCxnSpPr>
              <a:cxnSpLocks noChangeShapeType="1"/>
              <a:stCxn id="71687" idx="2"/>
              <a:endCxn id="71690" idx="0"/>
            </p:cNvCxnSpPr>
            <p:nvPr/>
          </p:nvCxnSpPr>
          <p:spPr bwMode="auto">
            <a:xfrm>
              <a:off x="3196" y="2614"/>
              <a:ext cx="602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3" name="AutoShape 23"/>
            <p:cNvCxnSpPr>
              <a:cxnSpLocks noChangeShapeType="1"/>
              <a:stCxn id="71690" idx="2"/>
              <a:endCxn id="71694" idx="0"/>
            </p:cNvCxnSpPr>
            <p:nvPr/>
          </p:nvCxnSpPr>
          <p:spPr bwMode="auto">
            <a:xfrm>
              <a:off x="3799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257300" y="1608535"/>
            <a:ext cx="1079142" cy="16989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-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id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068826" y="843907"/>
            <a:ext cx="4621089" cy="67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Parse tree disambiguates operator precedence:</a:t>
            </a:r>
          </a:p>
          <a:p>
            <a:pPr marL="0" indent="0" eaLnBrk="1" hangingPunct="1">
              <a:buNone/>
            </a:pP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         (</a:t>
            </a:r>
            <a:r>
              <a:rPr lang="en-US" sz="1800" kern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id+id</a:t>
            </a: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)*id      </a:t>
            </a:r>
            <a:r>
              <a:rPr lang="en-US" sz="1800" kern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vs</a:t>
            </a: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   id+(id*id)</a:t>
            </a:r>
          </a:p>
        </p:txBody>
      </p:sp>
    </p:spTree>
    <p:extLst>
      <p:ext uri="{BB962C8B-B14F-4D97-AF65-F5344CB8AC3E}">
        <p14:creationId xmlns:p14="http://schemas.microsoft.com/office/powerpoint/2010/main" val="11659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2628900" y="1543050"/>
            <a:ext cx="2057400" cy="24003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13</a:t>
            </a:fld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257300" y="1608535"/>
            <a:ext cx="1079142" cy="16989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-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id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350" dirty="0">
              <a:latin typeface="Calibri" panose="020F0502020204030204" pitchFamily="34" charset="0"/>
            </a:endParaRPr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486401" y="1943101"/>
            <a:ext cx="2416970" cy="2381250"/>
            <a:chOff x="2640" y="1670"/>
            <a:chExt cx="2030" cy="2000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94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66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74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54" y="1980"/>
              <a:ext cx="564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>
              <a:off x="3954" y="1980"/>
              <a:ext cx="1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196" y="1980"/>
              <a:ext cx="75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518" y="2614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790" y="2614"/>
              <a:ext cx="406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>
              <a:off x="2790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>
              <a:off x="3196" y="2614"/>
              <a:ext cx="2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196" y="2614"/>
              <a:ext cx="602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99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70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Rightmost vs. Leftmost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Rightmost and leftmost derivations have the same parse tree</a:t>
            </a:r>
          </a:p>
          <a:p>
            <a:pPr lvl="1"/>
            <a:r>
              <a:rPr lang="en-CA" dirty="0"/>
              <a:t>Every parse tree has a rightmost and a leftmost derivation</a:t>
            </a:r>
          </a:p>
          <a:p>
            <a:pPr lvl="1"/>
            <a:r>
              <a:rPr lang="en-CA" dirty="0"/>
              <a:t>Important in resolving ambiguity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CFG for a PL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First write (or read) a reference grammar of what you want to be valid programs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 now, we only worry about the structure, so the reference grammar might choose to over-generate in certain cases (e.g. </a:t>
            </a:r>
            <a:r>
              <a:rPr lang="en-US" sz="1800" dirty="0">
                <a:latin typeface="Courier" charset="0"/>
              </a:rPr>
              <a:t>bool x = 20;</a:t>
            </a:r>
            <a:r>
              <a:rPr lang="en-US" sz="21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Convert the reference grammar to a CFG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7423-FF06-534F-899C-C4A0E6D40CF8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+ E { $$ = $1 +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* E { $$ = $1 *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 { $$ =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- E { $$ = -1 *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{ $$ = $1 }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381626" y="1943101"/>
            <a:ext cx="2637235" cy="2401491"/>
            <a:chOff x="2552" y="1670"/>
            <a:chExt cx="2215" cy="2017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83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87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640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248" y="2833"/>
              <a:ext cx="51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id(5)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52" y="3377"/>
              <a:ext cx="51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id(2)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505" y="3377"/>
              <a:ext cx="51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id(3)</a:t>
              </a:r>
            </a:p>
          </p:txBody>
        </p:sp>
        <p:cxnSp>
          <p:nvCxnSpPr>
            <p:cNvPr id="17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955" y="1980"/>
              <a:ext cx="553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3955" y="1980"/>
              <a:ext cx="11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197" y="1980"/>
              <a:ext cx="75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2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4508" y="2614"/>
              <a:ext cx="0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2811" y="2614"/>
              <a:ext cx="385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4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>
              <a:off x="2811" y="3142"/>
              <a:ext cx="1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5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3197" y="2614"/>
              <a:ext cx="2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6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197" y="2614"/>
              <a:ext cx="568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7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>
              <a:off x="3764" y="3142"/>
              <a:ext cx="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166066" y="3381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62210" y="3381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6126" y="2679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26306" y="2841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70222" y="1815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25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18C747-9E41-2F42-9689-BF089AAF819B}"/>
              </a:ext>
            </a:extLst>
          </p:cNvPr>
          <p:cNvGrpSpPr/>
          <p:nvPr/>
        </p:nvGrpSpPr>
        <p:grpSpPr>
          <a:xfrm>
            <a:off x="816652" y="1371488"/>
            <a:ext cx="1601522" cy="383288"/>
            <a:chOff x="1284509" y="2049527"/>
            <a:chExt cx="2135363" cy="5110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A5EB35-0DDB-2640-9D7B-5CCC5D855646}"/>
                </a:ext>
              </a:extLst>
            </p:cNvPr>
            <p:cNvSpPr/>
            <p:nvPr/>
          </p:nvSpPr>
          <p:spPr bwMode="auto">
            <a:xfrm>
              <a:off x="1284509" y="2049527"/>
              <a:ext cx="349957" cy="51105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EC4E9B-12EA-B440-9068-D0D1C18540B2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4993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C2339F3C-161B-6B4D-BF9F-F30867CBFA87}"/>
                </a:ext>
              </a:extLst>
            </p:cNvPr>
            <p:cNvCxnSpPr>
              <a:cxnSpLocks/>
              <a:stCxn id="34" idx="0"/>
              <a:endCxn id="2" idx="0"/>
            </p:cNvCxnSpPr>
            <p:nvPr/>
          </p:nvCxnSpPr>
          <p:spPr bwMode="auto">
            <a:xfrm rot="16200000" flipV="1">
              <a:off x="2327060" y="1181956"/>
              <a:ext cx="9217" cy="1744360"/>
            </a:xfrm>
            <a:prstGeom prst="curvedConnector3">
              <a:avLst>
                <a:gd name="adj1" fmla="val 340681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876895-A374-C14C-82C8-A31B23ED6BAF}"/>
              </a:ext>
            </a:extLst>
          </p:cNvPr>
          <p:cNvGrpSpPr/>
          <p:nvPr/>
        </p:nvGrpSpPr>
        <p:grpSpPr>
          <a:xfrm>
            <a:off x="1314786" y="1358688"/>
            <a:ext cx="1627507" cy="397465"/>
            <a:chOff x="983213" y="2046227"/>
            <a:chExt cx="2170010" cy="52995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73A5C4-DB46-634B-A20D-126192D0A569}"/>
                </a:ext>
              </a:extLst>
            </p:cNvPr>
            <p:cNvSpPr/>
            <p:nvPr/>
          </p:nvSpPr>
          <p:spPr bwMode="auto">
            <a:xfrm>
              <a:off x="983213" y="2060848"/>
              <a:ext cx="340313" cy="51105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DC1609-6FEA-FA45-98E1-8E438750CD0E}"/>
                </a:ext>
              </a:extLst>
            </p:cNvPr>
            <p:cNvSpPr/>
            <p:nvPr/>
          </p:nvSpPr>
          <p:spPr bwMode="auto">
            <a:xfrm>
              <a:off x="2721175" y="204622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06336E4C-1F5C-194F-8A81-CF9B40686E2E}"/>
                </a:ext>
              </a:extLst>
            </p:cNvPr>
            <p:cNvCxnSpPr>
              <a:cxnSpLocks/>
              <a:stCxn id="44" idx="0"/>
              <a:endCxn id="43" idx="0"/>
            </p:cNvCxnSpPr>
            <p:nvPr/>
          </p:nvCxnSpPr>
          <p:spPr bwMode="auto">
            <a:xfrm rot="16200000" flipH="1" flipV="1">
              <a:off x="2037975" y="1161622"/>
              <a:ext cx="14620" cy="1783829"/>
            </a:xfrm>
            <a:prstGeom prst="curvedConnector3">
              <a:avLst>
                <a:gd name="adj1" fmla="val -20848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6F653-A489-F442-9C94-CBB148067594}"/>
              </a:ext>
            </a:extLst>
          </p:cNvPr>
          <p:cNvGrpSpPr/>
          <p:nvPr/>
        </p:nvGrpSpPr>
        <p:grpSpPr>
          <a:xfrm>
            <a:off x="1732038" y="1357314"/>
            <a:ext cx="1734372" cy="395629"/>
            <a:chOff x="1061026" y="2058744"/>
            <a:chExt cx="2312497" cy="52750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876C71-B1B2-4444-BC45-69E174860E57}"/>
                </a:ext>
              </a:extLst>
            </p:cNvPr>
            <p:cNvSpPr/>
            <p:nvPr/>
          </p:nvSpPr>
          <p:spPr bwMode="auto">
            <a:xfrm>
              <a:off x="1061026" y="2060848"/>
              <a:ext cx="340313" cy="52540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4932A8-E1ED-4446-AC4D-4CC3C0ED10AD}"/>
                </a:ext>
              </a:extLst>
            </p:cNvPr>
            <p:cNvSpPr/>
            <p:nvPr/>
          </p:nvSpPr>
          <p:spPr bwMode="auto">
            <a:xfrm>
              <a:off x="2987824" y="2058744"/>
              <a:ext cx="385699" cy="51078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1433E95F-E1CF-4947-B890-824387D5AB8A}"/>
                </a:ext>
              </a:extLst>
            </p:cNvPr>
            <p:cNvCxnSpPr>
              <a:cxnSpLocks/>
              <a:stCxn id="48" idx="0"/>
              <a:endCxn id="47" idx="0"/>
            </p:cNvCxnSpPr>
            <p:nvPr/>
          </p:nvCxnSpPr>
          <p:spPr bwMode="auto">
            <a:xfrm rot="16200000" flipH="1" flipV="1">
              <a:off x="2204877" y="1085051"/>
              <a:ext cx="2104" cy="1949490"/>
            </a:xfrm>
            <a:prstGeom prst="curvedConnector3">
              <a:avLst>
                <a:gd name="adj1" fmla="val -1448669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FDE4C4-25CD-B946-940F-FA29FA573D12}"/>
              </a:ext>
            </a:extLst>
          </p:cNvPr>
          <p:cNvGrpSpPr/>
          <p:nvPr/>
        </p:nvGrpSpPr>
        <p:grpSpPr>
          <a:xfrm>
            <a:off x="5419983" y="2927311"/>
            <a:ext cx="1495171" cy="399296"/>
            <a:chOff x="5702643" y="3903080"/>
            <a:chExt cx="1993561" cy="532395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FB72E6DF-3EC2-8243-B264-F76CB35B7576}"/>
                </a:ext>
              </a:extLst>
            </p:cNvPr>
            <p:cNvCxnSpPr/>
            <p:nvPr/>
          </p:nvCxnSpPr>
          <p:spPr bwMode="auto">
            <a:xfrm rot="5400000" flipH="1" flipV="1">
              <a:off x="5685604" y="4036911"/>
              <a:ext cx="415603" cy="38152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E4B43CD2-4D31-464D-9CA6-8B2D61B5CB76}"/>
                </a:ext>
              </a:extLst>
            </p:cNvPr>
            <p:cNvCxnSpPr/>
            <p:nvPr/>
          </p:nvCxnSpPr>
          <p:spPr bwMode="auto">
            <a:xfrm rot="10800000">
              <a:off x="6944257" y="3903080"/>
              <a:ext cx="751947" cy="453641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632" name="Group 69631">
            <a:extLst>
              <a:ext uri="{FF2B5EF4-FFF2-40B4-BE49-F238E27FC236}">
                <a16:creationId xmlns:a16="http://schemas.microsoft.com/office/drawing/2014/main" id="{E3EC1549-B20B-DB4B-8D8C-1B484888CB81}"/>
              </a:ext>
            </a:extLst>
          </p:cNvPr>
          <p:cNvGrpSpPr/>
          <p:nvPr/>
        </p:nvGrpSpPr>
        <p:grpSpPr>
          <a:xfrm>
            <a:off x="6148984" y="2127648"/>
            <a:ext cx="1560911" cy="570310"/>
            <a:chOff x="6674642" y="2836867"/>
            <a:chExt cx="2081213" cy="760414"/>
          </a:xfrm>
        </p:grpSpPr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59F6A5EF-19F7-FA4E-BE89-62D39DF2A977}"/>
                </a:ext>
              </a:extLst>
            </p:cNvPr>
            <p:cNvCxnSpPr>
              <a:cxnSpLocks/>
              <a:stCxn id="9" idx="0"/>
              <a:endCxn id="7" idx="1"/>
            </p:cNvCxnSpPr>
            <p:nvPr/>
          </p:nvCxnSpPr>
          <p:spPr bwMode="auto">
            <a:xfrm rot="5400000" flipH="1" flipV="1">
              <a:off x="6797276" y="2714234"/>
              <a:ext cx="760413" cy="1005681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64863535-7857-D047-B947-5CC1049BE784}"/>
                </a:ext>
              </a:extLst>
            </p:cNvPr>
            <p:cNvCxnSpPr>
              <a:cxnSpLocks/>
              <a:stCxn id="8" idx="0"/>
              <a:endCxn id="7" idx="3"/>
            </p:cNvCxnSpPr>
            <p:nvPr/>
          </p:nvCxnSpPr>
          <p:spPr bwMode="auto">
            <a:xfrm rot="16200000" flipV="1">
              <a:off x="8035527" y="2876952"/>
              <a:ext cx="760413" cy="680243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70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CFG notation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* E</a:t>
            </a:r>
            <a:r>
              <a:rPr lang="en-US" sz="1800" dirty="0"/>
              <a:t> 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+ E</a:t>
            </a:r>
          </a:p>
          <a:p>
            <a:r>
              <a:rPr lang="en-US" dirty="0"/>
              <a:t>Backus </a:t>
            </a:r>
            <a:r>
              <a:rPr lang="en-US" dirty="0" err="1"/>
              <a:t>Naur</a:t>
            </a:r>
            <a:r>
              <a:rPr lang="en-US" dirty="0"/>
              <a:t> notation</a:t>
            </a:r>
          </a:p>
          <a:p>
            <a:pPr lvl="1">
              <a:buFontTx/>
              <a:buNone/>
            </a:pPr>
            <a:r>
              <a:rPr lang="en-US" dirty="0"/>
              <a:t>E ::= E * E | E + E  </a:t>
            </a:r>
          </a:p>
          <a:p>
            <a:pPr lvl="1">
              <a:buFontTx/>
              <a:buNone/>
            </a:pPr>
            <a:r>
              <a:rPr lang="en-US" dirty="0"/>
              <a:t>(an or-list of right hand sides)</a:t>
            </a:r>
          </a:p>
          <a:p>
            <a:pPr lvl="1">
              <a:buFontTx/>
              <a:buNone/>
            </a:pPr>
            <a:r>
              <a:rPr lang="en-US" dirty="0"/>
              <a:t>Also:</a:t>
            </a:r>
          </a:p>
          <a:p>
            <a:pPr lvl="1">
              <a:buFontTx/>
              <a:buNone/>
            </a:pPr>
            <a:r>
              <a:rPr lang="en-US" dirty="0">
                <a:latin typeface="Anonymous Pro" panose="02060609030202000504" pitchFamily="49" charset="0"/>
                <a:ea typeface="Anonymous Pro" panose="02060609030202000504" pitchFamily="49" charset="0"/>
              </a:rPr>
              <a:t>E = E “*” E | E “+” 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752-E4C8-0445-8824-90025461059E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3535-5DE8-164B-AE23-9113A8D04F8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1428750" y="1771650"/>
            <a:ext cx="6343650" cy="2191941"/>
            <a:chOff x="240" y="910"/>
            <a:chExt cx="5328" cy="1841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960" y="1052"/>
              <a:ext cx="1104" cy="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Lexical </a:t>
              </a:r>
              <a:br>
                <a:rPr lang="en-US" sz="1800" dirty="0">
                  <a:latin typeface="Calibri" panose="020F0502020204030204" pitchFamily="34" charset="0"/>
                </a:rPr>
              </a:br>
              <a:r>
                <a:rPr lang="en-US" sz="1800" dirty="0">
                  <a:latin typeface="Calibri" panose="020F0502020204030204" pitchFamily="34" charset="0"/>
                </a:rPr>
                <a:t>Analyzer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416" y="1166"/>
              <a:ext cx="1152" cy="3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Later Stages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688" y="1055"/>
              <a:ext cx="1063" cy="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Parser</a:t>
              </a:r>
              <a:br>
                <a:rPr lang="en-US" sz="1800" dirty="0">
                  <a:latin typeface="Calibri" panose="020F0502020204030204" pitchFamily="34" charset="0"/>
                </a:rPr>
              </a:b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flipV="1">
              <a:off x="2064" y="1152"/>
              <a:ext cx="5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 flipH="1">
              <a:off x="2064" y="14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80" y="12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102" y="910"/>
              <a:ext cx="5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500" dirty="0">
                  <a:latin typeface="Calibri" panose="020F0502020204030204" pitchFamily="34" charset="0"/>
                </a:rPr>
                <a:t>token</a:t>
              </a:r>
              <a:endParaRPr lang="en-US" sz="1500" dirty="0">
                <a:latin typeface="Comic Sans MS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112" y="1268"/>
              <a:ext cx="54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500" dirty="0">
                  <a:latin typeface="Calibri" panose="020F0502020204030204" pitchFamily="34" charset="0"/>
                </a:rPr>
                <a:t>next()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240" y="1091"/>
              <a:ext cx="71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500" dirty="0">
                  <a:latin typeface="Calibri" panose="020F0502020204030204" pitchFamily="34" charset="0"/>
                </a:rPr>
                <a:t>source</a:t>
              </a:r>
              <a:br>
                <a:rPr lang="en-US" sz="1500" dirty="0">
                  <a:latin typeface="Calibri" panose="020F0502020204030204" pitchFamily="34" charset="0"/>
                </a:rPr>
              </a:br>
              <a:r>
                <a:rPr lang="en-US" sz="1500" dirty="0">
                  <a:latin typeface="Calibri" panose="020F0502020204030204" pitchFamily="34" charset="0"/>
                </a:rPr>
                <a:t>program</a:t>
              </a:r>
              <a:endParaRPr lang="en-US" sz="1500" dirty="0">
                <a:latin typeface="Comic Sans MS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744" y="134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840" y="1107"/>
              <a:ext cx="576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500" dirty="0">
                  <a:latin typeface="Calibri" panose="020F0502020204030204" pitchFamily="34" charset="0"/>
                </a:rPr>
                <a:t>parse tree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rot="16200000" flipH="1">
              <a:off x="1176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rot="16200000" flipH="1">
              <a:off x="2904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960" y="2208"/>
              <a:ext cx="1104" cy="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Lexical Errors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688" y="2208"/>
              <a:ext cx="1056" cy="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Syntax Errors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31643" y="2517745"/>
            <a:ext cx="9721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solidFill>
                  <a:srgbClr val="FF0000"/>
                </a:solidFill>
                <a:latin typeface="Calibri" panose="020F0502020204030204" pitchFamily="34" charset="0"/>
              </a:rPr>
              <a:t>String of characters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9441" y="2573056"/>
            <a:ext cx="1366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solidFill>
                  <a:srgbClr val="FF0000"/>
                </a:solidFill>
                <a:latin typeface="Calibri" panose="020F0502020204030204" pitchFamily="34" charset="0"/>
              </a:rPr>
              <a:t>flex: </a:t>
            </a:r>
            <a:r>
              <a:rPr lang="en-CA" sz="1350" dirty="0" err="1">
                <a:solidFill>
                  <a:srgbClr val="FF0000"/>
                </a:solidFill>
                <a:latin typeface="Calibri" panose="020F0502020204030204" pitchFamily="34" charset="0"/>
              </a:rPr>
              <a:t>yylex</a:t>
            </a:r>
            <a:r>
              <a:rPr lang="en-CA" sz="1350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all string of tokens are valid programs</a:t>
            </a:r>
          </a:p>
          <a:p>
            <a:r>
              <a:rPr lang="en-CA" dirty="0"/>
              <a:t>Parser distinguishes between valid and invalid programs</a:t>
            </a:r>
          </a:p>
          <a:p>
            <a:r>
              <a:rPr lang="en-CA" dirty="0"/>
              <a:t>We need </a:t>
            </a:r>
          </a:p>
          <a:p>
            <a:pPr lvl="1"/>
            <a:r>
              <a:rPr lang="en-CA" dirty="0"/>
              <a:t>A language for describing valid string of tokens</a:t>
            </a:r>
          </a:p>
          <a:p>
            <a:pPr lvl="1"/>
            <a:r>
              <a:rPr lang="en-CA" dirty="0"/>
              <a:t>A method for distinguishing valid from invalid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languages have recursive structure </a:t>
            </a:r>
          </a:p>
          <a:p>
            <a:r>
              <a:rPr lang="en-CA" dirty="0"/>
              <a:t>An EXP is …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Context Free Grammars are natural notation for the recursive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7984" y="180064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CA" sz="1800" dirty="0">
                <a:latin typeface="Calibri" panose="020F0502020204030204" pitchFamily="34" charset="0"/>
              </a:rPr>
              <a:t> EXP </a:t>
            </a:r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</a:rPr>
              <a:t>	EXP 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3728" y="1800642"/>
            <a:ext cx="2200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if</a:t>
            </a:r>
            <a:r>
              <a:rPr lang="en-CA" sz="1800" dirty="0">
                <a:latin typeface="Calibri" panose="020F0502020204030204" pitchFamily="34" charset="0"/>
              </a:rPr>
              <a:t> EXP  </a:t>
            </a:r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then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</a:rPr>
              <a:t>	EXP 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else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</a:rPr>
              <a:t>	EXP</a:t>
            </a:r>
          </a:p>
        </p:txBody>
      </p:sp>
    </p:spTree>
    <p:extLst>
      <p:ext uri="{BB962C8B-B14F-4D97-AF65-F5344CB8AC3E}">
        <p14:creationId xmlns:p14="http://schemas.microsoft.com/office/powerpoint/2010/main" val="31932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CFG consists of</a:t>
                </a:r>
              </a:p>
              <a:p>
                <a:pPr lvl="1"/>
                <a:r>
                  <a:rPr lang="en-CA" dirty="0"/>
                  <a:t>A set of terminals 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endParaRPr lang="en-CA" dirty="0"/>
              </a:p>
              <a:p>
                <a:pPr lvl="1"/>
                <a:r>
                  <a:rPr lang="en-CA" dirty="0"/>
                  <a:t>A set on non-terminals    </a:t>
                </a:r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</a:p>
              <a:p>
                <a:pPr lvl="1"/>
                <a:r>
                  <a:rPr lang="en-CA" dirty="0"/>
                  <a:t>A start symbol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endParaRPr lang="en-CA" dirty="0"/>
              </a:p>
              <a:p>
                <a:pPr lvl="1"/>
                <a:r>
                  <a:rPr lang="en-CA" dirty="0"/>
                  <a:t>A set of  productions   </a:t>
                </a:r>
                <a:r>
                  <a:rPr lang="en-CA" dirty="0">
                    <a:solidFill>
                      <a:schemeClr val="accent2"/>
                    </a:solidFill>
                  </a:rPr>
                  <a:t> X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</a:t>
                </a:r>
                <a:r>
                  <a:rPr lang="en-CA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err="1">
                    <a:solidFill>
                      <a:schemeClr val="accent2"/>
                    </a:solidFill>
                  </a:rPr>
                  <a:t>n</a:t>
                </a:r>
                <a:endParaRPr lang="en-CA" baseline="-25000" dirty="0"/>
              </a:p>
              <a:p>
                <a:pPr marL="342900" lvl="1" indent="0">
                  <a:buNone/>
                </a:pPr>
                <a:r>
                  <a:rPr lang="en-CA" baseline="-25000" dirty="0"/>
                  <a:t>                    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r>
                  <a:rPr lang="en-CA" dirty="0"/>
                  <a:t> </a:t>
                </a:r>
              </a:p>
              <a:p>
                <a:pPr marL="342900" lvl="1" indent="0">
                  <a:buNone/>
                </a:pPr>
                <a:r>
                  <a:rPr lang="en-CA" dirty="0"/>
                  <a:t>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i</a:t>
                </a: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N U 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U {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}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3919" y="2249409"/>
            <a:ext cx="156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  <a:latin typeface="Calibri" panose="020F0502020204030204" pitchFamily="34" charset="0"/>
              </a:rPr>
              <a:t>Productions</a:t>
            </a:r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FB77A-2C73-DC4E-AA02-C5AB1E31F4ED}"/>
                  </a:ext>
                </a:extLst>
              </p:cNvPr>
              <p:cNvSpPr txBox="1"/>
              <p:nvPr/>
            </p:nvSpPr>
            <p:spPr>
              <a:xfrm>
                <a:off x="1013919" y="1434169"/>
                <a:ext cx="2293000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latin typeface="Calibri" panose="020F0502020204030204" pitchFamily="34" charset="0"/>
                  </a:rPr>
                  <a:t>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 | </m:t>
                    </m:r>
                    <m:r>
                      <a:rPr lang="en-CA" i="1">
                        <a:latin typeface="Cambria Math"/>
                      </a:rPr>
                      <m:t>𝑖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 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FB77A-2C73-DC4E-AA02-C5AB1E31F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19" y="1434169"/>
                <a:ext cx="2293000" cy="473591"/>
              </a:xfrm>
              <a:prstGeom prst="rect">
                <a:avLst/>
              </a:prstGeom>
              <a:blipFill>
                <a:blip r:embed="rId2"/>
                <a:stretch>
                  <a:fillRect l="-3846" t="-5128" r="-549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9AA513-09AF-C748-878D-BF20F037E3FE}"/>
                  </a:ext>
                </a:extLst>
              </p:cNvPr>
              <p:cNvSpPr txBox="1"/>
              <p:nvPr/>
            </p:nvSpPr>
            <p:spPr>
              <a:xfrm>
                <a:off x="1013919" y="2810153"/>
                <a:ext cx="13612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S</a:t>
                </a:r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( S )</a:t>
                </a:r>
                <a:endParaRPr lang="en-US" sz="28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9AA513-09AF-C748-878D-BF20F037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19" y="2810153"/>
                <a:ext cx="1361270" cy="523220"/>
              </a:xfrm>
              <a:prstGeom prst="rect">
                <a:avLst/>
              </a:prstGeom>
              <a:blipFill>
                <a:blip r:embed="rId3"/>
                <a:stretch>
                  <a:fillRect l="-9174" t="-11905" r="-733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F99540-BA59-9543-B1C7-4B3A47AE953B}"/>
                  </a:ext>
                </a:extLst>
              </p:cNvPr>
              <p:cNvSpPr txBox="1"/>
              <p:nvPr/>
            </p:nvSpPr>
            <p:spPr>
              <a:xfrm>
                <a:off x="1013919" y="3401997"/>
                <a:ext cx="978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l-GR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ε</a:t>
                </a:r>
                <a:endParaRPr lang="en-US" sz="28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F99540-BA59-9543-B1C7-4B3A47AE9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19" y="3401997"/>
                <a:ext cx="978153" cy="523220"/>
              </a:xfrm>
              <a:prstGeom prst="rect">
                <a:avLst/>
              </a:prstGeom>
              <a:blipFill>
                <a:blip r:embed="rId4"/>
                <a:stretch>
                  <a:fillRect l="-12821" t="-11628" r="-1282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47BE2B7-7114-814B-8A98-531C2D16261D}"/>
              </a:ext>
            </a:extLst>
          </p:cNvPr>
          <p:cNvSpPr/>
          <p:nvPr/>
        </p:nvSpPr>
        <p:spPr>
          <a:xfrm>
            <a:off x="3157069" y="2859782"/>
            <a:ext cx="1226134" cy="47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alibri" panose="020F0502020204030204" pitchFamily="34" charset="0"/>
              </a:rPr>
              <a:t>N = {S}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59526-4301-5A46-8950-4137CF63CA9E}"/>
              </a:ext>
            </a:extLst>
          </p:cNvPr>
          <p:cNvSpPr/>
          <p:nvPr/>
        </p:nvSpPr>
        <p:spPr>
          <a:xfrm>
            <a:off x="3152712" y="3451626"/>
            <a:ext cx="1442158" cy="47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alibri" panose="020F0502020204030204" pitchFamily="34" charset="0"/>
              </a:rPr>
              <a:t>T = { (, ) }</a:t>
            </a:r>
          </a:p>
        </p:txBody>
      </p:sp>
    </p:spTree>
    <p:extLst>
      <p:ext uri="{BB962C8B-B14F-4D97-AF65-F5344CB8AC3E}">
        <p14:creationId xmlns:p14="http://schemas.microsoft.com/office/powerpoint/2010/main" val="24022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5763" indent="-385763">
                  <a:buFont typeface="+mj-lt"/>
                  <a:buAutoNum type="arabicPeriod"/>
                </a:pPr>
                <a:r>
                  <a:rPr lang="en-CA" dirty="0"/>
                  <a:t>Begin with string that has only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/>
                  <a:t>Replace any non-terminal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/>
                  <a:t> in the string by the right-hand side of some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n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/>
                  <a:t>Repeat (2) until there is no non-terminals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15604" y="3318122"/>
                <a:ext cx="13444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1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r1: S</a:t>
                </a:r>
                <a:r>
                  <a:rPr lang="en-CA" sz="1800" dirty="0">
                    <a:solidFill>
                      <a:schemeClr val="accent2"/>
                    </a:solidFill>
                    <a:latin typeface="Calibri" panose="020F0502020204030204" pitchFamily="34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1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( S )</a:t>
                </a:r>
              </a:p>
              <a:p>
                <a:r>
                  <a:rPr lang="en-CA" sz="1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r2: S </a:t>
                </a:r>
                <a14:m>
                  <m:oMath xmlns:m="http://schemas.openxmlformats.org/officeDocument/2006/math"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1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l-GR" sz="1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ε</a:t>
                </a:r>
                <a:endParaRPr lang="en-CA" sz="1800" dirty="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04" y="3318122"/>
                <a:ext cx="1344438" cy="646331"/>
              </a:xfrm>
              <a:prstGeom prst="rect">
                <a:avLst/>
              </a:prstGeom>
              <a:blipFill>
                <a:blip r:embed="rId3"/>
                <a:stretch>
                  <a:fillRect l="-4717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287057" y="3352805"/>
            <a:ext cx="706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S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sz="1800" baseline="30000" dirty="0">
                <a:latin typeface="Calibri" panose="020F0502020204030204" pitchFamily="34" charset="0"/>
                <a:sym typeface="Symbol" charset="2"/>
              </a:rPr>
              <a:t>r1</a:t>
            </a:r>
            <a:endParaRPr lang="en-CA" sz="1800" baseline="30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929" y="3353960"/>
            <a:ext cx="95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( S )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sz="1800" baseline="30000" dirty="0">
                <a:latin typeface="Calibri" panose="020F0502020204030204" pitchFamily="34" charset="0"/>
                <a:sym typeface="Symbol" charset="2"/>
              </a:rPr>
              <a:t>r1</a:t>
            </a:r>
            <a:endParaRPr lang="en-CA" sz="1800" baseline="30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9466" y="3343133"/>
            <a:ext cx="1428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( ( S ) )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sz="1800" baseline="30000" dirty="0">
                <a:latin typeface="Calibri" panose="020F0502020204030204" pitchFamily="34" charset="0"/>
                <a:sym typeface="Symbol" charset="2"/>
              </a:rPr>
              <a:t>r2</a:t>
            </a:r>
            <a:endParaRPr lang="en-CA" sz="1800" baseline="30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51081" y="3328416"/>
            <a:ext cx="95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( (   ) )</a:t>
            </a:r>
          </a:p>
        </p:txBody>
      </p:sp>
    </p:spTree>
    <p:extLst>
      <p:ext uri="{BB962C8B-B14F-4D97-AF65-F5344CB8AC3E}">
        <p14:creationId xmlns:p14="http://schemas.microsoft.com/office/powerpoint/2010/main" val="22981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Parse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derivation is a sequence of productions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1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m:rPr>
                          <m:nor/>
                        </m:rPr>
                        <a:rPr lang="en-US" sz="2100" dirty="0">
                          <a:sym typeface="Symbol" charset="2"/>
                        </a:rPr>
                        <m:t></m:t>
                      </m:r>
                      <m:r>
                        <a:rPr lang="en-CA" sz="21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100" dirty="0">
                          <a:sym typeface="Symbol" charset="2"/>
                        </a:rPr>
                        <m:t></m:t>
                      </m:r>
                      <m:r>
                        <a:rPr lang="en-CA" sz="21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100" dirty="0">
                          <a:sym typeface="Symbol" charset="2"/>
                        </a:rPr>
                        <m:t></m:t>
                      </m:r>
                      <m:r>
                        <a:rPr lang="en-CA" sz="21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100" dirty="0">
                          <a:sym typeface="Symbol" charset="2"/>
                        </a:rPr>
                        <m:t></m:t>
                      </m:r>
                      <m:r>
                        <a:rPr lang="en-CA" sz="21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en-CA" sz="2100" dirty="0">
                  <a:solidFill>
                    <a:schemeClr val="accent2"/>
                  </a:solidFill>
                  <a:ea typeface="Cambria Math"/>
                </a:endParaRPr>
              </a:p>
              <a:p>
                <a:pPr marL="342900" lvl="2" indent="-342900"/>
                <a:endParaRPr lang="en-CA" sz="2400" dirty="0">
                  <a:solidFill>
                    <a:schemeClr val="accent2"/>
                  </a:solidFill>
                </a:endParaRPr>
              </a:p>
              <a:p>
                <a:pPr marL="342900" lvl="2" indent="-342900"/>
                <a:r>
                  <a:rPr lang="en-CA" sz="2400" dirty="0"/>
                  <a:t>A derivation can be drawn as a </a:t>
                </a:r>
                <a:r>
                  <a:rPr lang="en-CA" sz="2400" dirty="0">
                    <a:solidFill>
                      <a:schemeClr val="accent2"/>
                    </a:solidFill>
                  </a:rPr>
                  <a:t>parse tree</a:t>
                </a:r>
                <a:r>
                  <a:rPr lang="en-CA" sz="2400" dirty="0"/>
                  <a:t> </a:t>
                </a:r>
              </a:p>
              <a:p>
                <a:pPr marL="685800" lvl="3" indent="-342900"/>
                <a:r>
                  <a:rPr lang="en-CA" sz="2100" dirty="0"/>
                  <a:t>Start symbol is the tree’s root</a:t>
                </a:r>
              </a:p>
              <a:p>
                <a:pPr marL="685800" lvl="3" indent="-342900"/>
                <a:r>
                  <a:rPr lang="en-CA" sz="2100" dirty="0"/>
                  <a:t>For a production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sz="21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1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1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1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1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100" dirty="0"/>
                  <a:t> add </a:t>
                </a:r>
              </a:p>
              <a:p>
                <a:pPr marL="342900" lvl="3" indent="0">
                  <a:buNone/>
                </a:pPr>
                <a:r>
                  <a:rPr lang="en-CA" sz="2100" dirty="0"/>
                  <a:t>       children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1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1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1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100" dirty="0"/>
                  <a:t> to node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X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057955" y="3036596"/>
            <a:ext cx="1368028" cy="1123950"/>
            <a:chOff x="3485" y="1670"/>
            <a:chExt cx="1149" cy="94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2" y="1670"/>
              <a:ext cx="25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5" y="2304"/>
              <a:ext cx="31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Y</a:t>
              </a:r>
              <a:r>
                <a:rPr lang="en-US" sz="1800" baseline="-25000" dirty="0">
                  <a:latin typeface="Calibri" panose="020F0502020204030204" pitchFamily="34" charset="0"/>
                </a:rPr>
                <a:t>1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31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Y</a:t>
              </a:r>
              <a:r>
                <a:rPr lang="en-US" sz="1800" baseline="-25000" dirty="0" err="1">
                  <a:latin typeface="Calibri" panose="020F0502020204030204" pitchFamily="34" charset="0"/>
                </a:rPr>
                <a:t>n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8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…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2" y="1980"/>
              <a:ext cx="39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040" y="1980"/>
              <a:ext cx="437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9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of CFGs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8745-152C-4342-8F17-1D2D7C1F8349}"/>
              </a:ext>
            </a:extLst>
          </p:cNvPr>
          <p:cNvSpPr txBox="1"/>
          <p:nvPr/>
        </p:nvSpPr>
        <p:spPr>
          <a:xfrm>
            <a:off x="628650" y="130294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be a context free grammar with start symbol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, and terminals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B07FB-D33C-4541-ACF0-3CBD1896EB5B}"/>
              </a:ext>
            </a:extLst>
          </p:cNvPr>
          <p:cNvSpPr txBox="1"/>
          <p:nvPr/>
        </p:nvSpPr>
        <p:spPr>
          <a:xfrm>
            <a:off x="618331" y="2248239"/>
            <a:ext cx="335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language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L(G)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9E6392-2E1D-0D4E-920A-76F661D0A962}"/>
                  </a:ext>
                </a:extLst>
              </p:cNvPr>
              <p:cNvSpPr txBox="1"/>
              <p:nvPr/>
            </p:nvSpPr>
            <p:spPr>
              <a:xfrm>
                <a:off x="497582" y="2817060"/>
                <a:ext cx="519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𝑎𝑛𝑑</m:t>
                      </m:r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libri" panose="020F0502020204030204" pitchFamily="34" charset="0"/>
                              <a:sym typeface="Symbol" charset="2"/>
                            </a:rPr>
                            <m:t>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dirty="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9E6392-2E1D-0D4E-920A-76F661D0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2" y="2817060"/>
                <a:ext cx="5192511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86E297-E8EA-0942-96A4-E67E3D061E96}"/>
              </a:ext>
            </a:extLst>
          </p:cNvPr>
          <p:cNvSpPr txBox="1"/>
          <p:nvPr/>
        </p:nvSpPr>
        <p:spPr>
          <a:xfrm>
            <a:off x="618331" y="3795886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L(G) = {</a:t>
            </a:r>
            <a:r>
              <a:rPr lang="el-GR" dirty="0">
                <a:solidFill>
                  <a:schemeClr val="accent2"/>
                </a:solidFill>
                <a:latin typeface="Calibri" panose="020F0502020204030204" pitchFamily="34" charset="0"/>
              </a:rPr>
              <a:t>ε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, (), (()), ((())), …}</a:t>
            </a:r>
          </a:p>
        </p:txBody>
      </p:sp>
    </p:spTree>
    <p:extLst>
      <p:ext uri="{BB962C8B-B14F-4D97-AF65-F5344CB8AC3E}">
        <p14:creationId xmlns:p14="http://schemas.microsoft.com/office/powerpoint/2010/main" val="751614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Words>901</Words>
  <Application>Microsoft Macintosh PowerPoint</Application>
  <PresentationFormat>On-screen Show (16:9)</PresentationFormat>
  <Paragraphs>214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Anonymous Pro</vt:lpstr>
      <vt:lpstr>Arial</vt:lpstr>
      <vt:lpstr>Calibri</vt:lpstr>
      <vt:lpstr>Calibri Light</vt:lpstr>
      <vt:lpstr>Cambria Math</vt:lpstr>
      <vt:lpstr>Comic Sans MS</vt:lpstr>
      <vt:lpstr>Courier</vt:lpstr>
      <vt:lpstr>Times</vt:lpstr>
      <vt:lpstr>Times New Roman</vt:lpstr>
      <vt:lpstr>1_Office Theme</vt:lpstr>
      <vt:lpstr>Context-Free Grammars</vt:lpstr>
      <vt:lpstr>Parsing</vt:lpstr>
      <vt:lpstr>Parsing</vt:lpstr>
      <vt:lpstr>Context-free Grammars (CFGs)</vt:lpstr>
      <vt:lpstr>Context-free Grammars (CFGs)</vt:lpstr>
      <vt:lpstr>Context-free Grammars (CFGs)</vt:lpstr>
      <vt:lpstr>Context-free Grammars (CFGs)</vt:lpstr>
      <vt:lpstr>Derivation and Parse Tree</vt:lpstr>
      <vt:lpstr>Language of CFGs</vt:lpstr>
      <vt:lpstr>Arithmetic Expressions</vt:lpstr>
      <vt:lpstr>Derivation for id + id * id</vt:lpstr>
      <vt:lpstr>Leftmost derivation for id + id * id</vt:lpstr>
      <vt:lpstr>Rightmost derivation for id + id * id</vt:lpstr>
      <vt:lpstr>Rightmost vs. Leftmost Derivation</vt:lpstr>
      <vt:lpstr>Writing a CFG for a PL</vt:lpstr>
      <vt:lpstr>Arithmetic Expressions</vt:lpstr>
      <vt:lpstr>CFG Notation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318</cp:revision>
  <cp:lastPrinted>2019-06-20T15:29:11Z</cp:lastPrinted>
  <dcterms:created xsi:type="dcterms:W3CDTF">2011-10-06T20:12:26Z</dcterms:created>
  <dcterms:modified xsi:type="dcterms:W3CDTF">2020-09-20T20:36:24Z</dcterms:modified>
</cp:coreProperties>
</file>