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35" r:id="rId2"/>
    <p:sldId id="323" r:id="rId3"/>
    <p:sldId id="324" r:id="rId4"/>
    <p:sldId id="327" r:id="rId5"/>
    <p:sldId id="326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355" r:id="rId18"/>
    <p:sldId id="448" r:id="rId19"/>
    <p:sldId id="354" r:id="rId20"/>
    <p:sldId id="350" r:id="rId21"/>
    <p:sldId id="431" r:id="rId22"/>
    <p:sldId id="388" r:id="rId23"/>
    <p:sldId id="429" r:id="rId24"/>
    <p:sldId id="450" r:id="rId25"/>
    <p:sldId id="451" r:id="rId26"/>
    <p:sldId id="334" r:id="rId27"/>
    <p:sldId id="452" r:id="rId28"/>
    <p:sldId id="453" r:id="rId29"/>
    <p:sldId id="454" r:id="rId30"/>
    <p:sldId id="336" r:id="rId31"/>
    <p:sldId id="337" r:id="rId32"/>
    <p:sldId id="361" r:id="rId33"/>
    <p:sldId id="357" r:id="rId34"/>
    <p:sldId id="433" r:id="rId35"/>
    <p:sldId id="358" r:id="rId36"/>
    <p:sldId id="359" r:id="rId37"/>
    <p:sldId id="360" r:id="rId38"/>
    <p:sldId id="340" r:id="rId39"/>
    <p:sldId id="455" r:id="rId40"/>
    <p:sldId id="456" r:id="rId41"/>
    <p:sldId id="457" r:id="rId42"/>
    <p:sldId id="458" r:id="rId43"/>
    <p:sldId id="434" r:id="rId44"/>
    <p:sldId id="437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6" autoAdjust="0"/>
    <p:restoredTop sz="90929"/>
  </p:normalViewPr>
  <p:slideViewPr>
    <p:cSldViewPr>
      <p:cViewPr varScale="1">
        <p:scale>
          <a:sx n="122" d="100"/>
          <a:sy n="122" d="100"/>
        </p:scale>
        <p:origin x="-120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FED9-5346-5748-8881-219E3DA4C630}" type="datetimeFigureOut">
              <a:rPr lang="en-US" smtClean="0"/>
              <a:t>16-06-28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93AD-EEEE-0545-9B04-3E1994E0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03E04-FDBB-F44F-B934-780DDF135C69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6F63-B8D5-964D-98B7-B7B49B18FCC6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17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87E43-AE34-A54E-BBA4-D8E30CEBE204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0E80-F87E-D34D-B3A4-CA08A71F073D}" type="slidenum">
              <a:rPr lang="en-US"/>
              <a:pPr/>
              <a:t>21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B2DEF-561A-3D43-94E9-954BCA120242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F7A21-3FE6-BF42-B1A3-4E030E5B2055}" type="slidenum">
              <a:rPr lang="en-US"/>
              <a:pPr/>
              <a:t>26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28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29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30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290DD-FB54-AD4C-91B5-0C13855CA314}" type="slidenum">
              <a:rPr lang="en-US"/>
              <a:pPr/>
              <a:t>31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32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33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0013-6D33-434F-BE34-DCA7CB790A80}" type="slidenum">
              <a:rPr lang="en-US"/>
              <a:pPr/>
              <a:t>35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9E10-C0CA-9241-8FE8-1C6F261F18CE}" type="slidenum">
              <a:rPr lang="en-US"/>
              <a:pPr/>
              <a:t>36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38F8-46C5-B845-8FF3-5634C1C9A83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947B3-2680-0E49-A6C6-6E9D5FAE1965}" type="slidenum">
              <a:rPr lang="en-US"/>
              <a:pPr/>
              <a:t>37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04045-2AEE-1E46-BDFB-DAA8D4FF7DDE}" type="slidenum">
              <a:rPr lang="en-US"/>
              <a:pPr/>
              <a:t>38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40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41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1704C-F639-5A4F-B48C-0456638866DF}" type="slidenum">
              <a:rPr lang="en-US"/>
              <a:pPr/>
              <a:t>42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0140C-7D08-1948-BDDB-FB05E3AA920F}" type="slidenum">
              <a:rPr lang="en-US"/>
              <a:pPr/>
              <a:t>44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94E94-6494-134B-9783-2E46E474764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A530-6527-0D49-AE7A-DA90E197B4D7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8C9A-7ECC-DD4A-8052-ECE8E5CEA055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584263-21EC-BC46-A6CB-40E914B5C5EF}" type="datetime1">
              <a:rPr lang="en-CA" smtClean="0"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669EA4-2DFE-884E-B2AD-3864DFD6D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044166-DA8B-6341-89A1-73B08CD93E37}" type="datetime1">
              <a:rPr lang="en-CA" smtClean="0"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27DCC8-1AE7-834D-AF8F-68407F34D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3F11BE-3035-A04C-A845-ECC76E9F1464}" type="datetime1">
              <a:rPr lang="en-CA" smtClean="0"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C274EE-A5E9-FD4E-A9C3-D0859D8AB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9F7766-5970-0C40-8FF5-4B09A6065D9B}" type="datetime1">
              <a:rPr lang="en-CA" smtClean="0"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03BEBF-63E4-2E4C-B867-BE5AE4F16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F16506-5E80-D044-9889-753BDFF67FB9}" type="datetime1">
              <a:rPr lang="en-CA" smtClean="0"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A81C84-81B0-C341-999D-0A84BB966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A466E54-FEA0-C640-8E77-E3BCF20D7CB2}" type="datetime1">
              <a:rPr lang="en-CA" smtClean="0"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94DC48-E9CD-784B-A3C0-C191489AE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6DC150-8A1A-AE46-AB79-9933C82A88F7}" type="datetime1">
              <a:rPr lang="en-CA" smtClean="0"/>
              <a:t>16-06-28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A59765-A3C4-7946-94F5-A35E21B56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91AADA-4771-224C-B7E7-3C58343A863B}" type="datetime1">
              <a:rPr lang="en-CA" smtClean="0"/>
              <a:t>16-06-28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74CC18-6908-C641-8EF1-3EFB351973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6BFC9B-5029-4144-8575-3265725D1F30}" type="datetime1">
              <a:rPr lang="en-CA" smtClean="0"/>
              <a:t>16-06-28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A6BF21-7709-D24E-BA5C-3BDA0E9BC2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05F937-2561-E34B-B305-0CFF1FADD7F2}" type="datetime1">
              <a:rPr lang="en-CA" smtClean="0"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A8B3DE-A141-AC4E-B4CB-15574DC26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A48817-954D-D14A-976D-E19C43FEBFB1}" type="datetime1">
              <a:rPr lang="en-CA" smtClean="0"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FA8C0A-03A7-9846-953F-66387A4B4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53062DE7-B2EE-8F4F-9735-B63B5DBEB36D}" type="datetime1">
              <a:rPr lang="en-CA" smtClean="0"/>
              <a:t>16-06-28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ECAC48D9-2095-DB4D-96FA-1EA831997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TD2: LL(1)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642777053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212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1700808"/>
            <a:ext cx="8748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Can be specified via 2D </a:t>
            </a:r>
            <a:r>
              <a:rPr lang="en-CA" sz="2800" dirty="0" smtClean="0"/>
              <a:t>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One </a:t>
            </a:r>
            <a:r>
              <a:rPr lang="en-CA" dirty="0"/>
              <a:t>dimension for </a:t>
            </a:r>
            <a:r>
              <a:rPr lang="en-CA" dirty="0" smtClean="0"/>
              <a:t>current (leftmost) </a:t>
            </a:r>
            <a:r>
              <a:rPr lang="en-CA" dirty="0"/>
              <a:t>non-terminal to </a:t>
            </a:r>
            <a:r>
              <a:rPr lang="en-CA" dirty="0" smtClean="0"/>
              <a:t>expand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One </a:t>
            </a:r>
            <a:r>
              <a:rPr lang="en-CA" dirty="0"/>
              <a:t>dimension for next </a:t>
            </a:r>
            <a:r>
              <a:rPr lang="en-CA" dirty="0" smtClean="0"/>
              <a:t>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Each </a:t>
            </a:r>
            <a:r>
              <a:rPr lang="en-CA" dirty="0"/>
              <a:t>table entry contains one </a:t>
            </a:r>
            <a:r>
              <a:rPr lang="en-CA" dirty="0" smtClean="0"/>
              <a:t>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490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326100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2324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[E, </a:t>
            </a:r>
            <a:r>
              <a:rPr lang="en-CA" sz="2800" dirty="0" smtClean="0">
                <a:solidFill>
                  <a:schemeClr val="accent2"/>
                </a:solidFill>
              </a:rPr>
              <a:t>id]</a:t>
            </a:r>
            <a:r>
              <a:rPr lang="en-CA" sz="2800" dirty="0" smtClean="0"/>
              <a:t> </a:t>
            </a:r>
            <a:r>
              <a:rPr lang="en-CA" sz="2800" dirty="0" smtClean="0"/>
              <a:t>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When current non-terminal is </a:t>
            </a: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CA" dirty="0" smtClean="0"/>
              <a:t> and the next input is </a:t>
            </a:r>
            <a:r>
              <a:rPr lang="en-CA" dirty="0" smtClean="0">
                <a:solidFill>
                  <a:schemeClr val="accent2"/>
                </a:solidFill>
              </a:rPr>
              <a:t>id</a:t>
            </a:r>
            <a:r>
              <a:rPr lang="en-CA" dirty="0" smtClean="0"/>
              <a:t>, </a:t>
            </a:r>
            <a:r>
              <a:rPr lang="en-CA" dirty="0" smtClean="0"/>
              <a:t>use production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020272" y="4047928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12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53661847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484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[Y, +]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When current non-terminal is </a:t>
            </a:r>
            <a:r>
              <a:rPr lang="en-CA" dirty="0" smtClean="0">
                <a:solidFill>
                  <a:schemeClr val="accent2"/>
                </a:solidFill>
              </a:rPr>
              <a:t>Y</a:t>
            </a:r>
            <a:r>
              <a:rPr lang="en-CA" dirty="0" smtClean="0"/>
              <a:t> and the next input is </a:t>
            </a:r>
            <a:r>
              <a:rPr lang="en-CA" dirty="0" smtClean="0">
                <a:solidFill>
                  <a:schemeClr val="accent2"/>
                </a:solidFill>
              </a:rPr>
              <a:t>+ </a:t>
            </a:r>
            <a:r>
              <a:rPr lang="en-CA" dirty="0" smtClean="0"/>
              <a:t>, get rid of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Y </a:t>
            </a:r>
            <a:r>
              <a:rPr lang="en-US" dirty="0" smtClean="0"/>
              <a:t>can be followed by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/>
              <a:t> only if </a:t>
            </a: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3888" y="5632104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806814326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5865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Blank entries indicate error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[E, *]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There is no way to derive a string starting with </a:t>
            </a:r>
            <a:r>
              <a:rPr lang="en-CA" dirty="0" smtClean="0">
                <a:solidFill>
                  <a:schemeClr val="accent2"/>
                </a:solidFill>
              </a:rPr>
              <a:t>*</a:t>
            </a:r>
            <a:r>
              <a:rPr lang="en-CA" dirty="0" smtClean="0"/>
              <a:t> from non-terminal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349607" y="4046630"/>
            <a:ext cx="948842" cy="47921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Predictive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350696" cy="4114800"/>
          </a:xfrm>
        </p:spPr>
        <p:txBody>
          <a:bodyPr/>
          <a:lstStyle/>
          <a:p>
            <a:r>
              <a:rPr lang="en-CA" dirty="0"/>
              <a:t>Method similar to recursive descent, </a:t>
            </a:r>
            <a:r>
              <a:rPr lang="en-CA" dirty="0" smtClean="0"/>
              <a:t>except </a:t>
            </a:r>
          </a:p>
          <a:p>
            <a:pPr lvl="1"/>
            <a:r>
              <a:rPr lang="en-CA" dirty="0" smtClean="0"/>
              <a:t>For </a:t>
            </a:r>
            <a:r>
              <a:rPr lang="en-CA" dirty="0"/>
              <a:t>each non-terminal </a:t>
            </a:r>
            <a:r>
              <a:rPr lang="en-CA" dirty="0" smtClean="0">
                <a:solidFill>
                  <a:schemeClr val="accent2"/>
                </a:solidFill>
              </a:rPr>
              <a:t>S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 smtClean="0"/>
              <a:t>We </a:t>
            </a:r>
            <a:r>
              <a:rPr lang="en-CA" dirty="0"/>
              <a:t>look at the next token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 smtClean="0"/>
              <a:t>And </a:t>
            </a:r>
            <a:r>
              <a:rPr lang="en-CA" dirty="0"/>
              <a:t>chose the </a:t>
            </a:r>
            <a:r>
              <a:rPr lang="en-CA" dirty="0" smtClean="0"/>
              <a:t>production </a:t>
            </a:r>
            <a:r>
              <a:rPr lang="en-CA" dirty="0"/>
              <a:t>shown </a:t>
            </a:r>
            <a:r>
              <a:rPr lang="en-CA" dirty="0" smtClean="0"/>
              <a:t>at entry </a:t>
            </a:r>
            <a:r>
              <a:rPr lang="en-CA" dirty="0" smtClean="0">
                <a:solidFill>
                  <a:schemeClr val="accent2"/>
                </a:solidFill>
              </a:rPr>
              <a:t>[</a:t>
            </a:r>
            <a:r>
              <a:rPr lang="en-CA" dirty="0" err="1" smtClean="0">
                <a:solidFill>
                  <a:schemeClr val="accent2"/>
                </a:solidFill>
              </a:rPr>
              <a:t>S,a</a:t>
            </a:r>
            <a:r>
              <a:rPr lang="en-CA" dirty="0" smtClean="0">
                <a:solidFill>
                  <a:schemeClr val="accent2"/>
                </a:solidFill>
              </a:rPr>
              <a:t>]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We use a stack to keep track of pending </a:t>
            </a:r>
            <a:r>
              <a:rPr lang="en-CA" dirty="0" smtClean="0"/>
              <a:t>non-terminals (frontier of parse tree) </a:t>
            </a:r>
            <a:endParaRPr lang="en-CA" dirty="0"/>
          </a:p>
          <a:p>
            <a:r>
              <a:rPr lang="en-CA" dirty="0"/>
              <a:t>We reject when we encounter an error </a:t>
            </a:r>
            <a:r>
              <a:rPr lang="en-CA" dirty="0" smtClean="0"/>
              <a:t>state</a:t>
            </a:r>
            <a:endParaRPr lang="en-CA" dirty="0"/>
          </a:p>
          <a:p>
            <a:r>
              <a:rPr lang="en-CA" dirty="0"/>
              <a:t>We accept when we encounter </a:t>
            </a:r>
            <a:r>
              <a:rPr lang="en-CA" dirty="0" smtClean="0"/>
              <a:t>end-of-input and empty stack 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24E-152C-144A-9035-75C4CDDC181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12968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  </a:t>
            </a:r>
            <a:r>
              <a:rPr lang="en-US" sz="2800" dirty="0" err="1"/>
              <a:t>stack.push</a:t>
            </a:r>
            <a:r>
              <a:rPr lang="en-US" sz="2800" dirty="0"/>
              <a:t>($); </a:t>
            </a:r>
            <a:r>
              <a:rPr lang="en-US" sz="2800" dirty="0" err="1"/>
              <a:t>stack.push</a:t>
            </a:r>
            <a:r>
              <a:rPr lang="en-US" sz="2800" dirty="0"/>
              <a:t>(S);</a:t>
            </a:r>
            <a:br>
              <a:rPr lang="en-US" sz="2800" dirty="0"/>
            </a:br>
            <a:r>
              <a:rPr lang="en-US" sz="2800" dirty="0"/>
              <a:t>a = </a:t>
            </a:r>
            <a:r>
              <a:rPr lang="en-US" sz="2800" dirty="0" err="1"/>
              <a:t>input.read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b="1" dirty="0"/>
              <a:t>forever</a:t>
            </a:r>
            <a:r>
              <a:rPr lang="en-US" sz="2800" dirty="0"/>
              <a:t>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en-US" sz="2800" b="1" dirty="0"/>
              <a:t>begin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X = </a:t>
            </a:r>
            <a:r>
              <a:rPr lang="en-US" sz="2800" dirty="0" err="1"/>
              <a:t>stack.peek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if</a:t>
            </a:r>
            <a:r>
              <a:rPr lang="en-US" sz="2800" dirty="0"/>
              <a:t> X = a </a:t>
            </a:r>
            <a:r>
              <a:rPr lang="en-US" sz="2800" b="1" dirty="0"/>
              <a:t>and</a:t>
            </a:r>
            <a:r>
              <a:rPr lang="en-US" sz="2800" dirty="0"/>
              <a:t> a = $ </a:t>
            </a:r>
            <a:r>
              <a:rPr lang="en-US" sz="2800" b="1" dirty="0"/>
              <a:t>then</a:t>
            </a:r>
            <a:r>
              <a:rPr lang="en-US" sz="2800" dirty="0"/>
              <a:t> return SUCCESS;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/>
              <a:t>elsif</a:t>
            </a:r>
            <a:r>
              <a:rPr lang="en-US" sz="2800" dirty="0"/>
              <a:t> X </a:t>
            </a:r>
            <a:r>
              <a:rPr lang="en-US" sz="2800" dirty="0">
                <a:sym typeface="Symbol" charset="2"/>
              </a:rPr>
              <a:t>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a != $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 smtClean="0">
                <a:sym typeface="Symbol" charset="2"/>
              </a:rPr>
              <a:t>stack.pop</a:t>
            </a:r>
            <a:r>
              <a:rPr lang="en-US" sz="2800" dirty="0" smtClean="0">
                <a:sym typeface="Symbol" charset="2"/>
              </a:rPr>
              <a:t>(X); </a:t>
            </a:r>
            <a:r>
              <a:rPr lang="en-US" sz="2800" dirty="0">
                <a:sym typeface="Symbol" charset="2"/>
              </a:rPr>
              <a:t>a = </a:t>
            </a:r>
            <a:r>
              <a:rPr lang="en-US" sz="2800" dirty="0" err="1">
                <a:sym typeface="Symbol" charset="2"/>
              </a:rPr>
              <a:t>input.read</a:t>
            </a:r>
            <a:r>
              <a:rPr lang="en-US" sz="2800" dirty="0">
                <a:sym typeface="Symbol" charset="2"/>
              </a:rPr>
              <a:t>();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 err="1">
                <a:sym typeface="Symbol" charset="2"/>
              </a:rPr>
              <a:t>elsif</a:t>
            </a:r>
            <a:r>
              <a:rPr lang="en-US" sz="2800" dirty="0">
                <a:sym typeface="Symbol" charset="2"/>
              </a:rPr>
              <a:t> X !=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X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 smtClean="0">
                <a:sym typeface="Symbol" charset="2"/>
              </a:rPr>
              <a:t>] not empty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 smtClean="0">
                <a:sym typeface="Symbol" charset="2"/>
              </a:rPr>
              <a:t>stack.pop</a:t>
            </a:r>
            <a:r>
              <a:rPr lang="en-US" sz="2800" dirty="0" smtClean="0">
                <a:sym typeface="Symbol" charset="2"/>
              </a:rPr>
              <a:t>(X);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          </a:t>
            </a:r>
            <a:r>
              <a:rPr lang="en-US" sz="2800" dirty="0" err="1" smtClean="0">
                <a:sym typeface="Symbol" charset="2"/>
              </a:rPr>
              <a:t>stack.push</a:t>
            </a:r>
            <a:r>
              <a:rPr lang="en-US" sz="2800" dirty="0" smtClean="0">
                <a:sym typeface="Symbol" charset="2"/>
              </a:rPr>
              <a:t>(M[</a:t>
            </a:r>
            <a:r>
              <a:rPr lang="en-US" sz="2800" dirty="0" err="1" smtClean="0">
                <a:sym typeface="Symbol" charset="2"/>
              </a:rPr>
              <a:t>X,a</a:t>
            </a:r>
            <a:r>
              <a:rPr lang="en-US" sz="2800" dirty="0" smtClean="0">
                <a:sym typeface="Symbol" charset="2"/>
              </a:rPr>
              <a:t>]);   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/* M[X, a] =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*/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>
                <a:sym typeface="Symbol" charset="2"/>
              </a:rPr>
              <a:t>else</a:t>
            </a:r>
            <a:r>
              <a:rPr lang="en-US" sz="2800" dirty="0">
                <a:sym typeface="Symbol" charset="2"/>
              </a:rPr>
              <a:t> ERROR!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5445224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⟶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08104" y="1412776"/>
            <a:ext cx="35028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Stack: to keep track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of pending non-terminals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in the derivation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(leaves in parse tree)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BCAA-682B-B745-996E-E280930B0C3F}" type="slidenum">
              <a:rPr lang="en-US"/>
              <a:pPr/>
              <a:t>16</a:t>
            </a:fld>
            <a:endParaRPr lang="en-US"/>
          </a:p>
        </p:txBody>
      </p:sp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Trace </a:t>
            </a:r>
            <a:r>
              <a:rPr lang="en-US" dirty="0" smtClean="0"/>
              <a:t>“id*id”</a:t>
            </a:r>
            <a:endParaRPr lang="en-US" dirty="0"/>
          </a:p>
        </p:txBody>
      </p:sp>
      <p:grpSp>
        <p:nvGrpSpPr>
          <p:cNvPr id="325635" name="Group 1027"/>
          <p:cNvGrpSpPr>
            <a:grpSpLocks/>
          </p:cNvGrpSpPr>
          <p:nvPr/>
        </p:nvGrpSpPr>
        <p:grpSpPr bwMode="auto">
          <a:xfrm>
            <a:off x="1143000" y="1715890"/>
            <a:ext cx="4653136" cy="841375"/>
            <a:chOff x="720" y="972"/>
            <a:chExt cx="4080" cy="1060"/>
          </a:xfrm>
        </p:grpSpPr>
        <p:sp>
          <p:nvSpPr>
            <p:cNvPr id="325639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Action</a:t>
              </a:r>
              <a:endParaRPr lang="en-US" sz="2000" dirty="0"/>
            </a:p>
          </p:txBody>
        </p:sp>
        <p:sp>
          <p:nvSpPr>
            <p:cNvPr id="325636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 X</a:t>
              </a:r>
              <a:endParaRPr lang="en-US" sz="2000" b="1" dirty="0"/>
            </a:p>
          </p:txBody>
        </p:sp>
        <p:sp>
          <p:nvSpPr>
            <p:cNvPr id="325637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38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E $</a:t>
              </a:r>
              <a:endParaRPr lang="en-US" sz="2000" dirty="0"/>
            </a:p>
          </p:txBody>
        </p:sp>
        <p:sp>
          <p:nvSpPr>
            <p:cNvPr id="325640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325641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325642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3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4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45" name="Group 1037"/>
          <p:cNvGrpSpPr>
            <a:grpSpLocks/>
          </p:cNvGrpSpPr>
          <p:nvPr/>
        </p:nvGrpSpPr>
        <p:grpSpPr bwMode="auto">
          <a:xfrm>
            <a:off x="1143000" y="2585590"/>
            <a:ext cx="4653136" cy="360363"/>
            <a:chOff x="720" y="1708"/>
            <a:chExt cx="4080" cy="454"/>
          </a:xfrm>
        </p:grpSpPr>
        <p:sp>
          <p:nvSpPr>
            <p:cNvPr id="325646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id </a:t>
              </a:r>
              <a:r>
                <a:rPr lang="en-US" sz="2000" b="1" dirty="0" smtClean="0"/>
                <a:t>Y</a:t>
              </a:r>
              <a:endParaRPr lang="en-US" sz="2000" b="1" dirty="0"/>
            </a:p>
          </p:txBody>
        </p:sp>
        <p:sp>
          <p:nvSpPr>
            <p:cNvPr id="325647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48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X $</a:t>
              </a:r>
              <a:endParaRPr lang="en-US" sz="2000" dirty="0"/>
            </a:p>
          </p:txBody>
        </p:sp>
        <p:sp>
          <p:nvSpPr>
            <p:cNvPr id="325649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0" name="Group 1042"/>
          <p:cNvGrpSpPr>
            <a:grpSpLocks/>
          </p:cNvGrpSpPr>
          <p:nvPr/>
        </p:nvGrpSpPr>
        <p:grpSpPr bwMode="auto">
          <a:xfrm>
            <a:off x="1143000" y="3017650"/>
            <a:ext cx="4653136" cy="388941"/>
            <a:chOff x="720" y="1960"/>
            <a:chExt cx="4080" cy="490"/>
          </a:xfrm>
        </p:grpSpPr>
        <p:sp>
          <p:nvSpPr>
            <p:cNvPr id="325651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325652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53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 </a:t>
              </a: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325654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5" name="Group 1047"/>
          <p:cNvGrpSpPr>
            <a:grpSpLocks/>
          </p:cNvGrpSpPr>
          <p:nvPr/>
        </p:nvGrpSpPr>
        <p:grpSpPr bwMode="auto">
          <a:xfrm>
            <a:off x="1143000" y="3449436"/>
            <a:ext cx="4653136" cy="360363"/>
            <a:chOff x="720" y="2178"/>
            <a:chExt cx="4080" cy="454"/>
          </a:xfrm>
        </p:grpSpPr>
        <p:sp>
          <p:nvSpPr>
            <p:cNvPr id="325656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* T</a:t>
              </a:r>
              <a:endParaRPr lang="en-US" sz="2000" b="1" dirty="0"/>
            </a:p>
          </p:txBody>
        </p:sp>
        <p:sp>
          <p:nvSpPr>
            <p:cNvPr id="325657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*id$</a:t>
              </a:r>
              <a:endParaRPr lang="en-US" sz="2000" dirty="0"/>
            </a:p>
          </p:txBody>
        </p:sp>
        <p:sp>
          <p:nvSpPr>
            <p:cNvPr id="325658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325659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60" name="Group 1052"/>
          <p:cNvGrpSpPr>
            <a:grpSpLocks/>
          </p:cNvGrpSpPr>
          <p:nvPr/>
        </p:nvGrpSpPr>
        <p:grpSpPr bwMode="auto">
          <a:xfrm>
            <a:off x="1143000" y="3882034"/>
            <a:ext cx="4653136" cy="359570"/>
            <a:chOff x="720" y="2397"/>
            <a:chExt cx="4080" cy="453"/>
          </a:xfrm>
        </p:grpSpPr>
        <p:sp>
          <p:nvSpPr>
            <p:cNvPr id="325661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325662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*id$</a:t>
              </a:r>
              <a:endParaRPr lang="en-US" sz="2000" dirty="0"/>
            </a:p>
          </p:txBody>
        </p:sp>
        <p:sp>
          <p:nvSpPr>
            <p:cNvPr id="325663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 T X $</a:t>
              </a:r>
              <a:endParaRPr lang="en-US" sz="2000" dirty="0"/>
            </a:p>
          </p:txBody>
        </p:sp>
        <p:sp>
          <p:nvSpPr>
            <p:cNvPr id="325664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aphicFrame>
        <p:nvGraphicFramePr>
          <p:cNvPr id="5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486593"/>
              </p:ext>
            </p:extLst>
          </p:nvPr>
        </p:nvGraphicFramePr>
        <p:xfrm>
          <a:off x="4355976" y="173401"/>
          <a:ext cx="4608511" cy="1550673"/>
        </p:xfrm>
        <a:graphic>
          <a:graphicData uri="http://schemas.openxmlformats.org/drawingml/2006/table">
            <a:tbl>
              <a:tblPr/>
              <a:tblGrid>
                <a:gridCol w="719179"/>
                <a:gridCol w="706067"/>
                <a:gridCol w="699618"/>
                <a:gridCol w="664638"/>
                <a:gridCol w="559696"/>
                <a:gridCol w="572083"/>
                <a:gridCol w="687230"/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8" name="Group 1052"/>
          <p:cNvGrpSpPr>
            <a:grpSpLocks/>
          </p:cNvGrpSpPr>
          <p:nvPr/>
        </p:nvGrpSpPr>
        <p:grpSpPr bwMode="auto">
          <a:xfrm>
            <a:off x="1144192" y="4314253"/>
            <a:ext cx="4653136" cy="359570"/>
            <a:chOff x="720" y="2397"/>
            <a:chExt cx="4080" cy="453"/>
          </a:xfrm>
        </p:grpSpPr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id </a:t>
              </a:r>
              <a:r>
                <a:rPr lang="en-US" sz="2000" b="1" dirty="0" smtClean="0"/>
                <a:t>Y</a:t>
              </a:r>
              <a:endParaRPr lang="en-US" sz="2000" dirty="0"/>
            </a:p>
          </p:txBody>
        </p:sp>
        <p:sp>
          <p:nvSpPr>
            <p:cNvPr id="6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id$</a:t>
              </a:r>
              <a:endParaRPr lang="en-US" sz="2000" dirty="0"/>
            </a:p>
          </p:txBody>
        </p:sp>
        <p:sp>
          <p:nvSpPr>
            <p:cNvPr id="6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X $</a:t>
              </a:r>
              <a:endParaRPr lang="en-US" sz="2000" dirty="0"/>
            </a:p>
          </p:txBody>
        </p:sp>
        <p:sp>
          <p:nvSpPr>
            <p:cNvPr id="6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3" name="Group 1052"/>
          <p:cNvGrpSpPr>
            <a:grpSpLocks/>
          </p:cNvGrpSpPr>
          <p:nvPr/>
        </p:nvGrpSpPr>
        <p:grpSpPr bwMode="auto">
          <a:xfrm>
            <a:off x="1144192" y="4746301"/>
            <a:ext cx="4653136" cy="359570"/>
            <a:chOff x="720" y="2397"/>
            <a:chExt cx="4080" cy="453"/>
          </a:xfrm>
        </p:grpSpPr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6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id$</a:t>
              </a:r>
              <a:endParaRPr lang="en-US" sz="2000" dirty="0"/>
            </a:p>
          </p:txBody>
        </p:sp>
        <p:sp>
          <p:nvSpPr>
            <p:cNvPr id="6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 </a:t>
              </a: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6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8" name="Group 1052"/>
          <p:cNvGrpSpPr>
            <a:grpSpLocks/>
          </p:cNvGrpSpPr>
          <p:nvPr/>
        </p:nvGrpSpPr>
        <p:grpSpPr bwMode="auto">
          <a:xfrm>
            <a:off x="1144192" y="5148735"/>
            <a:ext cx="4653136" cy="359570"/>
            <a:chOff x="720" y="2397"/>
            <a:chExt cx="4080" cy="453"/>
          </a:xfrm>
        </p:grpSpPr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7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1052"/>
          <p:cNvGrpSpPr>
            <a:grpSpLocks/>
          </p:cNvGrpSpPr>
          <p:nvPr/>
        </p:nvGrpSpPr>
        <p:grpSpPr bwMode="auto">
          <a:xfrm>
            <a:off x="1144760" y="5538389"/>
            <a:ext cx="4653136" cy="359570"/>
            <a:chOff x="720" y="2397"/>
            <a:chExt cx="4080" cy="453"/>
          </a:xfrm>
        </p:grpSpPr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X $</a:t>
              </a:r>
              <a:endParaRPr lang="en-US" sz="2000" dirty="0"/>
            </a:p>
          </p:txBody>
        </p:sp>
        <p:sp>
          <p:nvSpPr>
            <p:cNvPr id="7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8" name="Group 1052"/>
          <p:cNvGrpSpPr>
            <a:grpSpLocks/>
          </p:cNvGrpSpPr>
          <p:nvPr/>
        </p:nvGrpSpPr>
        <p:grpSpPr bwMode="auto">
          <a:xfrm>
            <a:off x="1144192" y="5941861"/>
            <a:ext cx="4653136" cy="359570"/>
            <a:chOff x="720" y="2397"/>
            <a:chExt cx="4080" cy="453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Accept!</a:t>
              </a:r>
              <a:endParaRPr lang="en-US" sz="2000" dirty="0"/>
            </a:p>
          </p:txBody>
        </p:sp>
        <p:sp>
          <p:nvSpPr>
            <p:cNvPr id="8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8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24118" y="17728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6876256" y="26364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85" name="AutoShape 17"/>
          <p:cNvCxnSpPr>
            <a:cxnSpLocks noChangeShapeType="1"/>
            <a:stCxn id="83" idx="2"/>
            <a:endCxn id="84" idx="0"/>
          </p:cNvCxnSpPr>
          <p:nvPr/>
        </p:nvCxnSpPr>
        <p:spPr bwMode="auto">
          <a:xfrm flipH="1">
            <a:off x="7062365" y="2234481"/>
            <a:ext cx="347862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516216" y="354290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7165504" y="354290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7512150" y="437787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89" name="AutoShape 17"/>
          <p:cNvCxnSpPr>
            <a:cxnSpLocks noChangeShapeType="1"/>
            <a:stCxn id="84" idx="2"/>
            <a:endCxn id="86" idx="0"/>
          </p:cNvCxnSpPr>
          <p:nvPr/>
        </p:nvCxnSpPr>
        <p:spPr bwMode="auto">
          <a:xfrm flipH="1">
            <a:off x="6728248" y="3098081"/>
            <a:ext cx="334117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8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69246" y="4004568"/>
            <a:ext cx="329013" cy="373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9"/>
          <p:cNvCxnSpPr>
            <a:cxnSpLocks noChangeShapeType="1"/>
            <a:stCxn id="84" idx="2"/>
            <a:endCxn id="87" idx="0"/>
          </p:cNvCxnSpPr>
          <p:nvPr/>
        </p:nvCxnSpPr>
        <p:spPr bwMode="auto">
          <a:xfrm>
            <a:off x="7062365" y="3098081"/>
            <a:ext cx="306881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64288" y="519958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95" name="AutoShape 24"/>
          <p:cNvCxnSpPr>
            <a:cxnSpLocks noChangeShapeType="1"/>
            <a:stCxn id="88" idx="2"/>
            <a:endCxn id="94" idx="0"/>
          </p:cNvCxnSpPr>
          <p:nvPr/>
        </p:nvCxnSpPr>
        <p:spPr bwMode="auto">
          <a:xfrm flipH="1">
            <a:off x="7376320" y="4839543"/>
            <a:ext cx="321939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7656166" y="267880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97" name="AutoShape 17"/>
          <p:cNvCxnSpPr>
            <a:cxnSpLocks noChangeShapeType="1"/>
            <a:stCxn id="83" idx="2"/>
            <a:endCxn id="96" idx="0"/>
          </p:cNvCxnSpPr>
          <p:nvPr/>
        </p:nvCxnSpPr>
        <p:spPr bwMode="auto">
          <a:xfrm>
            <a:off x="7410227" y="2234481"/>
            <a:ext cx="449681" cy="444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6880723" y="440695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9" name="AutoShape 18"/>
          <p:cNvCxnSpPr>
            <a:cxnSpLocks noChangeShapeType="1"/>
            <a:stCxn id="87" idx="2"/>
            <a:endCxn id="98" idx="0"/>
          </p:cNvCxnSpPr>
          <p:nvPr/>
        </p:nvCxnSpPr>
        <p:spPr bwMode="auto">
          <a:xfrm flipH="1">
            <a:off x="7050000" y="4004568"/>
            <a:ext cx="319246" cy="40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751597" y="519958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2" name="AutoShape 24"/>
          <p:cNvCxnSpPr>
            <a:cxnSpLocks noChangeShapeType="1"/>
            <a:stCxn id="88" idx="2"/>
            <a:endCxn id="101" idx="0"/>
          </p:cNvCxnSpPr>
          <p:nvPr/>
        </p:nvCxnSpPr>
        <p:spPr bwMode="auto">
          <a:xfrm>
            <a:off x="7698259" y="4839543"/>
            <a:ext cx="257080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944416" y="5877272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>
                <a:sym typeface="Symbol" charset="2"/>
              </a:rPr>
              <a:t></a:t>
            </a:r>
          </a:p>
        </p:txBody>
      </p:sp>
      <p:cxnSp>
        <p:nvCxnSpPr>
          <p:cNvPr id="105" name="AutoShape 24"/>
          <p:cNvCxnSpPr>
            <a:cxnSpLocks noChangeShapeType="1"/>
            <a:stCxn id="101" idx="2"/>
          </p:cNvCxnSpPr>
          <p:nvPr/>
        </p:nvCxnSpPr>
        <p:spPr bwMode="auto">
          <a:xfrm>
            <a:off x="7955339" y="5661248"/>
            <a:ext cx="148736" cy="216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7884368" y="3501008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endParaRPr lang="en-US" dirty="0"/>
          </a:p>
        </p:txBody>
      </p:sp>
      <p:cxnSp>
        <p:nvCxnSpPr>
          <p:cNvPr id="108" name="AutoShape 24"/>
          <p:cNvCxnSpPr>
            <a:cxnSpLocks noChangeShapeType="1"/>
            <a:stCxn id="96" idx="2"/>
            <a:endCxn id="107" idx="0"/>
          </p:cNvCxnSpPr>
          <p:nvPr/>
        </p:nvCxnSpPr>
        <p:spPr bwMode="auto">
          <a:xfrm>
            <a:off x="7859908" y="3140472"/>
            <a:ext cx="184119" cy="360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17243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94" grpId="0"/>
      <p:bldP spid="96" grpId="0"/>
      <p:bldP spid="98" grpId="0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17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Given a grammar produce the predictive parsing table</a:t>
            </a:r>
          </a:p>
          <a:p>
            <a:r>
              <a:rPr lang="en-US" sz="2800"/>
              <a:t>We need to to know for all rules A </a:t>
            </a:r>
            <a:r>
              <a:rPr lang="en-US" sz="2800">
                <a:sym typeface="Symbol" charset="2"/>
              </a:rPr>
              <a:t>  | </a:t>
            </a:r>
            <a:r>
              <a:rPr lang="en-US" sz="2800"/>
              <a:t> the lookahead symbol</a:t>
            </a:r>
          </a:p>
          <a:p>
            <a:r>
              <a:rPr lang="en-US" sz="2800"/>
              <a:t>Based on the lookahead symbol the table can be used to pick which rule to push onto the stack</a:t>
            </a:r>
          </a:p>
          <a:p>
            <a:r>
              <a:rPr lang="en-US" sz="2800"/>
              <a:t>This can be done using two sets: FIRST and FOLLOW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18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62472"/>
            <a:ext cx="7772400" cy="4114800"/>
          </a:xfrm>
        </p:spPr>
        <p:txBody>
          <a:bodyPr/>
          <a:lstStyle/>
          <a:p>
            <a:r>
              <a:rPr lang="en-US" sz="2800" dirty="0" smtClean="0"/>
              <a:t>For Nonterminal </a:t>
            </a:r>
            <a:r>
              <a:rPr lang="en-US" sz="2800" dirty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, rule </a:t>
            </a:r>
            <a:r>
              <a:rPr lang="en-US" sz="2800" dirty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 dirty="0" smtClean="0">
                <a:sym typeface="Symbol" charset="2"/>
              </a:rPr>
              <a:t>, and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token </a:t>
            </a:r>
            <a:r>
              <a:rPr lang="en-US" sz="2800" dirty="0" smtClean="0">
                <a:solidFill>
                  <a:schemeClr val="accent2"/>
                </a:solidFill>
              </a:rPr>
              <a:t>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M[A, t] =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ym typeface="Symbol" charset="2"/>
              </a:rPr>
              <a:t>in two cases:</a:t>
            </a:r>
          </a:p>
          <a:p>
            <a:r>
              <a:rPr lang="en-US" sz="2800" dirty="0" smtClean="0"/>
              <a:t>If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 t 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 smtClean="0">
                <a:sym typeface="Symbol" charset="2"/>
              </a:rPr>
              <a:t>can derive a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sz="2400" dirty="0" smtClean="0">
                <a:sym typeface="Symbol" charset="2"/>
              </a:rPr>
              <a:t>in the first position</a:t>
            </a:r>
          </a:p>
          <a:p>
            <a:pPr lvl="1"/>
            <a:r>
              <a:rPr lang="en-US" sz="2400" dirty="0" smtClean="0">
                <a:sym typeface="Symbol" charset="2"/>
              </a:rPr>
              <a:t>We say that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t  First()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ym typeface="Symbol" charset="2"/>
              </a:rPr>
              <a:t>and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and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S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l-GR" sz="2800" dirty="0" smtClean="0">
                <a:solidFill>
                  <a:schemeClr val="accent2"/>
                </a:solidFill>
                <a:sym typeface="Symbol" charset="2"/>
              </a:rPr>
              <a:t>δ</a:t>
            </a:r>
            <a:endParaRPr lang="en-CA" sz="2800" dirty="0" smtClean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CA" sz="2400" dirty="0" smtClean="0">
                <a:sym typeface="Symbol" charset="2"/>
              </a:rPr>
              <a:t>Useful if stack has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</a:t>
            </a:r>
            <a:r>
              <a:rPr lang="en-CA" sz="2400" dirty="0" smtClean="0">
                <a:sym typeface="Symbol" charset="2"/>
              </a:rPr>
              <a:t>, input is t and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CA" sz="2400" dirty="0" smtClean="0">
                <a:sym typeface="Symbol" charset="2"/>
              </a:rPr>
              <a:t>cannot derive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lvl="1"/>
            <a:r>
              <a:rPr lang="en-CA" sz="2400" dirty="0" smtClean="0">
                <a:sym typeface="Symbol" charset="2"/>
              </a:rPr>
              <a:t>In this case only option is to get rid of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CA" sz="2400" dirty="0" smtClean="0">
                <a:sym typeface="Symbol" charset="2"/>
              </a:rPr>
              <a:t>(by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* </a:t>
            </a:r>
            <a:r>
              <a:rPr lang="en-US" sz="2400" dirty="0" smtClean="0">
                <a:sym typeface="Symbol" charset="2"/>
              </a:rPr>
              <a:t>)</a:t>
            </a:r>
          </a:p>
          <a:p>
            <a:pPr lvl="2"/>
            <a:r>
              <a:rPr lang="en-US" sz="2000" dirty="0" smtClean="0">
                <a:sym typeface="Symbol" charset="2"/>
              </a:rPr>
              <a:t>Can work only if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sz="2000" dirty="0" smtClean="0">
                <a:sym typeface="Symbol" charset="2"/>
              </a:rPr>
              <a:t>can follow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US" sz="2000" dirty="0" smtClean="0">
                <a:sym typeface="Symbol" charset="2"/>
              </a:rPr>
              <a:t>in at least on derivation</a:t>
            </a:r>
          </a:p>
          <a:p>
            <a:pPr lvl="1"/>
            <a:r>
              <a:rPr lang="en-US" sz="2400" dirty="0" smtClean="0">
                <a:sym typeface="Symbol" charset="2"/>
              </a:rPr>
              <a:t>We </a:t>
            </a:r>
            <a:r>
              <a:rPr lang="en-US" sz="2400" dirty="0">
                <a:sym typeface="Symbol" charset="2"/>
              </a:rPr>
              <a:t>say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 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Follow(A)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14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19</a:t>
            </a:fld>
            <a:endParaRPr lang="en-US"/>
          </a:p>
        </p:txBody>
      </p:sp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DCE-6DA4-FB44-8A79-196872CAC267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C14-1482-0A48-8D64-234646C663EC}" type="slidenum">
              <a:rPr lang="en-US"/>
              <a:pPr/>
              <a:t>20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LL(1)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Necessary conditions:</a:t>
            </a:r>
          </a:p>
          <a:p>
            <a:pPr marL="990600" lvl="1" indent="-533400"/>
            <a:r>
              <a:rPr lang="en-US" sz="2400"/>
              <a:t>no ambiguity</a:t>
            </a:r>
          </a:p>
          <a:p>
            <a:pPr marL="990600" lvl="1" indent="-533400"/>
            <a:r>
              <a:rPr lang="en-US" sz="2400"/>
              <a:t>no left recursion</a:t>
            </a:r>
          </a:p>
          <a:p>
            <a:pPr marL="990600" lvl="1" indent="-533400"/>
            <a:r>
              <a:rPr lang="en-US" sz="2400"/>
              <a:t>Left factored grammar</a:t>
            </a:r>
          </a:p>
          <a:p>
            <a:pPr marL="609600" indent="-609600"/>
            <a:r>
              <a:rPr lang="en-US" sz="2800"/>
              <a:t>A grammar G is LL(1) if - whenever</a:t>
            </a:r>
            <a:br>
              <a:rPr lang="en-US" sz="2800"/>
            </a:br>
            <a:r>
              <a:rPr lang="en-US" sz="2800"/>
              <a:t> A </a:t>
            </a:r>
            <a:r>
              <a:rPr lang="en-US" sz="2800">
                <a:sym typeface="Symbol" charset="2"/>
              </a:rPr>
              <a:t>  | </a:t>
            </a:r>
            <a:endParaRPr lang="en-US" sz="2800" u="sng">
              <a:sym typeface="Symbol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First()  First() = 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 implies </a:t>
            </a:r>
            <a:r>
              <a:rPr lang="en-US" sz="2400" b="1">
                <a:sym typeface="Symbol" charset="2"/>
              </a:rPr>
              <a:t>!(</a:t>
            </a:r>
            <a:r>
              <a:rPr lang="en-US" sz="2400">
                <a:sym typeface="Symbol" charset="2"/>
              </a:rPr>
              <a:t> *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</a:t>
            </a:r>
            <a:r>
              <a:rPr lang="en-US" sz="2400" b="1">
                <a:sym typeface="Symbol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implies First()  Follow(A) = 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BA25-3584-244E-B978-50388EA8779B}" type="slidenum">
              <a:rPr lang="en-US"/>
              <a:pPr/>
              <a:t>21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ComputeFirst(</a:t>
            </a:r>
            <a:r>
              <a:rPr lang="en-US" sz="4000">
                <a:sym typeface="Symbol" charset="2"/>
              </a:rPr>
              <a:t></a:t>
            </a:r>
            <a:r>
              <a:rPr lang="en-US" sz="4000"/>
              <a:t>: string of symbols)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     // assume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dirty="0">
                <a:sym typeface="Symbol" charset="2"/>
              </a:rPr>
              <a:t> = 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3</a:t>
            </a:r>
            <a:r>
              <a:rPr lang="en-US" sz="2400" dirty="0">
                <a:sym typeface="Symbol" charset="2"/>
              </a:rPr>
              <a:t> …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baseline="-250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1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{X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}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else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:=1;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ComputeFirst(X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</a:t>
            </a:r>
            <a:r>
              <a:rPr lang="en-US" sz="2400" b="1" dirty="0">
                <a:sym typeface="Symbol" charset="2"/>
              </a:rPr>
              <a:t> while </a:t>
            </a:r>
            <a:r>
              <a:rPr lang="en-US" sz="2400" dirty="0">
                <a:sym typeface="Symbol" charset="2"/>
              </a:rPr>
              <a:t>X</a:t>
            </a:r>
            <a:r>
              <a:rPr lang="en-US" sz="2400" baseline="-25000" dirty="0">
                <a:sym typeface="Symbol" charset="2"/>
              </a:rPr>
              <a:t>i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* 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b="1" dirty="0">
                <a:sym typeface="Symbol" charset="2"/>
              </a:rPr>
              <a:t> do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   if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&lt; </a:t>
            </a:r>
            <a:r>
              <a:rPr lang="en-US" sz="24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 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ComputeFirst(X</a:t>
            </a:r>
            <a:r>
              <a:rPr lang="en-US" sz="2400" baseline="-25000" dirty="0">
                <a:sym typeface="Symbol" charset="2"/>
              </a:rPr>
              <a:t>i+1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b="1" dirty="0"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{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+ 1;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</a:t>
            </a:r>
            <a:r>
              <a:rPr lang="en-US" sz="2400" b="1" dirty="0">
                <a:sym typeface="Symbol" charset="2"/>
              </a:rPr>
              <a:t>end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end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05200" y="5029200"/>
            <a:ext cx="4321165" cy="120032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Recursion in computing FIRST</a:t>
            </a:r>
          </a:p>
          <a:p>
            <a:r>
              <a:rPr lang="en-US" dirty="0"/>
              <a:t>causes problems when faced with</a:t>
            </a:r>
            <a:endParaRPr lang="en-US" dirty="0" smtClean="0"/>
          </a:p>
          <a:p>
            <a:r>
              <a:rPr lang="en-US" dirty="0" smtClean="0"/>
              <a:t>recursive grammar rules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22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</a:t>
            </a:r>
            <a:r>
              <a:rPr lang="en-US" sz="2800">
                <a:sym typeface="Symbol" charset="2"/>
              </a:rPr>
              <a:t>=</a:t>
            </a:r>
            <a:r>
              <a:rPr lang="en-US" sz="2800" smtClean="0">
                <a:sym typeface="Symbol" charset="2"/>
              </a:rPr>
              <a:t> {X};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</a:t>
            </a:r>
            <a:r>
              <a:rPr lang="en-US" sz="2800" dirty="0" smtClean="0">
                <a:sym typeface="Symbol" charset="2"/>
              </a:rPr>
              <a:t>;</a:t>
            </a:r>
            <a:endParaRPr lang="en-US" sz="2800" b="1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23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</a:t>
            </a:r>
            <a:r>
              <a:rPr lang="en-US" sz="2800" dirty="0" smtClean="0">
                <a:sym typeface="Symbol" charset="2"/>
              </a:rPr>
              <a:t>;</a:t>
            </a:r>
            <a:endParaRPr lang="en-US" sz="2800" b="1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5000625" cy="19177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Non-recursive FIRST computation</a:t>
            </a:r>
          </a:p>
          <a:p>
            <a:r>
              <a:rPr lang="en-US" dirty="0"/>
              <a:t>works with left-recursive grammars.</a:t>
            </a:r>
          </a:p>
          <a:p>
            <a:r>
              <a:rPr lang="en-US" dirty="0"/>
              <a:t>Computes a fixed point for FIRST[X]</a:t>
            </a:r>
          </a:p>
          <a:p>
            <a:r>
              <a:rPr lang="en-US" dirty="0"/>
              <a:t>for all non-terminals X in the grammar.</a:t>
            </a:r>
          </a:p>
          <a:p>
            <a:r>
              <a:rPr lang="en-US" dirty="0"/>
              <a:t>But this algorithm is very inefficient.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1200"/>
            <a:ext cx="2590056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First(+) = {+}</a:t>
            </a:r>
          </a:p>
          <a:p>
            <a:pPr marL="0" indent="0">
              <a:buNone/>
            </a:pPr>
            <a:r>
              <a:rPr lang="en-CA" sz="2800" dirty="0"/>
              <a:t>First</a:t>
            </a:r>
            <a:r>
              <a:rPr lang="en-CA" sz="2800" dirty="0" smtClean="0"/>
              <a:t>(*) </a:t>
            </a:r>
            <a:r>
              <a:rPr lang="en-CA" sz="2800" dirty="0"/>
              <a:t>= </a:t>
            </a:r>
            <a:r>
              <a:rPr lang="en-CA" sz="2800" dirty="0" smtClean="0"/>
              <a:t>{*}</a:t>
            </a:r>
          </a:p>
          <a:p>
            <a:pPr marL="0" indent="0">
              <a:buNone/>
            </a:pPr>
            <a:r>
              <a:rPr lang="en-CA" sz="2800" dirty="0"/>
              <a:t>First( </a:t>
            </a:r>
            <a:r>
              <a:rPr lang="en-CA" sz="2800" dirty="0" smtClean="0"/>
              <a:t>‘(‘ </a:t>
            </a:r>
            <a:r>
              <a:rPr lang="en-CA" sz="2800" dirty="0"/>
              <a:t>) = </a:t>
            </a:r>
            <a:r>
              <a:rPr lang="en-CA" sz="2800" dirty="0" smtClean="0"/>
              <a:t>{‘(’}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First( ‘)’ ) = </a:t>
            </a:r>
            <a:r>
              <a:rPr lang="en-CA" sz="2800" dirty="0" smtClean="0"/>
              <a:t>{‘)’}</a:t>
            </a:r>
          </a:p>
          <a:p>
            <a:pPr marL="0" indent="0">
              <a:buNone/>
            </a:pPr>
            <a:r>
              <a:rPr lang="en-CA" sz="2800" dirty="0" smtClean="0"/>
              <a:t>First</a:t>
            </a:r>
            <a:r>
              <a:rPr lang="en-CA" sz="2800" dirty="0" smtClean="0"/>
              <a:t>(id) </a:t>
            </a:r>
            <a:r>
              <a:rPr lang="en-CA" sz="2800" dirty="0" smtClean="0"/>
              <a:t>= </a:t>
            </a:r>
            <a:r>
              <a:rPr lang="en-CA" sz="2800" dirty="0" smtClean="0"/>
              <a:t>{id}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44140"/>
              </p:ext>
            </p:extLst>
          </p:nvPr>
        </p:nvGraphicFramePr>
        <p:xfrm>
          <a:off x="6267400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3848" y="1978496"/>
            <a:ext cx="2878088" cy="24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First(E) = ?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First(T) </a:t>
            </a:r>
            <a:r>
              <a:rPr lang="en-CA" sz="2800" dirty="0">
                <a:latin typeface="Cambria Math"/>
                <a:ea typeface="Cambria Math"/>
              </a:rPr>
              <a:t>⊆</a:t>
            </a:r>
            <a:r>
              <a:rPr lang="en-CA" sz="2800" dirty="0"/>
              <a:t>  First(E</a:t>
            </a:r>
            <a:r>
              <a:rPr lang="en-CA" sz="2800" dirty="0" smtClean="0"/>
              <a:t>)</a:t>
            </a:r>
            <a:endParaRPr lang="en-CA" sz="2800" kern="0" dirty="0" smtClean="0"/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First(T) = </a:t>
            </a:r>
            <a:r>
              <a:rPr lang="en-CA" sz="2800" kern="0" dirty="0" smtClean="0"/>
              <a:t>{id, </a:t>
            </a:r>
            <a:r>
              <a:rPr lang="en-CA" sz="2800" kern="0" dirty="0" smtClean="0"/>
              <a:t>‘(‘}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First(E) = </a:t>
            </a:r>
            <a:r>
              <a:rPr lang="en-CA" sz="2800" kern="0" dirty="0" smtClean="0"/>
              <a:t>{id, </a:t>
            </a:r>
            <a:r>
              <a:rPr lang="en-CA" sz="2800" kern="0" dirty="0" smtClean="0"/>
              <a:t>‘(‘}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First(X) = {+,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 smtClean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First(Y) = {</a:t>
            </a:r>
            <a:r>
              <a:rPr lang="en-CA" sz="2800" kern="0" dirty="0"/>
              <a:t>*</a:t>
            </a:r>
            <a:r>
              <a:rPr lang="en-CA" sz="2800" kern="0" dirty="0" smtClean="0"/>
              <a:t>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Algorithm sketch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charset="2"/>
              </a:rPr>
              <a:t>Add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$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Follow(S)</a:t>
            </a:r>
            <a:endParaRPr lang="en-CA" dirty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For each production</a:t>
            </a:r>
            <a:r>
              <a:rPr lang="en-CA" dirty="0" smtClean="0">
                <a:solidFill>
                  <a:schemeClr val="accent2"/>
                </a:solidFill>
              </a:rPr>
              <a:t> A </a:t>
            </a:r>
            <a:r>
              <a:rPr lang="en-CA" dirty="0" smtClean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 X </a:t>
            </a:r>
          </a:p>
          <a:p>
            <a:pPr marL="1200150" lvl="2" indent="-342900"/>
            <a:r>
              <a:rPr lang="en-US" dirty="0" smtClean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First(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) – {} </a:t>
            </a:r>
            <a:r>
              <a:rPr lang="en-US" dirty="0" smtClean="0"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charset="2"/>
              </a:rPr>
              <a:t>For each </a:t>
            </a:r>
            <a:r>
              <a:rPr lang="en-CA" dirty="0">
                <a:solidFill>
                  <a:schemeClr val="accent2"/>
                </a:solidFill>
              </a:rPr>
              <a:t>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ym typeface="Symbol" charset="2"/>
              </a:rPr>
              <a:t>where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  First()</a:t>
            </a:r>
          </a:p>
          <a:p>
            <a:pPr marL="1371600" lvl="2" indent="-51435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Follow(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A) </a:t>
            </a:r>
            <a:r>
              <a:rPr lang="en-US" dirty="0" smtClean="0"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Follow(X)</a:t>
            </a:r>
          </a:p>
          <a:p>
            <a:pPr marL="971550" lvl="1" indent="-514350"/>
            <a:r>
              <a:rPr lang="en-CA" dirty="0" smtClean="0"/>
              <a:t>Repeat steps 2-3 until no follow set grows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D0-809D-5041-BBF9-30AC521A0B5C}" type="slidenum">
              <a:rPr lang="en-US"/>
              <a:pPr/>
              <a:t>26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ComputeFollow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Follow(S) := {$};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repeat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  foreach </a:t>
            </a:r>
            <a:r>
              <a:rPr lang="en-US" sz="2400">
                <a:sym typeface="Symbol" charset="2"/>
              </a:rPr>
              <a:t>p  </a:t>
            </a:r>
            <a:r>
              <a:rPr lang="en-US" sz="2400" b="1">
                <a:sym typeface="Symbol" charset="2"/>
              </a:rPr>
              <a:t>P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do</a:t>
            </a:r>
            <a:br>
              <a:rPr lang="en-US" sz="2400" b="1">
                <a:sym typeface="Symbol" charset="2"/>
              </a:rPr>
            </a:br>
            <a:r>
              <a:rPr lang="en-US" sz="2400" b="1">
                <a:sym typeface="Symbol" charset="2"/>
              </a:rPr>
              <a:t>  case </a:t>
            </a:r>
            <a:r>
              <a:rPr lang="en-US" sz="2400">
                <a:sym typeface="Symbol" charset="2"/>
              </a:rPr>
              <a:t>p = A  B </a:t>
            </a:r>
            <a:r>
              <a:rPr lang="en-US" sz="2400" b="1">
                <a:sym typeface="Symbol" charset="2"/>
              </a:rPr>
              <a:t>begin</a:t>
            </a:r>
            <a:r>
              <a:rPr lang="en-US" sz="2400">
                <a:sym typeface="Symbol" charset="2"/>
              </a:rPr>
              <a:t/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ComputeFirst()\{</a:t>
            </a:r>
            <a:r>
              <a:rPr lang="en-US" sz="2400" b="1">
                <a:sym typeface="Symbol" charset="2"/>
              </a:rPr>
              <a:t></a:t>
            </a:r>
            <a:r>
              <a:rPr lang="en-US" sz="2400">
                <a:sym typeface="Symbol" charset="2"/>
              </a:rPr>
              <a:t>};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</a:t>
            </a:r>
            <a:r>
              <a:rPr lang="en-US" sz="2400" b="1">
                <a:sym typeface="Symbol" charset="2"/>
              </a:rPr>
              <a:t>if </a:t>
            </a:r>
            <a:r>
              <a:rPr lang="en-US" sz="2400">
                <a:sym typeface="Symbol" charset="2"/>
              </a:rPr>
              <a:t>  First() </a:t>
            </a:r>
            <a:r>
              <a:rPr lang="en-US" sz="2400" b="1"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</a:t>
            </a:r>
            <a:r>
              <a:rPr lang="en-US" sz="2400" b="1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 </a:t>
            </a:r>
            <a:r>
              <a:rPr lang="en-US" sz="2400" b="1">
                <a:sym typeface="Symbol" charset="2"/>
              </a:rPr>
              <a:t>case </a:t>
            </a:r>
            <a:r>
              <a:rPr lang="en-US" sz="2400">
                <a:sym typeface="Symbol" charset="2"/>
              </a:rPr>
              <a:t>p = A  B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until </a:t>
            </a:r>
            <a:r>
              <a:rPr lang="en-US" sz="2400">
                <a:sym typeface="Symbol" charset="2"/>
              </a:rPr>
              <a:t>no change in any Follow[N]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Sets. Example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331236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Follow(E</a:t>
            </a:r>
            <a:r>
              <a:rPr lang="en-CA" sz="2400" dirty="0"/>
              <a:t>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Follow(X</a:t>
            </a:r>
            <a:r>
              <a:rPr lang="en-US" sz="2400" dirty="0" smtClean="0">
                <a:sym typeface="Symbol" charset="2"/>
              </a:rPr>
              <a:t>)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Follow(X)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US" sz="2400" dirty="0" smtClean="0">
                <a:sym typeface="Symbol" charset="2"/>
              </a:rPr>
              <a:t> Follow(E)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First(X)-{</a:t>
            </a:r>
            <a:r>
              <a:rPr lang="en-US" sz="2400" dirty="0" smtClean="0">
                <a:latin typeface="Times" charset="0"/>
                <a:sym typeface="Symbol" charset="2"/>
              </a:rPr>
              <a:t>}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CA" sz="2400" dirty="0" smtClean="0"/>
              <a:t> </a:t>
            </a:r>
            <a:r>
              <a:rPr lang="en-CA" sz="2400" dirty="0"/>
              <a:t>Follow(T)</a:t>
            </a:r>
          </a:p>
          <a:p>
            <a:pPr marL="0" indent="0">
              <a:buNone/>
            </a:pPr>
            <a:r>
              <a:rPr lang="en-CA" sz="2400" dirty="0" smtClean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</a:t>
            </a:r>
            <a:r>
              <a:rPr lang="en-CA" sz="2400" dirty="0" smtClean="0"/>
              <a:t>Follow(T)</a:t>
            </a:r>
          </a:p>
          <a:p>
            <a:pPr marL="0" indent="0">
              <a:buNone/>
            </a:pPr>
            <a:r>
              <a:rPr lang="en-CA" sz="2400" dirty="0"/>
              <a:t>Follow(Y)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</a:t>
            </a:r>
            <a:r>
              <a:rPr lang="en-CA" sz="2400" dirty="0" smtClean="0"/>
              <a:t>)</a:t>
            </a:r>
          </a:p>
          <a:p>
            <a:pPr marL="0" indent="0">
              <a:buNone/>
            </a:pPr>
            <a:r>
              <a:rPr lang="en-CA" sz="2400" dirty="0" smtClean="0"/>
              <a:t>Follow(T)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CA" sz="2400" dirty="0" smtClean="0"/>
              <a:t> Follow(Y)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8051"/>
              </p:ext>
            </p:extLst>
          </p:nvPr>
        </p:nvGraphicFramePr>
        <p:xfrm>
          <a:off x="6699448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91880" y="1772816"/>
            <a:ext cx="30963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smtClean="0"/>
              <a:t>Follow(E) = {$, 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Follow(X) </a:t>
            </a:r>
            <a:r>
              <a:rPr lang="en-CA" sz="2400" kern="0" dirty="0"/>
              <a:t>= {$, 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Follow(T) </a:t>
            </a:r>
            <a:r>
              <a:rPr lang="en-CA" sz="2400" kern="0" dirty="0"/>
              <a:t>= </a:t>
            </a:r>
            <a:r>
              <a:rPr lang="en-CA" sz="2400" kern="0" dirty="0" smtClean="0"/>
              <a:t>{+, $, </a:t>
            </a:r>
            <a:r>
              <a:rPr lang="en-CA" sz="2400" kern="0" dirty="0"/>
              <a:t>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Follow(Y) </a:t>
            </a:r>
            <a:r>
              <a:rPr lang="en-CA" sz="2400" kern="0" dirty="0"/>
              <a:t>= {+, $, </a:t>
            </a:r>
            <a:r>
              <a:rPr lang="en-CA" sz="2400" kern="0" dirty="0" smtClean="0"/>
              <a:t>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Follow(‘(‘) = {(, </a:t>
            </a:r>
            <a:r>
              <a:rPr lang="en-CA" sz="2400" kern="0" dirty="0" smtClean="0"/>
              <a:t>id}</a:t>
            </a:r>
            <a:endParaRPr lang="en-CA" sz="2400" kern="0" dirty="0" smtClean="0"/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(‘)‘) </a:t>
            </a:r>
            <a:r>
              <a:rPr lang="en-CA" sz="2400" kern="0" dirty="0"/>
              <a:t>= </a:t>
            </a:r>
            <a:r>
              <a:rPr lang="en-CA" sz="2400" kern="0" dirty="0" smtClean="0"/>
              <a:t>{+,$,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(+) </a:t>
            </a:r>
            <a:r>
              <a:rPr lang="en-CA" sz="2400" kern="0" dirty="0"/>
              <a:t>= </a:t>
            </a:r>
            <a:r>
              <a:rPr lang="en-CA" sz="2400" kern="0" dirty="0" smtClean="0"/>
              <a:t>{(, </a:t>
            </a:r>
            <a:r>
              <a:rPr lang="en-CA" sz="2400" kern="0" dirty="0" smtClean="0"/>
              <a:t>id}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(*) </a:t>
            </a:r>
            <a:r>
              <a:rPr lang="en-CA" sz="2400" kern="0" dirty="0"/>
              <a:t>= </a:t>
            </a:r>
            <a:r>
              <a:rPr lang="en-CA" sz="2400" kern="0" dirty="0" smtClean="0"/>
              <a:t>{(, </a:t>
            </a:r>
            <a:r>
              <a:rPr lang="en-CA" sz="2400" kern="0" dirty="0" smtClean="0"/>
              <a:t>id}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smtClean="0"/>
              <a:t>Follow</a:t>
            </a:r>
            <a:r>
              <a:rPr lang="en-CA" sz="2400" kern="0" dirty="0" smtClean="0"/>
              <a:t>(id) </a:t>
            </a:r>
            <a:r>
              <a:rPr lang="en-CA" sz="2400" kern="0" dirty="0"/>
              <a:t>= </a:t>
            </a:r>
            <a:r>
              <a:rPr lang="en-CA" sz="2400" kern="0" dirty="0" smtClean="0"/>
              <a:t>{*,+,$,)}</a:t>
            </a: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903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28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production A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</a:t>
            </a:r>
            <a:endParaRPr lang="en-US" u="sng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For each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M[</a:t>
            </a:r>
            <a:r>
              <a:rPr lang="en-US" dirty="0" err="1" smtClean="0">
                <a:sym typeface="Symbol" charset="2"/>
              </a:rPr>
              <a:t>A,t</a:t>
            </a:r>
            <a:r>
              <a:rPr lang="en-US" dirty="0" smtClean="0">
                <a:sym typeface="Symbol" charset="2"/>
              </a:rPr>
              <a:t>] = </a:t>
            </a:r>
            <a:r>
              <a:rPr lang="en-US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 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), for </a:t>
            </a:r>
            <a:r>
              <a:rPr lang="en-US" dirty="0">
                <a:sym typeface="Symbol" charset="2"/>
              </a:rPr>
              <a:t>each t  Follow(A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M[</a:t>
            </a:r>
            <a:r>
              <a:rPr lang="en-US" dirty="0" err="1" smtClean="0">
                <a:sym typeface="Symbol" charset="2"/>
              </a:rPr>
              <a:t>A,t</a:t>
            </a:r>
            <a:r>
              <a:rPr lang="en-US" dirty="0" smtClean="0">
                <a:sym typeface="Symbol" charset="2"/>
              </a:rPr>
              <a:t>] = </a:t>
            </a:r>
            <a:r>
              <a:rPr lang="en-US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 and  </a:t>
            </a:r>
            <a:r>
              <a:rPr lang="en-US" dirty="0">
                <a:sym typeface="Symbol" charset="2"/>
              </a:rPr>
              <a:t>$ 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Follow(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</a:t>
            </a:r>
            <a:endParaRPr lang="en-US" dirty="0" smtClean="0">
              <a:sym typeface="Symbol" charset="2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M[A</a:t>
            </a:r>
            <a:r>
              <a:rPr lang="en-US" dirty="0" smtClean="0">
                <a:sym typeface="Symbol" charset="2"/>
              </a:rPr>
              <a:t>,$] </a:t>
            </a:r>
            <a:r>
              <a:rPr lang="en-US" dirty="0">
                <a:sym typeface="Symbol" charset="2"/>
              </a:rPr>
              <a:t>= 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All </a:t>
            </a:r>
            <a:r>
              <a:rPr lang="en-US" dirty="0">
                <a:sym typeface="Symbol" charset="2"/>
              </a:rPr>
              <a:t>undefined entries are errors</a:t>
            </a:r>
          </a:p>
        </p:txBody>
      </p:sp>
    </p:spTree>
    <p:extLst>
      <p:ext uri="{BB962C8B-B14F-4D97-AF65-F5344CB8AC3E}">
        <p14:creationId xmlns:p14="http://schemas.microsoft.com/office/powerpoint/2010/main" val="275740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29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09600"/>
            <a:ext cx="7772400" cy="1143000"/>
          </a:xfrm>
        </p:spPr>
        <p:txBody>
          <a:bodyPr/>
          <a:lstStyle/>
          <a:p>
            <a:r>
              <a:rPr lang="en-US" dirty="0"/>
              <a:t>Predictive Parsing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7000" y="1845052"/>
            <a:ext cx="2549096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CA" kern="0" dirty="0"/>
              <a:t>First(T) = </a:t>
            </a:r>
            <a:r>
              <a:rPr lang="en-CA" kern="0" dirty="0" smtClean="0"/>
              <a:t>{id, </a:t>
            </a:r>
            <a:r>
              <a:rPr lang="en-CA" kern="0" dirty="0"/>
              <a:t>‘(‘}</a:t>
            </a:r>
          </a:p>
          <a:p>
            <a:pPr marL="0" indent="0" eaLnBrk="1" hangingPunct="1">
              <a:buFontTx/>
              <a:buNone/>
            </a:pPr>
            <a:r>
              <a:rPr lang="en-CA" kern="0" dirty="0"/>
              <a:t>First(X) = {+,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kern="0" dirty="0"/>
              <a:t>First(Y) = </a:t>
            </a:r>
            <a:r>
              <a:rPr lang="en-CA" kern="0" dirty="0" smtClean="0"/>
              <a:t>{</a:t>
            </a:r>
            <a:r>
              <a:rPr lang="en-CA" kern="0" dirty="0"/>
              <a:t>*</a:t>
            </a:r>
            <a:r>
              <a:rPr lang="en-CA" kern="0" dirty="0" smtClean="0"/>
              <a:t>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marL="0" indent="0" eaLnBrk="1" hangingPunct="1">
              <a:buNone/>
            </a:pPr>
            <a:r>
              <a:rPr lang="en-CA" kern="0" dirty="0" smtClean="0"/>
              <a:t>First(E</a:t>
            </a:r>
            <a:r>
              <a:rPr lang="en-CA" kern="0" dirty="0"/>
              <a:t>) = </a:t>
            </a:r>
            <a:r>
              <a:rPr lang="en-CA" kern="0" dirty="0" smtClean="0"/>
              <a:t>{id, </a:t>
            </a:r>
            <a:r>
              <a:rPr lang="en-CA" kern="0" dirty="0"/>
              <a:t>‘(‘}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392" y="1828800"/>
            <a:ext cx="2844048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CA" kern="0" dirty="0"/>
              <a:t>Follow(E) = {$, )}</a:t>
            </a:r>
          </a:p>
          <a:p>
            <a:pPr marL="0" indent="0" eaLnBrk="1" hangingPunct="1">
              <a:buNone/>
            </a:pPr>
            <a:r>
              <a:rPr lang="en-CA" kern="0" dirty="0"/>
              <a:t>Follow(X) = {$, )}</a:t>
            </a:r>
          </a:p>
          <a:p>
            <a:pPr marL="0" indent="0" eaLnBrk="1" hangingPunct="1">
              <a:buNone/>
            </a:pPr>
            <a:r>
              <a:rPr lang="en-CA" kern="0" dirty="0"/>
              <a:t>Follow(T) = {+, $, )}</a:t>
            </a:r>
          </a:p>
          <a:p>
            <a:pPr marL="0" indent="0" eaLnBrk="1" hangingPunct="1">
              <a:buNone/>
            </a:pPr>
            <a:r>
              <a:rPr lang="en-CA" kern="0" dirty="0"/>
              <a:t>Follow(Y) = {+, $, )}</a:t>
            </a:r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494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3239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14423" y="3990776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6319" y="4005064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12922" y="449379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9106" y="4509120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1880" y="4509120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 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63821" y="5055567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( E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0273" y="5069855"/>
            <a:ext cx="72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 </a:t>
            </a:r>
            <a:r>
              <a:rPr lang="en-US" b="1" dirty="0"/>
              <a:t>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532392" y="5573911"/>
            <a:ext cx="61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*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8384" y="554476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920" y="554580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19482" y="554533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7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/>
      <p:bldP spid="13" grpId="0"/>
      <p:bldP spid="4" grpId="0"/>
      <p:bldP spid="5" grpId="0"/>
      <p:bldP spid="6" grpId="0"/>
      <p:bldP spid="9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276-E920-F74D-8114-4190C252AEAC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2743200"/>
                <a:gridCol w="1524000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30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First/Follow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267200" y="2209800"/>
            <a:ext cx="298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Not an LL(1) grammar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  <p:bldP spid="15975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83D-D57B-0A49-ACA2-3D294CE1017F}" type="slidenum">
              <a:rPr lang="en-US"/>
              <a:pPr/>
              <a:t>31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to LL(1)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981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  <a:endParaRPr lang="en-US" sz="3200">
              <a:latin typeface="Comic Sans MS" charset="0"/>
              <a:sym typeface="Symbol" charset="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4953000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47675" y="3733800"/>
            <a:ext cx="3962400" cy="1219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c (c b c b … c b) c a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   (c b c b … c b) c a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267200" y="22098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Note that grammar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is regular:  c? (cb)* ca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676400" y="52578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same as: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	c c? (bc)* 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4419600" y="3733800"/>
            <a:ext cx="4333875" cy="1219200"/>
            <a:chOff x="2790" y="2064"/>
            <a:chExt cx="2730" cy="768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024" y="2064"/>
              <a:ext cx="2496" cy="76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c (b c b … c b c) a</a:t>
              </a:r>
            </a:p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   (b c b … c b c) a</a:t>
              </a:r>
            </a:p>
          </p:txBody>
        </p:sp>
        <p:cxnSp>
          <p:nvCxnSpPr>
            <p:cNvPr id="160778" name="AutoShape 10"/>
            <p:cNvCxnSpPr>
              <a:cxnSpLocks noChangeShapeType="1"/>
              <a:stCxn id="160773" idx="3"/>
              <a:endCxn id="160777" idx="1"/>
            </p:cNvCxnSpPr>
            <p:nvPr/>
          </p:nvCxnSpPr>
          <p:spPr bwMode="auto">
            <a:xfrm>
              <a:off x="2790" y="2448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60773" grpId="0" animBg="1" autoUpdateAnimBg="0"/>
      <p:bldP spid="16077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32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LL(1) using F/F sets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33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/>
              <a:t>For each production A </a:t>
            </a:r>
            <a:r>
              <a:rPr lang="en-US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u="sng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foreach a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M[A,a]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M[A,b] for each b in Follow(A)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M[A,$] if $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Follow(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All undefined entries are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34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</p:nvPr>
        </p:nvGraphicFramePr>
        <p:xfrm>
          <a:off x="304800" y="4114800"/>
          <a:ext cx="8001000" cy="2003426"/>
        </p:xfrm>
        <a:graphic>
          <a:graphicData uri="http://schemas.openxmlformats.org/drawingml/2006/table">
            <a:tbl>
              <a:tblPr/>
              <a:tblGrid>
                <a:gridCol w="1066800"/>
                <a:gridCol w="1524000"/>
                <a:gridCol w="1447800"/>
                <a:gridCol w="1219200"/>
                <a:gridCol w="1246188"/>
                <a:gridCol w="14970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/>
        </p:nvGraphicFramePr>
        <p:xfrm>
          <a:off x="304800" y="1524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1828800"/>
            <a:ext cx="2584061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FIRST(T) = {id, (}</a:t>
            </a:r>
          </a:p>
          <a:p>
            <a:r>
              <a:rPr lang="en-US" dirty="0" smtClean="0"/>
              <a:t>FIRST(T’) = {*,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</a:t>
            </a:r>
            <a:r>
              <a:rPr lang="en-US" dirty="0" smtClean="0"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FIRST(F) = {id, (}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828800"/>
            <a:ext cx="3030096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FOLLOW(T) = {$, )}</a:t>
            </a:r>
          </a:p>
          <a:p>
            <a:r>
              <a:rPr lang="en-US" dirty="0" smtClean="0"/>
              <a:t>FOLLOW(T’) = {$,)</a:t>
            </a:r>
            <a:r>
              <a:rPr lang="en-US" dirty="0" smtClean="0"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FOLLOW(F) = {*,$,)}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5133-DFAD-2F4C-9F88-DC78A3D47256}" type="slidenum">
              <a:rPr lang="en-US"/>
              <a:pPr/>
              <a:t>35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conditions for LL(1)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 grammar G is LL(1) iff - whenever</a:t>
            </a:r>
            <a:br>
              <a:rPr lang="en-US"/>
            </a:br>
            <a:r>
              <a:rPr lang="en-US"/>
              <a:t> A </a:t>
            </a:r>
            <a:r>
              <a:rPr lang="en-US">
                <a:sym typeface="Symbol" charset="2"/>
              </a:rPr>
              <a:t>  | </a:t>
            </a:r>
            <a:endParaRPr lang="en-US" u="sng">
              <a:sym typeface="Symbol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First()  First() = 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 implies </a:t>
            </a:r>
            <a:r>
              <a:rPr lang="en-US" b="1">
                <a:sym typeface="Symbol" charset="2"/>
              </a:rPr>
              <a:t>!(</a:t>
            </a:r>
            <a:r>
              <a:rPr lang="en-US">
                <a:sym typeface="Symbol" charset="2"/>
              </a:rPr>
              <a:t> *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</a:t>
            </a:r>
            <a:r>
              <a:rPr lang="en-US" b="1">
                <a:sym typeface="Symbol" charset="2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implies First()  Follow(A) = </a:t>
            </a:r>
          </a:p>
          <a:p>
            <a:pPr marL="609600" indent="-609600"/>
            <a:r>
              <a:rPr lang="en-US">
                <a:sym typeface="Symbol" charset="2"/>
              </a:rPr>
              <a:t>No more than one entry per table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F0AF-A6DA-A34A-A0E1-76218EE34142}" type="slidenum">
              <a:rPr lang="en-US"/>
              <a:pPr/>
              <a:t>36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Reporting &amp; Recovery</a:t>
            </a:r>
          </a:p>
          <a:p>
            <a:pPr lvl="1"/>
            <a:r>
              <a:rPr lang="en-US"/>
              <a:t>Report as soon as possible</a:t>
            </a:r>
          </a:p>
          <a:p>
            <a:pPr lvl="1"/>
            <a:r>
              <a:rPr lang="en-US"/>
              <a:t>Suitable error messages</a:t>
            </a:r>
          </a:p>
          <a:p>
            <a:pPr lvl="1"/>
            <a:r>
              <a:rPr lang="en-US"/>
              <a:t>Resume after error</a:t>
            </a:r>
          </a:p>
          <a:p>
            <a:pPr lvl="1"/>
            <a:r>
              <a:rPr lang="en-US"/>
              <a:t>Avoid cascading errors</a:t>
            </a:r>
          </a:p>
          <a:p>
            <a:r>
              <a:rPr lang="en-US"/>
              <a:t>Phrase-level vs. Panic-mode recovery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4309-821E-FF42-BC21-7D0A5999558B}" type="slidenum">
              <a:rPr lang="en-US"/>
              <a:pPr/>
              <a:t>37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Panic-Mode Recovery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Skip tokens until </a:t>
            </a:r>
            <a:r>
              <a:rPr lang="en-US" sz="2400" i="1"/>
              <a:t>synchronizing set</a:t>
            </a:r>
            <a:r>
              <a:rPr lang="en-US" sz="2400"/>
              <a:t> is seen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Follow(A)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or missing things after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Higher-level start symbols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before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Epsilon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nullable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Pop/Insert terminal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“auto-insert”</a:t>
            </a:r>
          </a:p>
          <a:p>
            <a:pPr>
              <a:lnSpc>
                <a:spcPct val="90000"/>
              </a:lnSpc>
            </a:pPr>
            <a:r>
              <a:rPr lang="en-US" sz="2400"/>
              <a:t>Add “synch” actions to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1D33-57C0-BF44-8CBA-2A2AC5A193F2}" type="slidenum">
              <a:rPr lang="en-US"/>
              <a:pPr/>
              <a:t>38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LL(1) grammars, necessary conditions</a:t>
            </a:r>
          </a:p>
          <a:p>
            <a:pPr lvl="2">
              <a:lnSpc>
                <a:spcPct val="90000"/>
              </a:lnSpc>
            </a:pPr>
            <a:r>
              <a:rPr lang="en-US"/>
              <a:t>No left recursion</a:t>
            </a:r>
          </a:p>
          <a:p>
            <a:pPr lvl="2">
              <a:lnSpc>
                <a:spcPct val="90000"/>
              </a:lnSpc>
            </a:pPr>
            <a:r>
              <a:rPr lang="en-US"/>
              <a:t>Left-factored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languages can be generated by LL(1)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 and table-driven predictive parsing</a:t>
            </a:r>
          </a:p>
          <a:p>
            <a:pPr>
              <a:lnSpc>
                <a:spcPct val="90000"/>
              </a:lnSpc>
            </a:pPr>
            <a:r>
              <a:rPr lang="en-US" sz="2800"/>
              <a:t>LL(1) grammars can be parsed by simple predictive recursive-descent parser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Alternative: table-driven top-down parser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Extra Slides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CA12-956A-3C4E-A662-538C7C5D6E5B}" type="slidenum">
              <a:rPr lang="en-US"/>
              <a:pPr/>
              <a:t>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derivation for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 </a:t>
            </a:r>
            <a:r>
              <a:rPr lang="en-US">
                <a:sym typeface="Symbol" charset="2"/>
              </a:rPr>
              <a:t>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 b="1">
                <a:sym typeface="Symbol" charset="2"/>
              </a:rPr>
              <a:t>id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id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lm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id + E \* 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  <p:bldP spid="149510" grpId="0" animBg="1" autoUpdateAnimBg="0"/>
      <p:bldP spid="1495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40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err="1"/>
              <a:t>ComputeFirst</a:t>
            </a:r>
            <a:r>
              <a:rPr lang="en-US" sz="2800" dirty="0"/>
              <a:t> as defined earlier loops on left-recursive grammars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Here is an alternative algorithm for </a:t>
            </a:r>
            <a:r>
              <a:rPr lang="en-US" sz="2800" dirty="0" err="1"/>
              <a:t>ComputeFirst</a:t>
            </a:r>
            <a:endParaRPr lang="en-US" sz="28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Compute non left-recursive cases of FIRST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Create a graph of recursive cases where FIRST of a non-terminal depends on another non-terminal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Strongly Connected Components (SCC)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FIRST starting from root of SCC to avoid </a:t>
            </a:r>
            <a:r>
              <a:rPr lang="en-US" sz="2400" dirty="0" smtClean="0">
                <a:sym typeface="Symbol" charset="2"/>
              </a:rPr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73822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smtClean="0"/>
              <a:t>Each Strongly Connected Component can </a:t>
            </a:r>
            <a:r>
              <a:rPr lang="en-US" sz="2800" smtClean="0"/>
              <a:t>have recursion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But the connections between SCC means that (by </a:t>
            </a:r>
            <a:r>
              <a:rPr lang="en-US" sz="2800" dirty="0" err="1" smtClean="0">
                <a:sym typeface="Symbol" charset="2"/>
              </a:rPr>
              <a:t>defn</a:t>
            </a:r>
            <a:r>
              <a:rPr lang="en-US" sz="2800" dirty="0" smtClean="0">
                <a:sym typeface="Symbol" charset="2"/>
              </a:rPr>
              <a:t>) what we have now is a directed acyclic graph – hence without left recursion</a:t>
            </a:r>
            <a:endParaRPr lang="en-US" sz="2400" dirty="0" smtClean="0">
              <a:sym typeface="Symbol" charset="2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Unlike top-down LL parsing, bottom-up LR parsing allows left-recursive grammars, so this algorithm is useful for LR parsing</a:t>
            </a:r>
          </a:p>
        </p:txBody>
      </p:sp>
    </p:spTree>
    <p:extLst>
      <p:ext uri="{BB962C8B-B14F-4D97-AF65-F5344CB8AC3E}">
        <p14:creationId xmlns:p14="http://schemas.microsoft.com/office/powerpoint/2010/main" val="133966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56A9-4192-054E-B128-19C8DC6BC143}" type="slidenum">
              <a:rPr lang="en-US"/>
              <a:pPr/>
              <a:t>42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1371600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BD | D</a:t>
            </a:r>
          </a:p>
          <a:p>
            <a:r>
              <a:rPr lang="en-US" sz="2400" dirty="0"/>
              <a:t>D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d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dirty="0" err="1">
                <a:sym typeface="Symbol" charset="2"/>
              </a:rPr>
              <a:t>Sd</a:t>
            </a:r>
            <a:endParaRPr lang="en-US" sz="2400" dirty="0">
              <a:sym typeface="Symbol" charset="2"/>
            </a:endParaRPr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3810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CB | 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Bb | </a:t>
            </a:r>
            <a:r>
              <a:rPr lang="en-US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 err="1">
                <a:sym typeface="Symbol" charset="2"/>
              </a:rPr>
              <a:t>Ab</a:t>
            </a:r>
            <a:r>
              <a:rPr lang="en-US" sz="2400" dirty="0">
                <a:sym typeface="Symbol" charset="2"/>
              </a:rPr>
              <a:t> | b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26716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[A] := {</a:t>
            </a:r>
            <a:r>
              <a:rPr lang="en-US" dirty="0" smtClean="0">
                <a:sym typeface="Symbol" charset="2"/>
              </a:rPr>
              <a:t>a}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[C] := </a:t>
            </a:r>
            <a:r>
              <a:rPr lang="en-US" dirty="0" smtClean="0">
                <a:sym typeface="Symbol" charset="2"/>
              </a:rPr>
              <a:t>{}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[B] := {b}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[S] := {b, d}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[D] := {d}</a:t>
            </a: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6168008" y="3686944"/>
            <a:ext cx="457200" cy="457200"/>
            <a:chOff x="2976" y="2400"/>
            <a:chExt cx="288" cy="288"/>
          </a:xfrm>
        </p:grpSpPr>
        <p:sp>
          <p:nvSpPr>
            <p:cNvPr id="378887" name="Oval 7"/>
            <p:cNvSpPr>
              <a:spLocks noChangeArrowheads="1"/>
            </p:cNvSpPr>
            <p:nvPr/>
          </p:nvSpPr>
          <p:spPr bwMode="auto">
            <a:xfrm>
              <a:off x="2976" y="2400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3024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</a:t>
              </a:r>
              <a:endParaRPr lang="en-US"/>
            </a:p>
          </p:txBody>
        </p:sp>
      </p:grpSp>
      <p:grpSp>
        <p:nvGrpSpPr>
          <p:cNvPr id="378889" name="Group 9"/>
          <p:cNvGrpSpPr>
            <a:grpSpLocks/>
          </p:cNvGrpSpPr>
          <p:nvPr/>
        </p:nvGrpSpPr>
        <p:grpSpPr bwMode="auto">
          <a:xfrm>
            <a:off x="6168008" y="2924944"/>
            <a:ext cx="457200" cy="457200"/>
            <a:chOff x="4848" y="3168"/>
            <a:chExt cx="288" cy="288"/>
          </a:xfrm>
        </p:grpSpPr>
        <p:sp>
          <p:nvSpPr>
            <p:cNvPr id="378890" name="Oval 10"/>
            <p:cNvSpPr>
              <a:spLocks noChangeArrowheads="1"/>
            </p:cNvSpPr>
            <p:nvPr/>
          </p:nvSpPr>
          <p:spPr bwMode="auto">
            <a:xfrm>
              <a:off x="4848" y="316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1" name="Text Box 11"/>
            <p:cNvSpPr txBox="1">
              <a:spLocks noChangeArrowheads="1"/>
            </p:cNvSpPr>
            <p:nvPr/>
          </p:nvSpPr>
          <p:spPr bwMode="auto">
            <a:xfrm>
              <a:off x="4896" y="31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</a:t>
              </a:r>
              <a:endParaRPr lang="en-US"/>
            </a:p>
          </p:txBody>
        </p:sp>
      </p:grpSp>
      <p:grpSp>
        <p:nvGrpSpPr>
          <p:cNvPr id="378892" name="Group 12"/>
          <p:cNvGrpSpPr>
            <a:grpSpLocks/>
          </p:cNvGrpSpPr>
          <p:nvPr/>
        </p:nvGrpSpPr>
        <p:grpSpPr bwMode="auto">
          <a:xfrm>
            <a:off x="5101208" y="3686944"/>
            <a:ext cx="457200" cy="457200"/>
            <a:chOff x="2880" y="3456"/>
            <a:chExt cx="288" cy="288"/>
          </a:xfrm>
        </p:grpSpPr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4" name="Text Box 14"/>
            <p:cNvSpPr txBox="1">
              <a:spLocks noChangeArrowheads="1"/>
            </p:cNvSpPr>
            <p:nvPr/>
          </p:nvSpPr>
          <p:spPr bwMode="auto">
            <a:xfrm>
              <a:off x="2928" y="34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</a:t>
              </a:r>
              <a:endParaRPr lang="en-US"/>
            </a:p>
          </p:txBody>
        </p:sp>
      </p:grpSp>
      <p:grpSp>
        <p:nvGrpSpPr>
          <p:cNvPr id="378895" name="Group 15"/>
          <p:cNvGrpSpPr>
            <a:grpSpLocks/>
          </p:cNvGrpSpPr>
          <p:nvPr/>
        </p:nvGrpSpPr>
        <p:grpSpPr bwMode="auto">
          <a:xfrm>
            <a:off x="4644008" y="2924944"/>
            <a:ext cx="457200" cy="457200"/>
            <a:chOff x="3792" y="3264"/>
            <a:chExt cx="288" cy="288"/>
          </a:xfrm>
        </p:grpSpPr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3792" y="3264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3840" y="326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</a:t>
              </a:r>
              <a:endParaRPr lang="en-US"/>
            </a:p>
          </p:txBody>
        </p:sp>
      </p:grpSp>
      <p:grpSp>
        <p:nvGrpSpPr>
          <p:cNvPr id="378898" name="Group 18"/>
          <p:cNvGrpSpPr>
            <a:grpSpLocks/>
          </p:cNvGrpSpPr>
          <p:nvPr/>
        </p:nvGrpSpPr>
        <p:grpSpPr bwMode="auto">
          <a:xfrm>
            <a:off x="3729608" y="2924944"/>
            <a:ext cx="457200" cy="457200"/>
            <a:chOff x="4032" y="2688"/>
            <a:chExt cx="288" cy="288"/>
          </a:xfrm>
        </p:grpSpPr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4032" y="268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4080" y="268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S</a:t>
              </a:r>
              <a:endParaRPr lang="en-US" dirty="0"/>
            </a:p>
          </p:txBody>
        </p:sp>
      </p:grpSp>
      <p:cxnSp>
        <p:nvCxnSpPr>
          <p:cNvPr id="378901" name="AutoShape 21"/>
          <p:cNvCxnSpPr>
            <a:cxnSpLocks noChangeShapeType="1"/>
            <a:stCxn id="378899" idx="7"/>
            <a:endCxn id="378896" idx="1"/>
          </p:cNvCxnSpPr>
          <p:nvPr/>
        </p:nvCxnSpPr>
        <p:spPr bwMode="auto">
          <a:xfrm rot="5400000" flipV="1">
            <a:off x="4414614" y="2697138"/>
            <a:ext cx="1588" cy="5905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2" name="AutoShape 22"/>
          <p:cNvCxnSpPr>
            <a:cxnSpLocks noChangeShapeType="1"/>
            <a:stCxn id="378896" idx="3"/>
            <a:endCxn id="378899" idx="5"/>
          </p:cNvCxnSpPr>
          <p:nvPr/>
        </p:nvCxnSpPr>
        <p:spPr bwMode="auto">
          <a:xfrm rot="5400000">
            <a:off x="4414614" y="3020988"/>
            <a:ext cx="1588" cy="5905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3" name="AutoShape 23"/>
          <p:cNvCxnSpPr>
            <a:cxnSpLocks noChangeShapeType="1"/>
            <a:stCxn id="378899" idx="4"/>
            <a:endCxn id="378893" idx="2"/>
          </p:cNvCxnSpPr>
          <p:nvPr/>
        </p:nvCxnSpPr>
        <p:spPr bwMode="auto">
          <a:xfrm rot="16200000" flipH="1">
            <a:off x="4263008" y="3077344"/>
            <a:ext cx="5334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4" name="AutoShape 24"/>
          <p:cNvCxnSpPr>
            <a:cxnSpLocks noChangeShapeType="1"/>
            <a:stCxn id="378893" idx="6"/>
            <a:endCxn id="378887" idx="2"/>
          </p:cNvCxnSpPr>
          <p:nvPr/>
        </p:nvCxnSpPr>
        <p:spPr bwMode="auto">
          <a:xfrm>
            <a:off x="5558408" y="3915544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5" name="AutoShape 25"/>
          <p:cNvCxnSpPr>
            <a:cxnSpLocks noChangeShapeType="1"/>
            <a:stCxn id="378887" idx="0"/>
            <a:endCxn id="378890" idx="4"/>
          </p:cNvCxnSpPr>
          <p:nvPr/>
        </p:nvCxnSpPr>
        <p:spPr bwMode="auto">
          <a:xfrm rot="16200000">
            <a:off x="6244208" y="3534544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6" name="AutoShape 26"/>
          <p:cNvCxnSpPr>
            <a:cxnSpLocks noChangeShapeType="1"/>
            <a:stCxn id="378890" idx="2"/>
            <a:endCxn id="378894" idx="0"/>
          </p:cNvCxnSpPr>
          <p:nvPr/>
        </p:nvCxnSpPr>
        <p:spPr bwMode="auto">
          <a:xfrm rot="10800000" flipV="1">
            <a:off x="5355208" y="3153544"/>
            <a:ext cx="81280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3563888" y="4149080"/>
            <a:ext cx="5257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2 SCCs: e.g. consider B-A-C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FIRST[B] := FIRST</a:t>
            </a:r>
            <a:r>
              <a:rPr lang="en-US" sz="2000" baseline="-25000" dirty="0"/>
              <a:t>0</a:t>
            </a:r>
            <a:r>
              <a:rPr lang="en-US" sz="2000" dirty="0"/>
              <a:t>[B] + </a:t>
            </a:r>
            <a:r>
              <a:rPr lang="en-US" sz="2000" dirty="0" err="1" smtClean="0"/>
              <a:t>ComputeFirst</a:t>
            </a:r>
            <a:r>
              <a:rPr lang="en-US" sz="2000" dirty="0" smtClean="0"/>
              <a:t>(A)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FIRST[A] := FIRST</a:t>
            </a:r>
            <a:r>
              <a:rPr lang="en-US" sz="2000" baseline="-25000" dirty="0"/>
              <a:t>0</a:t>
            </a:r>
            <a:r>
              <a:rPr lang="en-US" sz="2000" dirty="0"/>
              <a:t>[A] + </a:t>
            </a:r>
            <a:r>
              <a:rPr lang="en-US" sz="2000" dirty="0" err="1" smtClean="0"/>
              <a:t>ComputeFirst</a:t>
            </a:r>
            <a:r>
              <a:rPr lang="en-US" sz="2000" dirty="0" smtClean="0"/>
              <a:t>(C )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FIRST[A] := FIRST[A] + FIRST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[B]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FIRST[C] := FIRST</a:t>
            </a:r>
            <a:r>
              <a:rPr lang="en-US" sz="2000" baseline="-25000" dirty="0"/>
              <a:t>0</a:t>
            </a:r>
            <a:r>
              <a:rPr lang="en-US" sz="2000" dirty="0"/>
              <a:t>[C]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7391400" y="2514600"/>
            <a:ext cx="1339850" cy="119062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Compute</a:t>
            </a:r>
          </a:p>
          <a:p>
            <a:r>
              <a:rPr lang="en-US" sz="1800"/>
              <a:t>Strongly</a:t>
            </a:r>
          </a:p>
          <a:p>
            <a:r>
              <a:rPr lang="en-US" sz="1800"/>
              <a:t>Connected</a:t>
            </a:r>
          </a:p>
          <a:p>
            <a:r>
              <a:rPr lang="en-US" sz="1800"/>
              <a:t>Components</a:t>
            </a:r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3563888" y="6381328"/>
            <a:ext cx="3211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ym typeface="Symbol" charset="2"/>
              </a:rPr>
              <a:t>FIRST[C] := FIRST[C] + {}</a:t>
            </a:r>
          </a:p>
        </p:txBody>
      </p:sp>
    </p:spTree>
    <p:extLst>
      <p:ext uri="{BB962C8B-B14F-4D97-AF65-F5344CB8AC3E}">
        <p14:creationId xmlns:p14="http://schemas.microsoft.com/office/powerpoint/2010/main" val="367730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0072" y="1988840"/>
            <a:ext cx="2986715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 smtClean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F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F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( B ) | B A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A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x | y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B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B | b B 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Is this LL(1)?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5616" y="1988840"/>
            <a:ext cx="2441093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 smtClean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B C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A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B</a:t>
            </a:r>
            <a:r>
              <a:rPr lang="en-US" sz="3200" b="1" smtClean="0">
                <a:sym typeface="Symbol" charset="2"/>
              </a:rPr>
              <a:t> </a:t>
            </a:r>
            <a:r>
              <a:rPr lang="en-US" sz="3200" smtClean="0">
                <a:sym typeface="Symbol" charset="2"/>
              </a:rPr>
              <a:t>b B </a:t>
            </a:r>
            <a:r>
              <a:rPr lang="en-US" sz="3200" dirty="0">
                <a:sym typeface="Symbol" charset="2"/>
              </a:rPr>
              <a:t>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C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c 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Is this LL(1)?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B267-7965-3F4D-83A9-735F7597E15B}" type="slidenum">
              <a:rPr lang="en-US"/>
              <a:pPr/>
              <a:t>44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Diagram</a:t>
            </a:r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2667000" y="1828800"/>
            <a:ext cx="5486400" cy="722313"/>
            <a:chOff x="2160" y="960"/>
            <a:chExt cx="3456" cy="455"/>
          </a:xfrm>
        </p:grpSpPr>
        <p:sp>
          <p:nvSpPr>
            <p:cNvPr id="154629" name="Oval 5"/>
            <p:cNvSpPr>
              <a:spLocks noChangeArrowheads="1"/>
            </p:cNvSpPr>
            <p:nvPr/>
          </p:nvSpPr>
          <p:spPr bwMode="auto">
            <a:xfrm>
              <a:off x="3504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4416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5280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  <a:stCxn id="154629" idx="6"/>
              <a:endCxn id="154630" idx="2"/>
            </p:cNvCxnSpPr>
            <p:nvPr/>
          </p:nvCxnSpPr>
          <p:spPr bwMode="auto">
            <a:xfrm>
              <a:off x="3848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33" name="AutoShape 9"/>
            <p:cNvCxnSpPr>
              <a:cxnSpLocks noChangeShapeType="1"/>
              <a:stCxn id="154630" idx="6"/>
              <a:endCxn id="154631" idx="2"/>
            </p:cNvCxnSpPr>
            <p:nvPr/>
          </p:nvCxnSpPr>
          <p:spPr bwMode="auto">
            <a:xfrm>
              <a:off x="4760" y="1247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4" name="Oval 10"/>
            <p:cNvSpPr>
              <a:spLocks noChangeArrowheads="1"/>
            </p:cNvSpPr>
            <p:nvPr/>
          </p:nvSpPr>
          <p:spPr bwMode="auto">
            <a:xfrm>
              <a:off x="2592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5" name="AutoShape 11"/>
            <p:cNvCxnSpPr>
              <a:cxnSpLocks noChangeShapeType="1"/>
              <a:stCxn id="154634" idx="6"/>
              <a:endCxn id="154629" idx="2"/>
            </p:cNvCxnSpPr>
            <p:nvPr/>
          </p:nvCxnSpPr>
          <p:spPr bwMode="auto">
            <a:xfrm>
              <a:off x="2936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3062" y="96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3984" y="983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896" y="983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2160" y="1079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S:</a:t>
              </a:r>
            </a:p>
          </p:txBody>
        </p:sp>
      </p:grp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2667000" y="3276600"/>
            <a:ext cx="4038600" cy="1143000"/>
            <a:chOff x="2160" y="2064"/>
            <a:chExt cx="2544" cy="720"/>
          </a:xfrm>
        </p:grpSpPr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552" y="249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2592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3504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4368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45" name="AutoShape 21"/>
            <p:cNvCxnSpPr>
              <a:cxnSpLocks noChangeShapeType="1"/>
              <a:stCxn id="154642" idx="6"/>
              <a:endCxn id="154643" idx="2"/>
            </p:cNvCxnSpPr>
            <p:nvPr/>
          </p:nvCxnSpPr>
          <p:spPr bwMode="auto">
            <a:xfrm>
              <a:off x="2936" y="2328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46" name="AutoShape 22"/>
            <p:cNvCxnSpPr>
              <a:cxnSpLocks noChangeShapeType="1"/>
              <a:stCxn id="154643" idx="6"/>
              <a:endCxn id="154644" idx="2"/>
            </p:cNvCxnSpPr>
            <p:nvPr/>
          </p:nvCxnSpPr>
          <p:spPr bwMode="auto">
            <a:xfrm>
              <a:off x="3848" y="2328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072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3936" y="2064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cxnSp>
          <p:nvCxnSpPr>
            <p:cNvPr id="154649" name="AutoShape 25"/>
            <p:cNvCxnSpPr>
              <a:cxnSpLocks noChangeShapeType="1"/>
              <a:stCxn id="154642" idx="5"/>
              <a:endCxn id="154644" idx="3"/>
            </p:cNvCxnSpPr>
            <p:nvPr/>
          </p:nvCxnSpPr>
          <p:spPr bwMode="auto">
            <a:xfrm rot="16200000" flipH="1">
              <a:off x="3641" y="1693"/>
              <a:ext cx="14" cy="1538"/>
            </a:xfrm>
            <a:prstGeom prst="curvedConnector3">
              <a:avLst>
                <a:gd name="adj1" fmla="val 2171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2160" y="2160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A:</a:t>
              </a:r>
            </a:p>
          </p:txBody>
        </p:sp>
      </p:grp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2667000" y="4724400"/>
            <a:ext cx="5486400" cy="1062038"/>
            <a:chOff x="2160" y="3120"/>
            <a:chExt cx="3456" cy="669"/>
          </a:xfrm>
        </p:grpSpPr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3504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4416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5280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5" name="AutoShape 31"/>
            <p:cNvCxnSpPr>
              <a:cxnSpLocks noChangeShapeType="1"/>
              <a:stCxn id="154652" idx="6"/>
              <a:endCxn id="154653" idx="2"/>
            </p:cNvCxnSpPr>
            <p:nvPr/>
          </p:nvCxnSpPr>
          <p:spPr bwMode="auto">
            <a:xfrm>
              <a:off x="3848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6" name="AutoShape 32"/>
            <p:cNvCxnSpPr>
              <a:cxnSpLocks noChangeShapeType="1"/>
              <a:stCxn id="154653" idx="6"/>
              <a:endCxn id="154654" idx="2"/>
            </p:cNvCxnSpPr>
            <p:nvPr/>
          </p:nvCxnSpPr>
          <p:spPr bwMode="auto">
            <a:xfrm>
              <a:off x="4760" y="3384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2592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8" name="AutoShape 34"/>
            <p:cNvCxnSpPr>
              <a:cxnSpLocks noChangeShapeType="1"/>
              <a:stCxn id="154657" idx="6"/>
              <a:endCxn id="154652" idx="2"/>
            </p:cNvCxnSpPr>
            <p:nvPr/>
          </p:nvCxnSpPr>
          <p:spPr bwMode="auto">
            <a:xfrm>
              <a:off x="2936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9" name="AutoShape 35"/>
            <p:cNvCxnSpPr>
              <a:cxnSpLocks noChangeShapeType="1"/>
              <a:stCxn id="154657" idx="5"/>
              <a:endCxn id="154654" idx="3"/>
            </p:cNvCxnSpPr>
            <p:nvPr/>
          </p:nvCxnSpPr>
          <p:spPr bwMode="auto">
            <a:xfrm rot="16200000" flipH="1">
              <a:off x="4097" y="2293"/>
              <a:ext cx="14" cy="2450"/>
            </a:xfrm>
            <a:prstGeom prst="curvedConnector3">
              <a:avLst>
                <a:gd name="adj1" fmla="val 19642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3984" y="312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61" name="Text Box 37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4896" y="3120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984" y="3501"/>
              <a:ext cx="2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>
                  <a:latin typeface="Arial" charset="0"/>
                  <a:sym typeface="Symbol" charset="2"/>
                </a:rPr>
                <a:t>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2160" y="3264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B:</a:t>
              </a:r>
            </a:p>
          </p:txBody>
        </p:sp>
      </p:grp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381000" y="19812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  <a:endParaRPr lang="en-US"/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304800" y="3352800"/>
            <a:ext cx="219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  <a:endParaRPr lang="en-US"/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304800" y="4953000"/>
            <a:ext cx="217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85-5575-5C4F-98DB-42D214FC0437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Top-Down Parser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Knows which production to choose based on single </a:t>
            </a:r>
            <a:r>
              <a:rPr lang="en-US" sz="2800" dirty="0" err="1"/>
              <a:t>lookahead</a:t>
            </a:r>
            <a:r>
              <a:rPr lang="en-US" sz="2800" dirty="0"/>
              <a:t> symbol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LL(1)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L:		reads input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L:	produce Leftmost derivation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	:		one symbol of </a:t>
            </a:r>
            <a:r>
              <a:rPr lang="en-US" sz="2400" dirty="0" err="1"/>
              <a:t>lookahead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Cannot have </a:t>
            </a:r>
            <a:r>
              <a:rPr lang="en-US" sz="2800" dirty="0"/>
              <a:t>left-recursion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be left-factored (no left-factors)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all grammars can be made LL(1)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LL(1) Parser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114800"/>
          </a:xfrm>
        </p:spPr>
        <p:txBody>
          <a:bodyPr/>
          <a:lstStyle/>
          <a:p>
            <a:r>
              <a:rPr lang="en-CA" dirty="0" smtClean="0"/>
              <a:t>In recursive-descent</a:t>
            </a:r>
          </a:p>
          <a:p>
            <a:pPr lvl="1"/>
            <a:r>
              <a:rPr lang="en-CA" dirty="0" smtClean="0"/>
              <a:t>for each non-terminal and input token, many choices of production to use</a:t>
            </a:r>
          </a:p>
          <a:p>
            <a:pPr lvl="1"/>
            <a:r>
              <a:rPr lang="en-CA" dirty="0" smtClean="0"/>
              <a:t>Backtracking to remove bad choices</a:t>
            </a:r>
          </a:p>
          <a:p>
            <a:r>
              <a:rPr lang="en-CA" dirty="0" smtClean="0"/>
              <a:t>In LL(1) </a:t>
            </a:r>
          </a:p>
          <a:p>
            <a:pPr lvl="1"/>
            <a:r>
              <a:rPr lang="en-CA" dirty="0"/>
              <a:t>for each non-terminal and each </a:t>
            </a:r>
            <a:r>
              <a:rPr lang="en-CA" dirty="0" smtClean="0"/>
              <a:t>token, only one production</a:t>
            </a: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S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* 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A 𝜷     </a:t>
            </a:r>
            <a:r>
              <a:rPr lang="en-US" sz="2400" dirty="0" smtClean="0">
                <a:latin typeface="Cambria Math"/>
                <a:ea typeface="Cambria Math"/>
                <a:sym typeface="Symbol" charset="2"/>
              </a:rPr>
              <a:t>and next input token: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t</a:t>
            </a: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A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     </a:t>
            </a:r>
            <a:r>
              <a:rPr lang="en-US" sz="2400" dirty="0" smtClean="0">
                <a:latin typeface="Cambria Math"/>
                <a:ea typeface="Cambria Math"/>
                <a:sym typeface="Symbol" charset="2"/>
              </a:rPr>
              <a:t>is the only production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                       𝝎 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𝜷</a:t>
            </a:r>
            <a:endParaRPr lang="en-CA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this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T | (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Hard to predict because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For 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CA" dirty="0" smtClean="0">
                <a:sym typeface="Symbol" charset="2"/>
              </a:rPr>
              <a:t>two productions start with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 smtClean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For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CA" dirty="0" smtClean="0">
                <a:sym typeface="Symbol" charset="2"/>
              </a:rPr>
              <a:t>it is not clear how to predict</a:t>
            </a: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The grammar should be left-factored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Remove common prefixes from multiple productions for each non-terminal</a:t>
            </a:r>
            <a:endParaRPr lang="en-US" dirty="0"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16E7-A6E8-364B-A253-DADAD582872A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Factoring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general, for rules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Left factoring is achieved by the following grammar transformation:</a:t>
            </a:r>
          </a:p>
        </p:txBody>
      </p:sp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5715000" cy="482600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38800"/>
            <a:ext cx="4305300" cy="508000"/>
          </a:xfrm>
          <a:prstGeom prst="rect">
            <a:avLst/>
          </a:prstGeom>
          <a:noFill/>
        </p:spPr>
      </p:pic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53000"/>
            <a:ext cx="2514600" cy="5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40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8458200" cy="4114800"/>
          </a:xfrm>
        </p:spPr>
        <p:txBody>
          <a:bodyPr/>
          <a:lstStyle/>
          <a:p>
            <a:r>
              <a:rPr lang="en-CA" dirty="0"/>
              <a:t>Recall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T | ( E )</a:t>
            </a:r>
            <a:endParaRPr lang="en-CA" dirty="0">
              <a:sym typeface="Symbol" charset="2"/>
            </a:endParaRPr>
          </a:p>
          <a:p>
            <a:r>
              <a:rPr lang="en-CA" dirty="0" smtClean="0"/>
              <a:t>Factor out common prefixes for productions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        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+ E | </a:t>
            </a:r>
            <a:r>
              <a:rPr lang="el-GR" dirty="0" smtClean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 |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     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* T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3292</Words>
  <Application>Microsoft Macintosh PowerPoint</Application>
  <PresentationFormat>On-screen Show (4:3)</PresentationFormat>
  <Paragraphs>771</Paragraphs>
  <Slides>44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Blank Presentation</vt:lpstr>
      <vt:lpstr>Top-down Parsing</vt:lpstr>
      <vt:lpstr>Parsing - Roadmap</vt:lpstr>
      <vt:lpstr>Top-Down vs. Bottom Up</vt:lpstr>
      <vt:lpstr>Leftmost derivation for id + id * id</vt:lpstr>
      <vt:lpstr>Predictive Top-Down Parser</vt:lpstr>
      <vt:lpstr>LL(1) Parser</vt:lpstr>
      <vt:lpstr>Left Factoring</vt:lpstr>
      <vt:lpstr>Left Factoring</vt:lpstr>
      <vt:lpstr>Left Factoring</vt:lpstr>
      <vt:lpstr>Predictive Parsing Table</vt:lpstr>
      <vt:lpstr>Predictive Parsing Table</vt:lpstr>
      <vt:lpstr>Predictive Parsing Table</vt:lpstr>
      <vt:lpstr>Predictive Parsing Table</vt:lpstr>
      <vt:lpstr>Predictive Parsing</vt:lpstr>
      <vt:lpstr>Table-Driven Parsing</vt:lpstr>
      <vt:lpstr>Trace “id*id”</vt:lpstr>
      <vt:lpstr>Predictive Parsing table</vt:lpstr>
      <vt:lpstr>Predictive Parsing Table</vt:lpstr>
      <vt:lpstr>FIRST and FOLLOW</vt:lpstr>
      <vt:lpstr>Conditions for LL(1)</vt:lpstr>
      <vt:lpstr>ComputeFirst(: string of symbols)</vt:lpstr>
      <vt:lpstr>ComputeFirst; modified</vt:lpstr>
      <vt:lpstr>ComputeFirst; modified</vt:lpstr>
      <vt:lpstr>First Sets</vt:lpstr>
      <vt:lpstr>Follow Sets</vt:lpstr>
      <vt:lpstr>ComputeFollow</vt:lpstr>
      <vt:lpstr>Follow Sets. Example</vt:lpstr>
      <vt:lpstr>Building the Parse Table</vt:lpstr>
      <vt:lpstr>Predictive Parsing Table</vt:lpstr>
      <vt:lpstr>Example First/Follow</vt:lpstr>
      <vt:lpstr>Converting to LL(1)</vt:lpstr>
      <vt:lpstr>Verifying LL(1) using F/F sets</vt:lpstr>
      <vt:lpstr>Building the Parse Table</vt:lpstr>
      <vt:lpstr>Predictive Parsing Table</vt:lpstr>
      <vt:lpstr>Revisit conditions for LL(1)</vt:lpstr>
      <vt:lpstr>Error Handling</vt:lpstr>
      <vt:lpstr>Panic-Mode Recovery</vt:lpstr>
      <vt:lpstr>Summary so far</vt:lpstr>
      <vt:lpstr>PowerPoint Presentation</vt:lpstr>
      <vt:lpstr>ComputeFirst on Left-recursive Grammars</vt:lpstr>
      <vt:lpstr>ComputeFirst on Left-recursive Grammars</vt:lpstr>
      <vt:lpstr>ComputeFirst on Left-recursive Grammars</vt:lpstr>
      <vt:lpstr>Examples</vt:lpstr>
      <vt:lpstr>Transition Diagram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840</cp:revision>
  <cp:lastPrinted>2010-10-18T21:18:44Z</cp:lastPrinted>
  <dcterms:created xsi:type="dcterms:W3CDTF">2010-10-18T20:51:40Z</dcterms:created>
  <dcterms:modified xsi:type="dcterms:W3CDTF">2016-06-28T18:01:47Z</dcterms:modified>
</cp:coreProperties>
</file>