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37" r:id="rId2"/>
    <p:sldId id="314" r:id="rId3"/>
    <p:sldId id="430" r:id="rId4"/>
    <p:sldId id="431" r:id="rId5"/>
    <p:sldId id="432" r:id="rId6"/>
    <p:sldId id="433" r:id="rId7"/>
    <p:sldId id="434" r:id="rId8"/>
    <p:sldId id="315" r:id="rId9"/>
    <p:sldId id="424" r:id="rId10"/>
    <p:sldId id="428" r:id="rId11"/>
    <p:sldId id="42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316" r:id="rId32"/>
    <p:sldId id="317" r:id="rId33"/>
    <p:sldId id="318" r:id="rId34"/>
    <p:sldId id="419" r:id="rId35"/>
    <p:sldId id="457" r:id="rId36"/>
    <p:sldId id="458" r:id="rId37"/>
    <p:sldId id="363" r:id="rId38"/>
    <p:sldId id="425" r:id="rId39"/>
    <p:sldId id="364" r:id="rId40"/>
    <p:sldId id="45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0929"/>
  </p:normalViewPr>
  <p:slideViewPr>
    <p:cSldViewPr>
      <p:cViewPr varScale="1">
        <p:scale>
          <a:sx n="88" d="100"/>
          <a:sy n="88" d="100"/>
        </p:scale>
        <p:origin x="-10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12: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13: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10: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14: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5943600"/>
        </p:xfrm>
        <a:graphic>
          <a:graphicData uri="http://schemas.openxmlformats.org/drawingml/2006/table">
            <a:tbl>
              <a:tblPr/>
              <a:tblGrid>
                <a:gridCol w="381000"/>
                <a:gridCol w="451459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96544"/>
          </a:xfrm>
        </p:spPr>
        <p:txBody>
          <a:bodyPr/>
          <a:lstStyle/>
          <a:p>
            <a:r>
              <a:rPr lang="en-CA" dirty="0" smtClean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 </a:t>
            </a:r>
            <a:r>
              <a:rPr lang="en-CA" dirty="0" smtClean="0"/>
              <a:t>and next </a:t>
            </a:r>
            <a:r>
              <a:rPr lang="en-CA" dirty="0"/>
              <a:t>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l-GR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 smtClean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pPr lvl="1"/>
            <a:r>
              <a:rPr lang="en-CA" dirty="0" smtClean="0">
                <a:latin typeface="Candara" panose="020E0502030303020204" pitchFamily="34" charset="0"/>
                <a:ea typeface="Cambria Math"/>
                <a:sym typeface="Symbol" charset="2"/>
              </a:rPr>
              <a:t>If</a:t>
            </a:r>
            <a:r>
              <a:rPr lang="en-CA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is in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s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then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cannot be in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Follow(X) 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16632"/>
            <a:ext cx="3554841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If there is still conflicts under</a:t>
            </a:r>
          </a:p>
          <a:p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These rules, grammar is not 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167652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0" y="602128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77294" y="5762873"/>
            <a:ext cx="805636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96136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2411760" y="2641435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27784" y="3606115"/>
            <a:ext cx="1476185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1720" y="1588730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2288" y="1916832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M</a:t>
            </a:r>
            <a:r>
              <a:rPr lang="en-CA" sz="2800" dirty="0" smtClean="0"/>
              <a:t> be </a:t>
            </a:r>
            <a:r>
              <a:rPr lang="en-CA" sz="2800" dirty="0" smtClean="0">
                <a:solidFill>
                  <a:schemeClr val="accent2"/>
                </a:solidFill>
              </a:rPr>
              <a:t>DFA</a:t>
            </a:r>
            <a:r>
              <a:rPr lang="en-CA" sz="2800" dirty="0" smtClean="0"/>
              <a:t> for viable prefixes of </a:t>
            </a:r>
            <a:r>
              <a:rPr lang="en-CA" sz="2800" dirty="0" smtClean="0">
                <a:solidFill>
                  <a:schemeClr val="accent2"/>
                </a:solidFill>
              </a:rPr>
              <a:t>G</a:t>
            </a:r>
          </a:p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|x</a:t>
            </a:r>
            <a:r>
              <a:rPr lang="en-CA" sz="2800" baseline="-25000" dirty="0" smtClean="0">
                <a:solidFill>
                  <a:schemeClr val="accent2"/>
                </a:solidFill>
              </a:rPr>
              <a:t>1</a:t>
            </a:r>
            <a:r>
              <a:rPr lang="en-CA" sz="2800" dirty="0" smtClean="0">
                <a:solidFill>
                  <a:schemeClr val="accent2"/>
                </a:solidFill>
              </a:rPr>
              <a:t>…</a:t>
            </a:r>
            <a:r>
              <a:rPr lang="en-CA" sz="2800" dirty="0" err="1" smtClean="0">
                <a:solidFill>
                  <a:schemeClr val="accent2"/>
                </a:solidFill>
              </a:rPr>
              <a:t>x</a:t>
            </a:r>
            <a:r>
              <a:rPr lang="en-CA" sz="2800" baseline="-25000" dirty="0" err="1" smtClean="0">
                <a:solidFill>
                  <a:schemeClr val="accent2"/>
                </a:solidFill>
              </a:rPr>
              <a:t>n</a:t>
            </a:r>
            <a:r>
              <a:rPr lang="en-CA" sz="2800" dirty="0" smtClean="0">
                <a:solidFill>
                  <a:schemeClr val="accent2"/>
                </a:solidFill>
              </a:rPr>
              <a:t>$</a:t>
            </a:r>
            <a:r>
              <a:rPr lang="en-CA" sz="2800" dirty="0" smtClean="0"/>
              <a:t> be initial configuration</a:t>
            </a:r>
          </a:p>
          <a:p>
            <a:r>
              <a:rPr lang="en-CA" sz="2800" dirty="0" smtClean="0"/>
              <a:t>Repeat until configuration is </a:t>
            </a:r>
            <a:r>
              <a:rPr lang="en-CA" sz="2800" dirty="0" smtClean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2400" dirty="0" smtClean="0"/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l-GR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Run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M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on current stack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2400" dirty="0" smtClean="0">
                <a:sym typeface="Symbol" charset="2"/>
              </a:rPr>
              <a:t>If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2400" dirty="0" smtClean="0">
                <a:sym typeface="Symbol" charset="2"/>
              </a:rPr>
              <a:t>rejects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2400" dirty="0" smtClean="0">
                <a:sym typeface="Symbol" charset="2"/>
              </a:rPr>
              <a:t>, report parsing error </a:t>
            </a:r>
          </a:p>
          <a:p>
            <a:pPr lvl="2"/>
            <a:r>
              <a:rPr lang="en-US" sz="2000" dirty="0" smtClean="0">
                <a:sym typeface="Symbol" charset="2"/>
              </a:rPr>
              <a:t>Stack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000" dirty="0" smtClean="0">
                <a:sym typeface="Symbol" charset="2"/>
              </a:rPr>
              <a:t> is not a viable prefix</a:t>
            </a:r>
            <a:endParaRPr lang="en-CA" sz="2000" dirty="0" smtClean="0"/>
          </a:p>
          <a:p>
            <a:pPr lvl="1"/>
            <a:r>
              <a:rPr lang="en-CA" sz="2400" dirty="0" smtClean="0"/>
              <a:t>If</a:t>
            </a:r>
            <a:r>
              <a:rPr lang="en-CA" sz="2400" dirty="0" smtClean="0">
                <a:solidFill>
                  <a:schemeClr val="accent2"/>
                </a:solidFill>
              </a:rPr>
              <a:t> M </a:t>
            </a:r>
            <a:r>
              <a:rPr lang="en-CA" sz="2400" dirty="0" smtClean="0"/>
              <a:t>accepts</a:t>
            </a:r>
            <a:r>
              <a:rPr lang="en-CA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with items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  <a:sym typeface="Symbol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smtClean="0">
                <a:sym typeface="Symbol" charset="2"/>
              </a:rPr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be the next input </a:t>
            </a:r>
          </a:p>
          <a:p>
            <a:pPr lvl="2"/>
            <a:r>
              <a:rPr lang="en-US" sz="2000" dirty="0" smtClean="0">
                <a:sym typeface="Symbol" charset="2"/>
              </a:rPr>
              <a:t>Shift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2000" dirty="0" smtClean="0">
                <a:solidFill>
                  <a:schemeClr val="accent2"/>
                </a:solidFill>
              </a:rPr>
              <a:t>X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 a </a:t>
            </a:r>
            <a:r>
              <a:rPr lang="el-GR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γ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Reduce if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[X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] 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I </a:t>
            </a:r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and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a 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)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Report parsing error if neither applies</a:t>
            </a:r>
            <a:endParaRPr lang="en-CA" sz="2000" dirty="0" smtClean="0"/>
          </a:p>
          <a:p>
            <a:pPr lvl="1"/>
            <a:endParaRPr lang="en-CA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20680" y="2924944"/>
            <a:ext cx="2771800" cy="163121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If there is any conflict in the last step (more than two valid action), grammar is not SLR(k)</a:t>
            </a:r>
          </a:p>
          <a:p>
            <a:pPr algn="ctr"/>
            <a:r>
              <a:rPr lang="en-CA" sz="2000" b="1" dirty="0" smtClean="0">
                <a:solidFill>
                  <a:srgbClr val="FF0000"/>
                </a:solidFill>
                <a:sym typeface="Symbol" charset="2"/>
              </a:rPr>
              <a:t>in practice k=1</a:t>
            </a:r>
            <a:endParaRPr lang="en-US" sz="2000" b="1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2472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707904" y="3573016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266546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9"/>
            <a:ext cx="713200" cy="866130"/>
            <a:chOff x="477507" y="3141800"/>
            <a:chExt cx="920871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817627" y="620688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 smtClean="0"/>
              <a:t>id </a:t>
            </a:r>
            <a:r>
              <a:rPr lang="en-US" sz="4000" dirty="0"/>
              <a:t>* </a:t>
            </a:r>
            <a:r>
              <a:rPr lang="en-US" sz="4000" dirty="0" smtClean="0"/>
              <a:t>id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4069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* </a:t>
            </a:r>
            <a:r>
              <a:rPr lang="en-US" sz="4000" dirty="0" smtClean="0"/>
              <a:t>id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062461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id </a:t>
            </a:r>
            <a:r>
              <a:rPr lang="en-US" sz="4000" dirty="0" smtClean="0"/>
              <a:t>* </a:t>
            </a:r>
            <a:r>
              <a:rPr lang="en-US" sz="4000" b="1" dirty="0" smtClean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 smtClean="0"/>
              <a:t>id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712230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id </a:t>
            </a:r>
            <a:r>
              <a:rPr lang="en-US" sz="4000" dirty="0" smtClean="0"/>
              <a:t>* </a:t>
            </a:r>
            <a:r>
              <a:rPr lang="en-US" sz="4000" dirty="0" smtClean="0"/>
              <a:t>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90" name="Rectangle 89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2616651" y="4033640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9301" y="3518860"/>
            <a:ext cx="1726626" cy="10055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305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24112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54692" y="4566840"/>
            <a:ext cx="149271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1454" y="476672"/>
            <a:ext cx="201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id </a:t>
            </a:r>
            <a:r>
              <a:rPr lang="en-US" sz="4000" dirty="0" smtClean="0"/>
              <a:t>* 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716825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2435568" y="2636912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5476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1454" y="476672"/>
            <a:ext cx="111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89" name="Rectangle 88"/>
          <p:cNvSpPr/>
          <p:nvPr/>
        </p:nvSpPr>
        <p:spPr>
          <a:xfrm>
            <a:off x="2052288" y="764704"/>
            <a:ext cx="197041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3209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</a:t>
            </a:r>
            <a:r>
              <a:rPr lang="en-CA" dirty="0" smtClean="0"/>
              <a:t>‘id*id’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16152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|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id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Accept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id </a:t>
            </a:r>
            <a:r>
              <a:rPr lang="en-US" sz="2000" dirty="0" smtClean="0">
                <a:sym typeface="Symbol" charset="2"/>
              </a:rPr>
              <a:t>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id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id*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8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Constructing SLR states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Begin with item </a:t>
            </a:r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S</a:t>
            </a:r>
            <a:r>
              <a:rPr lang="en-CA" dirty="0" smtClean="0">
                <a:sym typeface="Symbol" charset="2"/>
              </a:rPr>
              <a:t>,</a:t>
            </a:r>
            <a:r>
              <a:rPr lang="en-CA" dirty="0" smtClean="0"/>
              <a:t> calculate related items (</a:t>
            </a:r>
            <a:r>
              <a:rPr lang="en-CA" dirty="0" smtClean="0">
                <a:solidFill>
                  <a:schemeClr val="accent2"/>
                </a:solidFill>
              </a:rPr>
              <a:t>closure</a:t>
            </a:r>
            <a:r>
              <a:rPr lang="en-CA" dirty="0" smtClean="0"/>
              <a:t>)</a:t>
            </a:r>
          </a:p>
          <a:p>
            <a:r>
              <a:rPr lang="en-CA" dirty="0" smtClean="0"/>
              <a:t>Determine following states: what states can be reached on a single input token or non-terminal (</a:t>
            </a:r>
            <a:r>
              <a:rPr lang="en-CA" dirty="0" smtClean="0">
                <a:solidFill>
                  <a:schemeClr val="accent2"/>
                </a:solidFill>
              </a:rPr>
              <a:t>GOTO</a:t>
            </a:r>
            <a:r>
              <a:rPr lang="en-CA" dirty="0" smtClean="0"/>
              <a:t>)</a:t>
            </a:r>
          </a:p>
          <a:p>
            <a:r>
              <a:rPr lang="en-CA" dirty="0" smtClean="0"/>
              <a:t>Construct closure of each resulting states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Make sure I</a:t>
            </a:r>
            <a:r>
              <a:rPr lang="en-US" sz="2800" baseline="-25000" dirty="0"/>
              <a:t>0</a:t>
            </a:r>
            <a:r>
              <a:rPr lang="en-US" sz="2800" dirty="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Note: SLR(1) only reduces </a:t>
            </a:r>
            <a:br>
              <a:rPr lang="en-US" sz="2800" dirty="0"/>
            </a:br>
            <a:r>
              <a:rPr lang="en-US" sz="2800" dirty="0"/>
              <a:t>{A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800" b="1" dirty="0">
                <a:sym typeface="Symbol" charset="2"/>
              </a:rPr>
              <a:t></a:t>
            </a:r>
            <a:r>
              <a:rPr lang="en-US" sz="2800" dirty="0">
                <a:sym typeface="Symbol" charset="2"/>
              </a:rPr>
              <a:t>} if </a:t>
            </a:r>
            <a:r>
              <a:rPr lang="en-US" sz="2800" dirty="0" err="1"/>
              <a:t>lookahead</a:t>
            </a:r>
            <a:r>
              <a:rPr lang="en-US" sz="2800" dirty="0"/>
              <a:t>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Shift and reduce items or more than one reduce item can be in the same configuration set as long as </a:t>
            </a:r>
            <a:r>
              <a:rPr lang="en-US" sz="2800" dirty="0" err="1"/>
              <a:t>lookaheads</a:t>
            </a:r>
            <a:r>
              <a:rPr lang="en-US" sz="2800" dirty="0"/>
              <a:t> are </a:t>
            </a:r>
            <a:r>
              <a:rPr lang="en-US" sz="2800" dirty="0" smtClean="0"/>
              <a:t>disjoint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34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3528" y="2704852"/>
            <a:ext cx="1659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S</a:t>
            </a:r>
            <a:endParaRPr lang="en-US" dirty="0"/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580112" y="1628800"/>
            <a:ext cx="2209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123728" y="2453987"/>
            <a:ext cx="2133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xB</a:t>
            </a:r>
            <a:endParaRPr lang="en-US" dirty="0" smtClean="0">
              <a:sym typeface="Symbol" charset="2"/>
            </a:endParaRPr>
          </a:p>
          <a:p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51520" y="328588"/>
            <a:ext cx="1387475" cy="2308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S’</a:t>
            </a:r>
            <a:r>
              <a:rPr lang="en-US" b="1" dirty="0" smtClean="0">
                <a:sym typeface="Symbol" charset="2"/>
              </a:rPr>
              <a:t></a:t>
            </a:r>
            <a:r>
              <a:rPr lang="en-US" dirty="0" smtClean="0"/>
              <a:t> S</a:t>
            </a:r>
          </a:p>
          <a:p>
            <a:r>
              <a:rPr lang="en-US" dirty="0" smtClean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123728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79912" y="3659540"/>
            <a:ext cx="180027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251520" y="5703639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32023" y="5127276"/>
            <a:ext cx="355601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051720" y="5060030"/>
            <a:ext cx="387351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884368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25965" y="5157790"/>
            <a:ext cx="511175" cy="762000"/>
            <a:chOff x="2851" y="3249"/>
            <a:chExt cx="322" cy="48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682" y="3463"/>
              <a:ext cx="435" cy="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684963" y="3197225"/>
            <a:ext cx="455613" cy="1439863"/>
            <a:chOff x="4211" y="2014"/>
            <a:chExt cx="287" cy="90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40" y="2385"/>
              <a:ext cx="907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1982794" y="3260040"/>
            <a:ext cx="1208091" cy="598851"/>
            <a:chOff x="1249" y="1635"/>
            <a:chExt cx="761" cy="76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49" y="1667"/>
              <a:ext cx="761" cy="7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257482" y="1771779"/>
            <a:ext cx="1322707" cy="1097485"/>
            <a:chOff x="2625" y="2167"/>
            <a:chExt cx="771" cy="366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25" y="2381"/>
              <a:ext cx="771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1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stCxn id="362499" idx="2"/>
            <a:endCxn id="362509" idx="0"/>
          </p:cNvCxnSpPr>
          <p:nvPr/>
        </p:nvCxnSpPr>
        <p:spPr bwMode="auto">
          <a:xfrm flipH="1">
            <a:off x="1089720" y="5013176"/>
            <a:ext cx="63624" cy="69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2499" idx="2"/>
            <a:endCxn id="362503" idx="0"/>
          </p:cNvCxnSpPr>
          <p:nvPr/>
        </p:nvCxnSpPr>
        <p:spPr bwMode="auto">
          <a:xfrm>
            <a:off x="1153344" y="5013176"/>
            <a:ext cx="171524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779912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z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stCxn id="362499" idx="3"/>
            <a:endCxn id="56" idx="0"/>
          </p:cNvCxnSpPr>
          <p:nvPr/>
        </p:nvCxnSpPr>
        <p:spPr bwMode="auto">
          <a:xfrm>
            <a:off x="1983160" y="3859014"/>
            <a:ext cx="2541612" cy="206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771800" y="462351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62499" idx="3"/>
            <a:endCxn id="362504" idx="1"/>
          </p:cNvCxnSpPr>
          <p:nvPr/>
        </p:nvCxnSpPr>
        <p:spPr bwMode="auto">
          <a:xfrm>
            <a:off x="1983160" y="3859014"/>
            <a:ext cx="1796752" cy="585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098950" y="375942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673606" y="33569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7" name="Straight Arrow Connector 26"/>
          <p:cNvCxnSpPr>
            <a:stCxn id="362500" idx="1"/>
            <a:endCxn id="362504" idx="0"/>
          </p:cNvCxnSpPr>
          <p:nvPr/>
        </p:nvCxnSpPr>
        <p:spPr bwMode="auto">
          <a:xfrm flipH="1">
            <a:off x="4680052" y="2413630"/>
            <a:ext cx="900060" cy="124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80052" y="3659540"/>
            <a:ext cx="900139" cy="784830"/>
          </a:xfrm>
          <a:prstGeom prst="curvedConnector4">
            <a:avLst>
              <a:gd name="adj1" fmla="val -25396"/>
              <a:gd name="adj2" fmla="val 1291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809510" y="285293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028184" y="3543399"/>
            <a:ext cx="19363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stCxn id="362500" idx="2"/>
            <a:endCxn id="82" idx="0"/>
          </p:cNvCxnSpPr>
          <p:nvPr/>
        </p:nvCxnSpPr>
        <p:spPr bwMode="auto">
          <a:xfrm>
            <a:off x="6685012" y="3198460"/>
            <a:ext cx="1311324" cy="34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948264" y="4407495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01304" y="3966788"/>
            <a:ext cx="2952036" cy="14153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stCxn id="362504" idx="3"/>
            <a:endCxn id="87" idx="1"/>
          </p:cNvCxnSpPr>
          <p:nvPr/>
        </p:nvCxnSpPr>
        <p:spPr bwMode="auto">
          <a:xfrm>
            <a:off x="5580191" y="4444370"/>
            <a:ext cx="1368073" cy="193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6444208" y="5271591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stCxn id="362504" idx="3"/>
            <a:endCxn id="97" idx="1"/>
          </p:cNvCxnSpPr>
          <p:nvPr/>
        </p:nvCxnSpPr>
        <p:spPr bwMode="auto">
          <a:xfrm>
            <a:off x="5580191" y="4444370"/>
            <a:ext cx="864017" cy="1058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940152" y="411916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676180" y="472514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6300192" y="357301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48248" y="27084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105" name="Rectangle 104"/>
          <p:cNvSpPr/>
          <p:nvPr/>
        </p:nvSpPr>
        <p:spPr>
          <a:xfrm>
            <a:off x="1575672" y="57036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106" name="Rectangle 105"/>
          <p:cNvSpPr/>
          <p:nvPr/>
        </p:nvSpPr>
        <p:spPr>
          <a:xfrm>
            <a:off x="3297342" y="59274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4632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108" name="Rectangle 107"/>
          <p:cNvSpPr/>
          <p:nvPr/>
        </p:nvSpPr>
        <p:spPr>
          <a:xfrm>
            <a:off x="7459518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109" name="Rectangle 108"/>
          <p:cNvSpPr/>
          <p:nvPr/>
        </p:nvSpPr>
        <p:spPr>
          <a:xfrm>
            <a:off x="8460432" y="3543399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8172400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111" name="Rectangle 110"/>
          <p:cNvSpPr/>
          <p:nvPr/>
        </p:nvSpPr>
        <p:spPr>
          <a:xfrm>
            <a:off x="7696920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591852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113" name="Rectangle 112"/>
          <p:cNvSpPr/>
          <p:nvPr/>
        </p:nvSpPr>
        <p:spPr>
          <a:xfrm>
            <a:off x="5241608" y="36588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114" name="Rectangle 113"/>
          <p:cNvSpPr/>
          <p:nvPr/>
        </p:nvSpPr>
        <p:spPr>
          <a:xfrm>
            <a:off x="2151318" y="2461341"/>
            <a:ext cx="2089218" cy="8090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13303" y="1640994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Follow(B)={$,</a:t>
            </a:r>
            <a:r>
              <a:rPr lang="en-CA" sz="2000" dirty="0">
                <a:solidFill>
                  <a:srgbClr val="FF0000"/>
                </a:solidFill>
              </a:rPr>
              <a:t>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5496" y="32129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36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800"/>
            <a:ext cx="7772400" cy="1143000"/>
          </a:xfrm>
        </p:spPr>
        <p:txBody>
          <a:bodyPr/>
          <a:lstStyle/>
          <a:p>
            <a:r>
              <a:rPr lang="en-US" dirty="0" smtClean="0"/>
              <a:t>SLR Parsing Table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364435" y="1859240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9"/>
                <a:gridCol w="792088"/>
                <a:gridCol w="616523"/>
                <a:gridCol w="607614"/>
                <a:gridCol w="74705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ACC!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S8,R5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24128" y="1888256"/>
            <a:ext cx="0" cy="4058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-36512" y="2780928"/>
            <a:ext cx="2448272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Grammar is not </a:t>
            </a:r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1520" y="625912"/>
            <a:ext cx="18002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2)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 smtClean="0"/>
              <a:t>3) 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4) A</a:t>
            </a:r>
            <a:r>
              <a:rPr lang="en-US" b="1" dirty="0" smtClean="0">
                <a:sym typeface="Symbol" charset="2"/>
              </a:rPr>
              <a:t> 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5) 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3441194"/>
            <a:ext cx="2059088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Reduce is a bad choice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37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39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LR(1)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r>
              <a:rPr lang="en-CA" dirty="0" smtClean="0"/>
              <a:t>Limit introduced by SLR parsing in using Follow set to decide reductions</a:t>
            </a:r>
          </a:p>
          <a:p>
            <a:r>
              <a:rPr lang="en-CA" dirty="0" smtClean="0"/>
              <a:t>Idea: augment LR items with 1 character </a:t>
            </a:r>
            <a:r>
              <a:rPr lang="en-CA" dirty="0" err="1" smtClean="0"/>
              <a:t>lookahead</a:t>
            </a:r>
            <a:r>
              <a:rPr lang="en-CA" dirty="0" smtClean="0"/>
              <a:t> [</a:t>
            </a:r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, $] making an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LR(1) item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sym typeface="Symbol" charset="2"/>
              </a:rPr>
              <a:t>Reduce 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B 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only if </a:t>
            </a:r>
            <a:r>
              <a:rPr lang="en-US" dirty="0" err="1" smtClean="0">
                <a:solidFill>
                  <a:schemeClr val="tx2"/>
                </a:solidFill>
                <a:sym typeface="Symbol" charset="2"/>
              </a:rPr>
              <a:t>lookahead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 token is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$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More accurate than just Follow set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Similar to SLR parsing just use LR(1) items rather than LR(0) items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T*id$ </a:t>
            </a:r>
            <a:r>
              <a:rPr lang="en-US" dirty="0">
                <a:sym typeface="Symbol" charset="2"/>
              </a:rPr>
              <a:t> F</a:t>
            </a:r>
            <a:r>
              <a:rPr lang="en-US" dirty="0" smtClean="0">
                <a:sym typeface="Symbol" charset="2"/>
              </a:rPr>
              <a:t>*id$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 smtClean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 smtClean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top of stack will be id and the next input symbol will be either $, or * or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7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 smtClean="0">
                <a:sym typeface="Symbol" charset="2"/>
              </a:rPr>
              <a:t>C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C(id)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 smtClean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5: S’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6: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++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4203</Words>
  <Application>Microsoft Macintosh PowerPoint</Application>
  <PresentationFormat>On-screen Show (4:3)</PresentationFormat>
  <Paragraphs>1246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LR Parsing</vt:lpstr>
      <vt:lpstr>LR(0) conflicts: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Trace ‘id*id’</vt:lpstr>
      <vt:lpstr>PowerPoint Presentation</vt:lpstr>
      <vt:lpstr>Constructing SLR states</vt:lpstr>
      <vt:lpstr>SLR(1) Construction</vt:lpstr>
      <vt:lpstr>SLR(1) Construction (cont’d)</vt:lpstr>
      <vt:lpstr>SLR(1) Conditions</vt:lpstr>
      <vt:lpstr>Is this grammar SLR(1)?</vt:lpstr>
      <vt:lpstr>Is this grammar SLR(1)?</vt:lpstr>
      <vt:lpstr>SLR Parsing Table</vt:lpstr>
      <vt:lpstr>SLR limitation: lack of context</vt:lpstr>
      <vt:lpstr>PowerPoint Presentation</vt:lpstr>
      <vt:lpstr>Solution: Canonical LR(1)</vt:lpstr>
      <vt:lpstr>LR(1) Parsing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900</cp:revision>
  <cp:lastPrinted>2010-10-22T08:35:59Z</cp:lastPrinted>
  <dcterms:created xsi:type="dcterms:W3CDTF">2011-10-22T06:03:11Z</dcterms:created>
  <dcterms:modified xsi:type="dcterms:W3CDTF">2016-06-23T21:07:05Z</dcterms:modified>
</cp:coreProperties>
</file>