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autoCompressPictures="0">
  <p:sldMasterIdLst>
    <p:sldMasterId id="2147483701" r:id="rId1"/>
  </p:sldMasterIdLst>
  <p:notesMasterIdLst>
    <p:notesMasterId r:id="rId26"/>
  </p:notesMasterIdLst>
  <p:sldIdLst>
    <p:sldId id="257" r:id="rId2"/>
    <p:sldId id="281" r:id="rId3"/>
    <p:sldId id="282" r:id="rId4"/>
    <p:sldId id="283" r:id="rId5"/>
    <p:sldId id="284" r:id="rId6"/>
    <p:sldId id="285" r:id="rId7"/>
    <p:sldId id="264" r:id="rId8"/>
    <p:sldId id="265" r:id="rId9"/>
    <p:sldId id="286" r:id="rId10"/>
    <p:sldId id="287" r:id="rId11"/>
    <p:sldId id="288" r:id="rId12"/>
    <p:sldId id="289" r:id="rId13"/>
    <p:sldId id="29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60" r:id="rId24"/>
    <p:sldId id="291" r:id="rId2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571"/>
    <p:restoredTop sz="94718"/>
  </p:normalViewPr>
  <p:slideViewPr>
    <p:cSldViewPr snapToGrid="0" snapToObjects="1">
      <p:cViewPr varScale="1">
        <p:scale>
          <a:sx n="186" d="100"/>
          <a:sy n="186" d="100"/>
        </p:scale>
        <p:origin x="200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620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71" name="Shape 1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380"/>
          <p:cNvSpPr txBox="1">
            <a:spLocks noGrp="1"/>
          </p:cNvSpPr>
          <p:nvPr>
            <p:ph type="dt" idx="10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2013-09-05</a:t>
            </a:r>
          </a:p>
        </p:txBody>
      </p:sp>
      <p:sp>
        <p:nvSpPr>
          <p:cNvPr id="381" name="Shape 381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</a:t>
            </a:fld>
            <a:endParaRPr lang="en-US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2" name="Shape 3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3" name="Shape 38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Shape 39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91" name="Shape 391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Shape 39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00" name="Shape 400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7" name="Shape 197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Shape 23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1" name="Shape 231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Shape 23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9" name="Shape 239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Shape 31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7" name="Shape 317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>
            <a:spLocks noGrp="1"/>
          </p:cNvSpPr>
          <p:nvPr>
            <p:ph type="dt" idx="10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2013-09-05</a:t>
            </a:r>
          </a:p>
        </p:txBody>
      </p:sp>
      <p:sp>
        <p:nvSpPr>
          <p:cNvPr id="323" name="Shape 323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</a:t>
            </a:fld>
            <a:endParaRPr lang="en-US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4" name="Shape 3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5" name="Shape 32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 txBox="1">
            <a:spLocks noGrp="1"/>
          </p:cNvSpPr>
          <p:nvPr>
            <p:ph type="dt" idx="10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2013-09-05</a:t>
            </a:r>
          </a:p>
        </p:txBody>
      </p:sp>
      <p:sp>
        <p:nvSpPr>
          <p:cNvPr id="332" name="Shape 332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16</a:t>
            </a:fld>
            <a:endParaRPr lang="en-US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3" name="Shape 3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4" name="Shape 33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>
            <a:spLocks noGrp="1"/>
          </p:cNvSpPr>
          <p:nvPr>
            <p:ph type="dt" idx="10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2013-09-05</a:t>
            </a:r>
          </a:p>
        </p:txBody>
      </p:sp>
      <p:sp>
        <p:nvSpPr>
          <p:cNvPr id="341" name="Shape 341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17</a:t>
            </a:fld>
            <a:endParaRPr lang="en-US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2" name="Shape 3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3" name="Shape 34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Shape 35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53" name="Shape 353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Shape 37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72" name="Shape 372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19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806C3-0D37-1E4B-AB06-F67F2304BA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474DE2-44F0-154B-9FE6-BCB6D1E865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4E33B0-B879-9D40-9953-106C0922B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55153-796A-6044-80B0-BCB61AB77D7E}" type="datetime1">
              <a:rPr lang="en-CA" smtClean="0"/>
              <a:t>2020-09-10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01F4B7-24D8-504D-91CD-3E8202E86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891076-2E3A-CF41-96E4-D4E77A0CF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876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4CE0D-89FC-894E-837F-75025627F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80ACAA-2C0A-304E-83F1-4EB51F17E2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F2CE1A-ECCD-7C45-9EC1-935CBB996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F2390-AD6E-EC4A-BF06-44B475035BBB}" type="datetime1">
              <a:rPr lang="en-CA" smtClean="0"/>
              <a:t>2020-09-10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CB26C1-B795-194B-A2F7-B95309E54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43C09-DCC3-4E4C-AE13-B0962DDB7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565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684669-9A93-654D-9A2F-8081C87784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AB22E1-C8CF-4B47-B5A2-1EE8384A2C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0452BC-8E3F-AD42-BB94-46241CB0D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0162D-8AF1-B746-9324-79D9DFF87EE1}" type="datetime1">
              <a:rPr lang="en-CA" smtClean="0"/>
              <a:t>2020-09-10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62FCD2-719C-FC4A-8ADE-C7C90A064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91E3A0-1E32-BB4E-B406-C12478931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6464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725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2700"/>
            </a:lvl1pPr>
            <a:lvl2pPr lvl="1" algn="ctr">
              <a:spcBef>
                <a:spcPts val="0"/>
              </a:spcBef>
              <a:buSzPct val="100000"/>
              <a:defRPr sz="2700"/>
            </a:lvl2pPr>
            <a:lvl3pPr lvl="2" algn="ctr">
              <a:spcBef>
                <a:spcPts val="0"/>
              </a:spcBef>
              <a:buSzPct val="100000"/>
              <a:defRPr sz="2700"/>
            </a:lvl3pPr>
            <a:lvl4pPr lvl="3" algn="ctr">
              <a:spcBef>
                <a:spcPts val="0"/>
              </a:spcBef>
              <a:buSzPct val="100000"/>
              <a:defRPr sz="2700"/>
            </a:lvl4pPr>
            <a:lvl5pPr lvl="4" algn="ctr">
              <a:spcBef>
                <a:spcPts val="0"/>
              </a:spcBef>
              <a:buSzPct val="100000"/>
              <a:defRPr sz="2700"/>
            </a:lvl5pPr>
            <a:lvl6pPr lvl="5" algn="ctr">
              <a:spcBef>
                <a:spcPts val="0"/>
              </a:spcBef>
              <a:buSzPct val="100000"/>
              <a:defRPr sz="2700"/>
            </a:lvl6pPr>
            <a:lvl7pPr lvl="6" algn="ctr">
              <a:spcBef>
                <a:spcPts val="0"/>
              </a:spcBef>
              <a:buSzPct val="100000"/>
              <a:defRPr sz="2700"/>
            </a:lvl7pPr>
            <a:lvl8pPr lvl="7" algn="ctr">
              <a:spcBef>
                <a:spcPts val="0"/>
              </a:spcBef>
              <a:buSzPct val="100000"/>
              <a:defRPr sz="2700"/>
            </a:lvl8pPr>
            <a:lvl9pPr lvl="8" algn="ctr">
              <a:spcBef>
                <a:spcPts val="0"/>
              </a:spcBef>
              <a:buSzPct val="100000"/>
              <a:defRPr sz="27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45080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10978-DDE8-6144-A6B8-517FFF2E3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37744-5627-D646-9036-52ED7E568A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Aft>
                <a:spcPts val="600"/>
              </a:spcAft>
              <a:defRPr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D0F3F8-FC0C-1B43-BB73-11800B42E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EC95D-94AA-034B-89A9-DB629CD3B60A}" type="datetime1">
              <a:rPr lang="en-CA" smtClean="0"/>
              <a:t>2020-09-10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00E874-E612-CA46-B18E-0C8FA2206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77269F-A49C-1948-BC2E-ABADCE191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029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B0754-0214-DF47-9D67-A716F6494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234BCA-78F6-F745-9EBE-EE525CDE7A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D707FE-6251-4E4B-BDFF-5C0B1706B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73E6-B7A8-E440-BF56-DE474A1F36DF}" type="datetime1">
              <a:rPr lang="en-CA" smtClean="0"/>
              <a:t>2020-09-10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2AF015-083F-9840-9A9E-9E31B7D7B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A0E270-7D4E-DB45-B70B-D033519BA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667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48785-840A-474A-B8BA-27207C013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C8B25-A9AD-F143-AD1A-17A95F44E0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4209DA-22E0-B146-A689-48B1E9D383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A82A87-E151-8641-8C5C-327C5209D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6810C-8737-8042-BFA4-E7F118D498C2}" type="datetime1">
              <a:rPr lang="en-CA" smtClean="0"/>
              <a:t>2020-09-10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432E4D-CFE1-864C-892F-C0510CC3C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737C13-4A25-3440-9E41-0DB773459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270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B1DBC-EEEB-1C44-A4C7-02D9BB9CB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5D77D7-D2B1-0841-9C20-538058B429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0D616F-C61F-5B43-8094-DFDD05AE6B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AAF8CD-147D-0A4A-BE13-69AAC57DB7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EBD089-7443-DF4A-B93B-FC32F414CA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C8830C-AD3A-A446-BF5B-7A77BA98B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8D4F7-EDF4-F04E-8777-716430FC61E6}" type="datetime1">
              <a:rPr lang="en-CA" smtClean="0"/>
              <a:t>2020-09-10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AAD4C6-8A32-E04D-85DA-373916480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150648-37B9-F641-A809-40BEBE4CD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708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2026B-B6A3-EF4D-842B-9C96C95EB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B243C6-3123-ED41-BC4A-2F8A58F1A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2A9A9-645E-5A4A-B657-E5685CB01EF6}" type="datetime1">
              <a:rPr lang="en-CA" smtClean="0"/>
              <a:t>2020-09-10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8FF4D9-A959-C943-9751-31FDE7548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08D117-E466-BD48-A108-6422DCF14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330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1BBCE3-E514-D54F-B044-7DF10F00B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CFCA1-A285-2148-A7B7-A06D840EAF24}" type="datetime1">
              <a:rPr lang="en-CA" smtClean="0"/>
              <a:t>2020-09-10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219DF5-0E3C-2C40-BDE6-94E98A9F3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75E4FB-2E36-024F-9776-AFED77F03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655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621DF-5A92-D94F-88C5-5DB1A9683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DA461-75EB-C94E-A41A-1280134B90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1D39AE-0AA2-2B40-B6F4-B24A10D9AA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593C8F-B5C1-0D4A-8556-73269A2E3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1CBB0-65FD-7F4E-916A-2295F04A7F78}" type="datetime1">
              <a:rPr lang="en-CA" smtClean="0"/>
              <a:t>2020-09-10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9A6773-21F3-7040-BF77-4C1D0B809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652BF5-D92E-A14D-B1B8-704532D27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056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FB85D-520A-BD48-A297-F7A9EDDB9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2093CD-6667-AD4E-93F7-F3B21EF98B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DCED6C-F32A-6A44-B857-EBD308B3E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F4EDF9-2E61-C346-AEC1-C5515D510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8C417-761B-E24B-8341-A8503B950F7F}" type="datetime1">
              <a:rPr lang="en-CA" smtClean="0"/>
              <a:t>2020-09-10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8F289B-5706-A047-960A-6FDB1750F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612078-4758-934E-BFE9-86E98A44E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635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5FBF36-3AE9-6F4F-9D44-FDF1EDE69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433E42-24FB-9E4C-A197-FBE95A3978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A9F3E4-CCFD-A546-BD98-34B6A6B34C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17A24-8D3D-B449-A4DF-FC8135192729}" type="datetime1">
              <a:rPr lang="en-CA" smtClean="0"/>
              <a:t>2020-09-10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8AAA39-D2DE-7B4A-BB24-AAC6C28B6F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61F2AD-686E-E445-9758-B74AC410CE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892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ctrTitle"/>
          </p:nvPr>
        </p:nvSpPr>
        <p:spPr>
          <a:xfrm>
            <a:off x="1376781" y="744575"/>
            <a:ext cx="6390450" cy="2052675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pPr>
              <a:buSzPct val="25000"/>
            </a:pPr>
            <a:r>
              <a:rPr lang="en-US" sz="3300">
                <a:latin typeface="Calibri"/>
                <a:ea typeface="Calibri"/>
                <a:cs typeface="Calibri"/>
                <a:sym typeface="Calibri"/>
              </a:rPr>
              <a:t>Introduction to Compilers</a:t>
            </a:r>
          </a:p>
        </p:txBody>
      </p:sp>
      <p:sp>
        <p:nvSpPr>
          <p:cNvPr id="174" name="Shape 174"/>
          <p:cNvSpPr txBox="1">
            <a:spLocks noGrp="1"/>
          </p:cNvSpPr>
          <p:nvPr>
            <p:ph type="subTitle" idx="1"/>
          </p:nvPr>
        </p:nvSpPr>
        <p:spPr>
          <a:xfrm>
            <a:off x="1376775" y="2834114"/>
            <a:ext cx="6390450" cy="1300500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Clr>
                <a:srgbClr val="888888"/>
              </a:buClr>
              <a:buSzPct val="25000"/>
            </a:pPr>
            <a:r>
              <a:rPr lang="en-US" sz="2400" dirty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CMPT 379: Compilers</a:t>
            </a:r>
          </a:p>
          <a:p>
            <a:pPr>
              <a:spcBef>
                <a:spcPts val="480"/>
              </a:spcBef>
              <a:buClr>
                <a:srgbClr val="888888"/>
              </a:buClr>
              <a:buSzPct val="25000"/>
            </a:pPr>
            <a:r>
              <a:rPr lang="en-US" sz="2400" dirty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Instructor: Anoop Sarkar</a:t>
            </a:r>
          </a:p>
          <a:p>
            <a:pPr>
              <a:spcBef>
                <a:spcPts val="480"/>
              </a:spcBef>
              <a:buClr>
                <a:srgbClr val="888888"/>
              </a:buClr>
              <a:buSzPct val="25000"/>
            </a:pPr>
            <a:r>
              <a:rPr lang="en-US" sz="1800" dirty="0" err="1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anoopsarkar.github.io</a:t>
            </a:r>
            <a:r>
              <a:rPr lang="en-US" sz="1800" dirty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/compilers-class</a:t>
            </a:r>
          </a:p>
        </p:txBody>
      </p:sp>
      <p:sp>
        <p:nvSpPr>
          <p:cNvPr id="175" name="Shape 175"/>
          <p:cNvSpPr/>
          <p:nvPr/>
        </p:nvSpPr>
        <p:spPr>
          <a:xfrm>
            <a:off x="5907851" y="451266"/>
            <a:ext cx="2587050" cy="383175"/>
          </a:xfrm>
          <a:prstGeom prst="roundRect">
            <a:avLst>
              <a:gd name="adj" fmla="val 16667"/>
            </a:avLst>
          </a:prstGeom>
          <a:solidFill>
            <a:schemeClr val="accent4">
              <a:lumMod val="60000"/>
              <a:lumOff val="40000"/>
            </a:schemeClr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t" anchorCtr="0">
            <a:noAutofit/>
          </a:bodyPr>
          <a:lstStyle/>
          <a:p>
            <a:pPr algn="ctr">
              <a:buClr>
                <a:schemeClr val="dk1"/>
              </a:buClr>
              <a:buSzPct val="25000"/>
            </a:pP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IN4: Stages of a Compiler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19CA5-C91D-7541-AD63-B9FDC502E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A1467-2692-5246-A3DB-784922F0D3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257175">
              <a:spcBef>
                <a:spcPts val="0"/>
              </a:spcBef>
            </a:pPr>
            <a:r>
              <a:rPr lang="en-US" dirty="0"/>
              <a:t>Also called </a:t>
            </a:r>
            <a:r>
              <a:rPr lang="en-US" i="1" dirty="0"/>
              <a:t>parsing</a:t>
            </a:r>
          </a:p>
          <a:p>
            <a:pPr indent="-257175">
              <a:spcBef>
                <a:spcPts val="420"/>
              </a:spcBef>
            </a:pPr>
            <a:r>
              <a:rPr lang="en-US" dirty="0"/>
              <a:t>Describe the set of strings that are programs using a grammar</a:t>
            </a:r>
          </a:p>
          <a:p>
            <a:pPr indent="-257175">
              <a:spcBef>
                <a:spcPts val="420"/>
              </a:spcBef>
            </a:pPr>
            <a:r>
              <a:rPr lang="en-US" dirty="0"/>
              <a:t>Structural validation</a:t>
            </a:r>
          </a:p>
          <a:p>
            <a:pPr indent="-257175">
              <a:spcBef>
                <a:spcPts val="420"/>
              </a:spcBef>
            </a:pPr>
            <a:r>
              <a:rPr lang="en-US" dirty="0"/>
              <a:t>Create a parse tree or derivation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CD485-70B4-3843-975F-805B77CDB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907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D7B27-9CDB-0A4A-8760-9DB37B70A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Parse tree for </a:t>
            </a:r>
            <a:r>
              <a:rPr lang="en-US" sz="3600" dirty="0"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sqrt(-1)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Shape 271">
            <a:extLst>
              <a:ext uri="{FF2B5EF4-FFF2-40B4-BE49-F238E27FC236}">
                <a16:creationId xmlns:a16="http://schemas.microsoft.com/office/drawing/2014/main" id="{FF7172D9-FD72-A94C-961B-4FBD4D6DFB5A}"/>
              </a:ext>
            </a:extLst>
          </p:cNvPr>
          <p:cNvSpPr txBox="1"/>
          <p:nvPr/>
        </p:nvSpPr>
        <p:spPr>
          <a:xfrm>
            <a:off x="3600451" y="1257300"/>
            <a:ext cx="1428749" cy="28575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68569" tIns="34275" rIns="68569" bIns="34275" anchor="t" anchorCtr="0">
            <a:noAutofit/>
          </a:bodyPr>
          <a:lstStyle/>
          <a:p>
            <a:pPr marL="257175" indent="-257175" algn="ctr">
              <a:buSzPct val="25000"/>
            </a:pPr>
            <a:r>
              <a:rPr lang="en-US" sz="1500" b="1" dirty="0">
                <a:solidFill>
                  <a:srgbClr val="CC00CC"/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Expression </a:t>
            </a:r>
          </a:p>
        </p:txBody>
      </p:sp>
      <p:sp>
        <p:nvSpPr>
          <p:cNvPr id="4" name="Shape 272">
            <a:extLst>
              <a:ext uri="{FF2B5EF4-FFF2-40B4-BE49-F238E27FC236}">
                <a16:creationId xmlns:a16="http://schemas.microsoft.com/office/drawing/2014/main" id="{F2A19475-1A69-CD4F-8838-12092ECC121B}"/>
              </a:ext>
            </a:extLst>
          </p:cNvPr>
          <p:cNvSpPr txBox="1"/>
          <p:nvPr/>
        </p:nvSpPr>
        <p:spPr>
          <a:xfrm>
            <a:off x="3600451" y="1714500"/>
            <a:ext cx="1428749" cy="28575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68569" tIns="34275" rIns="68569" bIns="34275" anchor="t" anchorCtr="0">
            <a:noAutofit/>
          </a:bodyPr>
          <a:lstStyle/>
          <a:p>
            <a:pPr marL="257175" indent="-257175" algn="ctr">
              <a:buSzPct val="25000"/>
            </a:pPr>
            <a:r>
              <a:rPr lang="en-US" sz="1500" b="1">
                <a:solidFill>
                  <a:srgbClr val="CC00CC"/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FuncCall</a:t>
            </a:r>
          </a:p>
        </p:txBody>
      </p:sp>
      <p:sp>
        <p:nvSpPr>
          <p:cNvPr id="5" name="Shape 273">
            <a:extLst>
              <a:ext uri="{FF2B5EF4-FFF2-40B4-BE49-F238E27FC236}">
                <a16:creationId xmlns:a16="http://schemas.microsoft.com/office/drawing/2014/main" id="{5AAF6096-FEFB-854A-B5FC-32D329642057}"/>
              </a:ext>
            </a:extLst>
          </p:cNvPr>
          <p:cNvSpPr txBox="1"/>
          <p:nvPr/>
        </p:nvSpPr>
        <p:spPr>
          <a:xfrm>
            <a:off x="1885951" y="2228850"/>
            <a:ext cx="1028699" cy="28575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68569" tIns="34275" rIns="68569" bIns="34275" anchor="t" anchorCtr="0">
            <a:noAutofit/>
          </a:bodyPr>
          <a:lstStyle/>
          <a:p>
            <a:pPr marL="257175" indent="-257175" algn="ctr">
              <a:buSzPct val="25000"/>
            </a:pPr>
            <a:r>
              <a:rPr lang="en-US" sz="1500" b="1">
                <a:solidFill>
                  <a:srgbClr val="CC00CC"/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T_IDENT </a:t>
            </a:r>
          </a:p>
        </p:txBody>
      </p:sp>
      <p:sp>
        <p:nvSpPr>
          <p:cNvPr id="6" name="Shape 274">
            <a:extLst>
              <a:ext uri="{FF2B5EF4-FFF2-40B4-BE49-F238E27FC236}">
                <a16:creationId xmlns:a16="http://schemas.microsoft.com/office/drawing/2014/main" id="{B60A0845-74FB-A045-BAA7-56D23D27C6BA}"/>
              </a:ext>
            </a:extLst>
          </p:cNvPr>
          <p:cNvSpPr txBox="1"/>
          <p:nvPr/>
        </p:nvSpPr>
        <p:spPr>
          <a:xfrm>
            <a:off x="3028951" y="2228850"/>
            <a:ext cx="1200149" cy="28575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68569" tIns="34275" rIns="68569" bIns="34275" anchor="t" anchorCtr="0">
            <a:noAutofit/>
          </a:bodyPr>
          <a:lstStyle/>
          <a:p>
            <a:pPr marL="257175" indent="-257175" algn="ctr">
              <a:buSzPct val="25000"/>
            </a:pPr>
            <a:r>
              <a:rPr lang="en-US" sz="1500" b="1">
                <a:solidFill>
                  <a:srgbClr val="CC00CC"/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T_LPAREN</a:t>
            </a:r>
          </a:p>
        </p:txBody>
      </p:sp>
      <p:sp>
        <p:nvSpPr>
          <p:cNvPr id="7" name="Shape 275">
            <a:extLst>
              <a:ext uri="{FF2B5EF4-FFF2-40B4-BE49-F238E27FC236}">
                <a16:creationId xmlns:a16="http://schemas.microsoft.com/office/drawing/2014/main" id="{D12F028C-CFA1-934E-A0F8-91D36CDB9DC0}"/>
              </a:ext>
            </a:extLst>
          </p:cNvPr>
          <p:cNvSpPr txBox="1"/>
          <p:nvPr/>
        </p:nvSpPr>
        <p:spPr>
          <a:xfrm>
            <a:off x="4343401" y="2228850"/>
            <a:ext cx="1428749" cy="28575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68569" tIns="34275" rIns="68569" bIns="34275" anchor="t" anchorCtr="0">
            <a:noAutofit/>
          </a:bodyPr>
          <a:lstStyle/>
          <a:p>
            <a:pPr marL="257175" indent="-257175" algn="ctr">
              <a:buSzPct val="25000"/>
            </a:pPr>
            <a:r>
              <a:rPr lang="en-US" sz="1500" b="1">
                <a:solidFill>
                  <a:srgbClr val="CC00CC"/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Expression </a:t>
            </a:r>
          </a:p>
        </p:txBody>
      </p:sp>
      <p:sp>
        <p:nvSpPr>
          <p:cNvPr id="8" name="Shape 276">
            <a:extLst>
              <a:ext uri="{FF2B5EF4-FFF2-40B4-BE49-F238E27FC236}">
                <a16:creationId xmlns:a16="http://schemas.microsoft.com/office/drawing/2014/main" id="{1FDECA3C-74EA-0045-8660-9F3D792F544D}"/>
              </a:ext>
            </a:extLst>
          </p:cNvPr>
          <p:cNvSpPr txBox="1"/>
          <p:nvPr/>
        </p:nvSpPr>
        <p:spPr>
          <a:xfrm>
            <a:off x="5943601" y="2228850"/>
            <a:ext cx="1200149" cy="28575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68569" tIns="34275" rIns="68569" bIns="34275" anchor="t" anchorCtr="0">
            <a:noAutofit/>
          </a:bodyPr>
          <a:lstStyle/>
          <a:p>
            <a:pPr marL="257175" indent="-257175" algn="ctr">
              <a:buSzPct val="25000"/>
            </a:pPr>
            <a:r>
              <a:rPr lang="en-US" sz="1500" b="1">
                <a:solidFill>
                  <a:srgbClr val="CC00CC"/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T_RPAREN</a:t>
            </a:r>
          </a:p>
        </p:txBody>
      </p:sp>
      <p:sp>
        <p:nvSpPr>
          <p:cNvPr id="9" name="Shape 277">
            <a:extLst>
              <a:ext uri="{FF2B5EF4-FFF2-40B4-BE49-F238E27FC236}">
                <a16:creationId xmlns:a16="http://schemas.microsoft.com/office/drawing/2014/main" id="{436D2317-0392-A641-B512-B215F7BF8F78}"/>
              </a:ext>
            </a:extLst>
          </p:cNvPr>
          <p:cNvSpPr txBox="1"/>
          <p:nvPr/>
        </p:nvSpPr>
        <p:spPr>
          <a:xfrm>
            <a:off x="4343401" y="2800350"/>
            <a:ext cx="1885949" cy="28575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68569" tIns="34275" rIns="68569" bIns="34275" anchor="t" anchorCtr="0">
            <a:noAutofit/>
          </a:bodyPr>
          <a:lstStyle/>
          <a:p>
            <a:pPr marL="257175" indent="-257175" algn="ctr">
              <a:buSzPct val="25000"/>
            </a:pPr>
            <a:r>
              <a:rPr lang="en-US" sz="1500" b="1" dirty="0" err="1">
                <a:solidFill>
                  <a:srgbClr val="CC00CC"/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UnaryExpression</a:t>
            </a:r>
            <a:r>
              <a:rPr lang="en-US" sz="1500" b="1" dirty="0">
                <a:solidFill>
                  <a:srgbClr val="CC00CC"/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 </a:t>
            </a:r>
          </a:p>
        </p:txBody>
      </p:sp>
      <p:sp>
        <p:nvSpPr>
          <p:cNvPr id="10" name="Shape 278">
            <a:extLst>
              <a:ext uri="{FF2B5EF4-FFF2-40B4-BE49-F238E27FC236}">
                <a16:creationId xmlns:a16="http://schemas.microsoft.com/office/drawing/2014/main" id="{F45866D5-E588-034E-ACEF-15E8A3BD1F2B}"/>
              </a:ext>
            </a:extLst>
          </p:cNvPr>
          <p:cNvSpPr txBox="1"/>
          <p:nvPr/>
        </p:nvSpPr>
        <p:spPr>
          <a:xfrm>
            <a:off x="4572001" y="3429000"/>
            <a:ext cx="1485899" cy="28575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68569" tIns="34275" rIns="68569" bIns="34275" anchor="t" anchorCtr="0">
            <a:noAutofit/>
          </a:bodyPr>
          <a:lstStyle/>
          <a:p>
            <a:pPr marL="257175" indent="-257175" algn="ctr">
              <a:buSzPct val="25000"/>
            </a:pPr>
            <a:r>
              <a:rPr lang="en-US" sz="1500" b="1">
                <a:solidFill>
                  <a:srgbClr val="CC00CC"/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Expression </a:t>
            </a:r>
          </a:p>
        </p:txBody>
      </p:sp>
      <p:sp>
        <p:nvSpPr>
          <p:cNvPr id="11" name="Shape 279">
            <a:extLst>
              <a:ext uri="{FF2B5EF4-FFF2-40B4-BE49-F238E27FC236}">
                <a16:creationId xmlns:a16="http://schemas.microsoft.com/office/drawing/2014/main" id="{96F6B768-7283-4244-A8E2-08C2A7B738C2}"/>
              </a:ext>
            </a:extLst>
          </p:cNvPr>
          <p:cNvSpPr txBox="1"/>
          <p:nvPr/>
        </p:nvSpPr>
        <p:spPr>
          <a:xfrm>
            <a:off x="2971801" y="3429000"/>
            <a:ext cx="1028699" cy="28575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68569" tIns="34275" rIns="68569" bIns="34275" anchor="t" anchorCtr="0">
            <a:noAutofit/>
          </a:bodyPr>
          <a:lstStyle/>
          <a:p>
            <a:pPr marL="257175" indent="-257175" algn="ctr">
              <a:buSzPct val="25000"/>
            </a:pPr>
            <a:r>
              <a:rPr lang="en-US" sz="1500" b="1">
                <a:solidFill>
                  <a:srgbClr val="CC00CC"/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T_OP </a:t>
            </a:r>
          </a:p>
        </p:txBody>
      </p:sp>
      <p:sp>
        <p:nvSpPr>
          <p:cNvPr id="12" name="Shape 280">
            <a:extLst>
              <a:ext uri="{FF2B5EF4-FFF2-40B4-BE49-F238E27FC236}">
                <a16:creationId xmlns:a16="http://schemas.microsoft.com/office/drawing/2014/main" id="{37C4EFB6-5288-C44E-8AAD-AAB72A03326A}"/>
              </a:ext>
            </a:extLst>
          </p:cNvPr>
          <p:cNvSpPr txBox="1"/>
          <p:nvPr/>
        </p:nvSpPr>
        <p:spPr>
          <a:xfrm>
            <a:off x="4229101" y="4000500"/>
            <a:ext cx="2228849" cy="28575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68569" tIns="34275" rIns="68569" bIns="34275" anchor="t" anchorCtr="0">
            <a:noAutofit/>
          </a:bodyPr>
          <a:lstStyle/>
          <a:p>
            <a:pPr marL="257175" indent="-257175" algn="ctr">
              <a:buSzPct val="25000"/>
            </a:pPr>
            <a:r>
              <a:rPr lang="en-US" sz="1500" b="1">
                <a:solidFill>
                  <a:srgbClr val="CC00CC"/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T_INTCONSTANT</a:t>
            </a:r>
          </a:p>
        </p:txBody>
      </p:sp>
      <p:cxnSp>
        <p:nvCxnSpPr>
          <p:cNvPr id="13" name="Shape 281">
            <a:extLst>
              <a:ext uri="{FF2B5EF4-FFF2-40B4-BE49-F238E27FC236}">
                <a16:creationId xmlns:a16="http://schemas.microsoft.com/office/drawing/2014/main" id="{3382D54F-BED1-7742-B3D3-BE74667BDD7E}"/>
              </a:ext>
            </a:extLst>
          </p:cNvPr>
          <p:cNvCxnSpPr>
            <a:stCxn id="3" idx="2"/>
            <a:endCxn id="4" idx="0"/>
          </p:cNvCxnSpPr>
          <p:nvPr/>
        </p:nvCxnSpPr>
        <p:spPr>
          <a:xfrm>
            <a:off x="4314824" y="1543050"/>
            <a:ext cx="0" cy="17145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4" name="Shape 282">
            <a:extLst>
              <a:ext uri="{FF2B5EF4-FFF2-40B4-BE49-F238E27FC236}">
                <a16:creationId xmlns:a16="http://schemas.microsoft.com/office/drawing/2014/main" id="{82A07010-09A3-CA4A-86AE-5D0364777953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2400299" y="2000250"/>
            <a:ext cx="1914525" cy="228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5" name="Shape 283">
            <a:extLst>
              <a:ext uri="{FF2B5EF4-FFF2-40B4-BE49-F238E27FC236}">
                <a16:creationId xmlns:a16="http://schemas.microsoft.com/office/drawing/2014/main" id="{795C182A-AB90-254D-BF9D-4DE0D3E6527E}"/>
              </a:ext>
            </a:extLst>
          </p:cNvPr>
          <p:cNvCxnSpPr>
            <a:stCxn id="4" idx="2"/>
            <a:endCxn id="6" idx="0"/>
          </p:cNvCxnSpPr>
          <p:nvPr/>
        </p:nvCxnSpPr>
        <p:spPr>
          <a:xfrm flipH="1">
            <a:off x="3629024" y="2000250"/>
            <a:ext cx="685800" cy="228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6" name="Shape 284">
            <a:extLst>
              <a:ext uri="{FF2B5EF4-FFF2-40B4-BE49-F238E27FC236}">
                <a16:creationId xmlns:a16="http://schemas.microsoft.com/office/drawing/2014/main" id="{4D6B9B6D-309D-7F4F-8E03-46EC65A7FAA7}"/>
              </a:ext>
            </a:extLst>
          </p:cNvPr>
          <p:cNvCxnSpPr>
            <a:stCxn id="4" idx="2"/>
            <a:endCxn id="7" idx="0"/>
          </p:cNvCxnSpPr>
          <p:nvPr/>
        </p:nvCxnSpPr>
        <p:spPr>
          <a:xfrm>
            <a:off x="4314824" y="2000250"/>
            <a:ext cx="742950" cy="228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7" name="Shape 285">
            <a:extLst>
              <a:ext uri="{FF2B5EF4-FFF2-40B4-BE49-F238E27FC236}">
                <a16:creationId xmlns:a16="http://schemas.microsoft.com/office/drawing/2014/main" id="{93432E7A-1E2F-F040-B7B8-19F398C8CCF4}"/>
              </a:ext>
            </a:extLst>
          </p:cNvPr>
          <p:cNvCxnSpPr>
            <a:stCxn id="4" idx="2"/>
            <a:endCxn id="8" idx="0"/>
          </p:cNvCxnSpPr>
          <p:nvPr/>
        </p:nvCxnSpPr>
        <p:spPr>
          <a:xfrm>
            <a:off x="4314825" y="2000250"/>
            <a:ext cx="2228849" cy="228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8" name="Shape 286">
            <a:extLst>
              <a:ext uri="{FF2B5EF4-FFF2-40B4-BE49-F238E27FC236}">
                <a16:creationId xmlns:a16="http://schemas.microsoft.com/office/drawing/2014/main" id="{AC8B4FFF-24DF-B940-AA45-090A21261B9F}"/>
              </a:ext>
            </a:extLst>
          </p:cNvPr>
          <p:cNvCxnSpPr>
            <a:stCxn id="9" idx="2"/>
            <a:endCxn id="11" idx="0"/>
          </p:cNvCxnSpPr>
          <p:nvPr/>
        </p:nvCxnSpPr>
        <p:spPr>
          <a:xfrm flipH="1">
            <a:off x="3486149" y="3086100"/>
            <a:ext cx="1800225" cy="3429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9" name="Shape 287">
            <a:extLst>
              <a:ext uri="{FF2B5EF4-FFF2-40B4-BE49-F238E27FC236}">
                <a16:creationId xmlns:a16="http://schemas.microsoft.com/office/drawing/2014/main" id="{A5E9F462-AE7E-A548-A59F-EDF16A30D01F}"/>
              </a:ext>
            </a:extLst>
          </p:cNvPr>
          <p:cNvCxnSpPr>
            <a:stCxn id="7" idx="2"/>
            <a:endCxn id="9" idx="0"/>
          </p:cNvCxnSpPr>
          <p:nvPr/>
        </p:nvCxnSpPr>
        <p:spPr>
          <a:xfrm>
            <a:off x="5057774" y="2514600"/>
            <a:ext cx="228600" cy="28575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20" name="Shape 288">
            <a:extLst>
              <a:ext uri="{FF2B5EF4-FFF2-40B4-BE49-F238E27FC236}">
                <a16:creationId xmlns:a16="http://schemas.microsoft.com/office/drawing/2014/main" id="{A0586B13-3F0F-3843-86AD-8B3471037B48}"/>
              </a:ext>
            </a:extLst>
          </p:cNvPr>
          <p:cNvCxnSpPr>
            <a:stCxn id="9" idx="2"/>
            <a:endCxn id="10" idx="0"/>
          </p:cNvCxnSpPr>
          <p:nvPr/>
        </p:nvCxnSpPr>
        <p:spPr>
          <a:xfrm>
            <a:off x="5286374" y="3086100"/>
            <a:ext cx="28575" cy="3429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21" name="Shape 289">
            <a:extLst>
              <a:ext uri="{FF2B5EF4-FFF2-40B4-BE49-F238E27FC236}">
                <a16:creationId xmlns:a16="http://schemas.microsoft.com/office/drawing/2014/main" id="{1F0783AD-1B0E-5645-A7AF-E3B29D2B0E04}"/>
              </a:ext>
            </a:extLst>
          </p:cNvPr>
          <p:cNvCxnSpPr>
            <a:stCxn id="10" idx="2"/>
            <a:endCxn id="12" idx="0"/>
          </p:cNvCxnSpPr>
          <p:nvPr/>
        </p:nvCxnSpPr>
        <p:spPr>
          <a:xfrm>
            <a:off x="5314949" y="3714750"/>
            <a:ext cx="28575" cy="28575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23" name="Shape 291">
            <a:extLst>
              <a:ext uri="{FF2B5EF4-FFF2-40B4-BE49-F238E27FC236}">
                <a16:creationId xmlns:a16="http://schemas.microsoft.com/office/drawing/2014/main" id="{2F448931-C04A-EC45-AC56-7BD623A786EF}"/>
              </a:ext>
            </a:extLst>
          </p:cNvPr>
          <p:cNvSpPr txBox="1"/>
          <p:nvPr/>
        </p:nvSpPr>
        <p:spPr>
          <a:xfrm>
            <a:off x="1885950" y="2571749"/>
            <a:ext cx="1028935" cy="28455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 marL="257175" indent="-257175" algn="ctr">
              <a:buSzPct val="25000"/>
            </a:pPr>
            <a:r>
              <a:rPr lang="en-US" sz="1500" b="1" dirty="0">
                <a:solidFill>
                  <a:srgbClr val="990000"/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sqrt </a:t>
            </a:r>
          </a:p>
        </p:txBody>
      </p:sp>
      <p:sp>
        <p:nvSpPr>
          <p:cNvPr id="24" name="Shape 292">
            <a:extLst>
              <a:ext uri="{FF2B5EF4-FFF2-40B4-BE49-F238E27FC236}">
                <a16:creationId xmlns:a16="http://schemas.microsoft.com/office/drawing/2014/main" id="{655AAC8B-3E19-2843-9FF4-CACC0205C585}"/>
              </a:ext>
            </a:extLst>
          </p:cNvPr>
          <p:cNvSpPr txBox="1"/>
          <p:nvPr/>
        </p:nvSpPr>
        <p:spPr>
          <a:xfrm>
            <a:off x="2972049" y="3771899"/>
            <a:ext cx="1028935" cy="28455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 marL="257175" indent="-257175" algn="ctr">
              <a:buSzPct val="25000"/>
            </a:pPr>
            <a:r>
              <a:rPr lang="en-US" sz="1500" b="1" dirty="0">
                <a:solidFill>
                  <a:srgbClr val="990000"/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- </a:t>
            </a:r>
          </a:p>
        </p:txBody>
      </p:sp>
      <p:sp>
        <p:nvSpPr>
          <p:cNvPr id="25" name="Shape 293">
            <a:extLst>
              <a:ext uri="{FF2B5EF4-FFF2-40B4-BE49-F238E27FC236}">
                <a16:creationId xmlns:a16="http://schemas.microsoft.com/office/drawing/2014/main" id="{18789A49-8C8E-BE48-810C-7D0C8DEC9FFA}"/>
              </a:ext>
            </a:extLst>
          </p:cNvPr>
          <p:cNvSpPr txBox="1"/>
          <p:nvPr/>
        </p:nvSpPr>
        <p:spPr>
          <a:xfrm>
            <a:off x="3132820" y="2571749"/>
            <a:ext cx="639512" cy="28455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 marL="257175" indent="-257175" algn="ctr">
              <a:buSzPct val="25000"/>
            </a:pPr>
            <a:r>
              <a:rPr lang="en-US" sz="1500" b="1" dirty="0">
                <a:solidFill>
                  <a:srgbClr val="990000"/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( </a:t>
            </a:r>
          </a:p>
        </p:txBody>
      </p:sp>
      <p:sp>
        <p:nvSpPr>
          <p:cNvPr id="26" name="Shape 294">
            <a:extLst>
              <a:ext uri="{FF2B5EF4-FFF2-40B4-BE49-F238E27FC236}">
                <a16:creationId xmlns:a16="http://schemas.microsoft.com/office/drawing/2014/main" id="{13EF4524-7DE6-CB47-AEA0-3D10CC98D285}"/>
              </a:ext>
            </a:extLst>
          </p:cNvPr>
          <p:cNvSpPr txBox="1"/>
          <p:nvPr/>
        </p:nvSpPr>
        <p:spPr>
          <a:xfrm>
            <a:off x="6285125" y="2571749"/>
            <a:ext cx="772893" cy="28455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 marL="257175" indent="-257175" algn="ctr">
              <a:buSzPct val="25000"/>
            </a:pPr>
            <a:r>
              <a:rPr lang="en-US" sz="1500" b="1" dirty="0">
                <a:solidFill>
                  <a:srgbClr val="990000"/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) </a:t>
            </a:r>
          </a:p>
        </p:txBody>
      </p:sp>
      <p:sp>
        <p:nvSpPr>
          <p:cNvPr id="27" name="Shape 295">
            <a:extLst>
              <a:ext uri="{FF2B5EF4-FFF2-40B4-BE49-F238E27FC236}">
                <a16:creationId xmlns:a16="http://schemas.microsoft.com/office/drawing/2014/main" id="{2DB28F4D-EFD2-B34F-B03F-034B70136C8E}"/>
              </a:ext>
            </a:extLst>
          </p:cNvPr>
          <p:cNvSpPr txBox="1"/>
          <p:nvPr/>
        </p:nvSpPr>
        <p:spPr>
          <a:xfrm>
            <a:off x="4859621" y="4344590"/>
            <a:ext cx="1028935" cy="28455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 marL="257175" indent="-257175" algn="ctr">
              <a:buSzPct val="25000"/>
            </a:pPr>
            <a:r>
              <a:rPr lang="en-US" sz="1500" b="1" dirty="0">
                <a:solidFill>
                  <a:srgbClr val="990000"/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1</a:t>
            </a:r>
          </a:p>
        </p:txBody>
      </p:sp>
      <p:sp>
        <p:nvSpPr>
          <p:cNvPr id="28" name="Slide Number Placeholder 27">
            <a:extLst>
              <a:ext uri="{FF2B5EF4-FFF2-40B4-BE49-F238E27FC236}">
                <a16:creationId xmlns:a16="http://schemas.microsoft.com/office/drawing/2014/main" id="{307D06F8-51CC-BB4A-8714-8D0AE2FE8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11</a:t>
            </a:fld>
            <a:endParaRPr lang="en-US"/>
          </a:p>
        </p:txBody>
      </p:sp>
      <p:sp>
        <p:nvSpPr>
          <p:cNvPr id="30" name="Rectangular Callout 29">
            <a:extLst>
              <a:ext uri="{FF2B5EF4-FFF2-40B4-BE49-F238E27FC236}">
                <a16:creationId xmlns:a16="http://schemas.microsoft.com/office/drawing/2014/main" id="{98E916EC-87E3-1046-858E-F49CF66B39D4}"/>
              </a:ext>
            </a:extLst>
          </p:cNvPr>
          <p:cNvSpPr/>
          <p:nvPr/>
        </p:nvSpPr>
        <p:spPr>
          <a:xfrm>
            <a:off x="6772273" y="3211135"/>
            <a:ext cx="2023991" cy="560764"/>
          </a:xfrm>
          <a:prstGeom prst="wedgeRectCallout">
            <a:avLst>
              <a:gd name="adj1" fmla="val -59837"/>
              <a:gd name="adj2" fmla="val -3423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Q: Draw a parse tree for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sqrt(sqrt(256))</a:t>
            </a:r>
          </a:p>
        </p:txBody>
      </p:sp>
    </p:spTree>
    <p:extLst>
      <p:ext uri="{BB962C8B-B14F-4D97-AF65-F5344CB8AC3E}">
        <p14:creationId xmlns:p14="http://schemas.microsoft.com/office/powerpoint/2010/main" val="2588756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3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35821-845A-A742-9225-88395A9F3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Syntax Tree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8EBEEA-DBC4-8F40-B400-87204D71C4E7}"/>
              </a:ext>
            </a:extLst>
          </p:cNvPr>
          <p:cNvSpPr txBox="1"/>
          <p:nvPr/>
        </p:nvSpPr>
        <p:spPr>
          <a:xfrm>
            <a:off x="4126007" y="1648420"/>
            <a:ext cx="495520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342900"/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MethodCall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</a:p>
          <a:p>
            <a:pPr marL="342900" indent="342900"/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sqrt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342900" indent="342900"/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UnaryExpr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UnaryMinus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</a:p>
          <a:p>
            <a:pPr marL="342900" indent="342900"/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Number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pPr marL="342900" indent="342900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indent="342900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20737D-114B-0345-B93E-5CFFAA64B81E}"/>
              </a:ext>
            </a:extLst>
          </p:cNvPr>
          <p:cNvSpPr txBox="1"/>
          <p:nvPr/>
        </p:nvSpPr>
        <p:spPr>
          <a:xfrm>
            <a:off x="628650" y="2340917"/>
            <a:ext cx="1544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sqrt(-1)</a:t>
            </a: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CF99FC7E-E39B-C842-9E70-83CC8ACC0E7A}"/>
              </a:ext>
            </a:extLst>
          </p:cNvPr>
          <p:cNvSpPr/>
          <p:nvPr/>
        </p:nvSpPr>
        <p:spPr>
          <a:xfrm>
            <a:off x="3093057" y="2400299"/>
            <a:ext cx="461176" cy="342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253CF4-6209-6C4D-9BD6-4A01CC313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12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9AEE2B-FA59-BA4A-A6E6-F02471A6A8DC}"/>
              </a:ext>
            </a:extLst>
          </p:cNvPr>
          <p:cNvSpPr txBox="1"/>
          <p:nvPr/>
        </p:nvSpPr>
        <p:spPr>
          <a:xfrm>
            <a:off x="4572000" y="710761"/>
            <a:ext cx="2125542" cy="73866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Notation is similar to function calls. e.g.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Foo(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a,b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9" name="Rectangular Callout 8">
            <a:extLst>
              <a:ext uri="{FF2B5EF4-FFF2-40B4-BE49-F238E27FC236}">
                <a16:creationId xmlns:a16="http://schemas.microsoft.com/office/drawing/2014/main" id="{9BBF4B6B-FCC1-3848-831E-27764351269D}"/>
              </a:ext>
            </a:extLst>
          </p:cNvPr>
          <p:cNvSpPr/>
          <p:nvPr/>
        </p:nvSpPr>
        <p:spPr>
          <a:xfrm>
            <a:off x="628650" y="3450285"/>
            <a:ext cx="2209949" cy="1126013"/>
          </a:xfrm>
          <a:prstGeom prst="wedgeRectCallout">
            <a:avLst>
              <a:gd name="adj1" fmla="val 66839"/>
              <a:gd name="adj2" fmla="val -392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Q: How many nodes in the abstract syntax tree compared to the (concrete) syntax tree in the previous slide?</a:t>
            </a:r>
            <a:endParaRPr lang="en-US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334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3314E-AB0C-6F44-812C-F466ECA0A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Semantic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489EB2-876D-7B41-BCF9-EB2387EABB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257175">
              <a:spcBef>
                <a:spcPts val="0"/>
              </a:spcBef>
            </a:pPr>
            <a:r>
              <a:rPr lang="en-US" dirty="0"/>
              <a:t>“does it make sense”? Checking semantic rules, </a:t>
            </a:r>
          </a:p>
          <a:p>
            <a:pPr lvl="1" indent="-214313">
              <a:spcBef>
                <a:spcPts val="360"/>
              </a:spcBef>
            </a:pPr>
            <a:r>
              <a:rPr lang="en-US" dirty="0"/>
              <a:t>Is there a 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main </a:t>
            </a:r>
            <a:r>
              <a:rPr lang="en-US" dirty="0"/>
              <a:t>function?</a:t>
            </a:r>
          </a:p>
          <a:p>
            <a:pPr lvl="1" indent="-214313">
              <a:spcBef>
                <a:spcPts val="360"/>
              </a:spcBef>
            </a:pPr>
            <a:r>
              <a:rPr lang="en-US" dirty="0"/>
              <a:t>Is variable declared?</a:t>
            </a:r>
          </a:p>
          <a:p>
            <a:pPr lvl="1" indent="-214313">
              <a:spcBef>
                <a:spcPts val="360"/>
              </a:spcBef>
            </a:pPr>
            <a:r>
              <a:rPr lang="en-US" dirty="0"/>
              <a:t>Are operand types compatible? (coercion)</a:t>
            </a:r>
          </a:p>
          <a:p>
            <a:pPr lvl="1" indent="-214313">
              <a:spcBef>
                <a:spcPts val="360"/>
              </a:spcBef>
            </a:pPr>
            <a:r>
              <a:rPr lang="en-US" dirty="0"/>
              <a:t>Do function arguments match function declarations?</a:t>
            </a:r>
          </a:p>
          <a:p>
            <a:pPr indent="-257175">
              <a:spcBef>
                <a:spcPts val="420"/>
              </a:spcBef>
            </a:pPr>
            <a:r>
              <a:rPr lang="en-US" dirty="0"/>
              <a:t>Type checking</a:t>
            </a:r>
          </a:p>
          <a:p>
            <a:pPr indent="-257175">
              <a:spcBef>
                <a:spcPts val="420"/>
              </a:spcBef>
            </a:pPr>
            <a:r>
              <a:rPr lang="en-US" dirty="0"/>
              <a:t>Static vs. run-time semantic checks</a:t>
            </a:r>
          </a:p>
          <a:p>
            <a:pPr lvl="1" indent="-214313">
              <a:spcBef>
                <a:spcPts val="360"/>
              </a:spcBef>
            </a:pPr>
            <a:r>
              <a:rPr lang="en-US" dirty="0"/>
              <a:t>Array bounds, return values do not match definition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AB9336-C8D6-7547-A9C0-6CA124872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187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 txBox="1">
            <a:spLocks noGrp="1"/>
          </p:cNvSpPr>
          <p:nvPr>
            <p:ph type="title"/>
          </p:nvPr>
        </p:nvSpPr>
        <p:spPr>
          <a:xfrm>
            <a:off x="1376775" y="2150850"/>
            <a:ext cx="6390450" cy="841725"/>
          </a:xfrm>
          <a:prstGeom prst="rect">
            <a:avLst/>
          </a:prstGeom>
        </p:spPr>
        <p:txBody>
          <a:bodyPr lIns="68569" tIns="68569" rIns="68569" bIns="68569" anchor="ctr" anchorCtr="0">
            <a:noAutofit/>
          </a:bodyPr>
          <a:lstStyle/>
          <a:p>
            <a:r>
              <a:rPr lang="en-US"/>
              <a:t>Compiler Back-end</a:t>
            </a:r>
          </a:p>
        </p:txBody>
      </p:sp>
      <p:sp>
        <p:nvSpPr>
          <p:cNvPr id="320" name="Shape 320"/>
          <p:cNvSpPr txBox="1">
            <a:spLocks noGrp="1"/>
          </p:cNvSpPr>
          <p:nvPr>
            <p:ph type="sldNum" idx="4294967295"/>
          </p:nvPr>
        </p:nvSpPr>
        <p:spPr>
          <a:xfrm>
            <a:off x="8732838" y="4662488"/>
            <a:ext cx="411162" cy="393700"/>
          </a:xfrm>
          <a:prstGeom prst="rect">
            <a:avLst/>
          </a:prstGeom>
        </p:spPr>
        <p:txBody>
          <a:bodyPr lIns="68569" tIns="68569" rIns="68569" bIns="68569" anchor="ctr" anchorCtr="0">
            <a:noAutofit/>
          </a:bodyPr>
          <a:lstStyle/>
          <a:p>
            <a:fld id="{00000000-1234-1234-1234-123412341234}" type="slidenum">
              <a:rPr lang="en-US" sz="750">
                <a:solidFill>
                  <a:schemeClr val="dk2"/>
                </a:solidFill>
              </a:rPr>
              <a:pPr/>
              <a:t>14</a:t>
            </a:fld>
            <a:endParaRPr lang="en-US" sz="75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pPr algn="ctr">
              <a:buSzPct val="25000"/>
            </a:pPr>
            <a:r>
              <a:rPr lang="en-US" sz="3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Source -&gt; abstract syntax tree</a:t>
            </a:r>
          </a:p>
        </p:txBody>
      </p:sp>
      <p:sp>
        <p:nvSpPr>
          <p:cNvPr id="327" name="Shape 32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fld id="{00000000-1234-1234-1234-123412341234}" type="slidenum">
              <a:rPr lang="en-US">
                <a:solidFill>
                  <a:schemeClr val="dk2"/>
                </a:solidFill>
              </a:rPr>
              <a:pPr/>
              <a:t>15</a:t>
            </a:fld>
            <a:endParaRPr lang="en-US">
              <a:solidFill>
                <a:schemeClr val="dk2"/>
              </a:solidFill>
            </a:endParaRPr>
          </a:p>
        </p:txBody>
      </p:sp>
      <p:sp>
        <p:nvSpPr>
          <p:cNvPr id="329" name="Shape 329"/>
          <p:cNvSpPr txBox="1"/>
          <p:nvPr/>
        </p:nvSpPr>
        <p:spPr>
          <a:xfrm>
            <a:off x="1485900" y="1679972"/>
            <a:ext cx="6311475" cy="2533725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 indent="-52388">
              <a:buClr>
                <a:schemeClr val="dk1"/>
              </a:buClr>
              <a:buSzPct val="45833"/>
            </a:pP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extern void </a:t>
            </a:r>
            <a:r>
              <a:rPr lang="en-US" sz="1800" dirty="0" err="1">
                <a:solidFill>
                  <a:schemeClr val="dk1"/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print_int</a:t>
            </a: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(int);</a:t>
            </a:r>
          </a:p>
          <a:p>
            <a:pPr indent="-52388">
              <a:buClr>
                <a:schemeClr val="dk1"/>
              </a:buClr>
            </a:pPr>
            <a:endParaRPr sz="1800" dirty="0">
              <a:solidFill>
                <a:schemeClr val="dk1"/>
              </a:solidFill>
              <a:latin typeface="Consolas" panose="020B0609020204030204" pitchFamily="49" charset="0"/>
              <a:ea typeface="Courier New"/>
              <a:cs typeface="Consolas" panose="020B0609020204030204" pitchFamily="49" charset="0"/>
              <a:sym typeface="Courier New"/>
            </a:endParaRPr>
          </a:p>
          <a:p>
            <a:pPr indent="-52388">
              <a:buClr>
                <a:schemeClr val="dk1"/>
              </a:buClr>
              <a:buSzPct val="45833"/>
            </a:pP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class C {</a:t>
            </a:r>
          </a:p>
          <a:p>
            <a:pPr indent="-52388">
              <a:buClr>
                <a:schemeClr val="dk1"/>
              </a:buClr>
              <a:buSzPct val="45833"/>
            </a:pP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  bool foo() { return(true); }</a:t>
            </a:r>
          </a:p>
          <a:p>
            <a:pPr indent="-52388">
              <a:buClr>
                <a:schemeClr val="dk1"/>
              </a:buClr>
              <a:buSzPct val="45833"/>
            </a:pP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  int main() { </a:t>
            </a:r>
          </a:p>
          <a:p>
            <a:pPr indent="-52388">
              <a:buClr>
                <a:schemeClr val="dk1"/>
              </a:buClr>
              <a:buSzPct val="45833"/>
            </a:pP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    if (foo()) { </a:t>
            </a:r>
          </a:p>
          <a:p>
            <a:pPr indent="-52388">
              <a:buClr>
                <a:schemeClr val="dk1"/>
              </a:buClr>
              <a:buSzPct val="45833"/>
            </a:pP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      </a:t>
            </a:r>
            <a:r>
              <a:rPr lang="en-US" sz="1800" dirty="0" err="1">
                <a:solidFill>
                  <a:schemeClr val="dk1"/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print_int</a:t>
            </a: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(1); } </a:t>
            </a:r>
          </a:p>
          <a:p>
            <a:pPr indent="-52388">
              <a:buClr>
                <a:schemeClr val="dk1"/>
              </a:buClr>
              <a:buSzPct val="45833"/>
            </a:pP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    }</a:t>
            </a:r>
          </a:p>
          <a:p>
            <a:pPr indent="-52388">
              <a:buClr>
                <a:schemeClr val="dk1"/>
              </a:buClr>
              <a:buSzPct val="45833"/>
            </a:pP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}</a:t>
            </a:r>
          </a:p>
          <a:p>
            <a:endParaRPr sz="1800" dirty="0">
              <a:solidFill>
                <a:schemeClr val="dk1"/>
              </a:solidFill>
              <a:latin typeface="Consolas" panose="020B0609020204030204" pitchFamily="49" charset="0"/>
              <a:ea typeface="Courier New"/>
              <a:cs typeface="Consolas" panose="020B0609020204030204" pitchFamily="49" charset="0"/>
              <a:sym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pPr algn="ctr">
              <a:buSzPct val="25000"/>
            </a:pPr>
            <a:r>
              <a:rPr lang="en-US" sz="3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Source -&gt; abstract syntax tree</a:t>
            </a:r>
          </a:p>
        </p:txBody>
      </p:sp>
      <p:sp>
        <p:nvSpPr>
          <p:cNvPr id="336" name="Shape 33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fld id="{00000000-1234-1234-1234-123412341234}" type="slidenum">
              <a:rPr lang="en-US">
                <a:solidFill>
                  <a:schemeClr val="dk2"/>
                </a:solidFill>
              </a:rPr>
              <a:pPr/>
              <a:t>16</a:t>
            </a:fld>
            <a:endParaRPr lang="en-US">
              <a:solidFill>
                <a:schemeClr val="dk2"/>
              </a:solidFill>
            </a:endParaRPr>
          </a:p>
        </p:txBody>
      </p:sp>
      <p:sp>
        <p:nvSpPr>
          <p:cNvPr id="338" name="Shape 338"/>
          <p:cNvSpPr txBox="1"/>
          <p:nvPr/>
        </p:nvSpPr>
        <p:spPr>
          <a:xfrm>
            <a:off x="787644" y="1034754"/>
            <a:ext cx="7568711" cy="3825225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 indent="-52388">
              <a:buSzPct val="61111"/>
            </a:pPr>
            <a:r>
              <a:rPr lang="en-US" sz="1350" dirty="0">
                <a:solidFill>
                  <a:srgbClr val="FF0000"/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Program</a:t>
            </a:r>
            <a:r>
              <a:rPr lang="en-US" sz="1350" dirty="0">
                <a:solidFill>
                  <a:schemeClr val="dk1"/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(</a:t>
            </a:r>
          </a:p>
          <a:p>
            <a:pPr indent="290513">
              <a:buClr>
                <a:schemeClr val="dk1"/>
              </a:buClr>
              <a:buSzPct val="61111"/>
            </a:pPr>
            <a:r>
              <a:rPr lang="en-US" sz="1350" dirty="0" err="1">
                <a:solidFill>
                  <a:srgbClr val="FF0000"/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ExternFunction</a:t>
            </a:r>
            <a:r>
              <a:rPr lang="en-US" sz="1350" dirty="0">
                <a:solidFill>
                  <a:schemeClr val="dk1"/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(</a:t>
            </a:r>
            <a:r>
              <a:rPr lang="en-US" sz="1350" dirty="0" err="1">
                <a:solidFill>
                  <a:srgbClr val="0070C0"/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print_int</a:t>
            </a:r>
            <a:r>
              <a:rPr lang="en-US" sz="1350" dirty="0" err="1">
                <a:solidFill>
                  <a:schemeClr val="dk1"/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,VoidType,</a:t>
            </a:r>
            <a:r>
              <a:rPr lang="en-US" sz="1350" dirty="0" err="1">
                <a:solidFill>
                  <a:srgbClr val="FF0000"/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VarDef</a:t>
            </a:r>
            <a:r>
              <a:rPr lang="en-US" sz="1350" dirty="0">
                <a:solidFill>
                  <a:schemeClr val="dk1"/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(</a:t>
            </a:r>
            <a:r>
              <a:rPr lang="en-US" sz="1350" dirty="0" err="1">
                <a:solidFill>
                  <a:schemeClr val="dk1"/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IntType</a:t>
            </a:r>
            <a:r>
              <a:rPr lang="en-US" sz="1350" dirty="0">
                <a:solidFill>
                  <a:schemeClr val="dk1"/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)),</a:t>
            </a:r>
          </a:p>
          <a:p>
            <a:pPr marL="342900" indent="-52388">
              <a:buSzPct val="61111"/>
            </a:pPr>
            <a:r>
              <a:rPr lang="en-US" sz="1350" dirty="0">
                <a:solidFill>
                  <a:srgbClr val="FF0000"/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Class</a:t>
            </a:r>
            <a:r>
              <a:rPr lang="en-US" sz="1350" dirty="0">
                <a:solidFill>
                  <a:schemeClr val="dk1"/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(	 </a:t>
            </a:r>
            <a:r>
              <a:rPr lang="en-US" sz="1350" dirty="0">
                <a:solidFill>
                  <a:srgbClr val="0070C0"/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C</a:t>
            </a:r>
            <a:r>
              <a:rPr lang="en-US" sz="1350" dirty="0">
                <a:solidFill>
                  <a:schemeClr val="dk1"/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,</a:t>
            </a:r>
          </a:p>
          <a:p>
            <a:pPr marL="1028700" indent="-52388">
              <a:buSzPct val="61111"/>
            </a:pPr>
            <a:r>
              <a:rPr lang="en-US" sz="1350" dirty="0">
                <a:solidFill>
                  <a:schemeClr val="dk1"/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None,</a:t>
            </a:r>
          </a:p>
          <a:p>
            <a:pPr marL="685800" indent="290513">
              <a:buSzPct val="61111"/>
            </a:pPr>
            <a:r>
              <a:rPr lang="en-US" sz="1350" dirty="0">
                <a:solidFill>
                  <a:srgbClr val="FF0000"/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Method</a:t>
            </a:r>
            <a:r>
              <a:rPr lang="en-US" sz="1350" dirty="0">
                <a:solidFill>
                  <a:schemeClr val="dk1"/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(  </a:t>
            </a:r>
            <a:r>
              <a:rPr lang="en-US" sz="1350" dirty="0">
                <a:solidFill>
                  <a:srgbClr val="0070C0"/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foo</a:t>
            </a:r>
            <a:r>
              <a:rPr lang="en-US" sz="1350" dirty="0">
                <a:solidFill>
                  <a:schemeClr val="dk1"/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,</a:t>
            </a:r>
          </a:p>
          <a:p>
            <a:pPr marL="685800" indent="290513">
              <a:buSzPct val="61111"/>
            </a:pPr>
            <a:r>
              <a:rPr lang="en-US" sz="1350" dirty="0">
                <a:solidFill>
                  <a:schemeClr val="dk1"/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	</a:t>
            </a:r>
            <a:r>
              <a:rPr lang="en-US" sz="1350" dirty="0" err="1">
                <a:solidFill>
                  <a:schemeClr val="dk1"/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BoolType</a:t>
            </a:r>
            <a:r>
              <a:rPr lang="en-US" sz="1350" dirty="0">
                <a:solidFill>
                  <a:schemeClr val="dk1"/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,</a:t>
            </a:r>
          </a:p>
          <a:p>
            <a:pPr marL="685800" indent="290513">
              <a:buSzPct val="61111"/>
            </a:pPr>
            <a:r>
              <a:rPr lang="en-US" sz="1350" dirty="0">
                <a:solidFill>
                  <a:schemeClr val="dk1"/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	None,</a:t>
            </a:r>
          </a:p>
          <a:p>
            <a:pPr marL="685800" indent="290513">
              <a:buSzPct val="61111"/>
            </a:pPr>
            <a:r>
              <a:rPr lang="en-US" sz="1350" dirty="0">
                <a:solidFill>
                  <a:schemeClr val="dk1"/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	</a:t>
            </a:r>
            <a:r>
              <a:rPr lang="en-US" sz="1350" dirty="0" err="1">
                <a:solidFill>
                  <a:srgbClr val="FF0000"/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MethodBlock</a:t>
            </a:r>
            <a:r>
              <a:rPr lang="en-US" sz="1350" dirty="0">
                <a:solidFill>
                  <a:schemeClr val="dk1"/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(	None,</a:t>
            </a:r>
          </a:p>
          <a:p>
            <a:pPr marL="685800" indent="290513">
              <a:buSzPct val="61111"/>
            </a:pPr>
            <a:r>
              <a:rPr lang="en-US" sz="1350" dirty="0">
                <a:solidFill>
                  <a:schemeClr val="dk1"/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			</a:t>
            </a:r>
            <a:r>
              <a:rPr lang="en-US" sz="1350" dirty="0" err="1">
                <a:solidFill>
                  <a:srgbClr val="FF0000"/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ReturnStmt</a:t>
            </a:r>
            <a:r>
              <a:rPr lang="en-US" sz="1350" dirty="0">
                <a:solidFill>
                  <a:schemeClr val="dk1"/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(</a:t>
            </a:r>
            <a:r>
              <a:rPr lang="en-US" sz="1350" dirty="0" err="1">
                <a:solidFill>
                  <a:srgbClr val="FF0000"/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BoolExpr</a:t>
            </a:r>
            <a:r>
              <a:rPr lang="en-US" sz="1350" dirty="0">
                <a:solidFill>
                  <a:schemeClr val="dk1"/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(True)))),</a:t>
            </a:r>
          </a:p>
          <a:p>
            <a:pPr marL="685800" indent="290513">
              <a:buSzPct val="61111"/>
            </a:pPr>
            <a:r>
              <a:rPr lang="en-US" sz="1350" dirty="0">
                <a:solidFill>
                  <a:srgbClr val="FF0000"/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Method</a:t>
            </a:r>
            <a:r>
              <a:rPr lang="en-US" sz="1350" dirty="0">
                <a:solidFill>
                  <a:schemeClr val="dk1"/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(  </a:t>
            </a:r>
            <a:r>
              <a:rPr lang="en-US" sz="1350" dirty="0">
                <a:solidFill>
                  <a:srgbClr val="0070C0"/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main</a:t>
            </a:r>
            <a:r>
              <a:rPr lang="en-US" sz="1350" dirty="0">
                <a:solidFill>
                  <a:schemeClr val="dk1"/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,</a:t>
            </a:r>
          </a:p>
          <a:p>
            <a:pPr indent="290513">
              <a:buSzPct val="61111"/>
            </a:pPr>
            <a:r>
              <a:rPr lang="en-US" sz="1350" dirty="0">
                <a:solidFill>
                  <a:schemeClr val="dk1"/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		</a:t>
            </a:r>
            <a:r>
              <a:rPr lang="en-US" sz="1350" dirty="0" err="1">
                <a:solidFill>
                  <a:schemeClr val="dk1"/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IntType</a:t>
            </a:r>
            <a:r>
              <a:rPr lang="en-US" sz="1350" dirty="0">
                <a:solidFill>
                  <a:schemeClr val="dk1"/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,</a:t>
            </a:r>
          </a:p>
          <a:p>
            <a:pPr marL="1028700" indent="290513">
              <a:buSzPct val="61111"/>
            </a:pPr>
            <a:r>
              <a:rPr lang="en-US" sz="1350" dirty="0">
                <a:solidFill>
                  <a:schemeClr val="dk1"/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	None,</a:t>
            </a:r>
          </a:p>
          <a:p>
            <a:pPr marL="1028700" indent="290513">
              <a:buSzPct val="61111"/>
            </a:pPr>
            <a:r>
              <a:rPr lang="en-US" sz="1350" dirty="0">
                <a:solidFill>
                  <a:schemeClr val="dk1"/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	</a:t>
            </a:r>
            <a:r>
              <a:rPr lang="en-US" sz="1350" dirty="0" err="1">
                <a:solidFill>
                  <a:srgbClr val="FF0000"/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MethodBlock</a:t>
            </a:r>
            <a:r>
              <a:rPr lang="en-US" sz="1350" dirty="0">
                <a:solidFill>
                  <a:schemeClr val="dk1"/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( </a:t>
            </a:r>
          </a:p>
          <a:p>
            <a:pPr marL="1028700" indent="290513">
              <a:buSzPct val="61111"/>
            </a:pPr>
            <a:r>
              <a:rPr lang="en-US" sz="1350" dirty="0">
                <a:solidFill>
                  <a:schemeClr val="dk1"/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		None, </a:t>
            </a:r>
          </a:p>
          <a:p>
            <a:pPr marL="1028700" indent="290513">
              <a:buSzPct val="61111"/>
            </a:pPr>
            <a:r>
              <a:rPr lang="en-US" sz="1350" dirty="0">
                <a:solidFill>
                  <a:schemeClr val="dk1"/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		</a:t>
            </a:r>
            <a:r>
              <a:rPr lang="en-US" sz="1350" dirty="0" err="1">
                <a:solidFill>
                  <a:srgbClr val="FF0000"/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IfStmt</a:t>
            </a:r>
            <a:r>
              <a:rPr lang="en-US" sz="1350" dirty="0">
                <a:solidFill>
                  <a:schemeClr val="dk1"/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(	</a:t>
            </a:r>
            <a:r>
              <a:rPr lang="en-US" sz="1350" dirty="0" err="1">
                <a:solidFill>
                  <a:srgbClr val="FF0000"/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MethodCall</a:t>
            </a:r>
            <a:r>
              <a:rPr lang="en-US" sz="1350" dirty="0">
                <a:solidFill>
                  <a:schemeClr val="dk1"/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(</a:t>
            </a:r>
            <a:r>
              <a:rPr lang="en-US" sz="1350" dirty="0" err="1">
                <a:solidFill>
                  <a:schemeClr val="dk1"/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foo,None</a:t>
            </a:r>
            <a:r>
              <a:rPr lang="en-US" sz="1350" dirty="0">
                <a:solidFill>
                  <a:schemeClr val="dk1"/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),                            </a:t>
            </a:r>
          </a:p>
          <a:p>
            <a:pPr marL="1028700" indent="290513">
              <a:buSzPct val="61111"/>
            </a:pPr>
            <a:r>
              <a:rPr lang="en-US" sz="1350" dirty="0">
                <a:solidFill>
                  <a:schemeClr val="dk1"/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		</a:t>
            </a:r>
            <a:r>
              <a:rPr lang="en-US" sz="1350" dirty="0">
                <a:solidFill>
                  <a:srgbClr val="FF0000"/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Block</a:t>
            </a:r>
            <a:r>
              <a:rPr lang="en-US" sz="1350" dirty="0">
                <a:solidFill>
                  <a:schemeClr val="dk1"/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(	None,</a:t>
            </a:r>
          </a:p>
          <a:p>
            <a:pPr marL="1028700" indent="290513">
              <a:buSzPct val="61111"/>
            </a:pPr>
            <a:r>
              <a:rPr lang="en-US" sz="1350" dirty="0">
                <a:solidFill>
                  <a:schemeClr val="dk1"/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			</a:t>
            </a:r>
            <a:r>
              <a:rPr lang="en-US" sz="1350" dirty="0" err="1">
                <a:solidFill>
                  <a:srgbClr val="FF0000"/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MethodCall</a:t>
            </a:r>
            <a:r>
              <a:rPr lang="en-US" sz="1350" dirty="0">
                <a:solidFill>
                  <a:schemeClr val="dk1"/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(</a:t>
            </a:r>
            <a:r>
              <a:rPr lang="en-US" sz="1350" dirty="0" err="1">
                <a:solidFill>
                  <a:srgbClr val="0070C0"/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print_int</a:t>
            </a:r>
            <a:r>
              <a:rPr lang="en-US" sz="1350" dirty="0" err="1">
                <a:solidFill>
                  <a:schemeClr val="dk1"/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,</a:t>
            </a:r>
            <a:r>
              <a:rPr lang="en-US" sz="1350" dirty="0" err="1">
                <a:solidFill>
                  <a:srgbClr val="FF0000"/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Number</a:t>
            </a:r>
            <a:r>
              <a:rPr lang="en-US" sz="1350" dirty="0">
                <a:solidFill>
                  <a:schemeClr val="dk1"/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(</a:t>
            </a:r>
            <a:r>
              <a:rPr lang="en-US" sz="1350" dirty="0">
                <a:solidFill>
                  <a:srgbClr val="0070C0"/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1</a:t>
            </a:r>
            <a:r>
              <a:rPr lang="en-US" sz="1350" dirty="0">
                <a:solidFill>
                  <a:schemeClr val="dk1"/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))),</a:t>
            </a:r>
          </a:p>
          <a:p>
            <a:pPr indent="-52388">
              <a:buClr>
                <a:schemeClr val="dk1"/>
              </a:buClr>
              <a:buSzPct val="61111"/>
            </a:pPr>
            <a:r>
              <a:rPr lang="en-US" sz="1350" dirty="0">
                <a:solidFill>
                  <a:schemeClr val="dk1"/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                           	None)))))</a:t>
            </a:r>
          </a:p>
          <a:p>
            <a:endParaRPr sz="1350" dirty="0">
              <a:solidFill>
                <a:schemeClr val="dk1"/>
              </a:solidFill>
              <a:latin typeface="Consolas" panose="020B0609020204030204" pitchFamily="49" charset="0"/>
              <a:ea typeface="Courier New"/>
              <a:cs typeface="Consolas" panose="020B0609020204030204" pitchFamily="49" charset="0"/>
              <a:sym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pPr algn="ctr">
              <a:buSzPct val="25000"/>
            </a:pPr>
            <a:r>
              <a:rPr lang="en-US" sz="3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Intermediate representation</a:t>
            </a:r>
          </a:p>
        </p:txBody>
      </p:sp>
      <p:sp>
        <p:nvSpPr>
          <p:cNvPr id="345" name="Shape 34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fld id="{00000000-1234-1234-1234-123412341234}" type="slidenum">
              <a:rPr lang="en-US">
                <a:solidFill>
                  <a:schemeClr val="dk2"/>
                </a:solidFill>
              </a:rPr>
              <a:pPr/>
              <a:t>17</a:t>
            </a:fld>
            <a:endParaRPr lang="en-US">
              <a:solidFill>
                <a:schemeClr val="dk2"/>
              </a:solidFill>
            </a:endParaRPr>
          </a:p>
        </p:txBody>
      </p:sp>
      <p:sp>
        <p:nvSpPr>
          <p:cNvPr id="348" name="Shape 348"/>
          <p:cNvSpPr txBox="1"/>
          <p:nvPr/>
        </p:nvSpPr>
        <p:spPr>
          <a:xfrm>
            <a:off x="741488" y="1221287"/>
            <a:ext cx="2216250" cy="2977650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 indent="-52388">
              <a:buClr>
                <a:schemeClr val="dk1"/>
              </a:buClr>
              <a:buSzPct val="61111"/>
            </a:pPr>
            <a:r>
              <a:rPr lang="en-US" sz="1350" dirty="0">
                <a:solidFill>
                  <a:schemeClr val="dk1"/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; </a:t>
            </a:r>
            <a:r>
              <a:rPr lang="en-US" sz="1350" dirty="0" err="1">
                <a:solidFill>
                  <a:schemeClr val="dk1"/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ModuleID</a:t>
            </a:r>
            <a:r>
              <a:rPr lang="en-US" sz="1350" dirty="0">
                <a:solidFill>
                  <a:schemeClr val="dk1"/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 = 'C'</a:t>
            </a:r>
          </a:p>
          <a:p>
            <a:pPr indent="-52388">
              <a:buClr>
                <a:schemeClr val="dk1"/>
              </a:buClr>
            </a:pPr>
            <a:endParaRPr sz="1350" dirty="0">
              <a:solidFill>
                <a:schemeClr val="dk1"/>
              </a:solidFill>
              <a:latin typeface="Consolas" panose="020B0609020204030204" pitchFamily="49" charset="0"/>
              <a:ea typeface="Courier New"/>
              <a:cs typeface="Consolas" panose="020B0609020204030204" pitchFamily="49" charset="0"/>
              <a:sym typeface="Courier New"/>
            </a:endParaRPr>
          </a:p>
          <a:p>
            <a:pPr indent="-52388">
              <a:buClr>
                <a:schemeClr val="dk1"/>
              </a:buClr>
              <a:buSzPct val="61111"/>
            </a:pPr>
            <a:r>
              <a:rPr lang="en-US" sz="1350" dirty="0">
                <a:solidFill>
                  <a:schemeClr val="dk1"/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declare void @</a:t>
            </a:r>
            <a:r>
              <a:rPr lang="en-US" sz="1350" dirty="0" err="1">
                <a:solidFill>
                  <a:schemeClr val="dk1"/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print_int</a:t>
            </a:r>
            <a:r>
              <a:rPr lang="en-US" sz="1350" dirty="0">
                <a:solidFill>
                  <a:schemeClr val="dk1"/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(i32)</a:t>
            </a:r>
          </a:p>
          <a:p>
            <a:pPr indent="-52388">
              <a:buClr>
                <a:schemeClr val="dk1"/>
              </a:buClr>
            </a:pPr>
            <a:endParaRPr sz="1350" dirty="0">
              <a:solidFill>
                <a:schemeClr val="dk1"/>
              </a:solidFill>
              <a:latin typeface="Consolas" panose="020B0609020204030204" pitchFamily="49" charset="0"/>
              <a:ea typeface="Courier New"/>
              <a:cs typeface="Consolas" panose="020B0609020204030204" pitchFamily="49" charset="0"/>
              <a:sym typeface="Courier New"/>
            </a:endParaRPr>
          </a:p>
          <a:p>
            <a:pPr indent="-52388">
              <a:buClr>
                <a:schemeClr val="dk1"/>
              </a:buClr>
              <a:buSzPct val="61111"/>
            </a:pPr>
            <a:r>
              <a:rPr lang="en-US" sz="1350" dirty="0">
                <a:solidFill>
                  <a:schemeClr val="dk1"/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define i1 @foo() {</a:t>
            </a:r>
          </a:p>
          <a:p>
            <a:pPr indent="-52388">
              <a:buClr>
                <a:schemeClr val="dk1"/>
              </a:buClr>
              <a:buSzPct val="61111"/>
            </a:pPr>
            <a:r>
              <a:rPr lang="en-US" sz="1350" dirty="0">
                <a:solidFill>
                  <a:schemeClr val="dk1"/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entry:</a:t>
            </a:r>
          </a:p>
          <a:p>
            <a:pPr indent="-52388">
              <a:buClr>
                <a:schemeClr val="dk1"/>
              </a:buClr>
              <a:buSzPct val="61111"/>
            </a:pPr>
            <a:r>
              <a:rPr lang="en-US" sz="1350" dirty="0">
                <a:solidFill>
                  <a:schemeClr val="dk1"/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  ret i1 true</a:t>
            </a:r>
          </a:p>
          <a:p>
            <a:pPr indent="-52388">
              <a:buClr>
                <a:schemeClr val="dk1"/>
              </a:buClr>
              <a:buSzPct val="61111"/>
            </a:pPr>
            <a:r>
              <a:rPr lang="en-US" sz="1350" dirty="0">
                <a:solidFill>
                  <a:schemeClr val="dk1"/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}</a:t>
            </a:r>
          </a:p>
          <a:p>
            <a:endParaRPr sz="1350" dirty="0">
              <a:solidFill>
                <a:schemeClr val="dk1"/>
              </a:solidFill>
              <a:latin typeface="Consolas" panose="020B0609020204030204" pitchFamily="49" charset="0"/>
              <a:ea typeface="Courier New"/>
              <a:cs typeface="Consolas" panose="020B0609020204030204" pitchFamily="49" charset="0"/>
              <a:sym typeface="Courier New"/>
            </a:endParaRPr>
          </a:p>
        </p:txBody>
      </p:sp>
      <p:sp>
        <p:nvSpPr>
          <p:cNvPr id="349" name="Shape 349"/>
          <p:cNvSpPr txBox="1"/>
          <p:nvPr/>
        </p:nvSpPr>
        <p:spPr>
          <a:xfrm>
            <a:off x="3954770" y="1207465"/>
            <a:ext cx="4626675" cy="3185550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 indent="-52388">
              <a:buClr>
                <a:schemeClr val="dk1"/>
              </a:buClr>
              <a:buSzPct val="61111"/>
            </a:pPr>
            <a:r>
              <a:rPr lang="en-US" sz="1350" dirty="0"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define i32 @main() {</a:t>
            </a:r>
          </a:p>
          <a:p>
            <a:pPr indent="-52388">
              <a:buClr>
                <a:schemeClr val="dk1"/>
              </a:buClr>
              <a:buSzPct val="61111"/>
            </a:pPr>
            <a:r>
              <a:rPr lang="en-US" sz="1350" dirty="0"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entry:</a:t>
            </a:r>
          </a:p>
          <a:p>
            <a:pPr indent="-52388">
              <a:buClr>
                <a:schemeClr val="dk1"/>
              </a:buClr>
              <a:buSzPct val="61111"/>
            </a:pPr>
            <a:r>
              <a:rPr lang="en-US" sz="1350" dirty="0"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  </a:t>
            </a:r>
            <a:r>
              <a:rPr lang="en-US" sz="1350" dirty="0" err="1"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br</a:t>
            </a:r>
            <a:r>
              <a:rPr lang="en-US" sz="1350" dirty="0"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 label %</a:t>
            </a:r>
            <a:r>
              <a:rPr lang="en-US" sz="1350" dirty="0" err="1"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ifstart</a:t>
            </a:r>
            <a:endParaRPr lang="en-US" sz="1350" dirty="0">
              <a:latin typeface="Consolas" panose="020B0609020204030204" pitchFamily="49" charset="0"/>
              <a:ea typeface="Courier New"/>
              <a:cs typeface="Consolas" panose="020B0609020204030204" pitchFamily="49" charset="0"/>
              <a:sym typeface="Courier New"/>
            </a:endParaRPr>
          </a:p>
          <a:p>
            <a:pPr indent="-52388">
              <a:buClr>
                <a:schemeClr val="dk1"/>
              </a:buClr>
              <a:buSzPct val="61111"/>
            </a:pPr>
            <a:r>
              <a:rPr lang="en-US" sz="1350" dirty="0" err="1"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ifstart</a:t>
            </a:r>
            <a:r>
              <a:rPr lang="en-US" sz="1350" dirty="0"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:                                          %</a:t>
            </a:r>
            <a:r>
              <a:rPr lang="en-US" sz="1350" dirty="0" err="1"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calltmp</a:t>
            </a:r>
            <a:r>
              <a:rPr lang="en-US" sz="1350" dirty="0"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 = call i1 @foo()</a:t>
            </a:r>
          </a:p>
          <a:p>
            <a:pPr indent="-52388">
              <a:buClr>
                <a:schemeClr val="dk1"/>
              </a:buClr>
              <a:buSzPct val="61111"/>
            </a:pPr>
            <a:r>
              <a:rPr lang="en-US" sz="1350" dirty="0"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  </a:t>
            </a:r>
            <a:r>
              <a:rPr lang="en-US" sz="1350" dirty="0" err="1"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br</a:t>
            </a:r>
            <a:r>
              <a:rPr lang="en-US" sz="1350" dirty="0"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 i1 %</a:t>
            </a:r>
            <a:r>
              <a:rPr lang="en-US" sz="1350" dirty="0" err="1"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calltmp</a:t>
            </a:r>
            <a:r>
              <a:rPr lang="en-US" sz="1350" dirty="0"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, label %</a:t>
            </a:r>
            <a:r>
              <a:rPr lang="en-US" sz="1350" dirty="0" err="1"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iftrue</a:t>
            </a:r>
            <a:r>
              <a:rPr lang="en-US" sz="1350" dirty="0"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, label %end</a:t>
            </a:r>
          </a:p>
          <a:p>
            <a:pPr indent="-52388">
              <a:buClr>
                <a:schemeClr val="dk1"/>
              </a:buClr>
              <a:buSzPct val="61111"/>
            </a:pPr>
            <a:r>
              <a:rPr lang="en-US" sz="1350" dirty="0" err="1"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iftrue</a:t>
            </a:r>
            <a:r>
              <a:rPr lang="en-US" sz="1350" dirty="0"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:                                                 call void @</a:t>
            </a:r>
            <a:r>
              <a:rPr lang="en-US" sz="1350" dirty="0" err="1"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print_int</a:t>
            </a:r>
            <a:r>
              <a:rPr lang="en-US" sz="1350" dirty="0"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(i32 1)</a:t>
            </a:r>
          </a:p>
          <a:p>
            <a:pPr indent="-52388">
              <a:buClr>
                <a:schemeClr val="dk1"/>
              </a:buClr>
              <a:buSzPct val="61111"/>
            </a:pPr>
            <a:r>
              <a:rPr lang="en-US" sz="1350" dirty="0"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  </a:t>
            </a:r>
            <a:r>
              <a:rPr lang="en-US" sz="1350" dirty="0" err="1"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br</a:t>
            </a:r>
            <a:r>
              <a:rPr lang="en-US" sz="1350" dirty="0"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 label %end</a:t>
            </a:r>
          </a:p>
          <a:p>
            <a:pPr indent="-52388">
              <a:buClr>
                <a:schemeClr val="dk1"/>
              </a:buClr>
              <a:buSzPct val="61111"/>
            </a:pPr>
            <a:r>
              <a:rPr lang="en-US" sz="1350" dirty="0"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end:                                              </a:t>
            </a:r>
          </a:p>
          <a:p>
            <a:pPr indent="-52388">
              <a:buClr>
                <a:schemeClr val="dk1"/>
              </a:buClr>
              <a:buSzPct val="61111"/>
            </a:pPr>
            <a:r>
              <a:rPr lang="en-US" sz="1350" dirty="0"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  ret i32 0</a:t>
            </a:r>
          </a:p>
          <a:p>
            <a:pPr indent="-52388">
              <a:buSzPct val="61111"/>
            </a:pPr>
            <a:r>
              <a:rPr lang="en-US" sz="1350" dirty="0"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}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68569" tIns="68569" rIns="68569" bIns="68569" anchor="t" anchorCtr="0">
            <a:noAutofit/>
          </a:bodyPr>
          <a:lstStyle/>
          <a:p>
            <a:pPr algn="ctr"/>
            <a:r>
              <a:rPr lang="en-US" sz="3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Intermediate representation</a:t>
            </a:r>
          </a:p>
          <a:p>
            <a:endParaRPr/>
          </a:p>
        </p:txBody>
      </p:sp>
      <p:sp>
        <p:nvSpPr>
          <p:cNvPr id="356" name="Shape 35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lIns="68569" tIns="68569" rIns="68569" bIns="68569" anchor="ctr" anchorCtr="0">
            <a:noAutofit/>
          </a:bodyPr>
          <a:lstStyle/>
          <a:p>
            <a:fld id="{00000000-1234-1234-1234-123412341234}" type="slidenum">
              <a:rPr lang="en-US"/>
              <a:pPr/>
              <a:t>18</a:t>
            </a:fld>
            <a:endParaRPr lang="en-US"/>
          </a:p>
        </p:txBody>
      </p:sp>
      <p:sp>
        <p:nvSpPr>
          <p:cNvPr id="357" name="Shape 357"/>
          <p:cNvSpPr/>
          <p:nvPr/>
        </p:nvSpPr>
        <p:spPr>
          <a:xfrm>
            <a:off x="2927081" y="1065564"/>
            <a:ext cx="3133575" cy="393525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68569" rIns="68569" bIns="68569" anchor="ctr" anchorCtr="0">
            <a:noAutofit/>
          </a:bodyPr>
          <a:lstStyle/>
          <a:p>
            <a:r>
              <a:rPr lang="en-US" sz="1350" dirty="0">
                <a:solidFill>
                  <a:schemeClr val="dk1"/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declare void @</a:t>
            </a:r>
            <a:r>
              <a:rPr lang="en-US" sz="1350" dirty="0" err="1">
                <a:solidFill>
                  <a:schemeClr val="dk1"/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print_int</a:t>
            </a:r>
            <a:r>
              <a:rPr lang="en-US" sz="1350" dirty="0">
                <a:solidFill>
                  <a:schemeClr val="dk1"/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(i32)</a:t>
            </a:r>
          </a:p>
        </p:txBody>
      </p:sp>
      <p:sp>
        <p:nvSpPr>
          <p:cNvPr id="358" name="Shape 358"/>
          <p:cNvSpPr/>
          <p:nvPr/>
        </p:nvSpPr>
        <p:spPr>
          <a:xfrm>
            <a:off x="1496174" y="1849802"/>
            <a:ext cx="2270025" cy="64215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68569" rIns="68569" bIns="68569" anchor="ctr" anchorCtr="0">
            <a:noAutofit/>
          </a:bodyPr>
          <a:lstStyle/>
          <a:p>
            <a:r>
              <a:rPr lang="en-US" sz="1350" dirty="0">
                <a:solidFill>
                  <a:schemeClr val="dk1"/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define i32 @main() {</a:t>
            </a:r>
          </a:p>
          <a:p>
            <a:r>
              <a:rPr lang="en-US" sz="1350" dirty="0">
                <a:solidFill>
                  <a:schemeClr val="dk1"/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entry:</a:t>
            </a:r>
          </a:p>
          <a:p>
            <a:r>
              <a:rPr lang="en-US" sz="1350" dirty="0">
                <a:solidFill>
                  <a:schemeClr val="dk1"/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  </a:t>
            </a:r>
            <a:r>
              <a:rPr lang="en-US" sz="1350" dirty="0" err="1">
                <a:solidFill>
                  <a:schemeClr val="dk1"/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br</a:t>
            </a:r>
            <a:r>
              <a:rPr lang="en-US" sz="1350" dirty="0">
                <a:solidFill>
                  <a:schemeClr val="dk1"/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 label %</a:t>
            </a:r>
            <a:r>
              <a:rPr lang="en-US" sz="1350" dirty="0" err="1">
                <a:solidFill>
                  <a:schemeClr val="dk1"/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ifstart</a:t>
            </a:r>
            <a:endParaRPr lang="en-US" sz="1350" dirty="0">
              <a:solidFill>
                <a:schemeClr val="dk1"/>
              </a:solidFill>
              <a:latin typeface="Consolas" panose="020B0609020204030204" pitchFamily="49" charset="0"/>
              <a:ea typeface="Courier New"/>
              <a:cs typeface="Consolas" panose="020B0609020204030204" pitchFamily="49" charset="0"/>
              <a:sym typeface="Courier New"/>
            </a:endParaRPr>
          </a:p>
        </p:txBody>
      </p:sp>
      <p:sp>
        <p:nvSpPr>
          <p:cNvPr id="359" name="Shape 359"/>
          <p:cNvSpPr/>
          <p:nvPr/>
        </p:nvSpPr>
        <p:spPr>
          <a:xfrm>
            <a:off x="1496174" y="2882664"/>
            <a:ext cx="4564575" cy="85185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68569" rIns="68569" bIns="68569" anchor="ctr" anchorCtr="0">
            <a:noAutofit/>
          </a:bodyPr>
          <a:lstStyle/>
          <a:p>
            <a:r>
              <a:rPr lang="en-US" sz="1350" dirty="0" err="1">
                <a:solidFill>
                  <a:schemeClr val="dk1"/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ifstart</a:t>
            </a:r>
            <a:r>
              <a:rPr lang="en-US" sz="1350" dirty="0">
                <a:solidFill>
                  <a:schemeClr val="dk1"/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:                                          %</a:t>
            </a:r>
            <a:r>
              <a:rPr lang="en-US" sz="1350" dirty="0" err="1">
                <a:solidFill>
                  <a:schemeClr val="dk1"/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calltmp</a:t>
            </a:r>
            <a:r>
              <a:rPr lang="en-US" sz="1350" dirty="0">
                <a:solidFill>
                  <a:schemeClr val="dk1"/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 = call i1 @foo()</a:t>
            </a:r>
          </a:p>
          <a:p>
            <a:r>
              <a:rPr lang="en-US" sz="1350" dirty="0" err="1">
                <a:solidFill>
                  <a:schemeClr val="dk1"/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br</a:t>
            </a:r>
            <a:r>
              <a:rPr lang="en-US" sz="1350" dirty="0">
                <a:solidFill>
                  <a:schemeClr val="dk1"/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 i1 %</a:t>
            </a:r>
            <a:r>
              <a:rPr lang="en-US" sz="1350" dirty="0" err="1">
                <a:solidFill>
                  <a:schemeClr val="dk1"/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calltmp</a:t>
            </a:r>
            <a:r>
              <a:rPr lang="en-US" sz="1350" dirty="0">
                <a:solidFill>
                  <a:schemeClr val="dk1"/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, label %</a:t>
            </a:r>
            <a:r>
              <a:rPr lang="en-US" sz="1350" dirty="0" err="1">
                <a:solidFill>
                  <a:schemeClr val="dk1"/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iftrue</a:t>
            </a:r>
            <a:r>
              <a:rPr lang="en-US" sz="1350" dirty="0">
                <a:solidFill>
                  <a:schemeClr val="dk1"/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, label %end</a:t>
            </a:r>
          </a:p>
        </p:txBody>
      </p:sp>
      <p:sp>
        <p:nvSpPr>
          <p:cNvPr id="360" name="Shape 360"/>
          <p:cNvSpPr/>
          <p:nvPr/>
        </p:nvSpPr>
        <p:spPr>
          <a:xfrm>
            <a:off x="4841381" y="1849802"/>
            <a:ext cx="2804175" cy="85185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68569" rIns="68569" bIns="68569" anchor="ctr" anchorCtr="0">
            <a:noAutofit/>
          </a:bodyPr>
          <a:lstStyle/>
          <a:p>
            <a:r>
              <a:rPr lang="en-US" sz="1350">
                <a:solidFill>
                  <a:schemeClr val="dk1"/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define i1 @foo() {</a:t>
            </a:r>
          </a:p>
          <a:p>
            <a:r>
              <a:rPr lang="en-US" sz="1350">
                <a:solidFill>
                  <a:schemeClr val="dk1"/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entry:</a:t>
            </a:r>
          </a:p>
          <a:p>
            <a:r>
              <a:rPr lang="en-US" sz="1350">
                <a:solidFill>
                  <a:schemeClr val="dk1"/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  ret i1 true</a:t>
            </a:r>
          </a:p>
          <a:p>
            <a:r>
              <a:rPr lang="en-US" sz="1350">
                <a:solidFill>
                  <a:schemeClr val="dk1"/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}</a:t>
            </a:r>
          </a:p>
        </p:txBody>
      </p:sp>
      <p:sp>
        <p:nvSpPr>
          <p:cNvPr id="361" name="Shape 361"/>
          <p:cNvSpPr/>
          <p:nvPr/>
        </p:nvSpPr>
        <p:spPr>
          <a:xfrm>
            <a:off x="1496174" y="4027988"/>
            <a:ext cx="2982507" cy="739275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68569" rIns="68569" bIns="68569" anchor="ctr" anchorCtr="0">
            <a:noAutofit/>
          </a:bodyPr>
          <a:lstStyle/>
          <a:p>
            <a:r>
              <a:rPr lang="en-US" sz="1350" dirty="0" err="1">
                <a:solidFill>
                  <a:schemeClr val="dk1"/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iftrue</a:t>
            </a:r>
            <a:r>
              <a:rPr lang="en-US" sz="1350" dirty="0">
                <a:solidFill>
                  <a:schemeClr val="dk1"/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:                                             call void @</a:t>
            </a:r>
            <a:r>
              <a:rPr lang="en-US" sz="1350" dirty="0" err="1">
                <a:solidFill>
                  <a:schemeClr val="dk1"/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print_int</a:t>
            </a:r>
            <a:r>
              <a:rPr lang="en-US" sz="1350" dirty="0">
                <a:solidFill>
                  <a:schemeClr val="dk1"/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(i32 1)</a:t>
            </a:r>
          </a:p>
          <a:p>
            <a:r>
              <a:rPr lang="en-US" sz="1350" dirty="0" err="1">
                <a:solidFill>
                  <a:schemeClr val="dk1"/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br</a:t>
            </a:r>
            <a:r>
              <a:rPr lang="en-US" sz="1350" dirty="0">
                <a:solidFill>
                  <a:schemeClr val="dk1"/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 label %end</a:t>
            </a:r>
          </a:p>
        </p:txBody>
      </p:sp>
      <p:sp>
        <p:nvSpPr>
          <p:cNvPr id="362" name="Shape 362"/>
          <p:cNvSpPr/>
          <p:nvPr/>
        </p:nvSpPr>
        <p:spPr>
          <a:xfrm>
            <a:off x="5767537" y="4027989"/>
            <a:ext cx="1380825" cy="64215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68569" rIns="68569" bIns="68569" anchor="ctr" anchorCtr="0">
            <a:noAutofit/>
          </a:bodyPr>
          <a:lstStyle/>
          <a:p>
            <a:r>
              <a:rPr lang="en-US" sz="1350">
                <a:solidFill>
                  <a:schemeClr val="dk1"/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end:                                              </a:t>
            </a:r>
          </a:p>
          <a:p>
            <a:r>
              <a:rPr lang="en-US" sz="1350">
                <a:solidFill>
                  <a:schemeClr val="dk1"/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  ret i32 0</a:t>
            </a:r>
          </a:p>
          <a:p>
            <a:r>
              <a:rPr lang="en-US" sz="1350">
                <a:solidFill>
                  <a:schemeClr val="dk1"/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}</a:t>
            </a:r>
          </a:p>
        </p:txBody>
      </p:sp>
      <p:cxnSp>
        <p:nvCxnSpPr>
          <p:cNvPr id="363" name="Shape 363"/>
          <p:cNvCxnSpPr>
            <a:stCxn id="357" idx="2"/>
            <a:endCxn id="358" idx="0"/>
          </p:cNvCxnSpPr>
          <p:nvPr/>
        </p:nvCxnSpPr>
        <p:spPr>
          <a:xfrm flipH="1">
            <a:off x="2631093" y="1459089"/>
            <a:ext cx="1862775" cy="39082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64" name="Shape 364"/>
          <p:cNvCxnSpPr>
            <a:stCxn id="358" idx="2"/>
            <a:endCxn id="359" idx="0"/>
          </p:cNvCxnSpPr>
          <p:nvPr/>
        </p:nvCxnSpPr>
        <p:spPr>
          <a:xfrm>
            <a:off x="2631187" y="2491952"/>
            <a:ext cx="1147275" cy="39082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65" name="Shape 365"/>
          <p:cNvCxnSpPr/>
          <p:nvPr/>
        </p:nvCxnSpPr>
        <p:spPr>
          <a:xfrm rot="10800000" flipH="1">
            <a:off x="3917568" y="1983995"/>
            <a:ext cx="918450" cy="119947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66" name="Shape 366"/>
          <p:cNvCxnSpPr>
            <a:cxnSpLocks/>
            <a:stCxn id="359" idx="2"/>
            <a:endCxn id="361" idx="0"/>
          </p:cNvCxnSpPr>
          <p:nvPr/>
        </p:nvCxnSpPr>
        <p:spPr>
          <a:xfrm flipH="1">
            <a:off x="2987428" y="3734514"/>
            <a:ext cx="791034" cy="29347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67" name="Shape 367"/>
          <p:cNvCxnSpPr>
            <a:stCxn id="359" idx="2"/>
            <a:endCxn id="362" idx="0"/>
          </p:cNvCxnSpPr>
          <p:nvPr/>
        </p:nvCxnSpPr>
        <p:spPr>
          <a:xfrm>
            <a:off x="3778462" y="3734514"/>
            <a:ext cx="2679525" cy="29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68" name="Shape 368"/>
          <p:cNvCxnSpPr>
            <a:cxnSpLocks/>
            <a:stCxn id="361" idx="3"/>
            <a:endCxn id="362" idx="1"/>
          </p:cNvCxnSpPr>
          <p:nvPr/>
        </p:nvCxnSpPr>
        <p:spPr>
          <a:xfrm flipV="1">
            <a:off x="4478681" y="4349064"/>
            <a:ext cx="1288856" cy="4856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 txBox="1">
            <a:spLocks noGrp="1"/>
          </p:cNvSpPr>
          <p:nvPr>
            <p:ph type="title"/>
          </p:nvPr>
        </p:nvSpPr>
        <p:spPr>
          <a:xfrm>
            <a:off x="1376775" y="445025"/>
            <a:ext cx="6390450" cy="572625"/>
          </a:xfrm>
          <a:prstGeom prst="rect">
            <a:avLst/>
          </a:prstGeom>
        </p:spPr>
        <p:txBody>
          <a:bodyPr lIns="68569" tIns="68569" rIns="68569" bIns="68569" anchor="t" anchorCtr="0">
            <a:noAutofit/>
          </a:bodyPr>
          <a:lstStyle/>
          <a:p>
            <a:r>
              <a:rPr lang="en-US"/>
              <a:t>Assembly language output from IR</a:t>
            </a:r>
          </a:p>
        </p:txBody>
      </p:sp>
      <p:sp>
        <p:nvSpPr>
          <p:cNvPr id="375" name="Shape 375"/>
          <p:cNvSpPr txBox="1">
            <a:spLocks noGrp="1"/>
          </p:cNvSpPr>
          <p:nvPr>
            <p:ph type="sldNum" sz="quarter" idx="12"/>
          </p:nvPr>
        </p:nvSpPr>
        <p:spPr>
          <a:xfrm>
            <a:off x="7497343" y="4663217"/>
            <a:ext cx="411525" cy="393525"/>
          </a:xfrm>
          <a:prstGeom prst="rect">
            <a:avLst/>
          </a:prstGeom>
        </p:spPr>
        <p:txBody>
          <a:bodyPr lIns="68569" tIns="68569" rIns="68569" bIns="68569" anchor="ctr" anchorCtr="0">
            <a:noAutofit/>
          </a:bodyPr>
          <a:lstStyle/>
          <a:p>
            <a:fld id="{00000000-1234-1234-1234-123412341234}" type="slidenum">
              <a:rPr lang="en-US"/>
              <a:pPr/>
              <a:t>19</a:t>
            </a:fld>
            <a:endParaRPr lang="en-US"/>
          </a:p>
        </p:txBody>
      </p:sp>
      <p:sp>
        <p:nvSpPr>
          <p:cNvPr id="376" name="Shape 376"/>
          <p:cNvSpPr/>
          <p:nvPr/>
        </p:nvSpPr>
        <p:spPr>
          <a:xfrm>
            <a:off x="657382" y="1078329"/>
            <a:ext cx="3741265" cy="3695625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68569" rIns="68569" bIns="68569" anchor="ctr" anchorCtr="0">
            <a:noAutofit/>
          </a:bodyPr>
          <a:lstStyle/>
          <a:p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	.section	__TEXT,__</a:t>
            </a:r>
            <a:r>
              <a:rPr lang="en-US" sz="1350" dirty="0" err="1">
                <a:latin typeface="Consolas" panose="020B0609020204030204" pitchFamily="49" charset="0"/>
                <a:cs typeface="Consolas" panose="020B0609020204030204" pitchFamily="49" charset="0"/>
              </a:rPr>
              <a:t>text,regular,pure_instructions</a:t>
            </a:r>
            <a:endParaRPr lang="en-US" sz="13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	.</a:t>
            </a:r>
            <a:r>
              <a:rPr lang="en-US" sz="1350" dirty="0" err="1">
                <a:latin typeface="Consolas" panose="020B0609020204030204" pitchFamily="49" charset="0"/>
                <a:cs typeface="Consolas" panose="020B0609020204030204" pitchFamily="49" charset="0"/>
              </a:rPr>
              <a:t>globl</a:t>
            </a:r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	_foo</a:t>
            </a:r>
          </a:p>
          <a:p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	.align	4, 0x90</a:t>
            </a:r>
          </a:p>
          <a:p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@foo</a:t>
            </a:r>
          </a:p>
          <a:p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	.</a:t>
            </a:r>
            <a:r>
              <a:rPr lang="en-US" sz="1350" dirty="0" err="1">
                <a:latin typeface="Consolas" panose="020B0609020204030204" pitchFamily="49" charset="0"/>
                <a:cs typeface="Consolas" panose="020B0609020204030204" pitchFamily="49" charset="0"/>
              </a:rPr>
              <a:t>cfi_startproc</a:t>
            </a:r>
            <a:endParaRPr lang="en-US" sz="13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%entry</a:t>
            </a:r>
          </a:p>
          <a:p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	mov	al, 1</a:t>
            </a:r>
          </a:p>
          <a:p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	ret</a:t>
            </a:r>
          </a:p>
          <a:p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	.</a:t>
            </a:r>
            <a:r>
              <a:rPr lang="en-US" sz="1350" dirty="0" err="1">
                <a:latin typeface="Consolas" panose="020B0609020204030204" pitchFamily="49" charset="0"/>
                <a:cs typeface="Consolas" panose="020B0609020204030204" pitchFamily="49" charset="0"/>
              </a:rPr>
              <a:t>cfi_endproc</a:t>
            </a:r>
            <a:endParaRPr lang="en-US" sz="13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sz="13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	.</a:t>
            </a:r>
            <a:r>
              <a:rPr lang="en-US" sz="1350" dirty="0" err="1">
                <a:latin typeface="Consolas" panose="020B0609020204030204" pitchFamily="49" charset="0"/>
                <a:cs typeface="Consolas" panose="020B0609020204030204" pitchFamily="49" charset="0"/>
              </a:rPr>
              <a:t>globl</a:t>
            </a:r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	_main</a:t>
            </a:r>
          </a:p>
          <a:p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	.align	4, 0x90</a:t>
            </a:r>
          </a:p>
          <a:p>
            <a:endParaRPr sz="135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77" name="Shape 377"/>
          <p:cNvSpPr/>
          <p:nvPr/>
        </p:nvSpPr>
        <p:spPr>
          <a:xfrm>
            <a:off x="4577334" y="1078329"/>
            <a:ext cx="3571094" cy="3695625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68569" rIns="68569" bIns="68569" anchor="ctr" anchorCtr="0">
            <a:noAutofit/>
          </a:bodyPr>
          <a:lstStyle/>
          <a:p>
            <a:endParaRPr sz="13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@main</a:t>
            </a:r>
          </a:p>
          <a:p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	.</a:t>
            </a:r>
            <a:r>
              <a:rPr lang="en-US" sz="1350" dirty="0" err="1">
                <a:latin typeface="Consolas" panose="020B0609020204030204" pitchFamily="49" charset="0"/>
                <a:cs typeface="Consolas" panose="020B0609020204030204" pitchFamily="49" charset="0"/>
              </a:rPr>
              <a:t>cfi_startproc</a:t>
            </a:r>
            <a:endParaRPr lang="en-US" sz="13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%entry</a:t>
            </a:r>
          </a:p>
          <a:p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	push	</a:t>
            </a:r>
            <a:r>
              <a:rPr lang="en-US" sz="1350" dirty="0" err="1">
                <a:latin typeface="Consolas" panose="020B0609020204030204" pitchFamily="49" charset="0"/>
                <a:cs typeface="Consolas" panose="020B0609020204030204" pitchFamily="49" charset="0"/>
              </a:rPr>
              <a:t>rax</a:t>
            </a:r>
            <a:endParaRPr lang="en-US" sz="13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Ltmp0:</a:t>
            </a:r>
          </a:p>
          <a:p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	.</a:t>
            </a:r>
            <a:r>
              <a:rPr lang="en-US" sz="1350" dirty="0" err="1">
                <a:latin typeface="Consolas" panose="020B0609020204030204" pitchFamily="49" charset="0"/>
                <a:cs typeface="Consolas" panose="020B0609020204030204" pitchFamily="49" charset="0"/>
              </a:rPr>
              <a:t>cfi_def_cfa_offset</a:t>
            </a:r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 16</a:t>
            </a:r>
          </a:p>
          <a:p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	call	_foo</a:t>
            </a:r>
          </a:p>
          <a:p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	test	al, 1</a:t>
            </a:r>
          </a:p>
          <a:p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	je	LBB1_2</a:t>
            </a:r>
          </a:p>
          <a:p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%</a:t>
            </a:r>
            <a:r>
              <a:rPr lang="en-US" sz="1350" dirty="0" err="1">
                <a:latin typeface="Consolas" panose="020B0609020204030204" pitchFamily="49" charset="0"/>
                <a:cs typeface="Consolas" panose="020B0609020204030204" pitchFamily="49" charset="0"/>
              </a:rPr>
              <a:t>iftrue</a:t>
            </a:r>
            <a:endParaRPr lang="en-US" sz="13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	mov	</a:t>
            </a:r>
            <a:r>
              <a:rPr lang="en-US" sz="1350" dirty="0" err="1">
                <a:latin typeface="Consolas" panose="020B0609020204030204" pitchFamily="49" charset="0"/>
                <a:cs typeface="Consolas" panose="020B0609020204030204" pitchFamily="49" charset="0"/>
              </a:rPr>
              <a:t>edi</a:t>
            </a:r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, 1</a:t>
            </a:r>
          </a:p>
          <a:p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	call	_</a:t>
            </a:r>
            <a:r>
              <a:rPr lang="en-US" sz="1350" dirty="0" err="1">
                <a:latin typeface="Consolas" panose="020B0609020204030204" pitchFamily="49" charset="0"/>
                <a:cs typeface="Consolas" panose="020B0609020204030204" pitchFamily="49" charset="0"/>
              </a:rPr>
              <a:t>print_int</a:t>
            </a:r>
            <a:endParaRPr lang="en-US" sz="13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%end</a:t>
            </a:r>
          </a:p>
          <a:p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350" dirty="0" err="1">
                <a:latin typeface="Consolas" panose="020B0609020204030204" pitchFamily="49" charset="0"/>
                <a:cs typeface="Consolas" panose="020B0609020204030204" pitchFamily="49" charset="0"/>
              </a:rPr>
              <a:t>xor</a:t>
            </a:r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350" dirty="0" err="1"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350" dirty="0" err="1"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endParaRPr lang="en-US" sz="13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	pop	</a:t>
            </a:r>
            <a:r>
              <a:rPr lang="en-US" sz="1350" dirty="0" err="1">
                <a:latin typeface="Consolas" panose="020B0609020204030204" pitchFamily="49" charset="0"/>
                <a:cs typeface="Consolas" panose="020B0609020204030204" pitchFamily="49" charset="0"/>
              </a:rPr>
              <a:t>rdx</a:t>
            </a:r>
            <a:endParaRPr lang="en-US" sz="13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	ret</a:t>
            </a:r>
          </a:p>
          <a:p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	.</a:t>
            </a:r>
            <a:r>
              <a:rPr lang="en-US" sz="1350" dirty="0" err="1">
                <a:latin typeface="Consolas" panose="020B0609020204030204" pitchFamily="49" charset="0"/>
                <a:cs typeface="Consolas" panose="020B0609020204030204" pitchFamily="49" charset="0"/>
              </a:rPr>
              <a:t>cfi_endproc</a:t>
            </a:r>
            <a:endParaRPr lang="en-US" sz="13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sz="135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78" name="Shape 378"/>
          <p:cNvSpPr/>
          <p:nvPr/>
        </p:nvSpPr>
        <p:spPr>
          <a:xfrm>
            <a:off x="7429034" y="1004922"/>
            <a:ext cx="1161900" cy="572625"/>
          </a:xfrm>
          <a:prstGeom prst="wedgeRectCallout">
            <a:avLst>
              <a:gd name="adj1" fmla="val -54505"/>
              <a:gd name="adj2" fmla="val 82381"/>
            </a:avLst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68569" rIns="68569" bIns="68569" anchor="ctr" anchorCtr="0">
            <a:noAutofit/>
          </a:bodyPr>
          <a:lstStyle/>
          <a:p>
            <a:r>
              <a:rPr lang="en-US" sz="1800" dirty="0"/>
              <a:t>x86 assembly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EDD61-D875-D345-8594-73A1A4F2D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 compiler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B4BF3-A627-F248-9C8C-E155FD54B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257175">
              <a:spcBef>
                <a:spcPts val="0"/>
              </a:spcBef>
            </a:pPr>
            <a:r>
              <a:rPr lang="en-US" dirty="0"/>
              <a:t>Programming languages have a lot in common</a:t>
            </a:r>
          </a:p>
          <a:p>
            <a:pPr indent="-257175"/>
            <a:r>
              <a:rPr lang="en-US" dirty="0"/>
              <a:t>Do not write a compiler for each language</a:t>
            </a:r>
          </a:p>
          <a:p>
            <a:pPr indent="-257175"/>
            <a:r>
              <a:rPr lang="en-US" dirty="0"/>
              <a:t>Create a general mathematical model for the </a:t>
            </a:r>
            <a:r>
              <a:rPr lang="en-US" b="1" dirty="0"/>
              <a:t>structure</a:t>
            </a:r>
            <a:r>
              <a:rPr lang="en-US" dirty="0"/>
              <a:t> of all languages</a:t>
            </a:r>
          </a:p>
          <a:p>
            <a:pPr indent="-257175"/>
            <a:r>
              <a:rPr lang="en-US" dirty="0"/>
              <a:t>Implement a compiler using this model</a:t>
            </a:r>
          </a:p>
          <a:p>
            <a:pPr indent="-257175"/>
            <a:r>
              <a:rPr lang="en-US" dirty="0"/>
              <a:t>Write a compiler for writing compilers!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CEA6EE-F5AF-2A49-83D6-2ECC63967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708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 txBox="1">
            <a:spLocks noGrp="1"/>
          </p:cNvSpPr>
          <p:nvPr>
            <p:ph type="title"/>
          </p:nvPr>
        </p:nvSpPr>
        <p:spPr>
          <a:xfrm>
            <a:off x="1376775" y="445025"/>
            <a:ext cx="6390450" cy="572625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pPr algn="ctr">
              <a:buSzPct val="25000"/>
            </a:pPr>
            <a:r>
              <a:rPr lang="en-US" sz="3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Code optimization</a:t>
            </a:r>
          </a:p>
        </p:txBody>
      </p:sp>
      <p:sp>
        <p:nvSpPr>
          <p:cNvPr id="385" name="Shape 385"/>
          <p:cNvSpPr txBox="1">
            <a:spLocks noGrp="1"/>
          </p:cNvSpPr>
          <p:nvPr>
            <p:ph type="sldNum" sz="quarter" idx="12"/>
          </p:nvPr>
        </p:nvSpPr>
        <p:spPr>
          <a:xfrm>
            <a:off x="7497343" y="4663217"/>
            <a:ext cx="411525" cy="393525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fld id="{00000000-1234-1234-1234-123412341234}" type="slidenum">
              <a:rPr lang="en-US">
                <a:solidFill>
                  <a:schemeClr val="dk2"/>
                </a:solidFill>
              </a:rPr>
              <a:pPr/>
              <a:t>20</a:t>
            </a:fld>
            <a:endParaRPr lang="en-US">
              <a:solidFill>
                <a:schemeClr val="dk2"/>
              </a:solidFill>
            </a:endParaRPr>
          </a:p>
        </p:txBody>
      </p:sp>
      <p:sp>
        <p:nvSpPr>
          <p:cNvPr id="387" name="Shape 387"/>
          <p:cNvSpPr txBox="1"/>
          <p:nvPr/>
        </p:nvSpPr>
        <p:spPr>
          <a:xfrm>
            <a:off x="2258663" y="1162781"/>
            <a:ext cx="4626675" cy="319117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 indent="-52388">
              <a:buClr>
                <a:schemeClr val="dk1"/>
              </a:buClr>
              <a:buSzPct val="61111"/>
            </a:pPr>
            <a:r>
              <a:rPr lang="en-US" sz="1350" dirty="0"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; </a:t>
            </a:r>
            <a:r>
              <a:rPr lang="en-US" sz="1350" dirty="0" err="1"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ModuleID</a:t>
            </a:r>
            <a:r>
              <a:rPr lang="en-US" sz="1350" dirty="0"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 = 'C'</a:t>
            </a:r>
          </a:p>
          <a:p>
            <a:pPr indent="-52388">
              <a:buClr>
                <a:schemeClr val="dk1"/>
              </a:buClr>
            </a:pPr>
            <a:endParaRPr sz="1350" dirty="0">
              <a:latin typeface="Consolas" panose="020B0609020204030204" pitchFamily="49" charset="0"/>
              <a:ea typeface="Courier New"/>
              <a:cs typeface="Consolas" panose="020B0609020204030204" pitchFamily="49" charset="0"/>
              <a:sym typeface="Courier New"/>
            </a:endParaRPr>
          </a:p>
          <a:p>
            <a:pPr indent="-52388">
              <a:buClr>
                <a:schemeClr val="dk1"/>
              </a:buClr>
              <a:buSzPct val="61111"/>
            </a:pPr>
            <a:r>
              <a:rPr lang="en-US" sz="1350" dirty="0"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declare void @</a:t>
            </a:r>
            <a:r>
              <a:rPr lang="en-US" sz="1350" dirty="0" err="1"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print_int</a:t>
            </a:r>
            <a:r>
              <a:rPr lang="en-US" sz="1350" dirty="0"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(i32)</a:t>
            </a:r>
          </a:p>
          <a:p>
            <a:pPr indent="-52388">
              <a:buClr>
                <a:schemeClr val="dk1"/>
              </a:buClr>
            </a:pPr>
            <a:endParaRPr sz="1350" dirty="0">
              <a:latin typeface="Consolas" panose="020B0609020204030204" pitchFamily="49" charset="0"/>
              <a:ea typeface="Courier New"/>
              <a:cs typeface="Consolas" panose="020B0609020204030204" pitchFamily="49" charset="0"/>
              <a:sym typeface="Courier New"/>
            </a:endParaRPr>
          </a:p>
          <a:p>
            <a:pPr indent="-52388">
              <a:buClr>
                <a:schemeClr val="dk1"/>
              </a:buClr>
              <a:buSzPct val="61111"/>
            </a:pPr>
            <a:r>
              <a:rPr lang="en-US" sz="1350" dirty="0"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define i32 @main() {</a:t>
            </a:r>
          </a:p>
          <a:p>
            <a:pPr indent="-52388">
              <a:buClr>
                <a:schemeClr val="dk1"/>
              </a:buClr>
              <a:buSzPct val="61111"/>
            </a:pPr>
            <a:r>
              <a:rPr lang="en-US" sz="1350" dirty="0"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entry:</a:t>
            </a:r>
          </a:p>
          <a:p>
            <a:pPr indent="-52388">
              <a:buClr>
                <a:schemeClr val="dk1"/>
              </a:buClr>
              <a:buSzPct val="61111"/>
            </a:pPr>
            <a:r>
              <a:rPr lang="en-US" sz="1350" dirty="0"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  </a:t>
            </a:r>
            <a:r>
              <a:rPr lang="en-US" sz="1350" dirty="0" err="1"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br</a:t>
            </a:r>
            <a:r>
              <a:rPr lang="en-US" sz="1350" dirty="0"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 label %</a:t>
            </a:r>
            <a:r>
              <a:rPr lang="en-US" sz="1350" dirty="0" err="1"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ifstart</a:t>
            </a:r>
            <a:endParaRPr lang="en-US" sz="1350" dirty="0">
              <a:latin typeface="Consolas" panose="020B0609020204030204" pitchFamily="49" charset="0"/>
              <a:ea typeface="Courier New"/>
              <a:cs typeface="Consolas" panose="020B0609020204030204" pitchFamily="49" charset="0"/>
              <a:sym typeface="Courier New"/>
            </a:endParaRPr>
          </a:p>
          <a:p>
            <a:pPr indent="-52388">
              <a:buClr>
                <a:schemeClr val="dk1"/>
              </a:buClr>
            </a:pPr>
            <a:endParaRPr sz="1350" dirty="0">
              <a:latin typeface="Consolas" panose="020B0609020204030204" pitchFamily="49" charset="0"/>
              <a:ea typeface="Courier New"/>
              <a:cs typeface="Consolas" panose="020B0609020204030204" pitchFamily="49" charset="0"/>
              <a:sym typeface="Courier New"/>
            </a:endParaRPr>
          </a:p>
          <a:p>
            <a:pPr indent="-52388">
              <a:buSzPct val="61111"/>
            </a:pPr>
            <a:r>
              <a:rPr lang="en-US" sz="1350" dirty="0" err="1"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ifstart</a:t>
            </a:r>
            <a:r>
              <a:rPr lang="en-US" sz="1350" dirty="0"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:                                          </a:t>
            </a:r>
          </a:p>
          <a:p>
            <a:pPr indent="-52388">
              <a:buClr>
                <a:schemeClr val="dk1"/>
              </a:buClr>
              <a:buSzPct val="61111"/>
            </a:pPr>
            <a:r>
              <a:rPr lang="en-US" sz="1350" dirty="0"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  call void @</a:t>
            </a:r>
            <a:r>
              <a:rPr lang="en-US" sz="1350" dirty="0" err="1"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print_int</a:t>
            </a:r>
            <a:r>
              <a:rPr lang="en-US" sz="1350" dirty="0"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(i32 1)</a:t>
            </a:r>
          </a:p>
          <a:p>
            <a:pPr indent="-52388">
              <a:buClr>
                <a:schemeClr val="dk1"/>
              </a:buClr>
              <a:buSzPct val="61111"/>
            </a:pPr>
            <a:r>
              <a:rPr lang="en-US" sz="1350" dirty="0"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  </a:t>
            </a:r>
            <a:r>
              <a:rPr lang="en-US" sz="1350" dirty="0" err="1"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br</a:t>
            </a:r>
            <a:r>
              <a:rPr lang="en-US" sz="1350" dirty="0"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 label %end</a:t>
            </a:r>
          </a:p>
          <a:p>
            <a:pPr indent="-52388">
              <a:buClr>
                <a:schemeClr val="dk1"/>
              </a:buClr>
            </a:pPr>
            <a:endParaRPr sz="1350" dirty="0">
              <a:latin typeface="Consolas" panose="020B0609020204030204" pitchFamily="49" charset="0"/>
              <a:ea typeface="Courier New"/>
              <a:cs typeface="Consolas" panose="020B0609020204030204" pitchFamily="49" charset="0"/>
              <a:sym typeface="Courier New"/>
            </a:endParaRPr>
          </a:p>
          <a:p>
            <a:pPr indent="-52388">
              <a:buClr>
                <a:schemeClr val="dk1"/>
              </a:buClr>
              <a:buSzPct val="61111"/>
            </a:pPr>
            <a:r>
              <a:rPr lang="en-US" sz="1350" dirty="0"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end:                                              </a:t>
            </a:r>
          </a:p>
          <a:p>
            <a:pPr indent="-52388">
              <a:buClr>
                <a:schemeClr val="dk1"/>
              </a:buClr>
              <a:buSzPct val="61111"/>
            </a:pPr>
            <a:r>
              <a:rPr lang="en-US" sz="1350" dirty="0"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  ret i32 0</a:t>
            </a:r>
          </a:p>
          <a:p>
            <a:pPr indent="-52388">
              <a:buClr>
                <a:schemeClr val="dk1"/>
              </a:buClr>
              <a:buSzPct val="61111"/>
            </a:pPr>
            <a:r>
              <a:rPr lang="en-US" sz="1350" dirty="0"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}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 txBox="1">
            <a:spLocks noGrp="1"/>
          </p:cNvSpPr>
          <p:nvPr>
            <p:ph type="title"/>
          </p:nvPr>
        </p:nvSpPr>
        <p:spPr>
          <a:xfrm>
            <a:off x="1376775" y="445025"/>
            <a:ext cx="6390450" cy="572625"/>
          </a:xfrm>
          <a:prstGeom prst="rect">
            <a:avLst/>
          </a:prstGeom>
        </p:spPr>
        <p:txBody>
          <a:bodyPr lIns="68569" tIns="68569" rIns="68569" bIns="68569" anchor="t" anchorCtr="0">
            <a:noAutofit/>
          </a:bodyPr>
          <a:lstStyle/>
          <a:p>
            <a:r>
              <a:rPr lang="en-US"/>
              <a:t>Code Optimization</a:t>
            </a:r>
          </a:p>
        </p:txBody>
      </p:sp>
      <p:sp>
        <p:nvSpPr>
          <p:cNvPr id="394" name="Shape 394"/>
          <p:cNvSpPr txBox="1">
            <a:spLocks noGrp="1"/>
          </p:cNvSpPr>
          <p:nvPr>
            <p:ph type="sldNum" sz="quarter" idx="12"/>
          </p:nvPr>
        </p:nvSpPr>
        <p:spPr>
          <a:xfrm>
            <a:off x="7497343" y="4663217"/>
            <a:ext cx="411525" cy="393525"/>
          </a:xfrm>
          <a:prstGeom prst="rect">
            <a:avLst/>
          </a:prstGeom>
        </p:spPr>
        <p:txBody>
          <a:bodyPr lIns="68569" tIns="68569" rIns="68569" bIns="68569" anchor="ctr" anchorCtr="0">
            <a:noAutofit/>
          </a:bodyPr>
          <a:lstStyle/>
          <a:p>
            <a:fld id="{00000000-1234-1234-1234-123412341234}" type="slidenum">
              <a:rPr lang="en-US"/>
              <a:pPr/>
              <a:t>21</a:t>
            </a:fld>
            <a:endParaRPr lang="en-US"/>
          </a:p>
        </p:txBody>
      </p:sp>
      <p:sp>
        <p:nvSpPr>
          <p:cNvPr id="395" name="Shape 395"/>
          <p:cNvSpPr/>
          <p:nvPr/>
        </p:nvSpPr>
        <p:spPr>
          <a:xfrm>
            <a:off x="1376775" y="1073315"/>
            <a:ext cx="5762579" cy="385875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68569" rIns="68569" bIns="68569" anchor="ctr" anchorCtr="0">
            <a:noAutofit/>
          </a:bodyPr>
          <a:lstStyle/>
          <a:p>
            <a:pPr>
              <a:buClr>
                <a:schemeClr val="dk1"/>
              </a:buClr>
              <a:buSzPct val="61111"/>
            </a:pPr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	.section	__TEXT,__</a:t>
            </a:r>
            <a:r>
              <a:rPr lang="en-US" sz="1350" dirty="0" err="1">
                <a:latin typeface="Consolas" panose="020B0609020204030204" pitchFamily="49" charset="0"/>
                <a:cs typeface="Consolas" panose="020B0609020204030204" pitchFamily="49" charset="0"/>
              </a:rPr>
              <a:t>text,regular,pure_instructions</a:t>
            </a:r>
            <a:endParaRPr lang="en-US" sz="13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Clr>
                <a:schemeClr val="dk1"/>
              </a:buClr>
              <a:buSzPct val="61111"/>
            </a:pPr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	.</a:t>
            </a:r>
            <a:r>
              <a:rPr lang="en-US" sz="1350" dirty="0" err="1">
                <a:latin typeface="Consolas" panose="020B0609020204030204" pitchFamily="49" charset="0"/>
                <a:cs typeface="Consolas" panose="020B0609020204030204" pitchFamily="49" charset="0"/>
              </a:rPr>
              <a:t>macosx_version_min</a:t>
            </a:r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 10, 11</a:t>
            </a:r>
          </a:p>
          <a:p>
            <a:pPr>
              <a:buClr>
                <a:schemeClr val="dk1"/>
              </a:buClr>
              <a:buSzPct val="61111"/>
            </a:pPr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	.</a:t>
            </a:r>
            <a:r>
              <a:rPr lang="en-US" sz="1350" dirty="0" err="1">
                <a:latin typeface="Consolas" panose="020B0609020204030204" pitchFamily="49" charset="0"/>
                <a:cs typeface="Consolas" panose="020B0609020204030204" pitchFamily="49" charset="0"/>
              </a:rPr>
              <a:t>globl</a:t>
            </a:r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	_main</a:t>
            </a:r>
          </a:p>
          <a:p>
            <a:pPr>
              <a:buClr>
                <a:schemeClr val="dk1"/>
              </a:buClr>
              <a:buSzPct val="61111"/>
            </a:pPr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	.p2align	4, 0x90</a:t>
            </a:r>
          </a:p>
          <a:p>
            <a:pPr>
              <a:buClr>
                <a:schemeClr val="dk1"/>
              </a:buClr>
              <a:buSzPct val="61111"/>
            </a:pPr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_main:                                  </a:t>
            </a:r>
          </a:p>
          <a:p>
            <a:pPr>
              <a:buClr>
                <a:schemeClr val="dk1"/>
              </a:buClr>
              <a:buSzPct val="61111"/>
            </a:pPr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	.</a:t>
            </a:r>
            <a:r>
              <a:rPr lang="en-US" sz="1350" dirty="0" err="1">
                <a:latin typeface="Consolas" panose="020B0609020204030204" pitchFamily="49" charset="0"/>
                <a:cs typeface="Consolas" panose="020B0609020204030204" pitchFamily="49" charset="0"/>
              </a:rPr>
              <a:t>cfi_startproc</a:t>
            </a:r>
            <a:endParaRPr lang="en-US" sz="13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Clr>
                <a:schemeClr val="dk1"/>
              </a:buClr>
              <a:buSzPct val="61111"/>
            </a:pPr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## BB#0:                                </a:t>
            </a:r>
          </a:p>
          <a:p>
            <a:pPr>
              <a:buClr>
                <a:schemeClr val="dk1"/>
              </a:buClr>
              <a:buSzPct val="61111"/>
            </a:pPr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350" dirty="0" err="1">
                <a:latin typeface="Consolas" panose="020B0609020204030204" pitchFamily="49" charset="0"/>
                <a:cs typeface="Consolas" panose="020B0609020204030204" pitchFamily="49" charset="0"/>
              </a:rPr>
              <a:t>pushq</a:t>
            </a:r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	%</a:t>
            </a:r>
            <a:r>
              <a:rPr lang="en-US" sz="1350" dirty="0" err="1">
                <a:latin typeface="Consolas" panose="020B0609020204030204" pitchFamily="49" charset="0"/>
                <a:cs typeface="Consolas" panose="020B0609020204030204" pitchFamily="49" charset="0"/>
              </a:rPr>
              <a:t>rax</a:t>
            </a:r>
            <a:endParaRPr lang="en-US" sz="13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Clr>
                <a:schemeClr val="dk1"/>
              </a:buClr>
              <a:buSzPct val="61111"/>
            </a:pPr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Ltmp0:</a:t>
            </a:r>
          </a:p>
          <a:p>
            <a:pPr>
              <a:buClr>
                <a:schemeClr val="dk1"/>
              </a:buClr>
              <a:buSzPct val="61111"/>
            </a:pPr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	.</a:t>
            </a:r>
            <a:r>
              <a:rPr lang="en-US" sz="1350" dirty="0" err="1">
                <a:latin typeface="Consolas" panose="020B0609020204030204" pitchFamily="49" charset="0"/>
                <a:cs typeface="Consolas" panose="020B0609020204030204" pitchFamily="49" charset="0"/>
              </a:rPr>
              <a:t>cfi_def_cfa_offset</a:t>
            </a:r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 16</a:t>
            </a:r>
          </a:p>
          <a:p>
            <a:pPr>
              <a:buClr>
                <a:schemeClr val="dk1"/>
              </a:buClr>
              <a:buSzPct val="61111"/>
            </a:pPr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350" dirty="0" err="1">
                <a:latin typeface="Consolas" panose="020B0609020204030204" pitchFamily="49" charset="0"/>
                <a:cs typeface="Consolas" panose="020B0609020204030204" pitchFamily="49" charset="0"/>
              </a:rPr>
              <a:t>movl</a:t>
            </a:r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	$1, %</a:t>
            </a:r>
            <a:r>
              <a:rPr lang="en-US" sz="1350" dirty="0" err="1">
                <a:latin typeface="Consolas" panose="020B0609020204030204" pitchFamily="49" charset="0"/>
                <a:cs typeface="Consolas" panose="020B0609020204030204" pitchFamily="49" charset="0"/>
              </a:rPr>
              <a:t>edi</a:t>
            </a:r>
            <a:endParaRPr lang="en-US" sz="13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Clr>
                <a:schemeClr val="dk1"/>
              </a:buClr>
              <a:buSzPct val="61111"/>
            </a:pPr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350" dirty="0" err="1">
                <a:latin typeface="Consolas" panose="020B0609020204030204" pitchFamily="49" charset="0"/>
                <a:cs typeface="Consolas" panose="020B0609020204030204" pitchFamily="49" charset="0"/>
              </a:rPr>
              <a:t>callq</a:t>
            </a:r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	_</a:t>
            </a:r>
            <a:r>
              <a:rPr lang="en-US" sz="1350" dirty="0" err="1">
                <a:latin typeface="Consolas" panose="020B0609020204030204" pitchFamily="49" charset="0"/>
                <a:cs typeface="Consolas" panose="020B0609020204030204" pitchFamily="49" charset="0"/>
              </a:rPr>
              <a:t>print_int</a:t>
            </a:r>
            <a:endParaRPr lang="en-US" sz="13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Clr>
                <a:schemeClr val="dk1"/>
              </a:buClr>
              <a:buSzPct val="61111"/>
            </a:pPr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350" dirty="0" err="1">
                <a:latin typeface="Consolas" panose="020B0609020204030204" pitchFamily="49" charset="0"/>
                <a:cs typeface="Consolas" panose="020B0609020204030204" pitchFamily="49" charset="0"/>
              </a:rPr>
              <a:t>xorl</a:t>
            </a:r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	%</a:t>
            </a:r>
            <a:r>
              <a:rPr lang="en-US" sz="1350" dirty="0" err="1"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, %</a:t>
            </a:r>
            <a:r>
              <a:rPr lang="en-US" sz="1350" dirty="0" err="1"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endParaRPr lang="en-US" sz="13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Clr>
                <a:schemeClr val="dk1"/>
              </a:buClr>
              <a:buSzPct val="61111"/>
            </a:pPr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350" dirty="0" err="1">
                <a:latin typeface="Consolas" panose="020B0609020204030204" pitchFamily="49" charset="0"/>
                <a:cs typeface="Consolas" panose="020B0609020204030204" pitchFamily="49" charset="0"/>
              </a:rPr>
              <a:t>popq</a:t>
            </a:r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	%</a:t>
            </a:r>
            <a:r>
              <a:rPr lang="en-US" sz="1350" dirty="0" err="1">
                <a:latin typeface="Consolas" panose="020B0609020204030204" pitchFamily="49" charset="0"/>
                <a:cs typeface="Consolas" panose="020B0609020204030204" pitchFamily="49" charset="0"/>
              </a:rPr>
              <a:t>rcx</a:t>
            </a:r>
            <a:endParaRPr lang="en-US" sz="13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Clr>
                <a:schemeClr val="dk1"/>
              </a:buClr>
              <a:buSzPct val="61111"/>
            </a:pPr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350" dirty="0" err="1">
                <a:latin typeface="Consolas" panose="020B0609020204030204" pitchFamily="49" charset="0"/>
                <a:cs typeface="Consolas" panose="020B0609020204030204" pitchFamily="49" charset="0"/>
              </a:rPr>
              <a:t>retq</a:t>
            </a:r>
            <a:endParaRPr lang="en-US" sz="13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Clr>
                <a:schemeClr val="dk1"/>
              </a:buClr>
              <a:buSzPct val="61111"/>
            </a:pPr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	.</a:t>
            </a:r>
            <a:r>
              <a:rPr lang="en-US" sz="1350" dirty="0" err="1">
                <a:latin typeface="Consolas" panose="020B0609020204030204" pitchFamily="49" charset="0"/>
                <a:cs typeface="Consolas" panose="020B0609020204030204" pitchFamily="49" charset="0"/>
              </a:rPr>
              <a:t>cfi_endproc</a:t>
            </a:r>
            <a:endParaRPr lang="en-US" sz="135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96" name="Shape 396"/>
          <p:cNvSpPr/>
          <p:nvPr/>
        </p:nvSpPr>
        <p:spPr>
          <a:xfrm>
            <a:off x="6156825" y="324206"/>
            <a:ext cx="1161900" cy="572625"/>
          </a:xfrm>
          <a:prstGeom prst="wedgeRectCallout">
            <a:avLst>
              <a:gd name="adj1" fmla="val -38765"/>
              <a:gd name="adj2" fmla="val 93489"/>
            </a:avLst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68569" rIns="68569" bIns="68569" anchor="ctr" anchorCtr="0">
            <a:noAutofit/>
          </a:bodyPr>
          <a:lstStyle/>
          <a:p>
            <a:r>
              <a:rPr lang="en-US" sz="1800"/>
              <a:t>x86 assembly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Shape 402"/>
          <p:cNvSpPr txBox="1">
            <a:spLocks noGrp="1"/>
          </p:cNvSpPr>
          <p:nvPr>
            <p:ph type="title"/>
          </p:nvPr>
        </p:nvSpPr>
        <p:spPr>
          <a:xfrm>
            <a:off x="1376775" y="445025"/>
            <a:ext cx="6390450" cy="572625"/>
          </a:xfrm>
          <a:prstGeom prst="rect">
            <a:avLst/>
          </a:prstGeom>
        </p:spPr>
        <p:txBody>
          <a:bodyPr lIns="68569" tIns="68569" rIns="68569" bIns="68569" anchor="t" anchorCtr="0">
            <a:noAutofit/>
          </a:bodyPr>
          <a:lstStyle/>
          <a:p>
            <a:r>
              <a:rPr lang="en-US"/>
              <a:t>Stages of a Compiler</a:t>
            </a:r>
          </a:p>
        </p:txBody>
      </p:sp>
      <p:sp>
        <p:nvSpPr>
          <p:cNvPr id="403" name="Shape 403"/>
          <p:cNvSpPr txBox="1">
            <a:spLocks noGrp="1"/>
          </p:cNvSpPr>
          <p:nvPr>
            <p:ph type="sldNum" sz="quarter" idx="12"/>
          </p:nvPr>
        </p:nvSpPr>
        <p:spPr>
          <a:xfrm>
            <a:off x="7497343" y="4663217"/>
            <a:ext cx="411525" cy="393525"/>
          </a:xfrm>
          <a:prstGeom prst="rect">
            <a:avLst/>
          </a:prstGeom>
        </p:spPr>
        <p:txBody>
          <a:bodyPr lIns="68569" tIns="68569" rIns="68569" bIns="68569" anchor="ctr" anchorCtr="0">
            <a:noAutofit/>
          </a:bodyPr>
          <a:lstStyle/>
          <a:p>
            <a:fld id="{00000000-1234-1234-1234-123412341234}" type="slidenum">
              <a:rPr lang="en-US" sz="750">
                <a:solidFill>
                  <a:schemeClr val="dk2"/>
                </a:solidFill>
              </a:rPr>
              <a:pPr/>
              <a:t>22</a:t>
            </a:fld>
            <a:endParaRPr lang="en-US" sz="750">
              <a:solidFill>
                <a:schemeClr val="dk2"/>
              </a:solidFill>
            </a:endParaRPr>
          </a:p>
        </p:txBody>
      </p:sp>
      <p:pic>
        <p:nvPicPr>
          <p:cNvPr id="404" name="Shape 4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5869" y="1115213"/>
            <a:ext cx="6672263" cy="34504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>
            <a:spLocks noGrp="1"/>
          </p:cNvSpPr>
          <p:nvPr>
            <p:ph type="title"/>
          </p:nvPr>
        </p:nvSpPr>
        <p:spPr>
          <a:xfrm>
            <a:off x="1376775" y="2150850"/>
            <a:ext cx="6390450" cy="841725"/>
          </a:xfrm>
          <a:prstGeom prst="rect">
            <a:avLst/>
          </a:prstGeom>
        </p:spPr>
        <p:txBody>
          <a:bodyPr lIns="68569" tIns="68569" rIns="68569" bIns="68569" anchor="ctr" anchorCtr="0">
            <a:noAutofit/>
          </a:bodyPr>
          <a:lstStyle/>
          <a:p>
            <a:r>
              <a:rPr lang="en-US"/>
              <a:t>Demo: compiler for the expr language</a:t>
            </a:r>
          </a:p>
        </p:txBody>
      </p:sp>
      <p:sp>
        <p:nvSpPr>
          <p:cNvPr id="200" name="Shape 200"/>
          <p:cNvSpPr txBox="1">
            <a:spLocks noGrp="1"/>
          </p:cNvSpPr>
          <p:nvPr>
            <p:ph type="sldNum" idx="4294967295"/>
          </p:nvPr>
        </p:nvSpPr>
        <p:spPr>
          <a:xfrm>
            <a:off x="8732838" y="4662488"/>
            <a:ext cx="411162" cy="393700"/>
          </a:xfrm>
          <a:prstGeom prst="rect">
            <a:avLst/>
          </a:prstGeom>
        </p:spPr>
        <p:txBody>
          <a:bodyPr lIns="68569" tIns="68569" rIns="68569" bIns="68569" anchor="ctr" anchorCtr="0">
            <a:noAutofit/>
          </a:bodyPr>
          <a:lstStyle/>
          <a:p>
            <a:fld id="{00000000-1234-1234-1234-123412341234}" type="slidenum">
              <a:rPr lang="en-US" sz="750">
                <a:solidFill>
                  <a:schemeClr val="dk2"/>
                </a:solidFill>
              </a:rPr>
              <a:pPr/>
              <a:t>23</a:t>
            </a:fld>
            <a:endParaRPr lang="en-US" sz="75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523F1-5587-6F4C-A593-87F1C155E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4C99C9-FBA9-F249-9739-912CA2F814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257175">
              <a:spcBef>
                <a:spcPts val="0"/>
              </a:spcBef>
            </a:pPr>
            <a:r>
              <a:rPr lang="en-US" dirty="0"/>
              <a:t>Analysis/Synthesis</a:t>
            </a:r>
          </a:p>
          <a:p>
            <a:pPr lvl="1" indent="-214313"/>
            <a:r>
              <a:rPr lang="en-US" dirty="0"/>
              <a:t>Translation from string to executable</a:t>
            </a:r>
          </a:p>
          <a:p>
            <a:pPr indent="-257175"/>
            <a:r>
              <a:rPr lang="en-US" dirty="0"/>
              <a:t>Divide and conquer</a:t>
            </a:r>
          </a:p>
          <a:p>
            <a:pPr lvl="1" indent="-214313"/>
            <a:r>
              <a:rPr lang="en-US" dirty="0"/>
              <a:t>Build one component at a time</a:t>
            </a:r>
          </a:p>
          <a:p>
            <a:pPr lvl="1" indent="-214313"/>
            <a:r>
              <a:rPr lang="en-US" dirty="0"/>
              <a:t>Theoretical analysis will ensure we keep things </a:t>
            </a:r>
            <a:r>
              <a:rPr lang="en-US" b="1" dirty="0"/>
              <a:t>simple</a:t>
            </a:r>
            <a:r>
              <a:rPr lang="en-US" dirty="0"/>
              <a:t> and </a:t>
            </a:r>
            <a:r>
              <a:rPr lang="en-US" b="1" dirty="0"/>
              <a:t>correct</a:t>
            </a:r>
          </a:p>
          <a:p>
            <a:pPr lvl="1" indent="-214313"/>
            <a:r>
              <a:rPr lang="en-US" dirty="0"/>
              <a:t>Create a complex piece of software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6E4F19-88AB-5346-A9A3-C2B590566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632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22B8E-31A7-0E48-8E3F-DD747D499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 compiler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CEACC3-8193-1141-A72F-A635747A19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257175"/>
            <a:r>
              <a:rPr lang="en-US" dirty="0"/>
              <a:t>Each language compiler is built using a compiler-compiler:</a:t>
            </a:r>
          </a:p>
          <a:p>
            <a:pPr lvl="1" indent="-214313"/>
            <a:r>
              <a:rPr lang="en-US" dirty="0" err="1"/>
              <a:t>yacc</a:t>
            </a:r>
            <a:r>
              <a:rPr lang="en-US" dirty="0"/>
              <a:t> = yet another compiler compiler</a:t>
            </a:r>
          </a:p>
          <a:p>
            <a:pPr lvl="1" indent="-214313"/>
            <a:r>
              <a:rPr lang="en-US" dirty="0"/>
              <a:t>bison = version of </a:t>
            </a:r>
            <a:r>
              <a:rPr lang="en-US" dirty="0" err="1"/>
              <a:t>yacc</a:t>
            </a:r>
            <a:r>
              <a:rPr lang="en-US" dirty="0"/>
              <a:t> from the GNU project (GNU is not Unix)</a:t>
            </a:r>
          </a:p>
          <a:p>
            <a:pPr indent="-257175"/>
            <a:r>
              <a:rPr lang="en-US" dirty="0"/>
              <a:t>Code generation produces an intermediate assembly language</a:t>
            </a:r>
          </a:p>
          <a:p>
            <a:pPr indent="-257175"/>
            <a:r>
              <a:rPr lang="en-US" dirty="0"/>
              <a:t>This intermediate language is shared across different computer architectures (x86, MIPS, ARM, etc.)</a:t>
            </a:r>
          </a:p>
          <a:p>
            <a:pPr indent="-257175"/>
            <a:r>
              <a:rPr lang="en-US" dirty="0"/>
              <a:t>Code optimization ideas can also be shared across languages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289105-9D57-8A41-B78D-805422BF9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832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346FD-D8CA-2A40-B1A7-D9953C0A6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 compiler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C860C-07AC-D449-B303-D6432E0D0A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257175">
              <a:spcBef>
                <a:spcPts val="0"/>
              </a:spcBef>
            </a:pPr>
            <a:r>
              <a:rPr lang="en-US" dirty="0"/>
              <a:t>The cost of compiling and executing should be managed</a:t>
            </a:r>
          </a:p>
          <a:p>
            <a:pPr indent="-257175"/>
            <a:r>
              <a:rPr lang="en-US" dirty="0"/>
              <a:t>No program that violates the definition of the language should escape</a:t>
            </a:r>
          </a:p>
          <a:p>
            <a:pPr indent="-257175"/>
            <a:r>
              <a:rPr lang="en-US" dirty="0"/>
              <a:t>No program that is valid should be rejected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259438-B04E-194E-A7E0-A6DFCB024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502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7D4E4-0119-5142-B8DC-2EFAD9D1A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 compiler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35736-B91B-EA4D-95D1-480C10CFA9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257175">
              <a:spcBef>
                <a:spcPts val="0"/>
              </a:spcBef>
            </a:pPr>
            <a:r>
              <a:rPr lang="en-US" dirty="0"/>
              <a:t>Requirements for building a compiler:</a:t>
            </a:r>
          </a:p>
          <a:p>
            <a:pPr lvl="1" indent="-214313"/>
            <a:r>
              <a:rPr lang="en-US" dirty="0"/>
              <a:t>Symbol-table management</a:t>
            </a:r>
          </a:p>
          <a:p>
            <a:pPr lvl="1" indent="-214313"/>
            <a:r>
              <a:rPr lang="en-US" dirty="0"/>
              <a:t>Error detection and reporting</a:t>
            </a:r>
          </a:p>
          <a:p>
            <a:pPr indent="-257175"/>
            <a:r>
              <a:rPr lang="en-US" dirty="0"/>
              <a:t>Stages of a compiler:</a:t>
            </a:r>
          </a:p>
          <a:p>
            <a:pPr lvl="1" indent="-214313"/>
            <a:r>
              <a:rPr lang="en-US" dirty="0"/>
              <a:t>Analysis (front-end)</a:t>
            </a:r>
          </a:p>
          <a:p>
            <a:pPr lvl="1" indent="-214313"/>
            <a:r>
              <a:rPr lang="en-US" dirty="0"/>
              <a:t>Synthesis (back-end)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8CCB91-A719-BE43-B15E-8778B9DF8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805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57819-27BE-194A-820C-CEC1E11D3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Stages of a Compiler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0AB07A-B348-2C4E-8855-5D24E6248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257175">
              <a:spcBef>
                <a:spcPts val="0"/>
              </a:spcBef>
            </a:pPr>
            <a:r>
              <a:rPr lang="en-US" dirty="0"/>
              <a:t>Analysis (Front-end)</a:t>
            </a:r>
          </a:p>
          <a:p>
            <a:pPr lvl="1" indent="-214313"/>
            <a:r>
              <a:rPr lang="en-US" dirty="0"/>
              <a:t>Lexical analysis</a:t>
            </a:r>
          </a:p>
          <a:p>
            <a:pPr lvl="1" indent="-214313"/>
            <a:r>
              <a:rPr lang="en-US" dirty="0"/>
              <a:t>Syntax analysis (parsing)</a:t>
            </a:r>
          </a:p>
          <a:p>
            <a:pPr lvl="1" indent="-214313"/>
            <a:r>
              <a:rPr lang="en-US" dirty="0"/>
              <a:t>Semantic analysis (type-checking)</a:t>
            </a:r>
          </a:p>
          <a:p>
            <a:pPr indent="-257175"/>
            <a:r>
              <a:rPr lang="en-US" dirty="0"/>
              <a:t>Synthesis (Back-end)</a:t>
            </a:r>
          </a:p>
          <a:p>
            <a:pPr lvl="1" indent="-214313"/>
            <a:r>
              <a:rPr lang="en-US" dirty="0"/>
              <a:t>Intermediate code generation</a:t>
            </a:r>
          </a:p>
          <a:p>
            <a:pPr lvl="1" indent="-214313"/>
            <a:r>
              <a:rPr lang="en-US" dirty="0"/>
              <a:t>Code optimization</a:t>
            </a:r>
          </a:p>
          <a:p>
            <a:pPr lvl="1" indent="-214313"/>
            <a:r>
              <a:rPr lang="en-US" dirty="0"/>
              <a:t>Code generation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3DDEEF-509A-4443-A94A-8AF1FF468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467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>
            <a:spLocks noGrp="1"/>
          </p:cNvSpPr>
          <p:nvPr>
            <p:ph type="title"/>
          </p:nvPr>
        </p:nvSpPr>
        <p:spPr>
          <a:xfrm>
            <a:off x="1376775" y="445025"/>
            <a:ext cx="6390450" cy="572625"/>
          </a:xfrm>
          <a:prstGeom prst="rect">
            <a:avLst/>
          </a:prstGeom>
        </p:spPr>
        <p:txBody>
          <a:bodyPr lIns="68569" tIns="68569" rIns="68569" bIns="68569" anchor="t" anchorCtr="0">
            <a:noAutofit/>
          </a:bodyPr>
          <a:lstStyle/>
          <a:p>
            <a:r>
              <a:rPr lang="en-US"/>
              <a:t>Stages of a Compiler</a:t>
            </a:r>
          </a:p>
        </p:txBody>
      </p:sp>
      <p:sp>
        <p:nvSpPr>
          <p:cNvPr id="234" name="Shape 234"/>
          <p:cNvSpPr txBox="1">
            <a:spLocks noGrp="1"/>
          </p:cNvSpPr>
          <p:nvPr>
            <p:ph type="sldNum" sz="quarter" idx="12"/>
          </p:nvPr>
        </p:nvSpPr>
        <p:spPr>
          <a:xfrm>
            <a:off x="7497343" y="4663217"/>
            <a:ext cx="411525" cy="393525"/>
          </a:xfrm>
          <a:prstGeom prst="rect">
            <a:avLst/>
          </a:prstGeom>
        </p:spPr>
        <p:txBody>
          <a:bodyPr lIns="68569" tIns="68569" rIns="68569" bIns="68569" anchor="ctr" anchorCtr="0">
            <a:noAutofit/>
          </a:bodyPr>
          <a:lstStyle/>
          <a:p>
            <a:fld id="{00000000-1234-1234-1234-123412341234}" type="slidenum">
              <a:rPr lang="en-US" sz="750">
                <a:solidFill>
                  <a:schemeClr val="dk2"/>
                </a:solidFill>
              </a:rPr>
              <a:pPr/>
              <a:t>7</a:t>
            </a:fld>
            <a:endParaRPr lang="en-US" sz="750">
              <a:solidFill>
                <a:schemeClr val="dk2"/>
              </a:solidFill>
            </a:endParaRPr>
          </a:p>
        </p:txBody>
      </p:sp>
      <p:pic>
        <p:nvPicPr>
          <p:cNvPr id="235" name="Shape 2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5869" y="1115213"/>
            <a:ext cx="6672263" cy="34504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>
            <a:spLocks noGrp="1"/>
          </p:cNvSpPr>
          <p:nvPr>
            <p:ph type="title"/>
          </p:nvPr>
        </p:nvSpPr>
        <p:spPr>
          <a:xfrm>
            <a:off x="1376775" y="2150850"/>
            <a:ext cx="6390450" cy="841725"/>
          </a:xfrm>
          <a:prstGeom prst="rect">
            <a:avLst/>
          </a:prstGeom>
        </p:spPr>
        <p:txBody>
          <a:bodyPr lIns="68569" tIns="68569" rIns="68569" bIns="68569" anchor="ctr" anchorCtr="0">
            <a:noAutofit/>
          </a:bodyPr>
          <a:lstStyle/>
          <a:p>
            <a:r>
              <a:rPr lang="en-US"/>
              <a:t>Compiler Front-end</a:t>
            </a:r>
          </a:p>
        </p:txBody>
      </p:sp>
      <p:sp>
        <p:nvSpPr>
          <p:cNvPr id="242" name="Shape 242"/>
          <p:cNvSpPr txBox="1">
            <a:spLocks noGrp="1"/>
          </p:cNvSpPr>
          <p:nvPr>
            <p:ph type="sldNum" idx="4294967295"/>
          </p:nvPr>
        </p:nvSpPr>
        <p:spPr>
          <a:xfrm>
            <a:off x="8732838" y="4662488"/>
            <a:ext cx="411162" cy="393700"/>
          </a:xfrm>
          <a:prstGeom prst="rect">
            <a:avLst/>
          </a:prstGeom>
        </p:spPr>
        <p:txBody>
          <a:bodyPr lIns="68569" tIns="68569" rIns="68569" bIns="68569" anchor="ctr" anchorCtr="0">
            <a:noAutofit/>
          </a:bodyPr>
          <a:lstStyle/>
          <a:p>
            <a:fld id="{00000000-1234-1234-1234-123412341234}" type="slidenum">
              <a:rPr lang="en-US" sz="750">
                <a:solidFill>
                  <a:schemeClr val="dk2"/>
                </a:solidFill>
              </a:rPr>
              <a:pPr/>
              <a:t>8</a:t>
            </a:fld>
            <a:endParaRPr lang="en-US" sz="75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D6570-B85A-EB4E-B66F-D440D77A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Lexical Analysis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5CC3B9-87B7-3C4C-BA27-DF1B988BAD0F}"/>
              </a:ext>
            </a:extLst>
          </p:cNvPr>
          <p:cNvSpPr txBox="1"/>
          <p:nvPr/>
        </p:nvSpPr>
        <p:spPr>
          <a:xfrm>
            <a:off x="628650" y="1359674"/>
            <a:ext cx="7417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Also called </a:t>
            </a:r>
            <a:r>
              <a:rPr lang="en-US" sz="1800" i="1" dirty="0"/>
              <a:t>scanning</a:t>
            </a:r>
            <a:r>
              <a:rPr lang="en-US" sz="1800" dirty="0"/>
              <a:t>, take input program </a:t>
            </a:r>
            <a:r>
              <a:rPr lang="en-US" sz="1800" i="1" dirty="0"/>
              <a:t>string</a:t>
            </a:r>
            <a:r>
              <a:rPr lang="en-US" sz="1800" dirty="0"/>
              <a:t> and convert into tokens</a:t>
            </a:r>
          </a:p>
        </p:txBody>
      </p:sp>
      <p:sp>
        <p:nvSpPr>
          <p:cNvPr id="6" name="Shape 253">
            <a:extLst>
              <a:ext uri="{FF2B5EF4-FFF2-40B4-BE49-F238E27FC236}">
                <a16:creationId xmlns:a16="http://schemas.microsoft.com/office/drawing/2014/main" id="{204446CC-1DD9-DB45-852C-2CE045F5BAA8}"/>
              </a:ext>
            </a:extLst>
          </p:cNvPr>
          <p:cNvSpPr txBox="1"/>
          <p:nvPr/>
        </p:nvSpPr>
        <p:spPr>
          <a:xfrm>
            <a:off x="628650" y="3170085"/>
            <a:ext cx="2660409" cy="342900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SzPct val="25000"/>
            </a:pPr>
            <a:r>
              <a:rPr lang="en-US" sz="1800" b="1" dirty="0">
                <a:solidFill>
                  <a:srgbClr val="000099"/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double f = sqrt(-1);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4123AB71-2C1D-5E49-9E74-3BBAA0CCF208}"/>
              </a:ext>
            </a:extLst>
          </p:cNvPr>
          <p:cNvSpPr/>
          <p:nvPr/>
        </p:nvSpPr>
        <p:spPr>
          <a:xfrm>
            <a:off x="3816626" y="3170085"/>
            <a:ext cx="461176" cy="342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836462-DEB1-294F-8CA6-20982116D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9</a:t>
            </a:fld>
            <a:endParaRPr lang="en-US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8E829A3-B98B-BA43-972B-FA9878441649}"/>
              </a:ext>
            </a:extLst>
          </p:cNvPr>
          <p:cNvGrpSpPr/>
          <p:nvPr/>
        </p:nvGrpSpPr>
        <p:grpSpPr>
          <a:xfrm>
            <a:off x="4829814" y="2101222"/>
            <a:ext cx="2749971" cy="2748610"/>
            <a:chOff x="4829814" y="2101222"/>
            <a:chExt cx="2749971" cy="274861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FA8384B-F84C-D643-8DFA-9B9B8232C58E}"/>
                </a:ext>
              </a:extLst>
            </p:cNvPr>
            <p:cNvSpPr txBox="1"/>
            <p:nvPr/>
          </p:nvSpPr>
          <p:spPr>
            <a:xfrm>
              <a:off x="4829814" y="2101222"/>
              <a:ext cx="9797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CC00CC"/>
                  </a:solidFill>
                  <a:latin typeface="Consolas" panose="020B0609020204030204" pitchFamily="49" charset="0"/>
                  <a:ea typeface="Courier New"/>
                  <a:cs typeface="Consolas" panose="020B0609020204030204" pitchFamily="49" charset="0"/>
                  <a:sym typeface="Courier New"/>
                </a:rPr>
                <a:t>T_DOUBLE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0AEB69F-651E-AA49-A474-9C562B53C2CB}"/>
                </a:ext>
              </a:extLst>
            </p:cNvPr>
            <p:cNvSpPr txBox="1"/>
            <p:nvPr/>
          </p:nvSpPr>
          <p:spPr>
            <a:xfrm>
              <a:off x="6401257" y="2101222"/>
              <a:ext cx="11785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CC00CC"/>
                  </a:solidFill>
                  <a:latin typeface="Consolas" panose="020B0609020204030204" pitchFamily="49" charset="0"/>
                  <a:ea typeface="Courier New"/>
                  <a:cs typeface="Consolas" panose="020B0609020204030204" pitchFamily="49" charset="0"/>
                  <a:sym typeface="Courier New"/>
                </a:rPr>
                <a:t>(“double”)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9E244BC-9324-A74E-B5A2-4C8AB1A98E81}"/>
                </a:ext>
              </a:extLst>
            </p:cNvPr>
            <p:cNvSpPr txBox="1"/>
            <p:nvPr/>
          </p:nvSpPr>
          <p:spPr>
            <a:xfrm>
              <a:off x="4829814" y="2406326"/>
              <a:ext cx="8803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600"/>
                </a:spcBef>
                <a:buSzPct val="25000"/>
              </a:pPr>
              <a:r>
                <a:rPr lang="en-US" b="1" dirty="0">
                  <a:solidFill>
                    <a:srgbClr val="CC00CC"/>
                  </a:solidFill>
                  <a:latin typeface="Consolas" panose="020B0609020204030204" pitchFamily="49" charset="0"/>
                  <a:ea typeface="Courier New"/>
                  <a:cs typeface="Consolas" panose="020B0609020204030204" pitchFamily="49" charset="0"/>
                  <a:sym typeface="Courier New"/>
                </a:rPr>
                <a:t>T_IDENT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6F08C71-23B6-CA4C-AB54-7A0D936C8D9E}"/>
                </a:ext>
              </a:extLst>
            </p:cNvPr>
            <p:cNvSpPr txBox="1"/>
            <p:nvPr/>
          </p:nvSpPr>
          <p:spPr>
            <a:xfrm>
              <a:off x="6401257" y="2406326"/>
              <a:ext cx="6815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en-US" b="1" dirty="0">
                  <a:solidFill>
                    <a:srgbClr val="CC00CC"/>
                  </a:solidFill>
                  <a:latin typeface="Consolas" panose="020B0609020204030204" pitchFamily="49" charset="0"/>
                  <a:ea typeface="Courier New"/>
                  <a:cs typeface="Consolas" panose="020B0609020204030204" pitchFamily="49" charset="0"/>
                  <a:sym typeface="Courier New"/>
                </a:rPr>
                <a:t>(“f”)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254D553-FC3E-ED42-94C7-734D45FB5FCA}"/>
                </a:ext>
              </a:extLst>
            </p:cNvPr>
            <p:cNvSpPr txBox="1"/>
            <p:nvPr/>
          </p:nvSpPr>
          <p:spPr>
            <a:xfrm>
              <a:off x="4829814" y="2711430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600"/>
                </a:spcBef>
                <a:buSzPct val="25000"/>
              </a:pPr>
              <a:r>
                <a:rPr lang="en-US" b="1" dirty="0">
                  <a:solidFill>
                    <a:srgbClr val="CC00CC"/>
                  </a:solidFill>
                  <a:latin typeface="Consolas" panose="020B0609020204030204" pitchFamily="49" charset="0"/>
                  <a:ea typeface="Courier New"/>
                  <a:cs typeface="Consolas" panose="020B0609020204030204" pitchFamily="49" charset="0"/>
                  <a:sym typeface="Courier New"/>
                </a:rPr>
                <a:t>T_OP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D7AA325-20B2-FE4B-BA58-B9F237F6D174}"/>
                </a:ext>
              </a:extLst>
            </p:cNvPr>
            <p:cNvSpPr txBox="1"/>
            <p:nvPr/>
          </p:nvSpPr>
          <p:spPr>
            <a:xfrm>
              <a:off x="6401257" y="2711430"/>
              <a:ext cx="6815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en-US" b="1" dirty="0">
                  <a:solidFill>
                    <a:srgbClr val="CC00CC"/>
                  </a:solidFill>
                  <a:latin typeface="Consolas" panose="020B0609020204030204" pitchFamily="49" charset="0"/>
                  <a:ea typeface="Courier New"/>
                  <a:cs typeface="Consolas" panose="020B0609020204030204" pitchFamily="49" charset="0"/>
                  <a:sym typeface="Courier New"/>
                </a:rPr>
                <a:t>(“=”)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46D3FAD-9CC3-1142-B3E6-5C41817FDA49}"/>
                </a:ext>
              </a:extLst>
            </p:cNvPr>
            <p:cNvSpPr txBox="1"/>
            <p:nvPr/>
          </p:nvSpPr>
          <p:spPr>
            <a:xfrm>
              <a:off x="4829814" y="3016534"/>
              <a:ext cx="8803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600"/>
                </a:spcBef>
                <a:buSzPct val="25000"/>
              </a:pPr>
              <a:r>
                <a:rPr lang="en-US" b="1" dirty="0">
                  <a:solidFill>
                    <a:srgbClr val="CC00CC"/>
                  </a:solidFill>
                  <a:latin typeface="Consolas" panose="020B0609020204030204" pitchFamily="49" charset="0"/>
                  <a:ea typeface="Courier New"/>
                  <a:cs typeface="Consolas" panose="020B0609020204030204" pitchFamily="49" charset="0"/>
                  <a:sym typeface="Courier New"/>
                </a:rPr>
                <a:t>T_IDENT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8720134-FD08-364E-891F-3EEA3916893E}"/>
                </a:ext>
              </a:extLst>
            </p:cNvPr>
            <p:cNvSpPr txBox="1"/>
            <p:nvPr/>
          </p:nvSpPr>
          <p:spPr>
            <a:xfrm>
              <a:off x="6401257" y="3016534"/>
              <a:ext cx="9797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en-US" b="1" dirty="0">
                  <a:solidFill>
                    <a:srgbClr val="CC00CC"/>
                  </a:solidFill>
                  <a:latin typeface="Consolas" panose="020B0609020204030204" pitchFamily="49" charset="0"/>
                  <a:ea typeface="Courier New"/>
                  <a:cs typeface="Consolas" panose="020B0609020204030204" pitchFamily="49" charset="0"/>
                  <a:sym typeface="Courier New"/>
                </a:rPr>
                <a:t>(“sqrt”)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59C0786-6457-D84F-8CA5-568D922DFC3C}"/>
                </a:ext>
              </a:extLst>
            </p:cNvPr>
            <p:cNvSpPr txBox="1"/>
            <p:nvPr/>
          </p:nvSpPr>
          <p:spPr>
            <a:xfrm>
              <a:off x="4829814" y="3321638"/>
              <a:ext cx="9797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600"/>
                </a:spcBef>
                <a:buSzPct val="25000"/>
              </a:pPr>
              <a:r>
                <a:rPr lang="en-US" b="1" dirty="0">
                  <a:solidFill>
                    <a:srgbClr val="CC00CC"/>
                  </a:solidFill>
                  <a:latin typeface="Consolas" panose="020B0609020204030204" pitchFamily="49" charset="0"/>
                  <a:ea typeface="Courier New"/>
                  <a:cs typeface="Consolas" panose="020B0609020204030204" pitchFamily="49" charset="0"/>
                  <a:sym typeface="Courier New"/>
                </a:rPr>
                <a:t>T_LPAREN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62218F2-97EA-7C4E-86F8-EB9EA45881B4}"/>
                </a:ext>
              </a:extLst>
            </p:cNvPr>
            <p:cNvSpPr txBox="1"/>
            <p:nvPr/>
          </p:nvSpPr>
          <p:spPr>
            <a:xfrm>
              <a:off x="6401257" y="3321638"/>
              <a:ext cx="6815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en-US" b="1" dirty="0">
                  <a:solidFill>
                    <a:srgbClr val="CC00CC"/>
                  </a:solidFill>
                  <a:latin typeface="Consolas" panose="020B0609020204030204" pitchFamily="49" charset="0"/>
                  <a:ea typeface="Courier New"/>
                  <a:cs typeface="Consolas" panose="020B0609020204030204" pitchFamily="49" charset="0"/>
                  <a:sym typeface="Courier New"/>
                </a:rPr>
                <a:t>(“(”)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77F820E-A597-3347-A72B-FE2B1263EBA5}"/>
                </a:ext>
              </a:extLst>
            </p:cNvPr>
            <p:cNvSpPr txBox="1"/>
            <p:nvPr/>
          </p:nvSpPr>
          <p:spPr>
            <a:xfrm>
              <a:off x="4829814" y="3626742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600"/>
                </a:spcBef>
                <a:buSzPct val="25000"/>
              </a:pPr>
              <a:r>
                <a:rPr lang="en-US" b="1" dirty="0">
                  <a:solidFill>
                    <a:srgbClr val="CC00CC"/>
                  </a:solidFill>
                  <a:latin typeface="Consolas" panose="020B0609020204030204" pitchFamily="49" charset="0"/>
                  <a:ea typeface="Courier New"/>
                  <a:cs typeface="Consolas" panose="020B0609020204030204" pitchFamily="49" charset="0"/>
                  <a:sym typeface="Courier New"/>
                </a:rPr>
                <a:t>T_OP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4D26130-CD1B-7F40-86E3-AEE04A357517}"/>
                </a:ext>
              </a:extLst>
            </p:cNvPr>
            <p:cNvSpPr txBox="1"/>
            <p:nvPr/>
          </p:nvSpPr>
          <p:spPr>
            <a:xfrm>
              <a:off x="6401257" y="3626742"/>
              <a:ext cx="6815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en-US" b="1" dirty="0">
                  <a:solidFill>
                    <a:srgbClr val="CC00CC"/>
                  </a:solidFill>
                  <a:latin typeface="Consolas" panose="020B0609020204030204" pitchFamily="49" charset="0"/>
                  <a:ea typeface="Courier New"/>
                  <a:cs typeface="Consolas" panose="020B0609020204030204" pitchFamily="49" charset="0"/>
                  <a:sym typeface="Courier New"/>
                </a:rPr>
                <a:t>(“-”)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55DB48E-6E91-AD43-8CEE-5AD8D2D053B0}"/>
                </a:ext>
              </a:extLst>
            </p:cNvPr>
            <p:cNvSpPr txBox="1"/>
            <p:nvPr/>
          </p:nvSpPr>
          <p:spPr>
            <a:xfrm>
              <a:off x="4829814" y="3931846"/>
              <a:ext cx="14766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600"/>
                </a:spcBef>
                <a:buSzPct val="25000"/>
              </a:pPr>
              <a:r>
                <a:rPr lang="en-US" b="1" dirty="0">
                  <a:solidFill>
                    <a:srgbClr val="CC00CC"/>
                  </a:solidFill>
                  <a:latin typeface="Consolas" panose="020B0609020204030204" pitchFamily="49" charset="0"/>
                  <a:ea typeface="Courier New"/>
                  <a:cs typeface="Consolas" panose="020B0609020204030204" pitchFamily="49" charset="0"/>
                  <a:sym typeface="Courier New"/>
                </a:rPr>
                <a:t>T_INTCONSTANT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554561E-BB9F-A844-B651-177E5456B6B9}"/>
                </a:ext>
              </a:extLst>
            </p:cNvPr>
            <p:cNvSpPr txBox="1"/>
            <p:nvPr/>
          </p:nvSpPr>
          <p:spPr>
            <a:xfrm>
              <a:off x="6401257" y="3931846"/>
              <a:ext cx="6815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en-US" b="1" dirty="0">
                  <a:solidFill>
                    <a:srgbClr val="CC00CC"/>
                  </a:solidFill>
                  <a:latin typeface="Consolas" panose="020B0609020204030204" pitchFamily="49" charset="0"/>
                  <a:ea typeface="Courier New"/>
                  <a:cs typeface="Consolas" panose="020B0609020204030204" pitchFamily="49" charset="0"/>
                  <a:sym typeface="Courier New"/>
                </a:rPr>
                <a:t>(“1”)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BB8BC22-5C4D-EE48-B236-6D88D81217BB}"/>
                </a:ext>
              </a:extLst>
            </p:cNvPr>
            <p:cNvSpPr txBox="1"/>
            <p:nvPr/>
          </p:nvSpPr>
          <p:spPr>
            <a:xfrm>
              <a:off x="4829814" y="4236950"/>
              <a:ext cx="9797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600"/>
                </a:spcBef>
                <a:buSzPct val="25000"/>
              </a:pPr>
              <a:r>
                <a:rPr lang="en-US" b="1" dirty="0">
                  <a:solidFill>
                    <a:srgbClr val="CC00CC"/>
                  </a:solidFill>
                  <a:latin typeface="Consolas" panose="020B0609020204030204" pitchFamily="49" charset="0"/>
                  <a:ea typeface="Courier New"/>
                  <a:cs typeface="Consolas" panose="020B0609020204030204" pitchFamily="49" charset="0"/>
                  <a:sym typeface="Courier New"/>
                </a:rPr>
                <a:t>T_RPAREN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235A9C0-8ACB-D84F-B34A-7146F4A9E1C0}"/>
                </a:ext>
              </a:extLst>
            </p:cNvPr>
            <p:cNvSpPr txBox="1"/>
            <p:nvPr/>
          </p:nvSpPr>
          <p:spPr>
            <a:xfrm>
              <a:off x="6401257" y="4236950"/>
              <a:ext cx="6815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en-US" b="1" dirty="0">
                  <a:solidFill>
                    <a:srgbClr val="CC00CC"/>
                  </a:solidFill>
                  <a:latin typeface="Consolas" panose="020B0609020204030204" pitchFamily="49" charset="0"/>
                  <a:ea typeface="Courier New"/>
                  <a:cs typeface="Consolas" panose="020B0609020204030204" pitchFamily="49" charset="0"/>
                  <a:sym typeface="Courier New"/>
                </a:rPr>
                <a:t>(“)”)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843B2DC-C433-8F45-960B-F3878350D60F}"/>
                </a:ext>
              </a:extLst>
            </p:cNvPr>
            <p:cNvSpPr txBox="1"/>
            <p:nvPr/>
          </p:nvSpPr>
          <p:spPr>
            <a:xfrm>
              <a:off x="4829814" y="4542055"/>
              <a:ext cx="6815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600"/>
                </a:spcBef>
                <a:buSzPct val="25000"/>
              </a:pPr>
              <a:r>
                <a:rPr lang="en-US" b="1" dirty="0">
                  <a:solidFill>
                    <a:srgbClr val="CC00CC"/>
                  </a:solidFill>
                  <a:latin typeface="Consolas" panose="020B0609020204030204" pitchFamily="49" charset="0"/>
                  <a:ea typeface="Courier New"/>
                  <a:cs typeface="Consolas" panose="020B0609020204030204" pitchFamily="49" charset="0"/>
                  <a:sym typeface="Courier New"/>
                </a:rPr>
                <a:t>T_SEP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1B5125A-8501-6440-BD1F-33DC8A9A3953}"/>
                </a:ext>
              </a:extLst>
            </p:cNvPr>
            <p:cNvSpPr txBox="1"/>
            <p:nvPr/>
          </p:nvSpPr>
          <p:spPr>
            <a:xfrm>
              <a:off x="6401257" y="4542055"/>
              <a:ext cx="6815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en-US" b="1" dirty="0">
                  <a:solidFill>
                    <a:srgbClr val="CC00CC"/>
                  </a:solidFill>
                  <a:latin typeface="Consolas" panose="020B0609020204030204" pitchFamily="49" charset="0"/>
                  <a:ea typeface="Courier New"/>
                  <a:cs typeface="Consolas" panose="020B0609020204030204" pitchFamily="49" charset="0"/>
                  <a:sym typeface="Courier New"/>
                </a:rPr>
                <a:t>(“;”)</a:t>
              </a:r>
            </a:p>
          </p:txBody>
        </p:sp>
      </p:grpSp>
      <p:sp>
        <p:nvSpPr>
          <p:cNvPr id="3" name="Rectangular Callout 2">
            <a:extLst>
              <a:ext uri="{FF2B5EF4-FFF2-40B4-BE49-F238E27FC236}">
                <a16:creationId xmlns:a16="http://schemas.microsoft.com/office/drawing/2014/main" id="{996CBEFB-500F-7B46-8560-641C115ADEDD}"/>
              </a:ext>
            </a:extLst>
          </p:cNvPr>
          <p:cNvSpPr/>
          <p:nvPr/>
        </p:nvSpPr>
        <p:spPr>
          <a:xfrm>
            <a:off x="6366516" y="182186"/>
            <a:ext cx="2023991" cy="875010"/>
          </a:xfrm>
          <a:prstGeom prst="wedgeRectCallout">
            <a:avLst>
              <a:gd name="adj1" fmla="val -36900"/>
              <a:gd name="adj2" fmla="val 648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Q: What should be the token for a binary subtract operator: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“-”</a:t>
            </a:r>
            <a:r>
              <a:rPr lang="en-US" dirty="0">
                <a:latin typeface="Courier" pitchFamily="2" charset="0"/>
              </a:rPr>
              <a:t>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94B58D-B3FC-1243-9B50-A293363EE1C4}"/>
              </a:ext>
            </a:extLst>
          </p:cNvPr>
          <p:cNvSpPr/>
          <p:nvPr/>
        </p:nvSpPr>
        <p:spPr>
          <a:xfrm>
            <a:off x="3561878" y="1899036"/>
            <a:ext cx="970671" cy="31652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900505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" grpId="0" animBg="1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</TotalTime>
  <Words>1208</Words>
  <Application>Microsoft Macintosh PowerPoint</Application>
  <PresentationFormat>On-screen Show (16:9)</PresentationFormat>
  <Paragraphs>283</Paragraphs>
  <Slides>24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Consolas</vt:lpstr>
      <vt:lpstr>Courier New</vt:lpstr>
      <vt:lpstr>Calibri Light</vt:lpstr>
      <vt:lpstr>Times New Roman</vt:lpstr>
      <vt:lpstr>Courier</vt:lpstr>
      <vt:lpstr>Calibri</vt:lpstr>
      <vt:lpstr>Arial</vt:lpstr>
      <vt:lpstr>1_Office Theme</vt:lpstr>
      <vt:lpstr>Introduction to Compilers</vt:lpstr>
      <vt:lpstr>Building a compiler</vt:lpstr>
      <vt:lpstr>Building a compiler</vt:lpstr>
      <vt:lpstr>Building a compiler</vt:lpstr>
      <vt:lpstr>Building a compiler</vt:lpstr>
      <vt:lpstr>Stages of a Compiler</vt:lpstr>
      <vt:lpstr>Stages of a Compiler</vt:lpstr>
      <vt:lpstr>Compiler Front-end</vt:lpstr>
      <vt:lpstr>Lexical Analysis</vt:lpstr>
      <vt:lpstr>Syntax Analysis</vt:lpstr>
      <vt:lpstr>Parse tree for sqrt(-1)</vt:lpstr>
      <vt:lpstr>Abstract Syntax Tree</vt:lpstr>
      <vt:lpstr>Semantic analysis</vt:lpstr>
      <vt:lpstr>Compiler Back-end</vt:lpstr>
      <vt:lpstr>Source -&gt; abstract syntax tree</vt:lpstr>
      <vt:lpstr>Source -&gt; abstract syntax tree</vt:lpstr>
      <vt:lpstr>Intermediate representation</vt:lpstr>
      <vt:lpstr>Intermediate representation </vt:lpstr>
      <vt:lpstr>Assembly language output from IR</vt:lpstr>
      <vt:lpstr>Code optimization</vt:lpstr>
      <vt:lpstr>Code Optimization</vt:lpstr>
      <vt:lpstr>Stages of a Compiler</vt:lpstr>
      <vt:lpstr>Demo: compiler for the expr language</vt:lpstr>
      <vt:lpstr>Wrap 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Compilers</dc:title>
  <cp:lastModifiedBy>Anoop Sarkar</cp:lastModifiedBy>
  <cp:revision>30</cp:revision>
  <dcterms:modified xsi:type="dcterms:W3CDTF">2020-09-10T15:56:40Z</dcterms:modified>
</cp:coreProperties>
</file>