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03" r:id="rId28"/>
    <p:sldId id="312" r:id="rId29"/>
    <p:sldId id="320" r:id="rId30"/>
    <p:sldId id="321" r:id="rId31"/>
    <p:sldId id="302" r:id="rId32"/>
    <p:sldId id="305" r:id="rId33"/>
    <p:sldId id="304" r:id="rId34"/>
    <p:sldId id="306" r:id="rId35"/>
    <p:sldId id="307" r:id="rId36"/>
    <p:sldId id="308" r:id="rId37"/>
    <p:sldId id="309" r:id="rId38"/>
    <p:sldId id="310" r:id="rId39"/>
    <p:sldId id="313" r:id="rId40"/>
    <p:sldId id="311" r:id="rId41"/>
    <p:sldId id="322" r:id="rId42"/>
    <p:sldId id="265" r:id="rId43"/>
    <p:sldId id="266" r:id="rId44"/>
    <p:sldId id="268" r:id="rId45"/>
    <p:sldId id="276" r:id="rId46"/>
    <p:sldId id="277" r:id="rId47"/>
    <p:sldId id="263" r:id="rId48"/>
    <p:sldId id="270" r:id="rId49"/>
    <p:sldId id="271" r:id="rId50"/>
    <p:sldId id="272" r:id="rId51"/>
    <p:sldId id="274" r:id="rId52"/>
    <p:sldId id="273" r:id="rId53"/>
    <p:sldId id="279" r:id="rId54"/>
    <p:sldId id="28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-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45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47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50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52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43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6E1748-DE2A-2944-B86C-AC0CF02D8196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40A61D-FBD2-984B-A6DB-10C2F4596227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3A2A69-F045-BA48-812F-F479421D21B2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ABB0BE-4836-1E4F-8361-DDABFE66DBD6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B7E1AF-66B7-9F49-9145-A0A02B48A135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59700C-64FB-C749-903E-9D319DDD2801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342686C-C421-4C41-85B8-A6A66001AC73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0E3171-9A0A-4A41-945B-7EB4829E3A1D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E6CB8A-517F-A446-B976-41AF7A08E10F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31076D-E76E-5F48-9F72-926FB621C952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89A4F1-4EC6-E646-B4DE-ED510FB41CA1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6D1D1E8D-337B-A549-8B72-3312900933A1}" type="datetime1">
              <a:rPr lang="en-US" smtClean="0"/>
              <a:pPr/>
              <a:t>16-07-05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/>
              <a:t>The information needed to manage one procedure activation is called an </a:t>
            </a:r>
            <a:r>
              <a:rPr lang="en-US" sz="2800" i="1" kern="0" dirty="0" smtClean="0">
                <a:solidFill>
                  <a:schemeClr val="accent2"/>
                </a:solidFill>
              </a:rPr>
              <a:t>activation record</a:t>
            </a:r>
            <a:r>
              <a:rPr lang="en-US" sz="2800" kern="0" dirty="0" smtClean="0"/>
              <a:t> (AR) or </a:t>
            </a:r>
            <a:r>
              <a:rPr lang="en-US" sz="2800" i="1" kern="0" dirty="0" smtClean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 smtClean="0"/>
              <a:t>If procedure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calls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, then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activation record contains mix of info about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and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is suspended until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 complete, at which point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resumes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AR contains information needed to </a:t>
            </a:r>
          </a:p>
          <a:p>
            <a:pPr lvl="1" eaLnBrk="1" hangingPunct="1"/>
            <a:r>
              <a:rPr lang="en-US" sz="2400" kern="0" dirty="0" smtClean="0"/>
              <a:t>Complete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 smtClean="0"/>
              <a:t>Resumes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F</a:t>
            </a:r>
            <a:endParaRPr 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9C43-DFE9-8745-9915-B7DB9291F43C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frame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Management of runtime resources</a:t>
            </a:r>
          </a:p>
          <a:p>
            <a:r>
              <a:rPr lang="en-CA" dirty="0" smtClean="0"/>
              <a:t>Correspondence between:</a:t>
            </a:r>
          </a:p>
          <a:p>
            <a:pPr lvl="1"/>
            <a:r>
              <a:rPr lang="en-CA" dirty="0" smtClean="0"/>
              <a:t>Static (compile-time) structures</a:t>
            </a:r>
          </a:p>
          <a:p>
            <a:pPr lvl="1"/>
            <a:r>
              <a:rPr lang="en-CA" dirty="0" smtClean="0"/>
              <a:t>Dynamic (run-time) structures</a:t>
            </a:r>
          </a:p>
          <a:p>
            <a:r>
              <a:rPr lang="en-CA" dirty="0" smtClean="0"/>
              <a:t>Storage organization </a:t>
            </a:r>
          </a:p>
          <a:p>
            <a:pPr lvl="1"/>
            <a:r>
              <a:rPr lang="en-CA" dirty="0" smtClean="0"/>
              <a:t>Using memory to </a:t>
            </a:r>
            <a:r>
              <a:rPr lang="en-CA" dirty="0"/>
              <a:t>store data structures of the executing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 smtClean="0"/>
              <a:t>There is nothing magic about this organization</a:t>
            </a:r>
          </a:p>
          <a:p>
            <a:pPr lvl="1"/>
            <a:r>
              <a:rPr lang="en-CA" sz="2400" dirty="0" smtClean="0"/>
              <a:t>Can rearrange order of frame elements</a:t>
            </a:r>
          </a:p>
          <a:p>
            <a:pPr lvl="1"/>
            <a:r>
              <a:rPr lang="en-CA" sz="2400" dirty="0" smtClean="0"/>
              <a:t>Can divide caller/</a:t>
            </a:r>
            <a:r>
              <a:rPr lang="en-CA" sz="2400" dirty="0" err="1" smtClean="0"/>
              <a:t>callee</a:t>
            </a:r>
            <a:r>
              <a:rPr lang="en-CA" sz="2400" dirty="0" smtClean="0"/>
              <a:t> responsibilities differently </a:t>
            </a:r>
          </a:p>
          <a:p>
            <a:pPr lvl="1"/>
            <a:r>
              <a:rPr lang="en-CA" sz="2400" dirty="0" smtClean="0"/>
              <a:t>An organization is better if it improves execution speed or simplifies code generation</a:t>
            </a:r>
          </a:p>
          <a:p>
            <a:r>
              <a:rPr lang="en-CA" sz="2800" dirty="0" smtClean="0"/>
              <a:t>Real compilers hold as much of the frame as possible in registers</a:t>
            </a:r>
          </a:p>
          <a:p>
            <a:pPr lvl="1"/>
            <a:r>
              <a:rPr lang="en-CA" sz="2400" dirty="0" smtClean="0"/>
              <a:t>Especially the method result and arguments</a:t>
            </a:r>
            <a:endParaRPr lang="en-C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9247-7045-CB4D-B149-A28B025C224D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5C3A-7CF5-344D-8C6D-E9851483D942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printf("The</a:t>
            </a:r>
            <a:r>
              <a:rPr lang="en-US" dirty="0" smtClean="0"/>
              <a:t> factorial of 10 is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fact(n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n</a:t>
            </a:r>
            <a:r>
              <a:rPr lang="en-US" dirty="0" smtClean="0"/>
              <a:t> &lt; 1) </a:t>
            </a:r>
          </a:p>
          <a:p>
            <a:r>
              <a:rPr lang="en-US" dirty="0" smtClean="0"/>
              <a:t>            return(1); </a:t>
            </a:r>
          </a:p>
          <a:p>
            <a:r>
              <a:rPr lang="en-US" dirty="0" smtClean="0"/>
              <a:t>      else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return(n</a:t>
            </a:r>
            <a:r>
              <a:rPr lang="en-US" dirty="0" smtClean="0"/>
              <a:t> * </a:t>
            </a:r>
            <a:r>
              <a:rPr lang="en-US" dirty="0" err="1" smtClean="0"/>
              <a:t>fact(n</a:t>
            </a:r>
            <a:r>
              <a:rPr lang="en-US" dirty="0" smtClean="0"/>
              <a:t> - 1)); </a:t>
            </a:r>
          </a:p>
          <a:p>
            <a:r>
              <a:rPr lang="en-US" dirty="0" smtClean="0"/>
              <a:t>} </a:t>
            </a:r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Invoke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program is initially under 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F0E5-52F2-1544-ADC8-A67316438B3A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30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references to a global variable point to the same object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 smtClean="0"/>
              <a:t>Globals</a:t>
            </a:r>
            <a:r>
              <a:rPr lang="en-CA" dirty="0" smtClean="0"/>
              <a:t> are assigned a fixed address once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 smtClean="0"/>
              <a:t>Depending on the language, there may be other statically allocated values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{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* </a:t>
            </a:r>
            <a:r>
              <a:rPr lang="en-CA" dirty="0" smtClean="0">
                <a:solidFill>
                  <a:schemeClr val="accent2"/>
                </a:solidFill>
              </a:rPr>
              <a:t>bar </a:t>
            </a:r>
            <a:r>
              <a:rPr lang="en-CA" dirty="0">
                <a:solidFill>
                  <a:schemeClr val="accent2"/>
                </a:solidFill>
              </a:rPr>
              <a:t>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</a:t>
            </a:r>
            <a:r>
              <a:rPr lang="en-CA" dirty="0" smtClean="0">
                <a:solidFill>
                  <a:schemeClr val="accent2"/>
                </a:solidFill>
              </a:rPr>
              <a:t>]; return bar;}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 smtClean="0"/>
              <a:t>Languages with dynamically allocated data use a heap to store dynamic data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 smtClean="0"/>
              <a:t>The code area contains object code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 smtClean="0"/>
              <a:t>The static area contain data (not code) with fixed addresses (e.g., global data)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 smtClean="0"/>
              <a:t>The stack contains and AR for each currently active procedure 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 smtClean="0"/>
              <a:t>Heap contains all other data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 smtClean="0">
                <a:solidFill>
                  <a:schemeClr val="accent2"/>
                </a:solidFill>
              </a:rPr>
              <a:t>malloc</a:t>
            </a:r>
            <a:r>
              <a:rPr lang="en-CA" sz="2400" dirty="0" smtClean="0">
                <a:solidFill>
                  <a:schemeClr val="accent2"/>
                </a:solidFill>
              </a:rPr>
              <a:t> and </a:t>
            </a:r>
            <a:r>
              <a:rPr lang="en-CA" sz="2400" i="1" dirty="0" smtClean="0">
                <a:solidFill>
                  <a:schemeClr val="accent2"/>
                </a:solidFill>
              </a:rPr>
              <a:t>free</a:t>
            </a:r>
            <a:endParaRPr lang="en-CA" sz="2400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 smtClean="0"/>
              <a:t>Most modern machines are 32 or 64 bit</a:t>
            </a:r>
          </a:p>
          <a:p>
            <a:pPr lvl="1"/>
            <a:r>
              <a:rPr lang="en-CA" dirty="0" smtClean="0"/>
              <a:t>8 bits in a byte </a:t>
            </a:r>
          </a:p>
          <a:p>
            <a:pPr lvl="1"/>
            <a:r>
              <a:rPr lang="en-CA" dirty="0" smtClean="0"/>
              <a:t>4 or 8 bytes in a word</a:t>
            </a:r>
          </a:p>
          <a:p>
            <a:pPr lvl="1"/>
            <a:r>
              <a:rPr lang="en-CA" dirty="0" smtClean="0"/>
              <a:t>Machines are either byte or word addressable</a:t>
            </a:r>
          </a:p>
          <a:p>
            <a:r>
              <a:rPr lang="en-CA" dirty="0" smtClean="0"/>
              <a:t>Data is </a:t>
            </a:r>
            <a:r>
              <a:rPr lang="en-CA" dirty="0" smtClean="0">
                <a:solidFill>
                  <a:schemeClr val="accent2"/>
                </a:solidFill>
              </a:rPr>
              <a:t>word aligned</a:t>
            </a:r>
            <a:r>
              <a:rPr lang="en-CA" dirty="0" smtClean="0"/>
              <a:t> if it begins at a word boundary</a:t>
            </a:r>
          </a:p>
          <a:p>
            <a:r>
              <a:rPr lang="en-CA" dirty="0" smtClean="0"/>
              <a:t>Most machines have  some alignment restrictions</a:t>
            </a:r>
          </a:p>
          <a:p>
            <a:pPr lvl="1"/>
            <a:r>
              <a:rPr lang="en-CA" dirty="0" smtClean="0"/>
              <a:t>Or performance penalties for poor alignment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 smtClean="0"/>
              <a:t>Example: A string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	“Hello”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To word align next word, add 2 “padding” characters</a:t>
            </a:r>
          </a:p>
          <a:p>
            <a:r>
              <a:rPr lang="en-CA" dirty="0" smtClean="0"/>
              <a:t>The padding is not part of the string, it’s juts unused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Compilers </a:t>
            </a:r>
            <a:r>
              <a:rPr lang="en-CA" dirty="0"/>
              <a:t>may insert unused bytes called "padding bytes" after structure members to ensure that each member is appropriately </a:t>
            </a:r>
            <a:r>
              <a:rPr lang="en-CA" dirty="0" smtClean="0"/>
              <a:t>aligned.</a:t>
            </a:r>
          </a:p>
          <a:p>
            <a:pPr marL="914400" lvl="2" indent="0">
              <a:buNone/>
            </a:pPr>
            <a:r>
              <a:rPr lang="en-CA" dirty="0" err="1" smtClean="0"/>
              <a:t>struct</a:t>
            </a:r>
            <a:r>
              <a:rPr lang="en-CA" dirty="0" smtClean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after m1 and m3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3B8B-CAB4-8F48-836B-44B2A7AEA489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3278-F991-B84F-B3F6-F1760489F964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850-867C-314D-A7D3-18B32248B4CE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42</a:t>
            </a:fld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65C5-DD47-8042-B20D-93A0E0EC65BB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43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42C8-1E5A-B245-B817-2A80773D84E3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8082-7225-AA4A-BA1D-B21319A286A1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45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  <a:endParaRPr lang="en-US" dirty="0" smtClean="0"/>
          </a:p>
          <a:p>
            <a:pPr lvl="3">
              <a:buFontTx/>
              <a:buNone/>
            </a:pPr>
            <a:r>
              <a:rPr lang="en-US" dirty="0" smtClean="0"/>
              <a:t>print_int((</a:t>
            </a:r>
            <a:r>
              <a:rPr lang="en-US" dirty="0"/>
              <a:t>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5050-C10B-FE47-86E2-6D143646520F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46</a:t>
            </a:fld>
            <a:endParaRPr lang="en-US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B2E-B684-7B4B-8504-AB6320B54D3B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907A-9B20-2E4A-98CB-34661E938D1C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FFF3-11B7-3D44-9316-8144AAD9CBE8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Two assumptions about programming languages</a:t>
            </a:r>
          </a:p>
          <a:p>
            <a:pPr lvl="1"/>
            <a:r>
              <a:rPr lang="en-CA" dirty="0"/>
              <a:t>Execution is </a:t>
            </a:r>
            <a:r>
              <a:rPr lang="en-CA" dirty="0" smtClean="0"/>
              <a:t>sequential; control moves from one point in a program to another in a well-defined order</a:t>
            </a:r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 smtClean="0"/>
              <a:t>When a procedure is called, control always returns to the point immediately after the call</a:t>
            </a:r>
            <a:endParaRPr lang="en-CA" dirty="0"/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in: Programming languages with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1F44-DBCB-3B44-9295-20499B0817AF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50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BCE7-3DB9-3749-BF68-843D4FF1A920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51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EFA-81EB-8848-AF4E-36EBC45CCD36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BA47-AA82-4542-B22A-19D7CA3FE4D7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53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CAA-6613-8049-9DAF-2A292425FA01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54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invocation of procedure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 an </a:t>
            </a:r>
            <a:r>
              <a:rPr lang="en-CA" i="1" dirty="0" smtClean="0">
                <a:solidFill>
                  <a:schemeClr val="accent2"/>
                </a:solidFill>
              </a:rPr>
              <a:t>activation</a:t>
            </a:r>
            <a:r>
              <a:rPr lang="en-CA" i="1" dirty="0" smtClean="0"/>
              <a:t> of </a:t>
            </a:r>
            <a:r>
              <a:rPr lang="en-CA" i="1" dirty="0" smtClean="0">
                <a:solidFill>
                  <a:schemeClr val="accent2"/>
                </a:solidFill>
              </a:rPr>
              <a:t>P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lifetime</a:t>
            </a:r>
            <a:r>
              <a:rPr lang="en-CA" dirty="0" smtClean="0"/>
              <a:t> of an activation of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All the steps to execute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 smtClean="0"/>
              <a:t>Including all the steps in procedures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lifetime of a variable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the portion of execution in which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defined (until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de-allocated)</a:t>
            </a:r>
          </a:p>
          <a:p>
            <a:r>
              <a:rPr lang="en-CA" dirty="0" smtClean="0"/>
              <a:t>Note that</a:t>
            </a:r>
          </a:p>
          <a:p>
            <a:pPr lvl="1"/>
            <a:r>
              <a:rPr lang="en-CA" dirty="0" smtClean="0"/>
              <a:t>Lifetime is a dynamic (run-time) concept</a:t>
            </a:r>
          </a:p>
          <a:p>
            <a:pPr lvl="1"/>
            <a:r>
              <a:rPr lang="en-CA" dirty="0" smtClean="0"/>
              <a:t>Scope is a static concept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 smtClean="0"/>
              <a:t>Observation</a:t>
            </a:r>
          </a:p>
          <a:p>
            <a:pPr lvl="1"/>
            <a:r>
              <a:rPr lang="en-CA" dirty="0" smtClean="0"/>
              <a:t>When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, then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 returns before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Lifetimes of procedure activations are properly nested</a:t>
            </a:r>
          </a:p>
          <a:p>
            <a:r>
              <a:rPr lang="en-CA" dirty="0" smtClean="0"/>
              <a:t>Activation lifetimes (sequence of function calls) can be depicted as a tree: </a:t>
            </a:r>
            <a:r>
              <a:rPr lang="en-CA" i="1" dirty="0" smtClean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16-07-05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B27-911E-3145-96DA-1C9BB1A9330E}" type="datetime1">
              <a:rPr lang="en-US"/>
              <a:pPr/>
              <a:t>16-07-05</a:t>
            </a:fld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82034" y="1556792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3117</Words>
  <Application>Microsoft Macintosh PowerPoint</Application>
  <PresentationFormat>On-screen Show (4:3)</PresentationFormat>
  <Paragraphs>650</Paragraphs>
  <Slides>54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Blank Presentation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598</cp:revision>
  <cp:lastPrinted>2004-03-22T06:10:22Z</cp:lastPrinted>
  <dcterms:created xsi:type="dcterms:W3CDTF">2011-11-08T23:37:09Z</dcterms:created>
  <dcterms:modified xsi:type="dcterms:W3CDTF">2016-07-05T18:14:19Z</dcterms:modified>
</cp:coreProperties>
</file>