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89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3" r:id="rId91"/>
    <p:sldId id="454" r:id="rId92"/>
    <p:sldId id="452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73" r:id="rId111"/>
    <p:sldId id="474" r:id="rId112"/>
    <p:sldId id="490" r:id="rId113"/>
    <p:sldId id="475" r:id="rId114"/>
    <p:sldId id="476" r:id="rId1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-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B22E4E-6464-CD42-B08D-9DCAF3EA1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Although they</a:t>
            </a:r>
            <a:r>
              <a:rPr lang="en-CA" baseline="0" dirty="0" smtClean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7AC28-EC3C-F047-BBC2-770E73A9AA54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45D8B6-617B-3149-AB8E-5F28B9AB3FE1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E529EB-7538-714C-A27C-8B95B037B6C3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0F5C78-A4D1-8547-8DEF-FCD3434B0FE6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20306B-9D7B-3747-A825-2FBC002DBFF6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486BC8-FEAD-004C-A62C-A17DC3948EA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46DF26-EE37-A04C-A3BF-037488BE643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71DDDA-F45C-1842-B43F-9AB7C21896EA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039D10-BDB3-6647-89AC-CC4E8A29D135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541D10-95F2-3149-BEA8-65DAB6625EF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93B254-CA89-814B-89BC-589288F32BE5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ndara"/>
                <a:cs typeface="Candara"/>
              </a:defRPr>
            </a:lvl1pPr>
          </a:lstStyle>
          <a:p>
            <a:fld id="{1C447063-4AB9-B145-B5A0-FFA9EF5237D2}" type="datetime1">
              <a:rPr lang="en-US" smtClean="0"/>
              <a:pPr/>
              <a:t>16-07-05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Goals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Gather useful information about the program for code generation:</a:t>
            </a:r>
          </a:p>
          <a:p>
            <a:pPr lvl="1"/>
            <a:r>
              <a:rPr lang="en-CA" dirty="0" smtClean="0"/>
              <a:t>Determine what variables are meant by each identifier</a:t>
            </a:r>
          </a:p>
          <a:p>
            <a:pPr lvl="1"/>
            <a:r>
              <a:rPr lang="en-CA" dirty="0" smtClean="0"/>
              <a:t>Build an internal representation of inheritance hierarchies </a:t>
            </a:r>
          </a:p>
          <a:p>
            <a:pPr lvl="1"/>
            <a:r>
              <a:rPr lang="en-CA" dirty="0" smtClean="0"/>
              <a:t>Keep track of variables which are in scope at each program point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function3();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CFGs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392488"/>
          </a:xfrm>
        </p:spPr>
        <p:txBody>
          <a:bodyPr/>
          <a:lstStyle/>
          <a:p>
            <a:r>
              <a:rPr lang="en-CA" dirty="0" smtClean="0"/>
              <a:t>Using CFGs</a:t>
            </a:r>
          </a:p>
          <a:p>
            <a:pPr lvl="1"/>
            <a:r>
              <a:rPr lang="en-CA" dirty="0" smtClean="0"/>
              <a:t>How would you prevent </a:t>
            </a:r>
            <a:r>
              <a:rPr lang="en-CA" dirty="0" smtClean="0"/>
              <a:t>duplicate package definitions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How would you differentiate variables of one type from variables of another type?</a:t>
            </a:r>
          </a:p>
          <a:p>
            <a:pPr lvl="1"/>
            <a:r>
              <a:rPr lang="en-CA" dirty="0" smtClean="0"/>
              <a:t>How would you ensure all called methods are defined?</a:t>
            </a:r>
          </a:p>
          <a:p>
            <a:r>
              <a:rPr lang="en-CA" dirty="0" smtClean="0"/>
              <a:t>For most programming languages, these are </a:t>
            </a:r>
            <a:r>
              <a:rPr lang="en-CA" i="1" dirty="0" smtClean="0"/>
              <a:t>provably impossible </a:t>
            </a:r>
            <a:r>
              <a:rPr lang="en-CA" dirty="0" smtClean="0"/>
              <a:t>in a CFG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 in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r>
              <a:rPr lang="en-CA" smtClean="0"/>
              <a:t>: </a:t>
            </a:r>
            <a:r>
              <a:rPr lang="en-CA" smtClean="0"/>
              <a:t>Perl</a:t>
            </a:r>
            <a:endParaRPr lang="en-CA" dirty="0" smtClean="0"/>
          </a:p>
          <a:p>
            <a:r>
              <a:rPr lang="en-CA" dirty="0" smtClean="0"/>
              <a:t>Often implemented by preserving symbol table at runtime</a:t>
            </a:r>
          </a:p>
          <a:p>
            <a:r>
              <a:rPr lang="en-CA" dirty="0" smtClean="0"/>
              <a:t>Often less efficient than static scoping </a:t>
            </a:r>
          </a:p>
          <a:p>
            <a:pPr lvl="1"/>
            <a:r>
              <a:rPr lang="en-CA" dirty="0" smtClean="0"/>
              <a:t>Compiler cannot hardcode location of variables</a:t>
            </a:r>
          </a:p>
          <a:p>
            <a:pPr lvl="1"/>
            <a:r>
              <a:rPr lang="en-CA" dirty="0" smtClean="0"/>
              <a:t>Names must be resolved at runtime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4114800"/>
          </a:xfrm>
        </p:spPr>
        <p:txBody>
          <a:bodyPr/>
          <a:lstStyle/>
          <a:p>
            <a:r>
              <a:rPr lang="en-CA" sz="2000" dirty="0">
                <a:solidFill>
                  <a:schemeClr val="accent2"/>
                </a:solidFill>
              </a:rPr>
              <a:t>Semantic </a:t>
            </a:r>
            <a:r>
              <a:rPr lang="en-CA" sz="2000" dirty="0" smtClean="0">
                <a:solidFill>
                  <a:schemeClr val="accent2"/>
                </a:solidFill>
              </a:rPr>
              <a:t>analysis</a:t>
            </a:r>
            <a:r>
              <a:rPr lang="en-CA" sz="2000" dirty="0" smtClean="0"/>
              <a:t> verifies </a:t>
            </a:r>
            <a:r>
              <a:rPr lang="en-CA" sz="2000" dirty="0"/>
              <a:t>that a syntactically valid program is </a:t>
            </a:r>
            <a:r>
              <a:rPr lang="en-CA" sz="2000" dirty="0" smtClean="0"/>
              <a:t>correctly-formed </a:t>
            </a:r>
            <a:r>
              <a:rPr lang="en-CA" sz="2000" dirty="0"/>
              <a:t>and computes </a:t>
            </a:r>
            <a:r>
              <a:rPr lang="en-CA" sz="2000" dirty="0" smtClean="0"/>
              <a:t>additional information </a:t>
            </a:r>
            <a:r>
              <a:rPr lang="en-CA" sz="2000" dirty="0"/>
              <a:t>about the </a:t>
            </a:r>
            <a:r>
              <a:rPr lang="en-CA" sz="2000" dirty="0" smtClean="0"/>
              <a:t>meaning </a:t>
            </a:r>
            <a:r>
              <a:rPr lang="en-CA" sz="2000" dirty="0"/>
              <a:t>of the program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Scope </a:t>
            </a:r>
            <a:r>
              <a:rPr lang="en-CA" sz="2000" dirty="0" smtClean="0">
                <a:solidFill>
                  <a:schemeClr val="accent2"/>
                </a:solidFill>
              </a:rPr>
              <a:t>checking</a:t>
            </a:r>
            <a:r>
              <a:rPr lang="en-CA" sz="2000" dirty="0" smtClean="0"/>
              <a:t> determines </a:t>
            </a:r>
            <a:r>
              <a:rPr lang="en-CA" sz="2000" dirty="0"/>
              <a:t>what objects or classes are referred to </a:t>
            </a:r>
            <a:r>
              <a:rPr lang="en-CA" sz="2000" dirty="0" smtClean="0"/>
              <a:t>by </a:t>
            </a:r>
            <a:r>
              <a:rPr lang="en-CA" sz="2000" dirty="0"/>
              <a:t>each name in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Scope checking is usually done with </a:t>
            </a:r>
            <a:r>
              <a:rPr lang="en-CA" sz="2000" dirty="0" smtClean="0"/>
              <a:t>a </a:t>
            </a:r>
            <a:r>
              <a:rPr lang="en-CA" sz="2000" dirty="0" smtClean="0">
                <a:solidFill>
                  <a:schemeClr val="accent2"/>
                </a:solidFill>
              </a:rPr>
              <a:t>symbol table</a:t>
            </a:r>
            <a:r>
              <a:rPr lang="en-CA" sz="2000" dirty="0" smtClean="0"/>
              <a:t> implemented either </a:t>
            </a:r>
            <a:r>
              <a:rPr lang="en-CA" sz="2000" dirty="0"/>
              <a:t>as a stack or </a:t>
            </a:r>
            <a:r>
              <a:rPr lang="en-CA" sz="2000" dirty="0" smtClean="0">
                <a:solidFill>
                  <a:schemeClr val="accent2"/>
                </a:solidFill>
              </a:rPr>
              <a:t>spaghetti stack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object-oriented programs, the scope for a derived class is often </a:t>
            </a:r>
            <a:r>
              <a:rPr lang="en-CA" sz="2000" dirty="0" smtClean="0"/>
              <a:t>placed </a:t>
            </a:r>
            <a:r>
              <a:rPr lang="en-CA" sz="2000" dirty="0"/>
              <a:t>inside of the scope of a base class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Some semantic analyzers operate in multiple passes in order to gain </a:t>
            </a:r>
            <a:r>
              <a:rPr lang="en-CA" sz="2000" dirty="0" smtClean="0"/>
              <a:t>more </a:t>
            </a:r>
            <a:r>
              <a:rPr lang="en-CA" sz="2000" dirty="0"/>
              <a:t>information about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dynamic scoping, the actual execution of a program determines </a:t>
            </a:r>
            <a:r>
              <a:rPr lang="en-CA" sz="2000" dirty="0" smtClean="0"/>
              <a:t>what </a:t>
            </a:r>
            <a:r>
              <a:rPr lang="en-CA" sz="2000" dirty="0"/>
              <a:t>each name refers </a:t>
            </a:r>
            <a:r>
              <a:rPr lang="en-CA" sz="2000" dirty="0" smtClean="0"/>
              <a:t>to.</a:t>
            </a:r>
          </a:p>
          <a:p>
            <a:r>
              <a:rPr lang="en-CA" sz="2000" dirty="0" smtClean="0"/>
              <a:t>With </a:t>
            </a:r>
            <a:r>
              <a:rPr lang="en-CA" sz="2000" dirty="0"/>
              <a:t>multiple inheritance, a name may need to be searched for along </a:t>
            </a:r>
            <a:r>
              <a:rPr lang="en-CA" sz="2000" dirty="0" smtClean="0"/>
              <a:t>multiple </a:t>
            </a:r>
            <a:r>
              <a:rPr lang="en-CA" sz="2000" dirty="0"/>
              <a:t>paths.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</a:t>
            </a:r>
            <a:r>
              <a:rPr lang="en-CA" dirty="0"/>
              <a:t>S</a:t>
            </a:r>
            <a:r>
              <a:rPr lang="en-CA" dirty="0" smtClean="0"/>
              <a:t>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Grammars</a:t>
            </a:r>
          </a:p>
          <a:p>
            <a:pPr lvl="1"/>
            <a:r>
              <a:rPr lang="en-CA" dirty="0" smtClean="0"/>
              <a:t>Augment parsing rules to do checking during parsing</a:t>
            </a:r>
          </a:p>
          <a:p>
            <a:pPr lvl="1"/>
            <a:r>
              <a:rPr lang="en-CA" dirty="0" smtClean="0"/>
              <a:t>Has its limitations</a:t>
            </a:r>
          </a:p>
          <a:p>
            <a:r>
              <a:rPr lang="en-CA" dirty="0" smtClean="0"/>
              <a:t>Recursive AST Walk</a:t>
            </a:r>
          </a:p>
          <a:p>
            <a:pPr lvl="1"/>
            <a:r>
              <a:rPr lang="en-CA" dirty="0" smtClean="0"/>
              <a:t>Construct the AST, then use recursion to explore the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6040"/>
            <a:ext cx="77724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Scoping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A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A;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A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A</a:t>
            </a:r>
            <a:r>
              <a:rPr lang="en-CA" sz="2000" dirty="0" smtClean="0"/>
              <a:t> (A  A)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A.A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A ( (A)  A);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.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)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x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x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x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x = x;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(x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</a:t>
            </a:r>
            <a:r>
              <a:rPr lang="en-CA" sz="2000" dirty="0" smtClean="0">
                <a:solidFill>
                  <a:srgbClr val="FF0000"/>
                </a:solidFill>
              </a:rPr>
              <a:t>x</a:t>
            </a:r>
            <a:r>
              <a:rPr lang="en-CA" sz="2000" dirty="0" smtClean="0"/>
              <a:t>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</a:t>
            </a:r>
            <a:r>
              <a:rPr lang="en-CA" sz="2000" dirty="0" smtClean="0">
                <a:solidFill>
                  <a:srgbClr val="00B050"/>
                </a:solidFill>
              </a:rPr>
              <a:t>x</a:t>
            </a:r>
            <a:r>
              <a:rPr lang="en-CA" sz="2000" dirty="0" smtClean="0"/>
              <a:t>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 =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scope</a:t>
            </a:r>
            <a:r>
              <a:rPr lang="en-CA" dirty="0" smtClean="0"/>
              <a:t> of an entity is the set of locations in a program where that entity’s name refers to that entity.</a:t>
            </a:r>
          </a:p>
          <a:p>
            <a:r>
              <a:rPr lang="en-CA" dirty="0" smtClean="0"/>
              <a:t>The introduction of new variables into scope may hide older variables</a:t>
            </a:r>
          </a:p>
          <a:p>
            <a:r>
              <a:rPr lang="en-CA" dirty="0" smtClean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321-571D-4648-88F3-979CD16C649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30F9-E303-BE4A-82E7-6E5579FCD30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is in scope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Program is lexically well-formed</a:t>
            </a:r>
          </a:p>
          <a:p>
            <a:pPr lvl="1"/>
            <a:r>
              <a:rPr lang="en-CA" dirty="0" smtClean="0"/>
              <a:t>Identifiers have valid names</a:t>
            </a:r>
          </a:p>
          <a:p>
            <a:pPr lvl="1"/>
            <a:r>
              <a:rPr lang="en-CA" dirty="0" smtClean="0"/>
              <a:t>Strings are properly terminated</a:t>
            </a:r>
          </a:p>
          <a:p>
            <a:pPr lvl="1"/>
            <a:r>
              <a:rPr lang="en-CA" dirty="0" smtClean="0"/>
              <a:t>No unknown characters</a:t>
            </a:r>
          </a:p>
          <a:p>
            <a:r>
              <a:rPr lang="en-CA" dirty="0" smtClean="0"/>
              <a:t>Program is syntactically well-formed:</a:t>
            </a:r>
          </a:p>
          <a:p>
            <a:pPr lvl="1"/>
            <a:r>
              <a:rPr lang="en-CA" dirty="0" smtClean="0"/>
              <a:t>Class declaration have the correct structure</a:t>
            </a:r>
          </a:p>
          <a:p>
            <a:pPr lvl="1"/>
            <a:r>
              <a:rPr lang="en-CA" dirty="0" err="1" smtClean="0"/>
              <a:t>Experssions</a:t>
            </a:r>
            <a:r>
              <a:rPr lang="en-CA" dirty="0" smtClean="0"/>
              <a:t> are syntactically valid</a:t>
            </a:r>
          </a:p>
          <a:p>
            <a:r>
              <a:rPr lang="en-CA" dirty="0" smtClean="0"/>
              <a:t>Does this mean that the program is legal?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 </a:t>
            </a:r>
            <a:r>
              <a:rPr lang="en-CA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</a:t>
            </a:r>
            <a:r>
              <a:rPr lang="en-CA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=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>
                <a:solidFill>
                  <a:srgbClr val="FF0000"/>
                </a:solidFill>
              </a:rPr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73006" y="5762400"/>
            <a:ext cx="254686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81" y="5021384"/>
            <a:ext cx="670669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832000"/>
            <a:ext cx="108012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3192040"/>
            <a:ext cx="312872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86776" y="3192040"/>
            <a:ext cx="73773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21132" y="3940696"/>
            <a:ext cx="1306945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 smtClean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 smtClean="0"/>
              <a:t>int</a:t>
            </a:r>
            <a:r>
              <a:rPr lang="en-CA" sz="2000" dirty="0" smtClean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/>
              <a:t>) </a:t>
            </a:r>
            <a:r>
              <a:rPr lang="en-CA" sz="2000" dirty="0" smtClean="0"/>
              <a:t>void {</a:t>
            </a:r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563888" y="2492896"/>
            <a:ext cx="576064" cy="519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95936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defin</a:t>
            </a:r>
            <a:r>
              <a:rPr lang="en-CA" sz="2000" dirty="0" smtClean="0">
                <a:solidFill>
                  <a:srgbClr val="FF0000"/>
                </a:solidFill>
              </a:rPr>
              <a:t>e Array type as local variable</a:t>
            </a:r>
            <a:endParaRPr lang="en-CA" sz="2000" dirty="0" smtClean="0">
              <a:solidFill>
                <a:srgbClr val="FF0000"/>
              </a:solidFill>
            </a:endParaRPr>
          </a:p>
          <a:p>
            <a:r>
              <a:rPr lang="en-CA" sz="2000" dirty="0" smtClean="0">
                <a:solidFill>
                  <a:srgbClr val="FF0000"/>
                </a:solidFill>
              </a:rPr>
              <a:t>Cannot </a:t>
            </a:r>
            <a:r>
              <a:rPr lang="en-CA" sz="2000" dirty="0" smtClean="0">
                <a:solidFill>
                  <a:srgbClr val="FF0000"/>
                </a:solidFill>
              </a:rPr>
              <a:t>define Array of size 0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Variable not declared 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88024" y="3124999"/>
            <a:ext cx="576064" cy="23199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04048" y="35010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multiply </a:t>
            </a:r>
            <a:r>
              <a:rPr lang="en-CA" sz="2000" dirty="0" err="1" smtClean="0">
                <a:solidFill>
                  <a:srgbClr val="FF0000"/>
                </a:solidFill>
              </a:rPr>
              <a:t>boolean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563888" y="3552080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1475657" y="3372060"/>
            <a:ext cx="670783" cy="568636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36512" y="2966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redefine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functions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454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add void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3995936" y="4725144"/>
            <a:ext cx="1008112" cy="29624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83968" y="56931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No main function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19872" y="5897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Ensure that the program has a well-defined meaning</a:t>
            </a:r>
          </a:p>
          <a:p>
            <a:r>
              <a:rPr lang="en-CA" dirty="0" smtClean="0"/>
              <a:t>Verifies properties of the program that are not caught during the earlier phases</a:t>
            </a:r>
          </a:p>
          <a:p>
            <a:pPr lvl="1"/>
            <a:r>
              <a:rPr lang="en-CA" dirty="0" smtClean="0"/>
              <a:t>All variables are declared before use</a:t>
            </a:r>
          </a:p>
          <a:p>
            <a:pPr lvl="1"/>
            <a:r>
              <a:rPr lang="en-CA" dirty="0" smtClean="0"/>
              <a:t>Types are used correctly in expressions </a:t>
            </a:r>
          </a:p>
          <a:p>
            <a:pPr lvl="1"/>
            <a:r>
              <a:rPr lang="en-CA" dirty="0" smtClean="0"/>
              <a:t>Method calls have correct number and types of parameters and return value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321-571D-4648-88F3-979CD16C649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30F9-E303-BE4A-82E7-6E5579FCD303}" type="slidenum">
              <a:rPr lang="en-US"/>
              <a:pPr/>
              <a:t>52</a:t>
            </a:fld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Typical implementation: stack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Operations: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Insert symbol: add a new identifier to the current scope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Lookup symbol: Given an identifier, </a:t>
            </a:r>
            <a:r>
              <a:rPr lang="en-US" sz="2400" dirty="0"/>
              <a:t>find a </a:t>
            </a:r>
            <a:r>
              <a:rPr lang="en-US" sz="2400" dirty="0" smtClean="0"/>
              <a:t>descriptor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 Symbol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88"/>
            <a:ext cx="7772400" cy="4114800"/>
          </a:xfrm>
        </p:spPr>
        <p:txBody>
          <a:bodyPr/>
          <a:lstStyle/>
          <a:p>
            <a:r>
              <a:rPr lang="en-CA" sz="2800" dirty="0" smtClean="0"/>
              <a:t>To process a portion of the program that creates a scope (block statements, function calls, classes, etc.)</a:t>
            </a:r>
          </a:p>
          <a:p>
            <a:pPr lvl="1"/>
            <a:r>
              <a:rPr lang="en-CA" sz="2400" dirty="0" smtClean="0"/>
              <a:t>Enter a new scope</a:t>
            </a:r>
          </a:p>
          <a:p>
            <a:pPr lvl="1"/>
            <a:r>
              <a:rPr lang="en-CA" sz="2400" dirty="0" smtClean="0"/>
              <a:t>Add all variable declarations to the symbol table</a:t>
            </a:r>
          </a:p>
          <a:p>
            <a:pPr lvl="1"/>
            <a:r>
              <a:rPr lang="en-CA" sz="2400" dirty="0" smtClean="0"/>
              <a:t>Process the body of the block/function/class</a:t>
            </a:r>
          </a:p>
          <a:p>
            <a:pPr lvl="1"/>
            <a:r>
              <a:rPr lang="en-CA" sz="2400" dirty="0" smtClean="0"/>
              <a:t>Exit the scope</a:t>
            </a:r>
          </a:p>
          <a:p>
            <a:r>
              <a:rPr lang="en-CA" sz="2800" dirty="0" smtClean="0"/>
              <a:t>Much of semantic analysis is defined over the parse tree using symbol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06084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334024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60776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212976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846760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0232" y="5805264"/>
            <a:ext cx="1800200" cy="648072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W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9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588225" y="4833156"/>
            <a:ext cx="900100" cy="10441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476800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</a:t>
            </a:r>
            <a:r>
              <a:rPr lang="en-CA" dirty="0" smtClean="0"/>
              <a:t>all/most of the incorrect programs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Spaghetti 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Treat the symbol table as a linked structure of scopes</a:t>
            </a:r>
          </a:p>
          <a:p>
            <a:r>
              <a:rPr lang="en-CA" dirty="0" smtClean="0"/>
              <a:t>Each scope stores a pointer to its parent, but not vice-versa</a:t>
            </a:r>
          </a:p>
          <a:p>
            <a:r>
              <a:rPr lang="en-CA" dirty="0" smtClean="0"/>
              <a:t>From any point in the program, symbol table appears to be a stack</a:t>
            </a:r>
          </a:p>
          <a:p>
            <a:r>
              <a:rPr lang="en-CA" dirty="0" smtClean="0"/>
              <a:t>This is called a </a:t>
            </a:r>
            <a:r>
              <a:rPr lang="en-CA" dirty="0" smtClean="0">
                <a:solidFill>
                  <a:schemeClr val="accent2"/>
                </a:solidFill>
              </a:rPr>
              <a:t>spaghetti stack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Two Interpretations?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paghetti stack more accurately captures the scoping structure</a:t>
            </a:r>
          </a:p>
          <a:p>
            <a:r>
              <a:rPr lang="en-CA" dirty="0" smtClean="0"/>
              <a:t>S</a:t>
            </a:r>
            <a:r>
              <a:rPr lang="en-CA" dirty="0"/>
              <a:t>paghetti stack </a:t>
            </a:r>
            <a:r>
              <a:rPr lang="en-CA" dirty="0" smtClean="0"/>
              <a:t>is a </a:t>
            </a:r>
            <a:r>
              <a:rPr lang="en-CA" i="1" dirty="0" smtClean="0"/>
              <a:t>static structure</a:t>
            </a:r>
            <a:r>
              <a:rPr lang="en-CA" dirty="0" smtClean="0"/>
              <a:t>; explicit stack is </a:t>
            </a:r>
            <a:r>
              <a:rPr lang="en-CA" i="1" dirty="0" smtClean="0"/>
              <a:t>dynamic structure</a:t>
            </a:r>
          </a:p>
          <a:p>
            <a:r>
              <a:rPr lang="en-CA" dirty="0" smtClean="0"/>
              <a:t>Explicit stack is an optimization of a spaghetti 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derivedInt</a:t>
                    </a:r>
                    <a:r>
                      <a:rPr lang="en-CA" dirty="0" smtClean="0"/>
                      <a:t>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smtClean="0">
                <a:solidFill>
                  <a:srgbClr val="FF0000"/>
                </a:solidFill>
              </a:rPr>
              <a:t>public void </a:t>
            </a:r>
            <a:r>
              <a:rPr lang="en-CA" sz="1800" kern="0" dirty="0" err="1" smtClean="0">
                <a:solidFill>
                  <a:srgbClr val="FF0000"/>
                </a:solidFill>
              </a:rPr>
              <a:t>doSomething</a:t>
            </a:r>
            <a:r>
              <a:rPr lang="en-CA" sz="1800" kern="0" dirty="0" smtClean="0">
                <a:solidFill>
                  <a:srgbClr val="FF0000"/>
                </a:solidFill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</a:t>
            </a:r>
            <a:r>
              <a:rPr lang="en-CA" sz="1800" kern="0" dirty="0" err="1" smtClean="0">
                <a:solidFill>
                  <a:srgbClr val="FF0000"/>
                </a:solidFill>
              </a:rPr>
              <a:t>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b</a:t>
            </a:r>
            <a:r>
              <a:rPr lang="en-CA" sz="1800" kern="0" dirty="0" err="1" smtClean="0">
                <a:solidFill>
                  <a:srgbClr val="FF0000"/>
                </a:solidFill>
              </a:rPr>
              <a:t>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derivedInt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86288" y="3924314"/>
            <a:ext cx="143764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 ()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var</a:t>
            </a:r>
            <a:r>
              <a:rPr lang="en-CA" dirty="0"/>
              <a:t> x </a:t>
            </a:r>
            <a:r>
              <a:rPr lang="en-CA" dirty="0" smtClean="0"/>
              <a:t>string;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(false) 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smtClean="0"/>
              <a:t>x = 137;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4233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Safe! cannot happen!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>
            <a:off x="3203848" y="4284354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 and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Typically, the scope for a derived class will store a link to the scope of its base class</a:t>
            </a:r>
          </a:p>
          <a:p>
            <a:r>
              <a:rPr lang="en-CA" dirty="0" smtClean="0"/>
              <a:t>Looking up a field of a class traverses the scope chain until that field is found or a semantic error is found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smtClean="0">
                <a:solidFill>
                  <a:srgbClr val="FF0000"/>
                </a:solidFill>
              </a:rPr>
              <a:t>value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lang="en-CA" sz="1800" dirty="0">
                <a:solidFill>
                  <a:schemeClr val="accent3"/>
                </a:solidFill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08520" y="2708920"/>
            <a:ext cx="1739544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</a:t>
            </a:r>
            <a:r>
              <a:rPr lang="en-CA" dirty="0" err="1" smtClean="0"/>
              <a:t>fibonacci</a:t>
            </a:r>
            <a:r>
              <a:rPr lang="en-CA" dirty="0"/>
              <a:t> (n </a:t>
            </a:r>
            <a:r>
              <a:rPr lang="en-CA" dirty="0" err="1" smtClean="0"/>
              <a:t>int</a:t>
            </a:r>
            <a:r>
              <a:rPr lang="en-CA" dirty="0" smtClean="0"/>
              <a:t>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 n&lt;=1 ) 	return 0;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</a:t>
            </a:r>
            <a:r>
              <a:rPr lang="en-CA" dirty="0" err="1" smtClean="0"/>
              <a:t>fibonacci</a:t>
            </a:r>
            <a:r>
              <a:rPr lang="en-CA" dirty="0"/>
              <a:t> </a:t>
            </a:r>
            <a:r>
              <a:rPr lang="en-CA" dirty="0" smtClean="0"/>
              <a:t>(n-1) + </a:t>
            </a:r>
            <a:r>
              <a:rPr lang="en-CA" dirty="0" err="1" smtClean="0"/>
              <a:t>fibonacci</a:t>
            </a:r>
            <a:r>
              <a:rPr lang="en-CA" dirty="0" smtClean="0"/>
              <a:t>(n-2)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</a:t>
            </a:r>
            <a:r>
              <a:rPr lang="en-CA" dirty="0" err="1" smtClean="0"/>
              <a:t>print_int</a:t>
            </a:r>
            <a:r>
              <a:rPr lang="en-CA" dirty="0" smtClean="0"/>
              <a:t> (</a:t>
            </a:r>
            <a:r>
              <a:rPr lang="en-CA" dirty="0" err="1" smtClean="0"/>
              <a:t>fibonacci</a:t>
            </a:r>
            <a:r>
              <a:rPr lang="en-CA" dirty="0" smtClean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8144" y="19888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Incorrect! Should be “return n;”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4427984" y="2342783"/>
            <a:ext cx="1656184" cy="366137"/>
          </a:xfrm>
          <a:prstGeom prst="curvedConnector3">
            <a:avLst>
              <a:gd name="adj1" fmla="val -26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Disambiguating Scopes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Maintain a second table of pointers into the scope stack</a:t>
            </a:r>
          </a:p>
          <a:p>
            <a:r>
              <a:rPr lang="en-CA" dirty="0" smtClean="0"/>
              <a:t>When looking up a value in a specific scope, begin the search from that scope</a:t>
            </a:r>
          </a:p>
          <a:p>
            <a:r>
              <a:rPr lang="en-CA" dirty="0" smtClean="0"/>
              <a:t>Some languages allow you to jump up to any arbitrary base class (for example, C++)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6300192" y="2392312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39752" y="3284984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C++ and Java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0122" y="2050504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</a:t>
            </a:r>
            <a:r>
              <a:rPr lang="en-CA" sz="2000" kern="0" dirty="0"/>
              <a:t>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</a:t>
            </a:r>
            <a:r>
              <a:rPr lang="en-CA" sz="2000" kern="0" dirty="0" smtClean="0"/>
              <a:t>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96506" y="2060848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private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</a:t>
            </a:r>
            <a:r>
              <a:rPr lang="en-CA" sz="2000" kern="0" dirty="0" smtClean="0"/>
              <a:t>private 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cxnSp>
        <p:nvCxnSpPr>
          <p:cNvPr id="9" name="Curved Connector 8"/>
          <p:cNvCxnSpPr>
            <a:endCxn id="6" idx="1"/>
          </p:cNvCxnSpPr>
          <p:nvPr/>
        </p:nvCxnSpPr>
        <p:spPr bwMode="auto">
          <a:xfrm rot="10800000" flipV="1">
            <a:off x="1540122" y="3645024"/>
            <a:ext cx="1170122" cy="462880"/>
          </a:xfrm>
          <a:prstGeom prst="curvedConnector3">
            <a:avLst>
              <a:gd name="adj1" fmla="val -221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-108520" y="371703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Error: B not declared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 bwMode="auto">
          <a:xfrm>
            <a:off x="6746522" y="2780928"/>
            <a:ext cx="446331" cy="27206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948264" y="285293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Perfectly fine!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1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Our predictive parsing methods always scan the input from left-to-right</a:t>
            </a:r>
          </a:p>
          <a:p>
            <a:pPr lvl="1"/>
            <a:r>
              <a:rPr lang="en-CA" sz="2000" dirty="0" smtClean="0"/>
              <a:t>LL(1), LR(0), </a:t>
            </a:r>
            <a:r>
              <a:rPr lang="en-CA" sz="2000" dirty="0" smtClean="0"/>
              <a:t>SLR(1), LALR(</a:t>
            </a:r>
            <a:r>
              <a:rPr lang="en-CA" sz="2000" dirty="0" smtClean="0"/>
              <a:t>1),..</a:t>
            </a:r>
          </a:p>
          <a:p>
            <a:r>
              <a:rPr lang="en-CA" sz="2400" dirty="0" smtClean="0"/>
              <a:t>Since we only need one token of </a:t>
            </a:r>
            <a:r>
              <a:rPr lang="en-CA" sz="2400" dirty="0" err="1" smtClean="0"/>
              <a:t>lookahead</a:t>
            </a:r>
            <a:r>
              <a:rPr lang="en-CA" sz="2400" dirty="0" smtClean="0"/>
              <a:t>, we can do </a:t>
            </a:r>
            <a:r>
              <a:rPr lang="en-CA" sz="2400" dirty="0"/>
              <a:t>lexical analysis</a:t>
            </a:r>
            <a:r>
              <a:rPr lang="en-CA" sz="2400" dirty="0" smtClean="0"/>
              <a:t> and parsing simultaneously in one pass over the file</a:t>
            </a:r>
          </a:p>
          <a:p>
            <a:r>
              <a:rPr lang="en-CA" sz="2400" dirty="0" smtClean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 smtClean="0"/>
              <a:t>Single pass compilers</a:t>
            </a:r>
          </a:p>
          <a:p>
            <a:r>
              <a:rPr lang="en-CA" sz="2400" dirty="0" smtClean="0"/>
              <a:t>Other compilers rescan the input multiple times</a:t>
            </a:r>
          </a:p>
          <a:p>
            <a:pPr lvl="1"/>
            <a:r>
              <a:rPr lang="en-CA" sz="2000" dirty="0" smtClean="0"/>
              <a:t>Multi-pass compilers</a:t>
            </a:r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languages are defined to support single-pass compilers</a:t>
            </a:r>
          </a:p>
          <a:p>
            <a:pPr lvl="1"/>
            <a:r>
              <a:rPr lang="en-CA" dirty="0" smtClean="0"/>
              <a:t>C, C++</a:t>
            </a:r>
          </a:p>
          <a:p>
            <a:r>
              <a:rPr lang="en-CA" dirty="0" smtClean="0"/>
              <a:t>Some languages require multi-passes</a:t>
            </a:r>
          </a:p>
          <a:p>
            <a:pPr lvl="1"/>
            <a:r>
              <a:rPr lang="en-CA" dirty="0" smtClean="0"/>
              <a:t>Java</a:t>
            </a:r>
          </a:p>
          <a:p>
            <a:r>
              <a:rPr lang="en-CA" dirty="0" smtClean="0"/>
              <a:t>Most modern compilers uses many passes over the input program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Completely parse the input into an abstract syntax tree (first pass)</a:t>
            </a:r>
          </a:p>
          <a:p>
            <a:r>
              <a:rPr lang="en-CA" dirty="0" smtClean="0"/>
              <a:t>Walk the AST, gathering information about classes (second pass)</a:t>
            </a:r>
          </a:p>
          <a:p>
            <a:r>
              <a:rPr lang="en-CA" dirty="0" smtClean="0"/>
              <a:t>Walk the AST checking other properties (third pass)</a:t>
            </a:r>
          </a:p>
          <a:p>
            <a:r>
              <a:rPr lang="en-CA" dirty="0" smtClean="0"/>
              <a:t>Could combine some of these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and Dynamic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scoping we’ve seen so far is called </a:t>
            </a:r>
            <a:r>
              <a:rPr lang="en-CA" dirty="0" smtClean="0">
                <a:solidFill>
                  <a:schemeClr val="accent2"/>
                </a:solidFill>
              </a:rPr>
              <a:t>static scoping</a:t>
            </a:r>
            <a:r>
              <a:rPr lang="en-CA" dirty="0" smtClean="0"/>
              <a:t> and is done at compile time</a:t>
            </a:r>
          </a:p>
          <a:p>
            <a:pPr lvl="1"/>
            <a:r>
              <a:rPr lang="en-CA" dirty="0" smtClean="0"/>
              <a:t>Identifiers refer to logically related variables</a:t>
            </a:r>
          </a:p>
          <a:p>
            <a:r>
              <a:rPr lang="en-CA" dirty="0" smtClean="0"/>
              <a:t>Some languages uses </a:t>
            </a:r>
            <a:r>
              <a:rPr lang="en-CA" dirty="0" smtClean="0">
                <a:solidFill>
                  <a:schemeClr val="accent2"/>
                </a:solidFill>
              </a:rPr>
              <a:t>dynamic scoping</a:t>
            </a:r>
            <a:r>
              <a:rPr lang="en-CA" dirty="0" smtClean="0"/>
              <a:t>, which is done at runtime</a:t>
            </a:r>
          </a:p>
          <a:p>
            <a:pPr lvl="1"/>
            <a:r>
              <a:rPr lang="en-CA" dirty="0" smtClean="0"/>
              <a:t>Identifiers refer to the variable with that name that is closely nested at runtime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the largest number of incorrect </a:t>
            </a:r>
            <a:r>
              <a:rPr lang="en-CA" dirty="0" smtClean="0"/>
              <a:t>programs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</a:p>
          <a:p>
            <a:endParaRPr lang="en-CA" dirty="0"/>
          </a:p>
          <a:p>
            <a:r>
              <a:rPr lang="en-CA" dirty="0" smtClean="0"/>
              <a:t>Work fast!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10632</Words>
  <Application>Microsoft Macintosh PowerPoint</Application>
  <PresentationFormat>On-screen Show (4:3)</PresentationFormat>
  <Paragraphs>3141</Paragraphs>
  <Slides>114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Blank Presentation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Scoping in C++ and Java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661</cp:revision>
  <cp:lastPrinted>2011-11-29T07:16:29Z</cp:lastPrinted>
  <dcterms:created xsi:type="dcterms:W3CDTF">2011-11-29T07:13:39Z</dcterms:created>
  <dcterms:modified xsi:type="dcterms:W3CDTF">2016-07-05T18:13:55Z</dcterms:modified>
</cp:coreProperties>
</file>