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406" r:id="rId2"/>
    <p:sldId id="359" r:id="rId3"/>
    <p:sldId id="308" r:id="rId4"/>
    <p:sldId id="309" r:id="rId5"/>
    <p:sldId id="310" r:id="rId6"/>
    <p:sldId id="311" r:id="rId7"/>
    <p:sldId id="313" r:id="rId8"/>
    <p:sldId id="314" r:id="rId9"/>
    <p:sldId id="315" r:id="rId10"/>
    <p:sldId id="316" r:id="rId11"/>
    <p:sldId id="322" r:id="rId12"/>
    <p:sldId id="323" r:id="rId13"/>
    <p:sldId id="324" r:id="rId14"/>
    <p:sldId id="325" r:id="rId15"/>
    <p:sldId id="326" r:id="rId16"/>
    <p:sldId id="327" r:id="rId17"/>
    <p:sldId id="319" r:id="rId18"/>
    <p:sldId id="320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7" r:id="rId27"/>
    <p:sldId id="336" r:id="rId28"/>
    <p:sldId id="338" r:id="rId29"/>
    <p:sldId id="339" r:id="rId30"/>
    <p:sldId id="340" r:id="rId31"/>
    <p:sldId id="341" r:id="rId32"/>
    <p:sldId id="358" r:id="rId3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96"/>
    <p:restoredTop sz="90884"/>
  </p:normalViewPr>
  <p:slideViewPr>
    <p:cSldViewPr>
      <p:cViewPr varScale="1">
        <p:scale>
          <a:sx n="144" d="100"/>
          <a:sy n="144" d="100"/>
        </p:scale>
        <p:origin x="208" y="2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A2236-E08B-F442-8949-EA311970E51B}" type="datetimeFigureOut">
              <a:rPr lang="en-US" smtClean="0">
                <a:latin typeface="Calibri"/>
              </a:rPr>
              <a:t>11/14/20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2D5BB-25C1-D84D-8DD1-F06E568294B6}" type="slidenum">
              <a:rPr lang="en-US" smtClean="0">
                <a:latin typeface="Calibri"/>
              </a:rPr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40138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58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fld id="{ACA41FD9-E486-2243-90FC-80651AF85E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451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92A5EA-A963-734C-844B-30A50B80422B}" type="slidenum">
              <a:rPr lang="en-US"/>
              <a:pPr/>
              <a:t>17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CBA5C-3878-7D45-BC2B-B7336FBB9E49}" type="slidenum">
              <a:rPr lang="en-US"/>
              <a:pPr/>
              <a:t>18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8BEE-B66E-5E46-B50F-23B30D56323F}" type="datetime1">
              <a:rPr lang="en-CA" smtClean="0"/>
              <a:t>2020-11-14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8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5F46-E862-7041-B839-1084A839C514}" type="datetime1">
              <a:rPr lang="en-CA" smtClean="0"/>
              <a:t>2020-11-14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6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5934-2EEA-454B-B47B-39481B16D93C}" type="datetime1">
              <a:rPr lang="en-CA" smtClean="0"/>
              <a:t>2020-11-14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38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4061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33CDF6D5-475A-F046-87CA-412EB71D7141}" type="datetime1">
              <a:rPr lang="en-CA" smtClean="0"/>
              <a:t>2020-11-14</a:t>
            </a:fld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934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6BE7-D4FF-0747-A46D-9D28D6793F9A}" type="datetime1">
              <a:rPr lang="en-CA" smtClean="0"/>
              <a:t>2020-11-14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1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2D8A-ADE8-E648-9A51-673455F77FA4}" type="datetime1">
              <a:rPr lang="en-CA" smtClean="0"/>
              <a:t>2020-11-14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4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D21D-FE66-404B-9D48-8813A41FDE83}" type="datetime1">
              <a:rPr lang="en-CA" smtClean="0"/>
              <a:t>2020-11-14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4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913A-9187-9E4F-99AD-E5F9D3D715A1}" type="datetime1">
              <a:rPr lang="en-CA" smtClean="0"/>
              <a:t>2020-11-14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5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FCF0-750B-2849-A907-F64332DB8FEE}" type="datetime1">
              <a:rPr lang="en-CA" smtClean="0"/>
              <a:t>2020-11-14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4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F663-3970-9B45-8274-AA8FABDA274B}" type="datetime1">
              <a:rPr lang="en-CA" smtClean="0"/>
              <a:t>2020-11-14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5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09A3-0E53-524E-A233-B12C5DA91D99}" type="datetime1">
              <a:rPr lang="en-CA" smtClean="0"/>
              <a:t>2020-11-14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1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DF68-DD51-514E-B179-E22080947065}" type="datetime1">
              <a:rPr lang="en-CA" smtClean="0"/>
              <a:t>2020-11-14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CFB5B512-1C0B-5F4A-B1D8-07EED328189A}" type="datetime1">
              <a:rPr lang="en-CA" smtClean="0"/>
              <a:t>2020-11-14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8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Allocation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 dirty="0">
                <a:solidFill>
                  <a:srgbClr val="888888"/>
                </a:solidFill>
                <a:ea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dirty="0">
                <a:solidFill>
                  <a:srgbClr val="888888"/>
                </a:solidFill>
                <a:ea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 dirty="0" err="1">
                <a:solidFill>
                  <a:srgbClr val="888888"/>
                </a:solidFill>
                <a:ea typeface="Calibri"/>
                <a:sym typeface="Calibri"/>
              </a:rPr>
              <a:t>anoopsarkar.github.io</a:t>
            </a:r>
            <a:r>
              <a:rPr lang="en-US" sz="1800" dirty="0">
                <a:solidFill>
                  <a:srgbClr val="888888"/>
                </a:solidFill>
                <a:ea typeface="Calibri"/>
                <a:sym typeface="Calibri"/>
              </a:rPr>
              <a:t>/compilers-class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2DF9-8F59-3B48-8E00-329792CA07D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hape 205">
            <a:extLst>
              <a:ext uri="{FF2B5EF4-FFF2-40B4-BE49-F238E27FC236}">
                <a16:creationId xmlns:a16="http://schemas.microsoft.com/office/drawing/2014/main" id="{06AC48B1-0FA3-9E4C-A50D-C4A051FE785F}"/>
              </a:ext>
            </a:extLst>
          </p:cNvPr>
          <p:cNvSpPr/>
          <p:nvPr/>
        </p:nvSpPr>
        <p:spPr>
          <a:xfrm>
            <a:off x="6156176" y="273525"/>
            <a:ext cx="2651011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OPT1: Register Allocation</a:t>
            </a:r>
          </a:p>
        </p:txBody>
      </p:sp>
    </p:spTree>
    <p:extLst>
      <p:ext uri="{BB962C8B-B14F-4D97-AF65-F5344CB8AC3E}">
        <p14:creationId xmlns:p14="http://schemas.microsoft.com/office/powerpoint/2010/main" val="1567051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Interference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Extracts exactly the information we need to characterize legal register allocation </a:t>
            </a:r>
          </a:p>
          <a:p>
            <a:r>
              <a:rPr lang="en-CA" dirty="0"/>
              <a:t>Gives the global view (i.e., over the entire control flow graph) of the register requirements</a:t>
            </a:r>
          </a:p>
          <a:p>
            <a:r>
              <a:rPr lang="en-CA" dirty="0"/>
              <a:t>After RIG construction the register allocation algorithm is architecture independent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Graph 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coloring of a graph is an assignment of colors to nodes, such that nodes connected by an edge have different colors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A graph is k-colorable if it has a coloring with k colors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187624" y="3000971"/>
            <a:ext cx="1605450" cy="888315"/>
            <a:chOff x="3285676" y="2550616"/>
            <a:chExt cx="2140600" cy="1184420"/>
          </a:xfrm>
        </p:grpSpPr>
        <p:grpSp>
          <p:nvGrpSpPr>
            <p:cNvPr id="7" name="Group 6"/>
            <p:cNvGrpSpPr/>
            <p:nvPr/>
          </p:nvGrpSpPr>
          <p:grpSpPr>
            <a:xfrm>
              <a:off x="4092620" y="2550616"/>
              <a:ext cx="494236" cy="662360"/>
              <a:chOff x="4092620" y="2550616"/>
              <a:chExt cx="494236" cy="662360"/>
            </a:xfrm>
          </p:grpSpPr>
          <p:sp>
            <p:nvSpPr>
              <p:cNvPr id="34" name="Oval 33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CA" sz="1800" dirty="0">
                  <a:latin typeface="Calibri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092620" y="2550616"/>
                <a:ext cx="49423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800" b="1" dirty="0">
                    <a:latin typeface="Calibri"/>
                  </a:rPr>
                  <a:t>a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648872" y="3242593"/>
              <a:ext cx="777404" cy="492443"/>
              <a:chOff x="3766020" y="1874441"/>
              <a:chExt cx="777404" cy="492443"/>
            </a:xfrm>
          </p:grpSpPr>
          <p:sp>
            <p:nvSpPr>
              <p:cNvPr id="30" name="Oval 29"/>
              <p:cNvSpPr/>
              <p:nvPr/>
            </p:nvSpPr>
            <p:spPr bwMode="auto">
              <a:xfrm>
                <a:off x="3766020" y="2090465"/>
                <a:ext cx="196385" cy="216024"/>
              </a:xfrm>
              <a:prstGeom prst="ellipse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CA" sz="1800" dirty="0">
                  <a:latin typeface="Calibri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049188" y="1874441"/>
                <a:ext cx="49423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800" b="1" dirty="0">
                    <a:latin typeface="Calibri"/>
                  </a:rPr>
                  <a:t>c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285676" y="3212976"/>
              <a:ext cx="546605" cy="492442"/>
              <a:chOff x="4221781" y="2780928"/>
              <a:chExt cx="546605" cy="492442"/>
            </a:xfrm>
          </p:grpSpPr>
          <p:sp>
            <p:nvSpPr>
              <p:cNvPr id="26" name="Oval 25"/>
              <p:cNvSpPr/>
              <p:nvPr/>
            </p:nvSpPr>
            <p:spPr bwMode="auto">
              <a:xfrm>
                <a:off x="4572001" y="3026569"/>
                <a:ext cx="196385" cy="216024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CA" sz="1800" dirty="0">
                  <a:latin typeface="Calibri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221781" y="2780928"/>
                <a:ext cx="494236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800" b="1" dirty="0">
                    <a:latin typeface="Calibri"/>
                  </a:rPr>
                  <a:t>f</a:t>
                </a:r>
              </a:p>
            </p:txBody>
          </p:sp>
        </p:grpSp>
        <p:cxnSp>
          <p:nvCxnSpPr>
            <p:cNvPr id="13" name="Straight Connector 12"/>
            <p:cNvCxnSpPr>
              <a:endCxn id="26" idx="7"/>
            </p:cNvCxnSpPr>
            <p:nvPr/>
          </p:nvCxnSpPr>
          <p:spPr bwMode="auto">
            <a:xfrm flipH="1">
              <a:off x="3803521" y="3212976"/>
              <a:ext cx="430063" cy="2772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34" idx="4"/>
              <a:endCxn id="30" idx="1"/>
            </p:cNvCxnSpPr>
            <p:nvPr/>
          </p:nvCxnSpPr>
          <p:spPr bwMode="auto">
            <a:xfrm>
              <a:off x="4247965" y="3212976"/>
              <a:ext cx="429667" cy="2772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30" idx="2"/>
              <a:endCxn id="26" idx="6"/>
            </p:cNvCxnSpPr>
            <p:nvPr/>
          </p:nvCxnSpPr>
          <p:spPr bwMode="auto">
            <a:xfrm flipH="1">
              <a:off x="3832281" y="3566629"/>
              <a:ext cx="8165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8496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Register Allocation as Graph Coloring</a:t>
            </a:r>
            <a:endParaRPr lang="en-CA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our problem, colors = registers</a:t>
            </a:r>
          </a:p>
          <a:p>
            <a:r>
              <a:rPr lang="en-CA" dirty="0"/>
              <a:t>We need to assign colors (registers) to graph nodes (temporaries)</a:t>
            </a:r>
          </a:p>
          <a:p>
            <a:r>
              <a:rPr lang="en-CA" dirty="0"/>
              <a:t>Let </a:t>
            </a:r>
            <a:r>
              <a:rPr lang="en-CA" dirty="0">
                <a:solidFill>
                  <a:schemeClr val="accent2"/>
                </a:solidFill>
              </a:rPr>
              <a:t>k</a:t>
            </a:r>
            <a:r>
              <a:rPr lang="en-CA" dirty="0"/>
              <a:t> = number of machine registers</a:t>
            </a:r>
          </a:p>
          <a:p>
            <a:r>
              <a:rPr lang="en-CA" dirty="0"/>
              <a:t>If the RIG is k-colorable then there is a register assignment that uses no more than </a:t>
            </a:r>
            <a:r>
              <a:rPr lang="en-CA" dirty="0">
                <a:solidFill>
                  <a:schemeClr val="accent2"/>
                </a:solidFill>
              </a:rPr>
              <a:t>k</a:t>
            </a:r>
            <a:r>
              <a:rPr lang="en-CA" dirty="0"/>
              <a:t> registers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4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For our example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There is no coloring with less than 4 colors</a:t>
            </a:r>
          </a:p>
          <a:p>
            <a:r>
              <a:rPr lang="en-CA" dirty="0"/>
              <a:t>There is a 4-coloring of this 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915816" y="970570"/>
            <a:ext cx="2808312" cy="2486282"/>
            <a:chOff x="2483768" y="2190576"/>
            <a:chExt cx="3744416" cy="3315043"/>
          </a:xfrm>
        </p:grpSpPr>
        <p:grpSp>
          <p:nvGrpSpPr>
            <p:cNvPr id="7" name="Group 6"/>
            <p:cNvGrpSpPr/>
            <p:nvPr/>
          </p:nvGrpSpPr>
          <p:grpSpPr>
            <a:xfrm>
              <a:off x="4092620" y="2190576"/>
              <a:ext cx="494236" cy="1022400"/>
              <a:chOff x="4092620" y="2190576"/>
              <a:chExt cx="494236" cy="1022400"/>
            </a:xfrm>
          </p:grpSpPr>
          <p:sp>
            <p:nvSpPr>
              <p:cNvPr id="34" name="Oval 33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CA" sz="1800" dirty="0">
                  <a:latin typeface="Calibri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092620" y="2190576"/>
                <a:ext cx="494236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800" b="1" dirty="0">
                    <a:solidFill>
                      <a:srgbClr val="00B050"/>
                    </a:solidFill>
                    <a:latin typeface="Calibri"/>
                  </a:rPr>
                  <a:t>r</a:t>
                </a:r>
                <a:r>
                  <a:rPr lang="en-CA" sz="1800" b="1" baseline="-25000" dirty="0">
                    <a:solidFill>
                      <a:srgbClr val="00B050"/>
                    </a:solidFill>
                    <a:latin typeface="Calibri"/>
                  </a:rPr>
                  <a:t>2</a:t>
                </a:r>
                <a:endParaRPr lang="en-CA" sz="1800" b="1" dirty="0">
                  <a:solidFill>
                    <a:srgbClr val="00B050"/>
                  </a:solidFill>
                  <a:latin typeface="Calibri"/>
                </a:endParaRPr>
              </a:p>
              <a:p>
                <a:r>
                  <a:rPr lang="en-CA" sz="1800" b="1" dirty="0">
                    <a:latin typeface="Calibri"/>
                  </a:rPr>
                  <a:t>a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999012" y="3111351"/>
              <a:ext cx="1013148" cy="533673"/>
              <a:chOff x="4149772" y="2679303"/>
              <a:chExt cx="1013148" cy="533673"/>
            </a:xfrm>
          </p:grpSpPr>
          <p:sp>
            <p:nvSpPr>
              <p:cNvPr id="32" name="Oval 31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CA" sz="1800" dirty="0">
                  <a:latin typeface="Calibri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380652" y="2679303"/>
                <a:ext cx="782268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800" b="1" dirty="0">
                    <a:latin typeface="Calibri"/>
                  </a:rPr>
                  <a:t>b </a:t>
                </a:r>
                <a:r>
                  <a:rPr lang="en-CA" sz="1800" b="1" dirty="0">
                    <a:solidFill>
                      <a:srgbClr val="FF0000"/>
                    </a:solidFill>
                    <a:latin typeface="Calibri"/>
                  </a:rPr>
                  <a:t>r</a:t>
                </a:r>
                <a:r>
                  <a:rPr lang="en-CA" sz="1800" b="1" baseline="-25000" dirty="0">
                    <a:solidFill>
                      <a:srgbClr val="FF0000"/>
                    </a:solidFill>
                    <a:latin typeface="Calibri"/>
                  </a:rPr>
                  <a:t>3</a:t>
                </a:r>
                <a:endParaRPr lang="en-CA" sz="1800" b="1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032624" y="4191471"/>
              <a:ext cx="1195560" cy="492442"/>
              <a:chOff x="4149772" y="2823319"/>
              <a:chExt cx="1195560" cy="492442"/>
            </a:xfrm>
          </p:grpSpPr>
          <p:sp>
            <p:nvSpPr>
              <p:cNvPr id="30" name="Oval 29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CA" sz="1800" dirty="0">
                  <a:latin typeface="Calibri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419048" y="2823319"/>
                <a:ext cx="926284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800" b="1" dirty="0">
                    <a:latin typeface="Calibri"/>
                  </a:rPr>
                  <a:t>c  r</a:t>
                </a:r>
                <a:r>
                  <a:rPr lang="en-CA" sz="1800" b="1" baseline="-25000" dirty="0">
                    <a:latin typeface="Calibri"/>
                  </a:rPr>
                  <a:t>4</a:t>
                </a:r>
                <a:endParaRPr lang="en-CA" sz="1800" b="1" dirty="0">
                  <a:latin typeface="Calibri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077764" y="4869160"/>
              <a:ext cx="921248" cy="636459"/>
              <a:chOff x="4092620" y="2996952"/>
              <a:chExt cx="921248" cy="636459"/>
            </a:xfrm>
          </p:grpSpPr>
          <p:sp>
            <p:nvSpPr>
              <p:cNvPr id="28" name="Oval 27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CA" sz="1800" dirty="0">
                  <a:latin typeface="Calibri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092620" y="3140968"/>
                <a:ext cx="92124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800" b="1" dirty="0">
                    <a:latin typeface="Calibri"/>
                  </a:rPr>
                  <a:t>d  </a:t>
                </a:r>
                <a:r>
                  <a:rPr lang="en-CA" sz="1800" b="1" dirty="0">
                    <a:solidFill>
                      <a:srgbClr val="FF0000"/>
                    </a:solidFill>
                    <a:latin typeface="Calibri"/>
                  </a:rPr>
                  <a:t>r</a:t>
                </a:r>
                <a:r>
                  <a:rPr lang="en-CA" sz="1800" b="1" baseline="-25000" dirty="0">
                    <a:solidFill>
                      <a:srgbClr val="FF0000"/>
                    </a:solidFill>
                    <a:latin typeface="Calibri"/>
                  </a:rPr>
                  <a:t>3</a:t>
                </a:r>
                <a:endParaRPr lang="en-CA" sz="1800" b="1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483768" y="3169071"/>
              <a:ext cx="926284" cy="492442"/>
              <a:chOff x="3419873" y="2737023"/>
              <a:chExt cx="926284" cy="492442"/>
            </a:xfrm>
          </p:grpSpPr>
          <p:sp>
            <p:nvSpPr>
              <p:cNvPr id="26" name="Oval 25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CA" sz="1800" dirty="0">
                  <a:latin typeface="Calibri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419873" y="2737023"/>
                <a:ext cx="839421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800" b="1" dirty="0">
                    <a:solidFill>
                      <a:schemeClr val="accent2"/>
                    </a:solidFill>
                    <a:latin typeface="Calibri"/>
                  </a:rPr>
                  <a:t>r</a:t>
                </a:r>
                <a:r>
                  <a:rPr lang="en-CA" sz="1800" b="1" baseline="-25000" dirty="0">
                    <a:solidFill>
                      <a:schemeClr val="accent2"/>
                    </a:solidFill>
                    <a:latin typeface="Calibri"/>
                  </a:rPr>
                  <a:t>1</a:t>
                </a:r>
                <a:r>
                  <a:rPr lang="en-CA" sz="1800" b="1" dirty="0">
                    <a:latin typeface="Calibri"/>
                  </a:rPr>
                  <a:t> f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483768" y="4191471"/>
              <a:ext cx="936104" cy="492442"/>
              <a:chOff x="3410053" y="2823319"/>
              <a:chExt cx="936104" cy="492442"/>
            </a:xfrm>
          </p:grpSpPr>
          <p:sp>
            <p:nvSpPr>
              <p:cNvPr id="24" name="Oval 23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CA" sz="1800" dirty="0">
                  <a:latin typeface="Calibri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410053" y="2823319"/>
                <a:ext cx="767413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800" b="1" dirty="0">
                    <a:solidFill>
                      <a:srgbClr val="00B050"/>
                    </a:solidFill>
                    <a:latin typeface="Calibri"/>
                  </a:rPr>
                  <a:t>r</a:t>
                </a:r>
                <a:r>
                  <a:rPr lang="en-CA" sz="1800" b="1" baseline="-25000" dirty="0">
                    <a:solidFill>
                      <a:srgbClr val="00B050"/>
                    </a:solidFill>
                    <a:latin typeface="Calibri"/>
                  </a:rPr>
                  <a:t>2</a:t>
                </a:r>
                <a:r>
                  <a:rPr lang="en-CA" sz="1800" b="1" dirty="0">
                    <a:latin typeface="Calibri"/>
                  </a:rPr>
                  <a:t> e</a:t>
                </a:r>
              </a:p>
            </p:txBody>
          </p:sp>
        </p:grpSp>
        <p:cxnSp>
          <p:nvCxnSpPr>
            <p:cNvPr id="13" name="Straight Connector 12"/>
            <p:cNvCxnSpPr>
              <a:stCxn id="34" idx="2"/>
              <a:endCxn id="26" idx="7"/>
            </p:cNvCxnSpPr>
            <p:nvPr/>
          </p:nvCxnSpPr>
          <p:spPr bwMode="auto">
            <a:xfrm flipH="1">
              <a:off x="3381292" y="3104964"/>
              <a:ext cx="768480" cy="3556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24" idx="0"/>
              <a:endCxn id="26" idx="4"/>
            </p:cNvCxnSpPr>
            <p:nvPr/>
          </p:nvCxnSpPr>
          <p:spPr bwMode="auto">
            <a:xfrm flipH="1" flipV="1">
              <a:off x="3311860" y="3645024"/>
              <a:ext cx="9820" cy="720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28" idx="1"/>
              <a:endCxn id="26" idx="5"/>
            </p:cNvCxnSpPr>
            <p:nvPr/>
          </p:nvCxnSpPr>
          <p:spPr bwMode="auto">
            <a:xfrm flipH="1" flipV="1">
              <a:off x="3381292" y="3613388"/>
              <a:ext cx="782384" cy="1287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28" idx="2"/>
              <a:endCxn id="24" idx="5"/>
            </p:cNvCxnSpPr>
            <p:nvPr/>
          </p:nvCxnSpPr>
          <p:spPr bwMode="auto">
            <a:xfrm flipH="1" flipV="1">
              <a:off x="3391112" y="4549492"/>
              <a:ext cx="743804" cy="4276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34" idx="5"/>
              <a:endCxn id="30" idx="1"/>
            </p:cNvCxnSpPr>
            <p:nvPr/>
          </p:nvCxnSpPr>
          <p:spPr bwMode="auto">
            <a:xfrm>
              <a:off x="4317397" y="3181340"/>
              <a:ext cx="743987" cy="1215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32" idx="2"/>
              <a:endCxn id="26" idx="6"/>
            </p:cNvCxnSpPr>
            <p:nvPr/>
          </p:nvCxnSpPr>
          <p:spPr bwMode="auto">
            <a:xfrm flipH="1">
              <a:off x="3410052" y="3537012"/>
              <a:ext cx="158896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30" idx="2"/>
              <a:endCxn id="26" idx="5"/>
            </p:cNvCxnSpPr>
            <p:nvPr/>
          </p:nvCxnSpPr>
          <p:spPr bwMode="auto">
            <a:xfrm flipH="1" flipV="1">
              <a:off x="3381292" y="3613388"/>
              <a:ext cx="1651332" cy="8597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32" idx="4"/>
              <a:endCxn id="30" idx="0"/>
            </p:cNvCxnSpPr>
            <p:nvPr/>
          </p:nvCxnSpPr>
          <p:spPr bwMode="auto">
            <a:xfrm>
              <a:off x="5097205" y="3645024"/>
              <a:ext cx="33612" cy="720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30" idx="3"/>
              <a:endCxn id="24" idx="6"/>
            </p:cNvCxnSpPr>
            <p:nvPr/>
          </p:nvCxnSpPr>
          <p:spPr bwMode="auto">
            <a:xfrm flipH="1" flipV="1">
              <a:off x="3419872" y="4473116"/>
              <a:ext cx="1641512" cy="763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30" idx="4"/>
              <a:endCxn id="28" idx="6"/>
            </p:cNvCxnSpPr>
            <p:nvPr/>
          </p:nvCxnSpPr>
          <p:spPr bwMode="auto">
            <a:xfrm flipH="1">
              <a:off x="4331301" y="4581128"/>
              <a:ext cx="799516" cy="396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32" idx="3"/>
              <a:endCxn id="24" idx="7"/>
            </p:cNvCxnSpPr>
            <p:nvPr/>
          </p:nvCxnSpPr>
          <p:spPr bwMode="auto">
            <a:xfrm flipH="1">
              <a:off x="3391112" y="3613388"/>
              <a:ext cx="1636660" cy="7833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00808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 Flow 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374866" y="1505470"/>
            <a:ext cx="1242138" cy="8697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sz="1800" dirty="0">
                <a:latin typeface="Calibri"/>
              </a:rPr>
              <a:t>a = </a:t>
            </a:r>
            <a:r>
              <a:rPr lang="en-CA" sz="1800" dirty="0" err="1">
                <a:latin typeface="Calibri"/>
              </a:rPr>
              <a:t>b+c</a:t>
            </a:r>
            <a:endParaRPr lang="en-CA" sz="1800" dirty="0">
              <a:latin typeface="Calibri"/>
            </a:endParaRPr>
          </a:p>
          <a:p>
            <a:pPr algn="ctr"/>
            <a:r>
              <a:rPr lang="en-CA" sz="1800" dirty="0">
                <a:latin typeface="Calibri"/>
              </a:rPr>
              <a:t>d = -a</a:t>
            </a:r>
          </a:p>
          <a:p>
            <a:pPr algn="ctr"/>
            <a:r>
              <a:rPr lang="en-CA" sz="1800" dirty="0">
                <a:latin typeface="Calibri"/>
              </a:rPr>
              <a:t>e = </a:t>
            </a:r>
            <a:r>
              <a:rPr lang="en-CA" sz="1800" dirty="0" err="1">
                <a:latin typeface="Calibri"/>
              </a:rPr>
              <a:t>d+f</a:t>
            </a:r>
            <a:endParaRPr lang="en-CA" sz="1800" dirty="0"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86734" y="2845721"/>
            <a:ext cx="1242138" cy="3665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CA" sz="1800" dirty="0">
                <a:latin typeface="Calibri"/>
              </a:rPr>
              <a:t>f = 2*e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617004" y="2686215"/>
            <a:ext cx="1242138" cy="6088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CA" sz="1800" dirty="0">
                <a:latin typeface="Calibri"/>
              </a:rPr>
              <a:t>b = </a:t>
            </a:r>
            <a:r>
              <a:rPr lang="en-CA" sz="1800" dirty="0" err="1">
                <a:latin typeface="Calibri"/>
              </a:rPr>
              <a:t>d+e</a:t>
            </a:r>
            <a:endParaRPr lang="en-CA" sz="1800" dirty="0">
              <a:latin typeface="Calibri"/>
            </a:endParaRPr>
          </a:p>
          <a:p>
            <a:pPr algn="ctr" defTabSz="685800"/>
            <a:r>
              <a:rPr lang="en-CA" sz="1800" dirty="0">
                <a:latin typeface="Calibri"/>
              </a:rPr>
              <a:t>e = e-1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396724" y="3903086"/>
            <a:ext cx="1242138" cy="3353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CA" sz="1800" dirty="0">
                <a:latin typeface="Calibri"/>
              </a:rPr>
              <a:t>b = </a:t>
            </a:r>
            <a:r>
              <a:rPr lang="en-CA" sz="1800" dirty="0" err="1">
                <a:latin typeface="Calibri"/>
              </a:rPr>
              <a:t>f+c</a:t>
            </a:r>
            <a:endParaRPr lang="en-CA" sz="1800" dirty="0">
              <a:latin typeface="Calibri"/>
            </a:endParaRP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2807803" y="2375243"/>
            <a:ext cx="1188132" cy="47047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3995935" y="2375243"/>
            <a:ext cx="1242138" cy="3109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2807803" y="3212230"/>
            <a:ext cx="1209990" cy="6908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017793" y="3295056"/>
            <a:ext cx="1220280" cy="60803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640389" y="2861017"/>
            <a:ext cx="2732951" cy="21858"/>
          </a:xfrm>
          <a:prstGeom prst="curvedConnector5">
            <a:avLst>
              <a:gd name="adj1" fmla="val -6273"/>
              <a:gd name="adj2" fmla="val -12256008"/>
              <a:gd name="adj3" fmla="val 10627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3796790" y="4238422"/>
            <a:ext cx="221003" cy="2913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8" idx="2"/>
          </p:cNvCxnSpPr>
          <p:nvPr/>
        </p:nvCxnSpPr>
        <p:spPr bwMode="auto">
          <a:xfrm>
            <a:off x="5238073" y="3295055"/>
            <a:ext cx="5370" cy="4786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36058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419872" y="1479579"/>
            <a:ext cx="1242138" cy="8697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sz="1800" dirty="0">
                <a:latin typeface="Calibri"/>
              </a:rPr>
              <a:t>r</a:t>
            </a:r>
            <a:r>
              <a:rPr lang="en-CA" sz="1800" baseline="-25000" dirty="0">
                <a:latin typeface="Calibri"/>
              </a:rPr>
              <a:t>2</a:t>
            </a:r>
            <a:r>
              <a:rPr lang="en-CA" sz="1800" dirty="0">
                <a:latin typeface="Calibri"/>
              </a:rPr>
              <a:t> = r</a:t>
            </a:r>
            <a:r>
              <a:rPr lang="en-CA" sz="1800" baseline="-25000" dirty="0">
                <a:latin typeface="Calibri"/>
              </a:rPr>
              <a:t>3</a:t>
            </a:r>
            <a:r>
              <a:rPr lang="en-CA" sz="1800" dirty="0">
                <a:latin typeface="Calibri"/>
              </a:rPr>
              <a:t> +r</a:t>
            </a:r>
            <a:r>
              <a:rPr lang="en-CA" sz="1800" baseline="-25000" dirty="0">
                <a:latin typeface="Calibri"/>
              </a:rPr>
              <a:t>4</a:t>
            </a:r>
            <a:endParaRPr lang="en-CA" sz="1800" dirty="0">
              <a:latin typeface="Calibri"/>
            </a:endParaRPr>
          </a:p>
          <a:p>
            <a:pPr algn="ctr"/>
            <a:r>
              <a:rPr lang="en-CA" sz="1800" dirty="0">
                <a:latin typeface="Calibri"/>
              </a:rPr>
              <a:t>r</a:t>
            </a:r>
            <a:r>
              <a:rPr lang="en-CA" sz="1800" baseline="-25000" dirty="0">
                <a:latin typeface="Calibri"/>
              </a:rPr>
              <a:t>3</a:t>
            </a:r>
            <a:r>
              <a:rPr lang="en-CA" sz="1800" dirty="0">
                <a:latin typeface="Calibri"/>
              </a:rPr>
              <a:t> = -r</a:t>
            </a:r>
            <a:r>
              <a:rPr lang="en-CA" sz="1800" baseline="-25000" dirty="0">
                <a:latin typeface="Calibri"/>
              </a:rPr>
              <a:t>2</a:t>
            </a:r>
            <a:endParaRPr lang="en-CA" sz="1800" dirty="0">
              <a:latin typeface="Calibri"/>
            </a:endParaRPr>
          </a:p>
          <a:p>
            <a:pPr algn="ctr"/>
            <a:r>
              <a:rPr lang="en-CA" sz="1800" dirty="0">
                <a:latin typeface="Calibri"/>
              </a:rPr>
              <a:t>r</a:t>
            </a:r>
            <a:r>
              <a:rPr lang="en-CA" sz="1800" baseline="-25000" dirty="0">
                <a:latin typeface="Calibri"/>
              </a:rPr>
              <a:t>2</a:t>
            </a:r>
            <a:r>
              <a:rPr lang="en-CA" sz="1800" dirty="0">
                <a:latin typeface="Calibri"/>
              </a:rPr>
              <a:t> = r</a:t>
            </a:r>
            <a:r>
              <a:rPr lang="en-CA" sz="1800" baseline="-25000" dirty="0">
                <a:latin typeface="Calibri"/>
              </a:rPr>
              <a:t>3</a:t>
            </a:r>
            <a:r>
              <a:rPr lang="en-CA" sz="1800" dirty="0">
                <a:latin typeface="Calibri"/>
              </a:rPr>
              <a:t> + r</a:t>
            </a:r>
            <a:r>
              <a:rPr lang="en-CA" sz="1800" baseline="-25000" dirty="0">
                <a:latin typeface="Calibri"/>
              </a:rPr>
              <a:t>1</a:t>
            </a:r>
            <a:endParaRPr lang="en-CA" sz="1800" dirty="0"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31740" y="2819830"/>
            <a:ext cx="1242138" cy="3665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CA" sz="1800" dirty="0">
                <a:latin typeface="Calibri"/>
              </a:rPr>
              <a:t>r</a:t>
            </a:r>
            <a:r>
              <a:rPr lang="en-CA" sz="1800" baseline="-25000" dirty="0">
                <a:latin typeface="Calibri"/>
              </a:rPr>
              <a:t>1</a:t>
            </a:r>
            <a:r>
              <a:rPr lang="en-CA" sz="1800" dirty="0">
                <a:latin typeface="Calibri"/>
              </a:rPr>
              <a:t> = 2* r</a:t>
            </a:r>
            <a:r>
              <a:rPr lang="en-CA" sz="1800" baseline="-25000" dirty="0">
                <a:latin typeface="Calibri"/>
              </a:rPr>
              <a:t>2</a:t>
            </a:r>
            <a:endParaRPr lang="en-CA" sz="1800" dirty="0"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662010" y="2660324"/>
            <a:ext cx="1242138" cy="6088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CA" sz="1800" dirty="0">
                <a:latin typeface="Calibri"/>
              </a:rPr>
              <a:t>r</a:t>
            </a:r>
            <a:r>
              <a:rPr lang="en-CA" sz="1800" baseline="-25000" dirty="0">
                <a:latin typeface="Calibri"/>
              </a:rPr>
              <a:t>3</a:t>
            </a:r>
            <a:r>
              <a:rPr lang="en-CA" sz="1800" dirty="0">
                <a:latin typeface="Calibri"/>
              </a:rPr>
              <a:t> = r</a:t>
            </a:r>
            <a:r>
              <a:rPr lang="en-CA" sz="1800" baseline="-25000" dirty="0">
                <a:latin typeface="Calibri"/>
              </a:rPr>
              <a:t>3</a:t>
            </a:r>
            <a:r>
              <a:rPr lang="en-CA" sz="1800" dirty="0">
                <a:latin typeface="Calibri"/>
              </a:rPr>
              <a:t> + r</a:t>
            </a:r>
            <a:r>
              <a:rPr lang="en-CA" sz="1800" baseline="-25000" dirty="0">
                <a:latin typeface="Calibri"/>
              </a:rPr>
              <a:t>2</a:t>
            </a:r>
            <a:endParaRPr lang="en-CA" sz="1800" dirty="0">
              <a:latin typeface="Calibri"/>
            </a:endParaRPr>
          </a:p>
          <a:p>
            <a:pPr algn="ctr" defTabSz="685800"/>
            <a:r>
              <a:rPr lang="en-CA" sz="1800" dirty="0">
                <a:latin typeface="Calibri"/>
              </a:rPr>
              <a:t>r</a:t>
            </a:r>
            <a:r>
              <a:rPr lang="en-CA" sz="1800" baseline="-25000" dirty="0">
                <a:latin typeface="Calibri"/>
              </a:rPr>
              <a:t>2</a:t>
            </a:r>
            <a:r>
              <a:rPr lang="en-CA" sz="1800" dirty="0">
                <a:latin typeface="Calibri"/>
              </a:rPr>
              <a:t> = r</a:t>
            </a:r>
            <a:r>
              <a:rPr lang="en-CA" sz="1800" baseline="-25000" dirty="0">
                <a:latin typeface="Calibri"/>
              </a:rPr>
              <a:t>2</a:t>
            </a:r>
            <a:r>
              <a:rPr lang="en-CA" sz="1800" dirty="0">
                <a:latin typeface="Calibri"/>
              </a:rPr>
              <a:t> -1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441730" y="3877195"/>
            <a:ext cx="1242138" cy="3353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CA" sz="1800" dirty="0">
                <a:latin typeface="Calibri"/>
              </a:rPr>
              <a:t>r</a:t>
            </a:r>
            <a:r>
              <a:rPr lang="en-CA" sz="1800" baseline="-25000" dirty="0">
                <a:latin typeface="Calibri"/>
              </a:rPr>
              <a:t>3</a:t>
            </a:r>
            <a:r>
              <a:rPr lang="en-CA" sz="1800" dirty="0">
                <a:latin typeface="Calibri"/>
              </a:rPr>
              <a:t> = r</a:t>
            </a:r>
            <a:r>
              <a:rPr lang="en-CA" sz="1800" baseline="-25000" dirty="0">
                <a:latin typeface="Calibri"/>
              </a:rPr>
              <a:t>1</a:t>
            </a:r>
            <a:r>
              <a:rPr lang="en-CA" sz="1800" dirty="0">
                <a:latin typeface="Calibri"/>
              </a:rPr>
              <a:t> + r</a:t>
            </a:r>
            <a:r>
              <a:rPr lang="en-CA" sz="1800" baseline="-25000" dirty="0">
                <a:latin typeface="Calibri"/>
              </a:rPr>
              <a:t>4</a:t>
            </a:r>
            <a:endParaRPr lang="en-CA" sz="1800" dirty="0">
              <a:latin typeface="Calibri"/>
            </a:endParaRP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2852809" y="2349352"/>
            <a:ext cx="1188132" cy="47047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040941" y="2349352"/>
            <a:ext cx="1242138" cy="3109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2852809" y="3186339"/>
            <a:ext cx="1209990" cy="6908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062799" y="3269165"/>
            <a:ext cx="1220280" cy="60803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685395" y="2835126"/>
            <a:ext cx="2732951" cy="21858"/>
          </a:xfrm>
          <a:prstGeom prst="curvedConnector5">
            <a:avLst>
              <a:gd name="adj1" fmla="val -6273"/>
              <a:gd name="adj2" fmla="val -12256008"/>
              <a:gd name="adj3" fmla="val 10627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3841796" y="4212531"/>
            <a:ext cx="221003" cy="2913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8" idx="2"/>
          </p:cNvCxnSpPr>
          <p:nvPr/>
        </p:nvCxnSpPr>
        <p:spPr bwMode="auto">
          <a:xfrm>
            <a:off x="5283079" y="3269164"/>
            <a:ext cx="5370" cy="4786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6547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Graph 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How do we compute graph coloring?</a:t>
            </a:r>
          </a:p>
          <a:p>
            <a:r>
              <a:rPr lang="en-CA" sz="2400" dirty="0"/>
              <a:t>It is not easy :</a:t>
            </a:r>
          </a:p>
          <a:p>
            <a:pPr lvl="1"/>
            <a:r>
              <a:rPr lang="en-CA" sz="2000" dirty="0"/>
              <a:t>The problem is NP-hard. No efficient algorithms are known</a:t>
            </a:r>
            <a:r>
              <a:rPr lang="en-CA" dirty="0"/>
              <a:t> </a:t>
            </a:r>
          </a:p>
          <a:p>
            <a:pPr lvl="2"/>
            <a:r>
              <a:rPr lang="en-CA" sz="1800" dirty="0"/>
              <a:t>Solution: use heuristics</a:t>
            </a:r>
          </a:p>
          <a:p>
            <a:pPr lvl="1"/>
            <a:r>
              <a:rPr lang="en-CA" sz="2000" dirty="0"/>
              <a:t>A coloring might not exist for a given number of registers</a:t>
            </a:r>
          </a:p>
          <a:p>
            <a:pPr lvl="2"/>
            <a:r>
              <a:rPr lang="en-CA" sz="1800" dirty="0"/>
              <a:t>Solution: register spilling to memory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/>
              <a:t>Register Allocation as Graph Coloring</a:t>
            </a:r>
            <a:endParaRPr lang="en-US"/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 dirty="0"/>
              <a:t>Main idea for solving whether a graph G is </a:t>
            </a:r>
            <a:r>
              <a:rPr lang="en-US" sz="2100" i="1" dirty="0"/>
              <a:t>k</a:t>
            </a:r>
            <a:r>
              <a:rPr lang="en-US" sz="2100" dirty="0"/>
              <a:t>-colorable: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Pick any node </a:t>
            </a:r>
            <a:r>
              <a:rPr lang="en-US" sz="2100" i="1" dirty="0"/>
              <a:t>t</a:t>
            </a:r>
            <a:r>
              <a:rPr lang="en-US" sz="2100" dirty="0"/>
              <a:t> with fewer than </a:t>
            </a:r>
            <a:r>
              <a:rPr lang="en-US" sz="2100" i="1" dirty="0"/>
              <a:t>k</a:t>
            </a:r>
            <a:r>
              <a:rPr lang="en-US" sz="2100" dirty="0"/>
              <a:t> neighbors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Remove </a:t>
            </a:r>
            <a:r>
              <a:rPr lang="en-US" sz="2100" i="1" dirty="0"/>
              <a:t>n</a:t>
            </a:r>
            <a:r>
              <a:rPr lang="en-US" sz="2100" dirty="0"/>
              <a:t> adjacent edges of node </a:t>
            </a:r>
            <a:r>
              <a:rPr lang="en-US" sz="2100" i="1" dirty="0"/>
              <a:t>t</a:t>
            </a:r>
            <a:r>
              <a:rPr lang="en-US" sz="2100" dirty="0"/>
              <a:t> to create a new graph G’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If G’ is</a:t>
            </a:r>
            <a:r>
              <a:rPr lang="en-US" sz="2100" i="1" dirty="0"/>
              <a:t> k</a:t>
            </a:r>
            <a:r>
              <a:rPr lang="en-US" sz="2100" dirty="0"/>
              <a:t>-colorable, then so is G (the original graph)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Let c</a:t>
            </a:r>
            <a:r>
              <a:rPr lang="en-US" sz="2100" baseline="-25000" dirty="0"/>
              <a:t>1</a:t>
            </a:r>
            <a:r>
              <a:rPr lang="en-US" sz="2100" dirty="0"/>
              <a:t>,…,</a:t>
            </a:r>
            <a:r>
              <a:rPr lang="en-US" sz="2100" dirty="0" err="1"/>
              <a:t>c</a:t>
            </a:r>
            <a:r>
              <a:rPr lang="en-US" sz="2100" baseline="-25000" dirty="0" err="1"/>
              <a:t>n</a:t>
            </a:r>
            <a:r>
              <a:rPr lang="en-US" sz="2100" dirty="0"/>
              <a:t> be the colors assigned to the neighbors of t in G’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Since </a:t>
            </a:r>
            <a:r>
              <a:rPr lang="en-US" sz="2100" i="1" dirty="0"/>
              <a:t>n</a:t>
            </a:r>
            <a:r>
              <a:rPr lang="en-US" sz="2100" dirty="0"/>
              <a:t>&lt;</a:t>
            </a:r>
            <a:r>
              <a:rPr lang="en-US" sz="2100" i="1" dirty="0"/>
              <a:t>k</a:t>
            </a:r>
            <a:r>
              <a:rPr lang="en-US" sz="2100" dirty="0"/>
              <a:t> we can pick some color for </a:t>
            </a:r>
            <a:r>
              <a:rPr lang="en-US" sz="2100" i="1" dirty="0"/>
              <a:t>t</a:t>
            </a:r>
            <a:r>
              <a:rPr lang="en-US" sz="2100" dirty="0"/>
              <a:t> that is different from its neighbors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177A-73B0-0545-9AC6-FB8C4F55ACC3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 Allocation as Graph Coloring</a:t>
            </a:r>
          </a:p>
        </p:txBody>
      </p:sp>
      <p:sp>
        <p:nvSpPr>
          <p:cNvPr id="1392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Heuristic for graph coloring:</a:t>
            </a:r>
          </a:p>
          <a:p>
            <a:pPr lvl="1"/>
            <a:r>
              <a:rPr lang="en-US" sz="1800" dirty="0"/>
              <a:t>Ordering nodes (in a stack)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/>
              <a:t>Pick a node t with fewer than k neighbors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/>
              <a:t>Put </a:t>
            </a:r>
            <a:r>
              <a:rPr lang="en-US" sz="1800" i="1" dirty="0"/>
              <a:t>t</a:t>
            </a:r>
            <a:r>
              <a:rPr lang="en-US" sz="1800" dirty="0"/>
              <a:t> on a stack and remove it from the register interference graph (RIG)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/>
              <a:t>Repeat until the graph is empty</a:t>
            </a:r>
          </a:p>
          <a:p>
            <a:pPr lvl="1"/>
            <a:r>
              <a:rPr lang="en-US" sz="1800" dirty="0"/>
              <a:t>Assigning color to nodes on the stack: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/>
              <a:t>Start with the last node added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/>
              <a:t>At each step pick a color different from those assigned to already colored neighbors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8E83-0173-5241-8847-4A0D89729025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k=4</a:t>
            </a:r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r>
              <a:rPr lang="en-CA" dirty="0"/>
              <a:t>Remove </a:t>
            </a:r>
            <a:r>
              <a:rPr lang="en-CA" dirty="0">
                <a:solidFill>
                  <a:schemeClr val="accent2"/>
                </a:solidFill>
              </a:rPr>
              <a:t>a</a:t>
            </a:r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r>
              <a:rPr lang="en-CA" dirty="0"/>
              <a:t>stack={}</a:t>
            </a:r>
          </a:p>
          <a:p>
            <a:pPr marL="3429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976157" y="1760525"/>
            <a:ext cx="370677" cy="572989"/>
            <a:chOff x="4092620" y="2448991"/>
            <a:chExt cx="494236" cy="763985"/>
          </a:xfrm>
        </p:grpSpPr>
        <p:sp>
          <p:nvSpPr>
            <p:cNvPr id="34" name="Oval 3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92620" y="2448991"/>
              <a:ext cx="494236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a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55951" y="2257295"/>
            <a:ext cx="759861" cy="400255"/>
            <a:chOff x="4149772" y="2679303"/>
            <a:chExt cx="1013148" cy="533673"/>
          </a:xfrm>
        </p:grpSpPr>
        <p:sp>
          <p:nvSpPr>
            <p:cNvPr id="32" name="Oval 3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80652" y="2679303"/>
              <a:ext cx="782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b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681160" y="3067386"/>
            <a:ext cx="896670" cy="369332"/>
            <a:chOff x="4149772" y="2823319"/>
            <a:chExt cx="1195560" cy="492442"/>
          </a:xfrm>
        </p:grpSpPr>
        <p:sp>
          <p:nvSpPr>
            <p:cNvPr id="30" name="Oval 2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19048" y="2823319"/>
              <a:ext cx="92628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c 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65015" y="3575650"/>
            <a:ext cx="690936" cy="477344"/>
            <a:chOff x="4092620" y="2996952"/>
            <a:chExt cx="921248" cy="636459"/>
          </a:xfrm>
        </p:grpSpPr>
        <p:sp>
          <p:nvSpPr>
            <p:cNvPr id="28" name="Oval 2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85542" y="2300586"/>
            <a:ext cx="629566" cy="369332"/>
            <a:chOff x="3707905" y="2737023"/>
            <a:chExt cx="839421" cy="492442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f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50042" y="3067386"/>
            <a:ext cx="575560" cy="369332"/>
            <a:chOff x="3650752" y="2823319"/>
            <a:chExt cx="767413" cy="492442"/>
          </a:xfrm>
        </p:grpSpPr>
        <p:sp>
          <p:nvSpPr>
            <p:cNvPr id="24" name="Oval 2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0752" y="2823319"/>
              <a:ext cx="76741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e</a:t>
              </a:r>
            </a:p>
          </p:txBody>
        </p:sp>
      </p:grpSp>
      <p:cxnSp>
        <p:nvCxnSpPr>
          <p:cNvPr id="13" name="Straight Connector 12"/>
          <p:cNvCxnSpPr>
            <a:stCxn id="34" idx="2"/>
            <a:endCxn id="26" idx="7"/>
          </p:cNvCxnSpPr>
          <p:nvPr/>
        </p:nvCxnSpPr>
        <p:spPr bwMode="auto">
          <a:xfrm flipH="1">
            <a:off x="5442661" y="2252504"/>
            <a:ext cx="576360" cy="2667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24" idx="0"/>
            <a:endCxn id="26" idx="4"/>
          </p:cNvCxnSpPr>
          <p:nvPr/>
        </p:nvCxnSpPr>
        <p:spPr bwMode="auto">
          <a:xfrm flipH="1" flipV="1">
            <a:off x="5390587" y="2657549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28" idx="1"/>
            <a:endCxn id="26" idx="5"/>
          </p:cNvCxnSpPr>
          <p:nvPr/>
        </p:nvCxnSpPr>
        <p:spPr bwMode="auto">
          <a:xfrm flipH="1" flipV="1">
            <a:off x="5442661" y="2633822"/>
            <a:ext cx="586788" cy="965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28" idx="2"/>
            <a:endCxn id="24" idx="5"/>
          </p:cNvCxnSpPr>
          <p:nvPr/>
        </p:nvCxnSpPr>
        <p:spPr bwMode="auto">
          <a:xfrm flipH="1" flipV="1">
            <a:off x="5450026" y="3335900"/>
            <a:ext cx="557853" cy="320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34" idx="5"/>
            <a:endCxn id="30" idx="1"/>
          </p:cNvCxnSpPr>
          <p:nvPr/>
        </p:nvCxnSpPr>
        <p:spPr bwMode="auto">
          <a:xfrm>
            <a:off x="6144740" y="2309786"/>
            <a:ext cx="557990" cy="9115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32" idx="2"/>
            <a:endCxn id="26" idx="6"/>
          </p:cNvCxnSpPr>
          <p:nvPr/>
        </p:nvCxnSpPr>
        <p:spPr bwMode="auto">
          <a:xfrm flipH="1">
            <a:off x="5464231" y="2576540"/>
            <a:ext cx="11917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30" idx="2"/>
            <a:endCxn id="26" idx="5"/>
          </p:cNvCxnSpPr>
          <p:nvPr/>
        </p:nvCxnSpPr>
        <p:spPr bwMode="auto">
          <a:xfrm flipH="1" flipV="1">
            <a:off x="5442661" y="2633822"/>
            <a:ext cx="1238499" cy="6447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32" idx="4"/>
            <a:endCxn id="30" idx="0"/>
          </p:cNvCxnSpPr>
          <p:nvPr/>
        </p:nvCxnSpPr>
        <p:spPr bwMode="auto">
          <a:xfrm>
            <a:off x="6729596" y="2657549"/>
            <a:ext cx="25209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30" idx="3"/>
            <a:endCxn id="24" idx="6"/>
          </p:cNvCxnSpPr>
          <p:nvPr/>
        </p:nvCxnSpPr>
        <p:spPr bwMode="auto">
          <a:xfrm flipH="1" flipV="1">
            <a:off x="5471596" y="3278618"/>
            <a:ext cx="1231134" cy="572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30" idx="4"/>
            <a:endCxn id="28" idx="6"/>
          </p:cNvCxnSpPr>
          <p:nvPr/>
        </p:nvCxnSpPr>
        <p:spPr bwMode="auto">
          <a:xfrm flipH="1">
            <a:off x="6155168" y="3359627"/>
            <a:ext cx="599637" cy="297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32" idx="3"/>
            <a:endCxn id="24" idx="7"/>
          </p:cNvCxnSpPr>
          <p:nvPr/>
        </p:nvCxnSpPr>
        <p:spPr bwMode="auto">
          <a:xfrm flipH="1">
            <a:off x="5450026" y="2633822"/>
            <a:ext cx="1227495" cy="5875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9939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Intermediate code uses unlimited temporaries</a:t>
            </a:r>
          </a:p>
          <a:p>
            <a:pPr lvl="1"/>
            <a:r>
              <a:rPr lang="en-CA" sz="2400" dirty="0"/>
              <a:t>Simplifying code generation and optimization</a:t>
            </a:r>
          </a:p>
          <a:p>
            <a:pPr lvl="1"/>
            <a:r>
              <a:rPr lang="en-CA" sz="2400" dirty="0"/>
              <a:t>Complicates final translation to assembly </a:t>
            </a:r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70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k=4</a:t>
            </a:r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r>
              <a:rPr lang="en-CA" dirty="0"/>
              <a:t>Remove </a:t>
            </a:r>
            <a:r>
              <a:rPr lang="en-CA" dirty="0">
                <a:solidFill>
                  <a:schemeClr val="accent2"/>
                </a:solidFill>
              </a:rPr>
              <a:t>d</a:t>
            </a:r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r>
              <a:rPr lang="en-CA" dirty="0"/>
              <a:t>stack={a}</a:t>
            </a:r>
          </a:p>
          <a:p>
            <a:pPr marL="3429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655951" y="2257295"/>
            <a:ext cx="759861" cy="400255"/>
            <a:chOff x="4149772" y="2679303"/>
            <a:chExt cx="1013148" cy="533673"/>
          </a:xfrm>
        </p:grpSpPr>
        <p:sp>
          <p:nvSpPr>
            <p:cNvPr id="32" name="Oval 3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80652" y="2679303"/>
              <a:ext cx="782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b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681160" y="3067386"/>
            <a:ext cx="896670" cy="369332"/>
            <a:chOff x="4149772" y="2823319"/>
            <a:chExt cx="1195560" cy="492442"/>
          </a:xfrm>
        </p:grpSpPr>
        <p:sp>
          <p:nvSpPr>
            <p:cNvPr id="30" name="Oval 2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19048" y="2823319"/>
              <a:ext cx="92628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c 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65015" y="3575650"/>
            <a:ext cx="690936" cy="477344"/>
            <a:chOff x="4092620" y="2996952"/>
            <a:chExt cx="921248" cy="636459"/>
          </a:xfrm>
        </p:grpSpPr>
        <p:sp>
          <p:nvSpPr>
            <p:cNvPr id="28" name="Oval 2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85542" y="2300586"/>
            <a:ext cx="629566" cy="369332"/>
            <a:chOff x="3707905" y="2737023"/>
            <a:chExt cx="839421" cy="492442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f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50042" y="3067386"/>
            <a:ext cx="575560" cy="369332"/>
            <a:chOff x="3650752" y="2823319"/>
            <a:chExt cx="767413" cy="492442"/>
          </a:xfrm>
        </p:grpSpPr>
        <p:sp>
          <p:nvSpPr>
            <p:cNvPr id="24" name="Oval 2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0752" y="2823319"/>
              <a:ext cx="76741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e</a:t>
              </a:r>
            </a:p>
          </p:txBody>
        </p:sp>
      </p:grpSp>
      <p:cxnSp>
        <p:nvCxnSpPr>
          <p:cNvPr id="14" name="Straight Connector 13"/>
          <p:cNvCxnSpPr>
            <a:stCxn id="24" idx="0"/>
            <a:endCxn id="26" idx="4"/>
          </p:cNvCxnSpPr>
          <p:nvPr/>
        </p:nvCxnSpPr>
        <p:spPr bwMode="auto">
          <a:xfrm flipH="1" flipV="1">
            <a:off x="5390587" y="2657549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28" idx="1"/>
            <a:endCxn id="26" idx="5"/>
          </p:cNvCxnSpPr>
          <p:nvPr/>
        </p:nvCxnSpPr>
        <p:spPr bwMode="auto">
          <a:xfrm flipH="1" flipV="1">
            <a:off x="5442661" y="2633822"/>
            <a:ext cx="586788" cy="965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28" idx="2"/>
            <a:endCxn id="24" idx="5"/>
          </p:cNvCxnSpPr>
          <p:nvPr/>
        </p:nvCxnSpPr>
        <p:spPr bwMode="auto">
          <a:xfrm flipH="1" flipV="1">
            <a:off x="5450026" y="3335900"/>
            <a:ext cx="557853" cy="320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32" idx="2"/>
            <a:endCxn id="26" idx="6"/>
          </p:cNvCxnSpPr>
          <p:nvPr/>
        </p:nvCxnSpPr>
        <p:spPr bwMode="auto">
          <a:xfrm flipH="1">
            <a:off x="5464231" y="2576540"/>
            <a:ext cx="11917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30" idx="2"/>
            <a:endCxn id="26" idx="5"/>
          </p:cNvCxnSpPr>
          <p:nvPr/>
        </p:nvCxnSpPr>
        <p:spPr bwMode="auto">
          <a:xfrm flipH="1" flipV="1">
            <a:off x="5442661" y="2633822"/>
            <a:ext cx="1238499" cy="6447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32" idx="4"/>
            <a:endCxn id="30" idx="0"/>
          </p:cNvCxnSpPr>
          <p:nvPr/>
        </p:nvCxnSpPr>
        <p:spPr bwMode="auto">
          <a:xfrm>
            <a:off x="6729596" y="2657549"/>
            <a:ext cx="25209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30" idx="3"/>
            <a:endCxn id="24" idx="6"/>
          </p:cNvCxnSpPr>
          <p:nvPr/>
        </p:nvCxnSpPr>
        <p:spPr bwMode="auto">
          <a:xfrm flipH="1" flipV="1">
            <a:off x="5471596" y="3278618"/>
            <a:ext cx="1231134" cy="572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30" idx="4"/>
            <a:endCxn id="28" idx="6"/>
          </p:cNvCxnSpPr>
          <p:nvPr/>
        </p:nvCxnSpPr>
        <p:spPr bwMode="auto">
          <a:xfrm flipH="1">
            <a:off x="6155168" y="3359627"/>
            <a:ext cx="599637" cy="297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32" idx="3"/>
            <a:endCxn id="24" idx="7"/>
          </p:cNvCxnSpPr>
          <p:nvPr/>
        </p:nvCxnSpPr>
        <p:spPr bwMode="auto">
          <a:xfrm flipH="1">
            <a:off x="5450026" y="2633822"/>
            <a:ext cx="1227495" cy="5875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4719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k=4</a:t>
            </a:r>
          </a:p>
          <a:p>
            <a:pPr marL="342900" lvl="1" indent="0">
              <a:buNone/>
            </a:pPr>
            <a:r>
              <a:rPr lang="en-CA" dirty="0"/>
              <a:t>All nodes now have fewer than 4 neighbors </a:t>
            </a:r>
          </a:p>
          <a:p>
            <a:pPr marL="642938" lvl="2" indent="0">
              <a:buNone/>
            </a:pPr>
            <a:r>
              <a:rPr lang="en-CA" dirty="0">
                <a:solidFill>
                  <a:schemeClr val="accent2"/>
                </a:solidFill>
              </a:rPr>
              <a:t>The graph coloring is guaranteed to succeed </a:t>
            </a:r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r>
              <a:rPr lang="en-CA" dirty="0"/>
              <a:t>Remove </a:t>
            </a:r>
            <a:r>
              <a:rPr lang="en-CA" dirty="0">
                <a:solidFill>
                  <a:schemeClr val="accent2"/>
                </a:solidFill>
              </a:rPr>
              <a:t>c</a:t>
            </a:r>
          </a:p>
          <a:p>
            <a:pPr marL="342900" lvl="1" indent="0">
              <a:buNone/>
            </a:pPr>
            <a:r>
              <a:rPr lang="en-CA" dirty="0"/>
              <a:t>stack={</a:t>
            </a:r>
            <a:r>
              <a:rPr lang="en-CA" dirty="0" err="1"/>
              <a:t>d,a</a:t>
            </a:r>
            <a:r>
              <a:rPr lang="en-CA" dirty="0"/>
              <a:t>}</a:t>
            </a:r>
          </a:p>
          <a:p>
            <a:pPr marL="3429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655951" y="2257295"/>
            <a:ext cx="759861" cy="400255"/>
            <a:chOff x="4149772" y="2679303"/>
            <a:chExt cx="1013148" cy="533673"/>
          </a:xfrm>
        </p:grpSpPr>
        <p:sp>
          <p:nvSpPr>
            <p:cNvPr id="32" name="Oval 3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80652" y="2679303"/>
              <a:ext cx="782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b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681160" y="3067386"/>
            <a:ext cx="896670" cy="369332"/>
            <a:chOff x="4149772" y="2823319"/>
            <a:chExt cx="1195560" cy="492442"/>
          </a:xfrm>
        </p:grpSpPr>
        <p:sp>
          <p:nvSpPr>
            <p:cNvPr id="30" name="Oval 2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19048" y="2823319"/>
              <a:ext cx="92628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c 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85542" y="2300586"/>
            <a:ext cx="629566" cy="369332"/>
            <a:chOff x="3707905" y="2737023"/>
            <a:chExt cx="839421" cy="492442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f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50042" y="3067386"/>
            <a:ext cx="575560" cy="369332"/>
            <a:chOff x="3650752" y="2823319"/>
            <a:chExt cx="767413" cy="492442"/>
          </a:xfrm>
        </p:grpSpPr>
        <p:sp>
          <p:nvSpPr>
            <p:cNvPr id="24" name="Oval 2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0752" y="2823319"/>
              <a:ext cx="76741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e</a:t>
              </a:r>
            </a:p>
          </p:txBody>
        </p:sp>
      </p:grpSp>
      <p:cxnSp>
        <p:nvCxnSpPr>
          <p:cNvPr id="14" name="Straight Connector 13"/>
          <p:cNvCxnSpPr>
            <a:stCxn id="24" idx="0"/>
            <a:endCxn id="26" idx="4"/>
          </p:cNvCxnSpPr>
          <p:nvPr/>
        </p:nvCxnSpPr>
        <p:spPr bwMode="auto">
          <a:xfrm flipH="1" flipV="1">
            <a:off x="5390587" y="2657549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32" idx="2"/>
            <a:endCxn id="26" idx="6"/>
          </p:cNvCxnSpPr>
          <p:nvPr/>
        </p:nvCxnSpPr>
        <p:spPr bwMode="auto">
          <a:xfrm flipH="1">
            <a:off x="5464231" y="2576540"/>
            <a:ext cx="11917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30" idx="2"/>
            <a:endCxn id="26" idx="5"/>
          </p:cNvCxnSpPr>
          <p:nvPr/>
        </p:nvCxnSpPr>
        <p:spPr bwMode="auto">
          <a:xfrm flipH="1" flipV="1">
            <a:off x="5442661" y="2633822"/>
            <a:ext cx="1238499" cy="6447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32" idx="4"/>
            <a:endCxn id="30" idx="0"/>
          </p:cNvCxnSpPr>
          <p:nvPr/>
        </p:nvCxnSpPr>
        <p:spPr bwMode="auto">
          <a:xfrm>
            <a:off x="6729596" y="2657549"/>
            <a:ext cx="25209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30" idx="3"/>
            <a:endCxn id="24" idx="6"/>
          </p:cNvCxnSpPr>
          <p:nvPr/>
        </p:nvCxnSpPr>
        <p:spPr bwMode="auto">
          <a:xfrm flipH="1" flipV="1">
            <a:off x="5471596" y="3278618"/>
            <a:ext cx="1231134" cy="572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32" idx="3"/>
            <a:endCxn id="24" idx="7"/>
          </p:cNvCxnSpPr>
          <p:nvPr/>
        </p:nvCxnSpPr>
        <p:spPr bwMode="auto">
          <a:xfrm flipH="1">
            <a:off x="5450026" y="2633822"/>
            <a:ext cx="1227495" cy="5875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8965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k=4</a:t>
            </a:r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r>
              <a:rPr lang="en-CA" dirty="0"/>
              <a:t>Remove </a:t>
            </a:r>
            <a:r>
              <a:rPr lang="en-CA" dirty="0">
                <a:solidFill>
                  <a:schemeClr val="accent2"/>
                </a:solidFill>
              </a:rPr>
              <a:t>b</a:t>
            </a:r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r>
              <a:rPr lang="en-CA" dirty="0"/>
              <a:t>stack={</a:t>
            </a:r>
            <a:r>
              <a:rPr lang="en-CA" dirty="0" err="1"/>
              <a:t>c,d,a</a:t>
            </a:r>
            <a:r>
              <a:rPr lang="en-CA" dirty="0"/>
              <a:t>}</a:t>
            </a:r>
          </a:p>
          <a:p>
            <a:pPr marL="3429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655951" y="2257295"/>
            <a:ext cx="759861" cy="400255"/>
            <a:chOff x="4149772" y="2679303"/>
            <a:chExt cx="1013148" cy="533673"/>
          </a:xfrm>
        </p:grpSpPr>
        <p:sp>
          <p:nvSpPr>
            <p:cNvPr id="32" name="Oval 3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80652" y="2679303"/>
              <a:ext cx="782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b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85542" y="2300586"/>
            <a:ext cx="629566" cy="369332"/>
            <a:chOff x="3707905" y="2737023"/>
            <a:chExt cx="839421" cy="492442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f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50042" y="3067386"/>
            <a:ext cx="575560" cy="369332"/>
            <a:chOff x="3650752" y="2823319"/>
            <a:chExt cx="767413" cy="492442"/>
          </a:xfrm>
        </p:grpSpPr>
        <p:sp>
          <p:nvSpPr>
            <p:cNvPr id="24" name="Oval 2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0752" y="2823319"/>
              <a:ext cx="76741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e</a:t>
              </a:r>
            </a:p>
          </p:txBody>
        </p:sp>
      </p:grpSp>
      <p:cxnSp>
        <p:nvCxnSpPr>
          <p:cNvPr id="14" name="Straight Connector 13"/>
          <p:cNvCxnSpPr>
            <a:stCxn id="24" idx="0"/>
            <a:endCxn id="26" idx="4"/>
          </p:cNvCxnSpPr>
          <p:nvPr/>
        </p:nvCxnSpPr>
        <p:spPr bwMode="auto">
          <a:xfrm flipH="1" flipV="1">
            <a:off x="5390587" y="2657549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32" idx="2"/>
            <a:endCxn id="26" idx="6"/>
          </p:cNvCxnSpPr>
          <p:nvPr/>
        </p:nvCxnSpPr>
        <p:spPr bwMode="auto">
          <a:xfrm flipH="1">
            <a:off x="5464231" y="2576540"/>
            <a:ext cx="11917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32" idx="3"/>
            <a:endCxn id="24" idx="7"/>
          </p:cNvCxnSpPr>
          <p:nvPr/>
        </p:nvCxnSpPr>
        <p:spPr bwMode="auto">
          <a:xfrm flipH="1">
            <a:off x="5450026" y="2633822"/>
            <a:ext cx="1227495" cy="5875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6470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k=4</a:t>
            </a:r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r>
              <a:rPr lang="en-CA" dirty="0"/>
              <a:t>Remove </a:t>
            </a:r>
            <a:r>
              <a:rPr lang="en-CA" dirty="0">
                <a:solidFill>
                  <a:schemeClr val="accent2"/>
                </a:solidFill>
              </a:rPr>
              <a:t>e</a:t>
            </a:r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r>
              <a:rPr lang="en-CA" dirty="0"/>
              <a:t>stack={</a:t>
            </a:r>
            <a:r>
              <a:rPr lang="en-CA" dirty="0" err="1"/>
              <a:t>b,c,d,a</a:t>
            </a:r>
            <a:r>
              <a:rPr lang="en-CA" dirty="0"/>
              <a:t>}</a:t>
            </a:r>
          </a:p>
          <a:p>
            <a:pPr marL="3429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985542" y="2300586"/>
            <a:ext cx="629566" cy="369332"/>
            <a:chOff x="3707905" y="2737023"/>
            <a:chExt cx="839421" cy="492442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f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50042" y="3067386"/>
            <a:ext cx="575560" cy="369332"/>
            <a:chOff x="3650752" y="2823319"/>
            <a:chExt cx="767413" cy="492442"/>
          </a:xfrm>
        </p:grpSpPr>
        <p:sp>
          <p:nvSpPr>
            <p:cNvPr id="24" name="Oval 2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0752" y="2823319"/>
              <a:ext cx="76741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e</a:t>
              </a:r>
            </a:p>
          </p:txBody>
        </p:sp>
      </p:grpSp>
      <p:cxnSp>
        <p:nvCxnSpPr>
          <p:cNvPr id="14" name="Straight Connector 13"/>
          <p:cNvCxnSpPr>
            <a:stCxn id="24" idx="0"/>
            <a:endCxn id="26" idx="4"/>
          </p:cNvCxnSpPr>
          <p:nvPr/>
        </p:nvCxnSpPr>
        <p:spPr bwMode="auto">
          <a:xfrm flipH="1" flipV="1">
            <a:off x="5390587" y="2657549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9605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k=4</a:t>
            </a:r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r>
              <a:rPr lang="en-CA" dirty="0"/>
              <a:t>Remove </a:t>
            </a:r>
            <a:r>
              <a:rPr lang="en-CA" dirty="0">
                <a:solidFill>
                  <a:schemeClr val="accent2"/>
                </a:solidFill>
              </a:rPr>
              <a:t>f</a:t>
            </a:r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r>
              <a:rPr lang="en-CA" dirty="0"/>
              <a:t>stack={</a:t>
            </a:r>
            <a:r>
              <a:rPr lang="en-CA" dirty="0" err="1"/>
              <a:t>e,b,c,d,a</a:t>
            </a:r>
            <a:r>
              <a:rPr lang="en-CA" dirty="0"/>
              <a:t>}</a:t>
            </a:r>
          </a:p>
          <a:p>
            <a:pPr marL="3429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985542" y="2300586"/>
            <a:ext cx="629566" cy="369332"/>
            <a:chOff x="3707905" y="2737023"/>
            <a:chExt cx="839421" cy="492442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647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k=4</a:t>
            </a:r>
          </a:p>
          <a:p>
            <a:pPr marL="342900" lvl="1" indent="0">
              <a:buNone/>
            </a:pPr>
            <a:r>
              <a:rPr lang="en-CA" dirty="0"/>
              <a:t>Empty graph – done with the first part</a:t>
            </a:r>
          </a:p>
          <a:p>
            <a:pPr marL="342900" lvl="1" indent="0">
              <a:buNone/>
            </a:pPr>
            <a:r>
              <a:rPr lang="en-CA" dirty="0"/>
              <a:t>Now we have the order for assigning colors to nodes, start coloring the nodes (from the top of the stack)</a:t>
            </a:r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r>
              <a:rPr lang="en-CA" dirty="0"/>
              <a:t>stack={</a:t>
            </a:r>
            <a:r>
              <a:rPr lang="en-CA" dirty="0" err="1"/>
              <a:t>f,e,b,c,d,a</a:t>
            </a:r>
            <a:r>
              <a:rPr lang="en-CA" dirty="0"/>
              <a:t>}</a:t>
            </a:r>
          </a:p>
          <a:p>
            <a:pPr marL="3429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0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k=4</a:t>
            </a:r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r>
              <a:rPr lang="en-CA" dirty="0"/>
              <a:t>stack={</a:t>
            </a:r>
            <a:r>
              <a:rPr lang="en-CA" dirty="0" err="1"/>
              <a:t>e,b,c,d,a</a:t>
            </a:r>
            <a:r>
              <a:rPr lang="en-CA" dirty="0"/>
              <a:t>}</a:t>
            </a:r>
          </a:p>
          <a:p>
            <a:pPr marL="3429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788024" y="2301721"/>
            <a:ext cx="676207" cy="369332"/>
            <a:chOff x="3444548" y="2738537"/>
            <a:chExt cx="901609" cy="492443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44548" y="2738537"/>
              <a:ext cx="8394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chemeClr val="accent2"/>
                  </a:solidFill>
                  <a:latin typeface="Calibri"/>
                </a:rPr>
                <a:t>r</a:t>
              </a:r>
              <a:r>
                <a:rPr lang="en-CA" sz="1800" b="1" baseline="-25000" dirty="0">
                  <a:solidFill>
                    <a:schemeClr val="accent2"/>
                  </a:solidFill>
                  <a:latin typeface="Calibri"/>
                </a:rPr>
                <a:t>1</a:t>
              </a:r>
              <a:r>
                <a:rPr lang="en-CA" sz="1800" b="1" dirty="0">
                  <a:latin typeface="Calibri"/>
                </a:rPr>
                <a:t> 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3483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k=4</a:t>
            </a:r>
          </a:p>
          <a:p>
            <a:pPr marL="342900" lvl="1" indent="0">
              <a:buNone/>
            </a:pPr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CA" dirty="0"/>
              <a:t> must be in a different register from </a:t>
            </a:r>
            <a:r>
              <a:rPr lang="en-CA" dirty="0">
                <a:solidFill>
                  <a:schemeClr val="accent2"/>
                </a:solidFill>
              </a:rPr>
              <a:t>f</a:t>
            </a:r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r>
              <a:rPr lang="en-CA" dirty="0"/>
              <a:t>stack={</a:t>
            </a:r>
            <a:r>
              <a:rPr lang="en-CA" dirty="0" err="1"/>
              <a:t>b,c,d,a</a:t>
            </a:r>
            <a:r>
              <a:rPr lang="en-CA" dirty="0"/>
              <a:t>}</a:t>
            </a:r>
          </a:p>
          <a:p>
            <a:pPr marL="3429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788024" y="3067386"/>
            <a:ext cx="683572" cy="369332"/>
            <a:chOff x="3434728" y="2823319"/>
            <a:chExt cx="911429" cy="492442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34728" y="2823319"/>
              <a:ext cx="76741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00B050"/>
                  </a:solidFill>
                  <a:latin typeface="Calibri"/>
                </a:rPr>
                <a:t>r</a:t>
              </a:r>
              <a:r>
                <a:rPr lang="en-CA" sz="1800" b="1" baseline="-25000" dirty="0">
                  <a:solidFill>
                    <a:srgbClr val="00B050"/>
                  </a:solidFill>
                  <a:latin typeface="Calibri"/>
                </a:rPr>
                <a:t>2</a:t>
              </a:r>
              <a:r>
                <a:rPr lang="en-CA" sz="1800" b="1" dirty="0">
                  <a:latin typeface="Calibri"/>
                </a:rPr>
                <a:t> e</a:t>
              </a:r>
            </a:p>
          </p:txBody>
        </p:sp>
      </p:grpSp>
      <p:cxnSp>
        <p:nvCxnSpPr>
          <p:cNvPr id="12" name="Straight Connector 11"/>
          <p:cNvCxnSpPr>
            <a:stCxn id="10" idx="0"/>
          </p:cNvCxnSpPr>
          <p:nvPr/>
        </p:nvCxnSpPr>
        <p:spPr bwMode="auto">
          <a:xfrm flipH="1" flipV="1">
            <a:off x="5390587" y="2657549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4788024" y="2301721"/>
            <a:ext cx="676207" cy="369332"/>
            <a:chOff x="3444548" y="2738537"/>
            <a:chExt cx="901609" cy="492443"/>
          </a:xfrm>
        </p:grpSpPr>
        <p:sp>
          <p:nvSpPr>
            <p:cNvPr id="14" name="Oval 1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4548" y="2738537"/>
              <a:ext cx="8394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chemeClr val="accent2"/>
                  </a:solidFill>
                  <a:latin typeface="Calibri"/>
                </a:rPr>
                <a:t>r</a:t>
              </a:r>
              <a:r>
                <a:rPr lang="en-CA" sz="1800" b="1" baseline="-25000" dirty="0">
                  <a:solidFill>
                    <a:schemeClr val="accent2"/>
                  </a:solidFill>
                  <a:latin typeface="Calibri"/>
                </a:rPr>
                <a:t>1</a:t>
              </a:r>
              <a:r>
                <a:rPr lang="en-CA" sz="1800" b="1" dirty="0">
                  <a:latin typeface="Calibri"/>
                </a:rPr>
                <a:t> 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878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k=4</a:t>
            </a:r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r>
              <a:rPr lang="en-CA" dirty="0"/>
              <a:t>stack={</a:t>
            </a:r>
            <a:r>
              <a:rPr lang="en-CA" dirty="0" err="1"/>
              <a:t>c,d,a</a:t>
            </a:r>
            <a:r>
              <a:rPr lang="en-CA" dirty="0"/>
              <a:t>}</a:t>
            </a:r>
          </a:p>
          <a:p>
            <a:pPr marL="3429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788024" y="3067386"/>
            <a:ext cx="683572" cy="369332"/>
            <a:chOff x="3434728" y="2823319"/>
            <a:chExt cx="911429" cy="492442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34728" y="2823319"/>
              <a:ext cx="76741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00B050"/>
                  </a:solidFill>
                  <a:latin typeface="Calibri"/>
                </a:rPr>
                <a:t>r</a:t>
              </a:r>
              <a:r>
                <a:rPr lang="en-CA" sz="1800" b="1" baseline="-25000" dirty="0">
                  <a:solidFill>
                    <a:srgbClr val="00B050"/>
                  </a:solidFill>
                  <a:latin typeface="Calibri"/>
                </a:rPr>
                <a:t>2</a:t>
              </a:r>
              <a:r>
                <a:rPr lang="en-CA" sz="1800" b="1" dirty="0">
                  <a:latin typeface="Calibri"/>
                </a:rPr>
                <a:t> e</a:t>
              </a:r>
            </a:p>
          </p:txBody>
        </p:sp>
      </p:grpSp>
      <p:cxnSp>
        <p:nvCxnSpPr>
          <p:cNvPr id="12" name="Straight Connector 11"/>
          <p:cNvCxnSpPr>
            <a:stCxn id="10" idx="0"/>
          </p:cNvCxnSpPr>
          <p:nvPr/>
        </p:nvCxnSpPr>
        <p:spPr bwMode="auto">
          <a:xfrm flipH="1" flipV="1">
            <a:off x="5390587" y="2657549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4788024" y="2301721"/>
            <a:ext cx="676207" cy="369332"/>
            <a:chOff x="3444548" y="2738537"/>
            <a:chExt cx="901609" cy="492443"/>
          </a:xfrm>
        </p:grpSpPr>
        <p:sp>
          <p:nvSpPr>
            <p:cNvPr id="14" name="Oval 1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4548" y="2738537"/>
              <a:ext cx="8394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chemeClr val="accent2"/>
                  </a:solidFill>
                  <a:latin typeface="Calibri"/>
                </a:rPr>
                <a:t>r</a:t>
              </a:r>
              <a:r>
                <a:rPr lang="en-CA" sz="1800" b="1" baseline="-25000" dirty="0">
                  <a:solidFill>
                    <a:schemeClr val="accent2"/>
                  </a:solidFill>
                  <a:latin typeface="Calibri"/>
                </a:rPr>
                <a:t>1</a:t>
              </a:r>
              <a:r>
                <a:rPr lang="en-CA" sz="1800" b="1" dirty="0">
                  <a:latin typeface="Calibri"/>
                </a:rPr>
                <a:t> f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55951" y="2257295"/>
            <a:ext cx="759861" cy="400255"/>
            <a:chOff x="4149772" y="2679303"/>
            <a:chExt cx="1013148" cy="533673"/>
          </a:xfrm>
        </p:grpSpPr>
        <p:sp>
          <p:nvSpPr>
            <p:cNvPr id="17" name="Oval 1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80652" y="2679303"/>
              <a:ext cx="782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b </a:t>
              </a:r>
              <a:r>
                <a:rPr lang="en-CA" sz="1800" b="1" dirty="0">
                  <a:solidFill>
                    <a:srgbClr val="FF0000"/>
                  </a:solidFill>
                  <a:latin typeface="Calibri"/>
                </a:rPr>
                <a:t>r</a:t>
              </a:r>
              <a:r>
                <a:rPr lang="en-CA" sz="1800" b="1" baseline="-25000" dirty="0">
                  <a:solidFill>
                    <a:srgbClr val="FF0000"/>
                  </a:solidFill>
                  <a:latin typeface="Calibri"/>
                </a:rPr>
                <a:t>3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19" name="Straight Connector 18"/>
          <p:cNvCxnSpPr>
            <a:stCxn id="17" idx="2"/>
          </p:cNvCxnSpPr>
          <p:nvPr/>
        </p:nvCxnSpPr>
        <p:spPr bwMode="auto">
          <a:xfrm flipH="1">
            <a:off x="5464231" y="2576540"/>
            <a:ext cx="11917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7" idx="3"/>
          </p:cNvCxnSpPr>
          <p:nvPr/>
        </p:nvCxnSpPr>
        <p:spPr bwMode="auto">
          <a:xfrm flipH="1">
            <a:off x="5450026" y="2633822"/>
            <a:ext cx="1227495" cy="5875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72120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k=4</a:t>
            </a:r>
          </a:p>
          <a:p>
            <a:pPr marL="342900" lvl="1" indent="0">
              <a:buNone/>
            </a:pPr>
            <a:r>
              <a:rPr lang="en-CA" dirty="0">
                <a:solidFill>
                  <a:schemeClr val="accent2"/>
                </a:solidFill>
              </a:rPr>
              <a:t>The ordering insures we can find a color for all nodes</a:t>
            </a:r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r>
              <a:rPr lang="en-CA" dirty="0"/>
              <a:t>stack={</a:t>
            </a:r>
            <a:r>
              <a:rPr lang="en-CA" dirty="0" err="1"/>
              <a:t>d,a</a:t>
            </a:r>
            <a:r>
              <a:rPr lang="en-CA" dirty="0"/>
              <a:t>}</a:t>
            </a:r>
          </a:p>
          <a:p>
            <a:pPr marL="3429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788024" y="3067386"/>
            <a:ext cx="683572" cy="369332"/>
            <a:chOff x="3434728" y="2823319"/>
            <a:chExt cx="911429" cy="492442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34728" y="2823319"/>
              <a:ext cx="76741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00B050"/>
                  </a:solidFill>
                  <a:latin typeface="Calibri"/>
                </a:rPr>
                <a:t>r</a:t>
              </a:r>
              <a:r>
                <a:rPr lang="en-CA" sz="1800" b="1" baseline="-25000" dirty="0">
                  <a:solidFill>
                    <a:srgbClr val="00B050"/>
                  </a:solidFill>
                  <a:latin typeface="Calibri"/>
                </a:rPr>
                <a:t>2</a:t>
              </a:r>
              <a:r>
                <a:rPr lang="en-CA" sz="1800" b="1" dirty="0">
                  <a:latin typeface="Calibri"/>
                </a:rPr>
                <a:t> e</a:t>
              </a:r>
            </a:p>
          </p:txBody>
        </p:sp>
      </p:grpSp>
      <p:cxnSp>
        <p:nvCxnSpPr>
          <p:cNvPr id="12" name="Straight Connector 11"/>
          <p:cNvCxnSpPr>
            <a:stCxn id="10" idx="0"/>
          </p:cNvCxnSpPr>
          <p:nvPr/>
        </p:nvCxnSpPr>
        <p:spPr bwMode="auto">
          <a:xfrm flipH="1" flipV="1">
            <a:off x="5390587" y="2657549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4788024" y="2301721"/>
            <a:ext cx="676207" cy="369332"/>
            <a:chOff x="3444548" y="2738537"/>
            <a:chExt cx="901609" cy="492443"/>
          </a:xfrm>
        </p:grpSpPr>
        <p:sp>
          <p:nvSpPr>
            <p:cNvPr id="14" name="Oval 1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4548" y="2738537"/>
              <a:ext cx="8394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chemeClr val="accent2"/>
                  </a:solidFill>
                  <a:latin typeface="Calibri"/>
                </a:rPr>
                <a:t>r</a:t>
              </a:r>
              <a:r>
                <a:rPr lang="en-CA" sz="1800" b="1" baseline="-25000" dirty="0">
                  <a:solidFill>
                    <a:schemeClr val="accent2"/>
                  </a:solidFill>
                  <a:latin typeface="Calibri"/>
                </a:rPr>
                <a:t>1</a:t>
              </a:r>
              <a:r>
                <a:rPr lang="en-CA" sz="1800" b="1" dirty="0">
                  <a:latin typeface="Calibri"/>
                </a:rPr>
                <a:t> f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55951" y="2257295"/>
            <a:ext cx="759861" cy="400255"/>
            <a:chOff x="4149772" y="2679303"/>
            <a:chExt cx="1013148" cy="533673"/>
          </a:xfrm>
        </p:grpSpPr>
        <p:sp>
          <p:nvSpPr>
            <p:cNvPr id="17" name="Oval 1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80652" y="2679303"/>
              <a:ext cx="782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b </a:t>
              </a:r>
              <a:r>
                <a:rPr lang="en-CA" sz="1800" b="1" dirty="0">
                  <a:solidFill>
                    <a:srgbClr val="FF0000"/>
                  </a:solidFill>
                  <a:latin typeface="Calibri"/>
                </a:rPr>
                <a:t>r</a:t>
              </a:r>
              <a:r>
                <a:rPr lang="en-CA" sz="1800" b="1" baseline="-25000" dirty="0">
                  <a:solidFill>
                    <a:srgbClr val="FF0000"/>
                  </a:solidFill>
                  <a:latin typeface="Calibri"/>
                </a:rPr>
                <a:t>3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19" name="Straight Connector 18"/>
          <p:cNvCxnSpPr>
            <a:stCxn id="17" idx="2"/>
          </p:cNvCxnSpPr>
          <p:nvPr/>
        </p:nvCxnSpPr>
        <p:spPr bwMode="auto">
          <a:xfrm flipH="1">
            <a:off x="5464231" y="2576540"/>
            <a:ext cx="11917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7" idx="3"/>
          </p:cNvCxnSpPr>
          <p:nvPr/>
        </p:nvCxnSpPr>
        <p:spPr bwMode="auto">
          <a:xfrm flipH="1">
            <a:off x="5450026" y="2633822"/>
            <a:ext cx="1227495" cy="5875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6681160" y="3067386"/>
            <a:ext cx="896670" cy="369332"/>
            <a:chOff x="4149772" y="2823319"/>
            <a:chExt cx="1195560" cy="492442"/>
          </a:xfrm>
        </p:grpSpPr>
        <p:sp>
          <p:nvSpPr>
            <p:cNvPr id="22" name="Oval 2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19048" y="2823319"/>
              <a:ext cx="92628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c r</a:t>
              </a:r>
              <a:r>
                <a:rPr lang="en-CA" sz="1800" b="1" baseline="-25000" dirty="0">
                  <a:latin typeface="Calibri"/>
                </a:rPr>
                <a:t>4</a:t>
              </a:r>
              <a:endParaRPr lang="en-CA" sz="1800" b="1" dirty="0">
                <a:latin typeface="Calibri"/>
              </a:endParaRPr>
            </a:p>
          </p:txBody>
        </p:sp>
      </p:grpSp>
      <p:cxnSp>
        <p:nvCxnSpPr>
          <p:cNvPr id="24" name="Straight Connector 23"/>
          <p:cNvCxnSpPr>
            <a:stCxn id="22" idx="2"/>
          </p:cNvCxnSpPr>
          <p:nvPr/>
        </p:nvCxnSpPr>
        <p:spPr bwMode="auto">
          <a:xfrm flipH="1" flipV="1">
            <a:off x="5442661" y="2633822"/>
            <a:ext cx="1238499" cy="6447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22" idx="0"/>
          </p:cNvCxnSpPr>
          <p:nvPr/>
        </p:nvCxnSpPr>
        <p:spPr bwMode="auto">
          <a:xfrm>
            <a:off x="6729596" y="2657549"/>
            <a:ext cx="25209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22" idx="3"/>
          </p:cNvCxnSpPr>
          <p:nvPr/>
        </p:nvCxnSpPr>
        <p:spPr bwMode="auto">
          <a:xfrm flipH="1" flipV="1">
            <a:off x="5471596" y="3278618"/>
            <a:ext cx="1231134" cy="572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1585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The problem:</a:t>
            </a:r>
          </a:p>
          <a:p>
            <a:pPr marL="342900" lvl="1" indent="0">
              <a:buNone/>
            </a:pPr>
            <a:r>
              <a:rPr lang="en-CA" sz="2400" dirty="0"/>
              <a:t>Rewrite the intermediate code to use no more temporary locations than there are machine registers</a:t>
            </a:r>
          </a:p>
          <a:p>
            <a:pPr marL="385763" indent="-342900"/>
            <a:endParaRPr lang="en-CA" sz="2400" dirty="0"/>
          </a:p>
          <a:p>
            <a:pPr marL="385763" indent="-342900"/>
            <a:r>
              <a:rPr lang="en-CA" sz="2400" dirty="0"/>
              <a:t>Method:</a:t>
            </a:r>
          </a:p>
          <a:p>
            <a:pPr marL="685800" lvl="1" indent="-342900"/>
            <a:r>
              <a:rPr lang="en-CA" sz="2400" dirty="0"/>
              <a:t>Assign multiple temporaries to each register</a:t>
            </a:r>
          </a:p>
          <a:p>
            <a:pPr marL="685800" lvl="1" indent="-342900"/>
            <a:r>
              <a:rPr lang="en-CA" sz="2400" dirty="0"/>
              <a:t>But without changing the program behavior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42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k=4</a:t>
            </a:r>
          </a:p>
          <a:p>
            <a:pPr marL="342900" lvl="1" indent="0">
              <a:buNone/>
            </a:pPr>
            <a:r>
              <a:rPr lang="en-CA" dirty="0">
                <a:solidFill>
                  <a:schemeClr val="accent2"/>
                </a:solidFill>
              </a:rPr>
              <a:t>d</a:t>
            </a:r>
            <a:r>
              <a:rPr lang="en-CA" dirty="0"/>
              <a:t> can be in the same register as </a:t>
            </a:r>
            <a:r>
              <a:rPr lang="en-CA" dirty="0">
                <a:solidFill>
                  <a:schemeClr val="accent2"/>
                </a:solidFill>
              </a:rPr>
              <a:t>b</a:t>
            </a:r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r>
              <a:rPr lang="en-CA" dirty="0"/>
              <a:t>stack={a}</a:t>
            </a:r>
          </a:p>
          <a:p>
            <a:pPr marL="3429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788024" y="3067386"/>
            <a:ext cx="683572" cy="369332"/>
            <a:chOff x="3434728" y="2823319"/>
            <a:chExt cx="911429" cy="492442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34728" y="2823319"/>
              <a:ext cx="76741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00B050"/>
                  </a:solidFill>
                  <a:latin typeface="Calibri"/>
                </a:rPr>
                <a:t>r</a:t>
              </a:r>
              <a:r>
                <a:rPr lang="en-CA" sz="1800" b="1" baseline="-25000" dirty="0">
                  <a:solidFill>
                    <a:srgbClr val="00B050"/>
                  </a:solidFill>
                  <a:latin typeface="Calibri"/>
                </a:rPr>
                <a:t>2</a:t>
              </a:r>
              <a:r>
                <a:rPr lang="en-CA" sz="1800" b="1" dirty="0">
                  <a:latin typeface="Calibri"/>
                </a:rPr>
                <a:t> e</a:t>
              </a:r>
            </a:p>
          </p:txBody>
        </p:sp>
      </p:grpSp>
      <p:cxnSp>
        <p:nvCxnSpPr>
          <p:cNvPr id="12" name="Straight Connector 11"/>
          <p:cNvCxnSpPr>
            <a:stCxn id="10" idx="0"/>
          </p:cNvCxnSpPr>
          <p:nvPr/>
        </p:nvCxnSpPr>
        <p:spPr bwMode="auto">
          <a:xfrm flipH="1" flipV="1">
            <a:off x="5390587" y="2657549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4788024" y="2301721"/>
            <a:ext cx="676207" cy="369332"/>
            <a:chOff x="3444548" y="2738537"/>
            <a:chExt cx="901609" cy="492443"/>
          </a:xfrm>
        </p:grpSpPr>
        <p:sp>
          <p:nvSpPr>
            <p:cNvPr id="14" name="Oval 1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4548" y="2738537"/>
              <a:ext cx="8394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chemeClr val="accent2"/>
                  </a:solidFill>
                  <a:latin typeface="Calibri"/>
                </a:rPr>
                <a:t>r</a:t>
              </a:r>
              <a:r>
                <a:rPr lang="en-CA" sz="1800" b="1" baseline="-25000" dirty="0">
                  <a:solidFill>
                    <a:schemeClr val="accent2"/>
                  </a:solidFill>
                  <a:latin typeface="Calibri"/>
                </a:rPr>
                <a:t>1</a:t>
              </a:r>
              <a:r>
                <a:rPr lang="en-CA" sz="1800" b="1" dirty="0">
                  <a:latin typeface="Calibri"/>
                </a:rPr>
                <a:t> f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55951" y="2257295"/>
            <a:ext cx="759861" cy="400255"/>
            <a:chOff x="4149772" y="2679303"/>
            <a:chExt cx="1013148" cy="533673"/>
          </a:xfrm>
        </p:grpSpPr>
        <p:sp>
          <p:nvSpPr>
            <p:cNvPr id="17" name="Oval 1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80652" y="2679303"/>
              <a:ext cx="782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b </a:t>
              </a:r>
              <a:r>
                <a:rPr lang="en-CA" sz="1800" b="1" dirty="0">
                  <a:solidFill>
                    <a:srgbClr val="FF0000"/>
                  </a:solidFill>
                  <a:latin typeface="Calibri"/>
                </a:rPr>
                <a:t>r</a:t>
              </a:r>
              <a:r>
                <a:rPr lang="en-CA" sz="1800" b="1" baseline="-25000" dirty="0">
                  <a:solidFill>
                    <a:srgbClr val="FF0000"/>
                  </a:solidFill>
                  <a:latin typeface="Calibri"/>
                </a:rPr>
                <a:t>3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19" name="Straight Connector 18"/>
          <p:cNvCxnSpPr>
            <a:stCxn id="17" idx="2"/>
          </p:cNvCxnSpPr>
          <p:nvPr/>
        </p:nvCxnSpPr>
        <p:spPr bwMode="auto">
          <a:xfrm flipH="1">
            <a:off x="5464231" y="2576540"/>
            <a:ext cx="11917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7" idx="3"/>
          </p:cNvCxnSpPr>
          <p:nvPr/>
        </p:nvCxnSpPr>
        <p:spPr bwMode="auto">
          <a:xfrm flipH="1">
            <a:off x="5450026" y="2633822"/>
            <a:ext cx="1227495" cy="5875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6681160" y="3067386"/>
            <a:ext cx="896670" cy="369332"/>
            <a:chOff x="4149772" y="2823319"/>
            <a:chExt cx="1195560" cy="492442"/>
          </a:xfrm>
        </p:grpSpPr>
        <p:sp>
          <p:nvSpPr>
            <p:cNvPr id="22" name="Oval 2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19048" y="2823319"/>
              <a:ext cx="92628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c r</a:t>
              </a:r>
              <a:r>
                <a:rPr lang="en-CA" sz="1800" b="1" baseline="-25000" dirty="0">
                  <a:latin typeface="Calibri"/>
                </a:rPr>
                <a:t>4</a:t>
              </a:r>
              <a:endParaRPr lang="en-CA" sz="1800" b="1" dirty="0">
                <a:latin typeface="Calibri"/>
              </a:endParaRPr>
            </a:p>
          </p:txBody>
        </p:sp>
      </p:grpSp>
      <p:cxnSp>
        <p:nvCxnSpPr>
          <p:cNvPr id="24" name="Straight Connector 23"/>
          <p:cNvCxnSpPr>
            <a:stCxn id="22" idx="2"/>
          </p:cNvCxnSpPr>
          <p:nvPr/>
        </p:nvCxnSpPr>
        <p:spPr bwMode="auto">
          <a:xfrm flipH="1" flipV="1">
            <a:off x="5442661" y="2633822"/>
            <a:ext cx="1238499" cy="6447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22" idx="0"/>
          </p:cNvCxnSpPr>
          <p:nvPr/>
        </p:nvCxnSpPr>
        <p:spPr bwMode="auto">
          <a:xfrm>
            <a:off x="6729596" y="2657549"/>
            <a:ext cx="25209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22" idx="3"/>
          </p:cNvCxnSpPr>
          <p:nvPr/>
        </p:nvCxnSpPr>
        <p:spPr bwMode="auto">
          <a:xfrm flipH="1" flipV="1">
            <a:off x="5471596" y="3278618"/>
            <a:ext cx="1231134" cy="572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" name="Group 26"/>
          <p:cNvGrpSpPr/>
          <p:nvPr/>
        </p:nvGrpSpPr>
        <p:grpSpPr>
          <a:xfrm>
            <a:off x="5965015" y="3575650"/>
            <a:ext cx="690936" cy="477344"/>
            <a:chOff x="4092620" y="2996952"/>
            <a:chExt cx="921248" cy="636459"/>
          </a:xfrm>
        </p:grpSpPr>
        <p:sp>
          <p:nvSpPr>
            <p:cNvPr id="28" name="Oval 2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 </a:t>
              </a:r>
              <a:r>
                <a:rPr lang="en-CA" sz="1800" b="1" dirty="0">
                  <a:solidFill>
                    <a:srgbClr val="FF0000"/>
                  </a:solidFill>
                  <a:latin typeface="Calibri"/>
                </a:rPr>
                <a:t>r</a:t>
              </a:r>
              <a:r>
                <a:rPr lang="en-CA" sz="1800" b="1" baseline="-25000" dirty="0">
                  <a:solidFill>
                    <a:srgbClr val="FF0000"/>
                  </a:solidFill>
                  <a:latin typeface="Calibri"/>
                </a:rPr>
                <a:t>3</a:t>
              </a:r>
              <a:r>
                <a:rPr lang="en-CA" sz="1800" b="1" dirty="0">
                  <a:latin typeface="Calibri"/>
                </a:rPr>
                <a:t>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30" name="Straight Connector 29"/>
          <p:cNvCxnSpPr>
            <a:stCxn id="28" idx="1"/>
          </p:cNvCxnSpPr>
          <p:nvPr/>
        </p:nvCxnSpPr>
        <p:spPr bwMode="auto">
          <a:xfrm flipH="1" flipV="1">
            <a:off x="5442661" y="2633822"/>
            <a:ext cx="586788" cy="965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28" idx="2"/>
          </p:cNvCxnSpPr>
          <p:nvPr/>
        </p:nvCxnSpPr>
        <p:spPr bwMode="auto">
          <a:xfrm flipH="1" flipV="1">
            <a:off x="5450026" y="3335900"/>
            <a:ext cx="557853" cy="320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endCxn id="28" idx="6"/>
          </p:cNvCxnSpPr>
          <p:nvPr/>
        </p:nvCxnSpPr>
        <p:spPr bwMode="auto">
          <a:xfrm flipH="1">
            <a:off x="6155168" y="3359627"/>
            <a:ext cx="599637" cy="297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2490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k=4</a:t>
            </a:r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r>
              <a:rPr lang="en-CA" dirty="0"/>
              <a:t>stack={}</a:t>
            </a:r>
          </a:p>
          <a:p>
            <a:pPr marL="3429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788024" y="3067386"/>
            <a:ext cx="683572" cy="369332"/>
            <a:chOff x="3434728" y="2823319"/>
            <a:chExt cx="911429" cy="492442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34728" y="2823319"/>
              <a:ext cx="76741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00B050"/>
                  </a:solidFill>
                  <a:latin typeface="Calibri"/>
                </a:rPr>
                <a:t>r</a:t>
              </a:r>
              <a:r>
                <a:rPr lang="en-CA" sz="1800" b="1" baseline="-25000" dirty="0">
                  <a:solidFill>
                    <a:srgbClr val="00B050"/>
                  </a:solidFill>
                  <a:latin typeface="Calibri"/>
                </a:rPr>
                <a:t>2</a:t>
              </a:r>
              <a:r>
                <a:rPr lang="en-CA" sz="1800" b="1" dirty="0">
                  <a:latin typeface="Calibri"/>
                </a:rPr>
                <a:t> e</a:t>
              </a:r>
            </a:p>
          </p:txBody>
        </p:sp>
      </p:grpSp>
      <p:cxnSp>
        <p:nvCxnSpPr>
          <p:cNvPr id="12" name="Straight Connector 11"/>
          <p:cNvCxnSpPr>
            <a:stCxn id="10" idx="0"/>
          </p:cNvCxnSpPr>
          <p:nvPr/>
        </p:nvCxnSpPr>
        <p:spPr bwMode="auto">
          <a:xfrm flipH="1" flipV="1">
            <a:off x="5390587" y="2657549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4788024" y="2301721"/>
            <a:ext cx="676207" cy="369332"/>
            <a:chOff x="3444548" y="2738537"/>
            <a:chExt cx="901609" cy="492443"/>
          </a:xfrm>
        </p:grpSpPr>
        <p:sp>
          <p:nvSpPr>
            <p:cNvPr id="14" name="Oval 1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4548" y="2738537"/>
              <a:ext cx="8394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chemeClr val="accent2"/>
                  </a:solidFill>
                  <a:latin typeface="Calibri"/>
                </a:rPr>
                <a:t>r</a:t>
              </a:r>
              <a:r>
                <a:rPr lang="en-CA" sz="1800" b="1" baseline="-25000" dirty="0">
                  <a:solidFill>
                    <a:schemeClr val="accent2"/>
                  </a:solidFill>
                  <a:latin typeface="Calibri"/>
                </a:rPr>
                <a:t>1</a:t>
              </a:r>
              <a:r>
                <a:rPr lang="en-CA" sz="1800" b="1" dirty="0">
                  <a:latin typeface="Calibri"/>
                </a:rPr>
                <a:t> f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55951" y="2257295"/>
            <a:ext cx="759861" cy="400255"/>
            <a:chOff x="4149772" y="2679303"/>
            <a:chExt cx="1013148" cy="533673"/>
          </a:xfrm>
        </p:grpSpPr>
        <p:sp>
          <p:nvSpPr>
            <p:cNvPr id="17" name="Oval 1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80652" y="2679303"/>
              <a:ext cx="782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b </a:t>
              </a:r>
              <a:r>
                <a:rPr lang="en-CA" sz="1800" b="1" dirty="0">
                  <a:solidFill>
                    <a:srgbClr val="FF0000"/>
                  </a:solidFill>
                  <a:latin typeface="Calibri"/>
                </a:rPr>
                <a:t>r</a:t>
              </a:r>
              <a:r>
                <a:rPr lang="en-CA" sz="1800" b="1" baseline="-25000" dirty="0">
                  <a:solidFill>
                    <a:srgbClr val="FF0000"/>
                  </a:solidFill>
                  <a:latin typeface="Calibri"/>
                </a:rPr>
                <a:t>3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19" name="Straight Connector 18"/>
          <p:cNvCxnSpPr>
            <a:stCxn id="17" idx="2"/>
          </p:cNvCxnSpPr>
          <p:nvPr/>
        </p:nvCxnSpPr>
        <p:spPr bwMode="auto">
          <a:xfrm flipH="1">
            <a:off x="5464231" y="2576540"/>
            <a:ext cx="11917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7" idx="3"/>
          </p:cNvCxnSpPr>
          <p:nvPr/>
        </p:nvCxnSpPr>
        <p:spPr bwMode="auto">
          <a:xfrm flipH="1">
            <a:off x="5450026" y="2633822"/>
            <a:ext cx="1227495" cy="5875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6681160" y="3067386"/>
            <a:ext cx="896670" cy="369332"/>
            <a:chOff x="4149772" y="2823319"/>
            <a:chExt cx="1195560" cy="492442"/>
          </a:xfrm>
        </p:grpSpPr>
        <p:sp>
          <p:nvSpPr>
            <p:cNvPr id="22" name="Oval 2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19048" y="2823319"/>
              <a:ext cx="92628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c r</a:t>
              </a:r>
              <a:r>
                <a:rPr lang="en-CA" sz="1800" b="1" baseline="-25000" dirty="0">
                  <a:latin typeface="Calibri"/>
                </a:rPr>
                <a:t>4</a:t>
              </a:r>
              <a:endParaRPr lang="en-CA" sz="1800" b="1" dirty="0">
                <a:latin typeface="Calibri"/>
              </a:endParaRPr>
            </a:p>
          </p:txBody>
        </p:sp>
      </p:grpSp>
      <p:cxnSp>
        <p:nvCxnSpPr>
          <p:cNvPr id="24" name="Straight Connector 23"/>
          <p:cNvCxnSpPr>
            <a:stCxn id="22" idx="2"/>
          </p:cNvCxnSpPr>
          <p:nvPr/>
        </p:nvCxnSpPr>
        <p:spPr bwMode="auto">
          <a:xfrm flipH="1" flipV="1">
            <a:off x="5442661" y="2633822"/>
            <a:ext cx="1238499" cy="6447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22" idx="0"/>
          </p:cNvCxnSpPr>
          <p:nvPr/>
        </p:nvCxnSpPr>
        <p:spPr bwMode="auto">
          <a:xfrm>
            <a:off x="6729596" y="2657549"/>
            <a:ext cx="25209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22" idx="3"/>
          </p:cNvCxnSpPr>
          <p:nvPr/>
        </p:nvCxnSpPr>
        <p:spPr bwMode="auto">
          <a:xfrm flipH="1" flipV="1">
            <a:off x="5471596" y="3278618"/>
            <a:ext cx="1231134" cy="572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" name="Group 26"/>
          <p:cNvGrpSpPr/>
          <p:nvPr/>
        </p:nvGrpSpPr>
        <p:grpSpPr>
          <a:xfrm>
            <a:off x="5965015" y="3575650"/>
            <a:ext cx="690936" cy="477344"/>
            <a:chOff x="4092620" y="2996952"/>
            <a:chExt cx="921248" cy="636459"/>
          </a:xfrm>
        </p:grpSpPr>
        <p:sp>
          <p:nvSpPr>
            <p:cNvPr id="28" name="Oval 2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 </a:t>
              </a:r>
              <a:r>
                <a:rPr lang="en-CA" sz="1800" b="1" dirty="0">
                  <a:solidFill>
                    <a:srgbClr val="FF0000"/>
                  </a:solidFill>
                  <a:latin typeface="Calibri"/>
                </a:rPr>
                <a:t>r</a:t>
              </a:r>
              <a:r>
                <a:rPr lang="en-CA" sz="1800" b="1" baseline="-25000" dirty="0">
                  <a:solidFill>
                    <a:srgbClr val="FF0000"/>
                  </a:solidFill>
                  <a:latin typeface="Calibri"/>
                </a:rPr>
                <a:t>3</a:t>
              </a:r>
              <a:r>
                <a:rPr lang="en-CA" sz="1800" b="1" dirty="0">
                  <a:latin typeface="Calibri"/>
                </a:rPr>
                <a:t>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30" name="Straight Connector 29"/>
          <p:cNvCxnSpPr>
            <a:stCxn id="28" idx="1"/>
          </p:cNvCxnSpPr>
          <p:nvPr/>
        </p:nvCxnSpPr>
        <p:spPr bwMode="auto">
          <a:xfrm flipH="1" flipV="1">
            <a:off x="5442661" y="2633822"/>
            <a:ext cx="586788" cy="965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28" idx="2"/>
          </p:cNvCxnSpPr>
          <p:nvPr/>
        </p:nvCxnSpPr>
        <p:spPr bwMode="auto">
          <a:xfrm flipH="1" flipV="1">
            <a:off x="5450026" y="3335900"/>
            <a:ext cx="557853" cy="320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endCxn id="28" idx="6"/>
          </p:cNvCxnSpPr>
          <p:nvPr/>
        </p:nvCxnSpPr>
        <p:spPr bwMode="auto">
          <a:xfrm flipH="1">
            <a:off x="6155168" y="3359627"/>
            <a:ext cx="599637" cy="297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5976157" y="1760525"/>
            <a:ext cx="679794" cy="572989"/>
            <a:chOff x="4092620" y="2448991"/>
            <a:chExt cx="906392" cy="763985"/>
          </a:xfrm>
        </p:grpSpPr>
        <p:sp>
          <p:nvSpPr>
            <p:cNvPr id="34" name="Oval 3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92620" y="2448991"/>
              <a:ext cx="906392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a  </a:t>
              </a:r>
              <a:r>
                <a:rPr lang="en-CA" sz="1800" b="1" dirty="0">
                  <a:solidFill>
                    <a:srgbClr val="00B050"/>
                  </a:solidFill>
                  <a:latin typeface="Calibri"/>
                </a:rPr>
                <a:t>r</a:t>
              </a:r>
              <a:r>
                <a:rPr lang="en-CA" sz="1800" b="1" baseline="-25000" dirty="0">
                  <a:solidFill>
                    <a:srgbClr val="00B050"/>
                  </a:solidFill>
                  <a:latin typeface="Calibri"/>
                </a:rPr>
                <a:t>2</a:t>
              </a:r>
              <a:endParaRPr lang="en-CA" sz="1800" b="1" dirty="0">
                <a:solidFill>
                  <a:srgbClr val="00B050"/>
                </a:solidFill>
                <a:latin typeface="Calibri"/>
              </a:endParaRPr>
            </a:p>
          </p:txBody>
        </p:sp>
      </p:grpSp>
      <p:cxnSp>
        <p:nvCxnSpPr>
          <p:cNvPr id="36" name="Straight Connector 35"/>
          <p:cNvCxnSpPr>
            <a:stCxn id="34" idx="2"/>
          </p:cNvCxnSpPr>
          <p:nvPr/>
        </p:nvCxnSpPr>
        <p:spPr bwMode="auto">
          <a:xfrm flipH="1">
            <a:off x="5442661" y="2252504"/>
            <a:ext cx="576360" cy="2667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34" idx="5"/>
          </p:cNvCxnSpPr>
          <p:nvPr/>
        </p:nvCxnSpPr>
        <p:spPr bwMode="auto">
          <a:xfrm>
            <a:off x="6144740" y="2309786"/>
            <a:ext cx="557990" cy="9115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AD0B85-1666-B048-AB5B-E46AF67CFD22}"/>
              </a:ext>
            </a:extLst>
          </p:cNvPr>
          <p:cNvSpPr txBox="1"/>
          <p:nvPr/>
        </p:nvSpPr>
        <p:spPr>
          <a:xfrm>
            <a:off x="6488552" y="1596679"/>
            <a:ext cx="67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dirty="0">
                <a:latin typeface="Calibri"/>
              </a:rPr>
              <a:t>or  </a:t>
            </a:r>
            <a:r>
              <a:rPr lang="en-CA" sz="1800" b="1" dirty="0">
                <a:solidFill>
                  <a:srgbClr val="00B050"/>
                </a:solidFill>
                <a:latin typeface="Calibri"/>
              </a:rPr>
              <a:t>r</a:t>
            </a:r>
            <a:r>
              <a:rPr lang="en-CA" sz="1800" b="1" baseline="-25000" dirty="0">
                <a:solidFill>
                  <a:srgbClr val="00B050"/>
                </a:solidFill>
                <a:latin typeface="Calibri"/>
              </a:rPr>
              <a:t>3</a:t>
            </a:r>
            <a:endParaRPr lang="en-CA" sz="1800" b="1" dirty="0">
              <a:solidFill>
                <a:srgbClr val="00B05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682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 dirty="0"/>
              <a:t>Register allocation is a “must have” in compilers, because: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Intermediate code uses too many temporaries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It makes a big difference in performance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Register allocation can be reduced to a graph </a:t>
            </a:r>
            <a:r>
              <a:rPr lang="en-US" sz="2100" dirty="0" err="1"/>
              <a:t>colouring</a:t>
            </a:r>
            <a:r>
              <a:rPr lang="en-US" sz="2100" dirty="0"/>
              <a:t> problem where the number or registers equals the number of </a:t>
            </a:r>
            <a:r>
              <a:rPr lang="en-US" sz="2100" dirty="0" err="1"/>
              <a:t>colours</a:t>
            </a:r>
            <a:r>
              <a:rPr lang="en-US" sz="2100"/>
              <a:t>.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3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27584" y="1347614"/>
            <a:ext cx="3744416" cy="3086100"/>
          </a:xfrm>
        </p:spPr>
        <p:txBody>
          <a:bodyPr>
            <a:normAutofit/>
          </a:bodyPr>
          <a:lstStyle/>
          <a:p>
            <a:r>
              <a:rPr lang="en-CA" sz="2100" dirty="0"/>
              <a:t>Consider the program</a:t>
            </a:r>
          </a:p>
          <a:p>
            <a:pPr marL="342900" lvl="1" indent="0">
              <a:buNone/>
            </a:pPr>
            <a:r>
              <a:rPr lang="en-CA" sz="2000" dirty="0">
                <a:solidFill>
                  <a:schemeClr val="accent2"/>
                </a:solidFill>
              </a:rPr>
              <a:t>a = c + d</a:t>
            </a:r>
          </a:p>
          <a:p>
            <a:pPr marL="342900" lvl="1" indent="0">
              <a:buNone/>
            </a:pPr>
            <a:r>
              <a:rPr lang="en-CA" sz="2000" dirty="0">
                <a:solidFill>
                  <a:schemeClr val="accent2"/>
                </a:solidFill>
              </a:rPr>
              <a:t>e = a + b</a:t>
            </a:r>
          </a:p>
          <a:p>
            <a:pPr marL="342900" lvl="1" indent="0">
              <a:buNone/>
            </a:pPr>
            <a:r>
              <a:rPr lang="en-CA" sz="2000" dirty="0">
                <a:solidFill>
                  <a:schemeClr val="accent2"/>
                </a:solidFill>
              </a:rPr>
              <a:t>f = e - 1</a:t>
            </a:r>
          </a:p>
          <a:p>
            <a:pPr marL="385763" indent="-342900"/>
            <a:r>
              <a:rPr lang="en-CA" sz="2100" dirty="0"/>
              <a:t>Assume </a:t>
            </a:r>
            <a:r>
              <a:rPr lang="en-CA" sz="2100" dirty="0">
                <a:solidFill>
                  <a:schemeClr val="accent2"/>
                </a:solidFill>
              </a:rPr>
              <a:t>a</a:t>
            </a:r>
            <a:r>
              <a:rPr lang="en-CA" sz="2100" dirty="0"/>
              <a:t> &amp; </a:t>
            </a:r>
            <a:r>
              <a:rPr lang="en-CA" sz="2100" dirty="0">
                <a:solidFill>
                  <a:schemeClr val="accent2"/>
                </a:solidFill>
              </a:rPr>
              <a:t>e</a:t>
            </a:r>
            <a:r>
              <a:rPr lang="en-CA" sz="2100" dirty="0"/>
              <a:t> dead after use </a:t>
            </a:r>
          </a:p>
          <a:p>
            <a:pPr marL="685800" lvl="1" indent="-342900"/>
            <a:r>
              <a:rPr lang="en-CA" sz="1800" dirty="0"/>
              <a:t>"dead" means it is never used</a:t>
            </a:r>
          </a:p>
          <a:p>
            <a:pPr marL="685800" lvl="1" indent="-342900"/>
            <a:r>
              <a:rPr lang="en-CA" sz="1800" dirty="0"/>
              <a:t>A dead temporary location can be "reused"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88024" y="1347614"/>
            <a:ext cx="3816424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/>
            <a:r>
              <a:rPr lang="en-CA" sz="2100" kern="0" dirty="0">
                <a:latin typeface="Calibri"/>
                <a:cs typeface="Calibri"/>
              </a:rPr>
              <a:t>Can allocate </a:t>
            </a:r>
            <a:r>
              <a:rPr lang="en-CA" sz="2100" kern="0" dirty="0">
                <a:solidFill>
                  <a:schemeClr val="accent2"/>
                </a:solidFill>
                <a:latin typeface="Calibri"/>
                <a:cs typeface="Calibri"/>
              </a:rPr>
              <a:t>a</a:t>
            </a:r>
            <a:r>
              <a:rPr lang="en-CA" sz="2100" kern="0" dirty="0">
                <a:latin typeface="Calibri"/>
                <a:cs typeface="Calibri"/>
              </a:rPr>
              <a:t>, </a:t>
            </a:r>
            <a:r>
              <a:rPr lang="en-CA" sz="2100" kern="0" dirty="0">
                <a:solidFill>
                  <a:schemeClr val="accent2"/>
                </a:solidFill>
                <a:latin typeface="Calibri"/>
                <a:cs typeface="Calibri"/>
              </a:rPr>
              <a:t>e</a:t>
            </a:r>
            <a:r>
              <a:rPr lang="en-CA" sz="2100" kern="0" dirty="0">
                <a:latin typeface="Calibri"/>
                <a:cs typeface="Calibri"/>
              </a:rPr>
              <a:t> and </a:t>
            </a:r>
            <a:r>
              <a:rPr lang="en-CA" sz="2100" kern="0" dirty="0">
                <a:solidFill>
                  <a:schemeClr val="accent2"/>
                </a:solidFill>
                <a:latin typeface="Calibri"/>
                <a:cs typeface="Calibri"/>
              </a:rPr>
              <a:t>f</a:t>
            </a:r>
            <a:r>
              <a:rPr lang="en-CA" sz="2100" kern="0" dirty="0">
                <a:latin typeface="Calibri"/>
                <a:cs typeface="Calibri"/>
              </a:rPr>
              <a:t> all to one register (</a:t>
            </a:r>
            <a:r>
              <a:rPr lang="en-CA" sz="2100" kern="0" dirty="0">
                <a:solidFill>
                  <a:schemeClr val="accent2"/>
                </a:solidFill>
                <a:latin typeface="Calibri"/>
                <a:cs typeface="Calibri"/>
              </a:rPr>
              <a:t>r</a:t>
            </a:r>
            <a:r>
              <a:rPr lang="en-CA" sz="2100" kern="0" baseline="-25000" dirty="0">
                <a:solidFill>
                  <a:schemeClr val="accent2"/>
                </a:solidFill>
                <a:latin typeface="Calibri"/>
                <a:cs typeface="Calibri"/>
              </a:rPr>
              <a:t>1</a:t>
            </a:r>
            <a:r>
              <a:rPr lang="en-CA" sz="2100" kern="0" dirty="0">
                <a:latin typeface="Calibri"/>
                <a:cs typeface="Calibri"/>
              </a:rPr>
              <a:t>)</a:t>
            </a:r>
          </a:p>
          <a:p>
            <a:pPr marL="342900" lvl="1" indent="0" eaLnBrk="1" hangingPunct="1">
              <a:buNone/>
            </a:pPr>
            <a:r>
              <a:rPr lang="en-CA" sz="2000" kern="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r</a:t>
            </a:r>
            <a:r>
              <a:rPr lang="en-CA" sz="2000" kern="0" baseline="-250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1</a:t>
            </a:r>
            <a:r>
              <a:rPr lang="en-CA" sz="2000" kern="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 = r</a:t>
            </a:r>
            <a:r>
              <a:rPr lang="en-CA" sz="2000" kern="0" baseline="-250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2</a:t>
            </a:r>
            <a:r>
              <a:rPr lang="en-CA" sz="2000" kern="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 + r</a:t>
            </a:r>
            <a:r>
              <a:rPr lang="en-CA" sz="2000" kern="0" baseline="-250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3</a:t>
            </a:r>
            <a:endParaRPr lang="en-CA" sz="2000" kern="0" dirty="0">
              <a:solidFill>
                <a:schemeClr val="accent2"/>
              </a:solidFill>
              <a:latin typeface="Calibri"/>
              <a:ea typeface="Calibri"/>
              <a:cs typeface="Calibri"/>
            </a:endParaRPr>
          </a:p>
          <a:p>
            <a:pPr marL="342900" lvl="1" indent="0" eaLnBrk="1" hangingPunct="1">
              <a:buNone/>
            </a:pPr>
            <a:r>
              <a:rPr lang="en-CA" sz="2000" kern="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r</a:t>
            </a:r>
            <a:r>
              <a:rPr lang="en-CA" sz="2000" kern="0" baseline="-250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1</a:t>
            </a:r>
            <a:r>
              <a:rPr lang="en-CA" sz="2000" kern="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 = r</a:t>
            </a:r>
            <a:r>
              <a:rPr lang="en-CA" sz="2000" kern="0" baseline="-250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1</a:t>
            </a:r>
            <a:r>
              <a:rPr lang="en-CA" sz="2000" kern="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 + r</a:t>
            </a:r>
            <a:r>
              <a:rPr lang="en-CA" sz="2000" kern="0" baseline="-250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4</a:t>
            </a:r>
            <a:endParaRPr lang="en-CA" sz="2000" kern="0" dirty="0">
              <a:solidFill>
                <a:schemeClr val="accent2"/>
              </a:solidFill>
              <a:latin typeface="Calibri"/>
              <a:ea typeface="Calibri"/>
              <a:cs typeface="Calibri"/>
            </a:endParaRPr>
          </a:p>
          <a:p>
            <a:pPr marL="342900" lvl="1" indent="0" eaLnBrk="1" hangingPunct="1">
              <a:buNone/>
            </a:pPr>
            <a:r>
              <a:rPr lang="en-CA" sz="2000" kern="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r</a:t>
            </a:r>
            <a:r>
              <a:rPr lang="en-CA" sz="2000" kern="0" baseline="-250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1</a:t>
            </a:r>
            <a:r>
              <a:rPr lang="en-CA" sz="2000" kern="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 = r</a:t>
            </a:r>
            <a:r>
              <a:rPr lang="en-CA" sz="2000" kern="0" baseline="-250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1</a:t>
            </a:r>
            <a:r>
              <a:rPr lang="en-CA" sz="2000" kern="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 - 1</a:t>
            </a:r>
          </a:p>
        </p:txBody>
      </p:sp>
    </p:spTree>
    <p:extLst>
      <p:ext uri="{BB962C8B-B14F-4D97-AF65-F5344CB8AC3E}">
        <p14:creationId xmlns:p14="http://schemas.microsoft.com/office/powerpoint/2010/main" val="310392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History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Register allocation is as old as compilers</a:t>
            </a:r>
          </a:p>
          <a:p>
            <a:pPr lvl="1"/>
            <a:r>
              <a:rPr lang="en-CA" dirty="0"/>
              <a:t>Register allocation was used in the original FORTRAN compiler in 1950’s</a:t>
            </a:r>
          </a:p>
          <a:p>
            <a:pPr lvl="1"/>
            <a:r>
              <a:rPr lang="en-CA" dirty="0"/>
              <a:t>Very crude algorithm</a:t>
            </a:r>
          </a:p>
          <a:p>
            <a:r>
              <a:rPr lang="en-CA" dirty="0"/>
              <a:t>A breakthrough came in 1980</a:t>
            </a:r>
          </a:p>
          <a:p>
            <a:pPr lvl="1"/>
            <a:r>
              <a:rPr lang="en-CA" dirty="0"/>
              <a:t>Register allocation scheme based on graph coloring</a:t>
            </a:r>
          </a:p>
          <a:p>
            <a:pPr lvl="1"/>
            <a:r>
              <a:rPr lang="en-CA" dirty="0"/>
              <a:t>Relatively simple, global and works well in practice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8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Principles of Register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i="1" dirty="0"/>
              <a:t>Temporaries t</a:t>
            </a:r>
            <a:r>
              <a:rPr lang="en-CA" sz="2400" i="1" baseline="-25000" dirty="0"/>
              <a:t>1</a:t>
            </a:r>
            <a:r>
              <a:rPr lang="en-CA" sz="2400" i="1" dirty="0"/>
              <a:t> can t</a:t>
            </a:r>
            <a:r>
              <a:rPr lang="en-CA" sz="2400" i="1" baseline="-25000" dirty="0"/>
              <a:t>2</a:t>
            </a:r>
            <a:r>
              <a:rPr lang="en-CA" sz="2400" i="1" dirty="0"/>
              <a:t> can share the same register if </a:t>
            </a:r>
            <a:r>
              <a:rPr lang="en-CA" sz="2400" i="1" dirty="0">
                <a:solidFill>
                  <a:schemeClr val="accent2"/>
                </a:solidFill>
              </a:rPr>
              <a:t>at any point in the program at most one</a:t>
            </a:r>
            <a:r>
              <a:rPr lang="en-CA" sz="2400" i="1" dirty="0"/>
              <a:t> of t</a:t>
            </a:r>
            <a:r>
              <a:rPr lang="en-CA" sz="2400" i="1" baseline="-25000" dirty="0"/>
              <a:t>1</a:t>
            </a:r>
            <a:r>
              <a:rPr lang="en-CA" sz="2400" i="1" dirty="0"/>
              <a:t> or t</a:t>
            </a:r>
            <a:r>
              <a:rPr lang="en-CA" sz="2400" i="1" baseline="-25000" dirty="0"/>
              <a:t>2</a:t>
            </a:r>
            <a:r>
              <a:rPr lang="en-CA" sz="2400" i="1" dirty="0"/>
              <a:t> is </a:t>
            </a:r>
            <a:r>
              <a:rPr lang="en-CA" sz="2400" i="1" dirty="0">
                <a:solidFill>
                  <a:schemeClr val="accent2"/>
                </a:solidFill>
              </a:rPr>
              <a:t>live</a:t>
            </a:r>
          </a:p>
          <a:p>
            <a:pPr lvl="1"/>
            <a:r>
              <a:rPr lang="en-CA" sz="2000" i="1" dirty="0"/>
              <a:t>If t</a:t>
            </a:r>
            <a:r>
              <a:rPr lang="en-CA" sz="2000" i="1" baseline="-25000" dirty="0"/>
              <a:t>1</a:t>
            </a:r>
            <a:r>
              <a:rPr lang="en-CA" sz="2000" i="1" dirty="0"/>
              <a:t> and t</a:t>
            </a:r>
            <a:r>
              <a:rPr lang="en-CA" sz="2000" i="1" baseline="-25000" dirty="0"/>
              <a:t>2</a:t>
            </a:r>
            <a:r>
              <a:rPr lang="en-CA" sz="2000" i="1" dirty="0"/>
              <a:t> are live at the same time, they cannot share a register</a:t>
            </a:r>
          </a:p>
          <a:p>
            <a:r>
              <a:rPr lang="en-CA" sz="2400" dirty="0"/>
              <a:t>We need liveness analysis: which locations are live at the same time?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8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869922" y="1923678"/>
            <a:ext cx="1242138" cy="8697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sz="1800" dirty="0">
                <a:latin typeface="Calibri"/>
              </a:rPr>
              <a:t>a = </a:t>
            </a:r>
            <a:r>
              <a:rPr lang="en-CA" sz="1800" dirty="0" err="1">
                <a:latin typeface="Calibri"/>
              </a:rPr>
              <a:t>b+c</a:t>
            </a:r>
            <a:endParaRPr lang="en-CA" sz="1800" dirty="0">
              <a:latin typeface="Calibri"/>
            </a:endParaRPr>
          </a:p>
          <a:p>
            <a:pPr algn="ctr"/>
            <a:r>
              <a:rPr lang="en-CA" sz="1800" dirty="0">
                <a:latin typeface="Calibri"/>
              </a:rPr>
              <a:t>d = -a</a:t>
            </a:r>
          </a:p>
          <a:p>
            <a:pPr algn="ctr"/>
            <a:r>
              <a:rPr lang="en-CA" sz="1800" dirty="0">
                <a:latin typeface="Calibri"/>
              </a:rPr>
              <a:t>e = </a:t>
            </a:r>
            <a:r>
              <a:rPr lang="en-CA" sz="1800" dirty="0" err="1">
                <a:latin typeface="Calibri"/>
              </a:rPr>
              <a:t>d+f</a:t>
            </a:r>
            <a:endParaRPr lang="en-CA" sz="1800" dirty="0"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681790" y="3263929"/>
            <a:ext cx="1242138" cy="3665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CA" sz="1800" dirty="0">
                <a:latin typeface="Calibri"/>
              </a:rPr>
              <a:t>f = 2*e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112060" y="3104423"/>
            <a:ext cx="1242138" cy="6088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CA" sz="1800" dirty="0">
                <a:latin typeface="Calibri"/>
              </a:rPr>
              <a:t>b = </a:t>
            </a:r>
            <a:r>
              <a:rPr lang="en-CA" sz="1800" dirty="0" err="1">
                <a:latin typeface="Calibri"/>
              </a:rPr>
              <a:t>d+e</a:t>
            </a:r>
            <a:endParaRPr lang="en-CA" sz="1800" dirty="0">
              <a:latin typeface="Calibri"/>
            </a:endParaRPr>
          </a:p>
          <a:p>
            <a:pPr algn="ctr" defTabSz="685800"/>
            <a:r>
              <a:rPr lang="en-CA" sz="1800" dirty="0">
                <a:latin typeface="Calibri"/>
              </a:rPr>
              <a:t>e = e-1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91780" y="4321294"/>
            <a:ext cx="1242138" cy="3353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CA" sz="1800" dirty="0">
                <a:latin typeface="Calibri"/>
              </a:rPr>
              <a:t>b = </a:t>
            </a:r>
            <a:r>
              <a:rPr lang="en-CA" sz="1800" dirty="0" err="1">
                <a:latin typeface="Calibri"/>
              </a:rPr>
              <a:t>f+c</a:t>
            </a:r>
            <a:endParaRPr lang="en-CA" sz="1800" dirty="0">
              <a:latin typeface="Calibri"/>
            </a:endParaRP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3302859" y="2793451"/>
            <a:ext cx="1188132" cy="47047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490991" y="2793451"/>
            <a:ext cx="1242138" cy="3109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3302859" y="3630438"/>
            <a:ext cx="1209990" cy="6908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512849" y="3713264"/>
            <a:ext cx="1220280" cy="60803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3087715" y="3813887"/>
            <a:ext cx="722885" cy="369332"/>
            <a:chOff x="2888074" y="1988840"/>
            <a:chExt cx="963846" cy="492443"/>
          </a:xfrm>
        </p:grpSpPr>
        <p:sp>
          <p:nvSpPr>
            <p:cNvPr id="36" name="Rectangle 35"/>
            <p:cNvSpPr/>
            <p:nvPr/>
          </p:nvSpPr>
          <p:spPr>
            <a:xfrm>
              <a:off x="2888074" y="1988840"/>
              <a:ext cx="72105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</a:t>
              </a:r>
              <a:r>
                <a:rPr lang="en-CA" sz="1800" dirty="0" err="1">
                  <a:solidFill>
                    <a:srgbClr val="FF0000"/>
                  </a:solidFill>
                  <a:latin typeface="Calibri"/>
                </a:rPr>
                <a:t>f,c</a:t>
              </a:r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}</a:t>
              </a:r>
            </a:p>
          </p:txBody>
        </p:sp>
        <p:cxnSp>
          <p:nvCxnSpPr>
            <p:cNvPr id="37" name="Straight Arrow Connector 36"/>
            <p:cNvCxnSpPr>
              <a:stCxn id="36" idx="3"/>
            </p:cNvCxnSpPr>
            <p:nvPr/>
          </p:nvCxnSpPr>
          <p:spPr bwMode="auto">
            <a:xfrm flipV="1">
              <a:off x="3609127" y="2219672"/>
              <a:ext cx="242793" cy="153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3426708" y="4601764"/>
            <a:ext cx="677872" cy="369332"/>
            <a:chOff x="2948090" y="1988840"/>
            <a:chExt cx="903830" cy="492443"/>
          </a:xfrm>
        </p:grpSpPr>
        <p:sp>
          <p:nvSpPr>
            <p:cNvPr id="39" name="Rectangle 38"/>
            <p:cNvSpPr/>
            <p:nvPr/>
          </p:nvSpPr>
          <p:spPr>
            <a:xfrm>
              <a:off x="2948090" y="1988840"/>
              <a:ext cx="6010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{b}</a:t>
              </a:r>
            </a:p>
          </p:txBody>
        </p:sp>
        <p:cxnSp>
          <p:nvCxnSpPr>
            <p:cNvPr id="40" name="Straight Arrow Connector 39"/>
            <p:cNvCxnSpPr>
              <a:stCxn id="39" idx="3"/>
            </p:cNvCxnSpPr>
            <p:nvPr/>
          </p:nvCxnSpPr>
          <p:spPr bwMode="auto">
            <a:xfrm flipV="1">
              <a:off x="3549109" y="2219672"/>
              <a:ext cx="302811" cy="153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3135445" y="3279225"/>
            <a:ext cx="2732951" cy="21858"/>
          </a:xfrm>
          <a:prstGeom prst="curvedConnector5">
            <a:avLst>
              <a:gd name="adj1" fmla="val -6273"/>
              <a:gd name="adj2" fmla="val -12256008"/>
              <a:gd name="adj3" fmla="val 10627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4291846" y="4656630"/>
            <a:ext cx="221003" cy="2913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59"/>
          <p:cNvSpPr/>
          <p:nvPr/>
        </p:nvSpPr>
        <p:spPr>
          <a:xfrm>
            <a:off x="6570201" y="1815666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1800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800" dirty="0" err="1">
                <a:solidFill>
                  <a:srgbClr val="FF0000"/>
                </a:solidFill>
                <a:latin typeface="Calibri"/>
              </a:rPr>
              <a:t>b,c,f</a:t>
            </a:r>
            <a:r>
              <a:rPr lang="en-CA" sz="1800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399" y="1170737"/>
            <a:ext cx="4320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CA" sz="1800" dirty="0">
                <a:latin typeface="Calibri"/>
              </a:rPr>
              <a:t>Compute live variables for each point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4353694" y="3813887"/>
            <a:ext cx="650354" cy="369332"/>
            <a:chOff x="2888074" y="1988840"/>
            <a:chExt cx="867139" cy="492443"/>
          </a:xfrm>
        </p:grpSpPr>
        <p:sp>
          <p:nvSpPr>
            <p:cNvPr id="50" name="Rectangle 49"/>
            <p:cNvSpPr/>
            <p:nvPr/>
          </p:nvSpPr>
          <p:spPr>
            <a:xfrm>
              <a:off x="2888074" y="1988840"/>
              <a:ext cx="721054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</a:t>
              </a:r>
              <a:r>
                <a:rPr lang="en-CA" sz="1800" dirty="0" err="1">
                  <a:solidFill>
                    <a:srgbClr val="FF0000"/>
                  </a:solidFill>
                  <a:latin typeface="Calibri"/>
                </a:rPr>
                <a:t>f,c</a:t>
              </a:r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}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>
              <a:off x="3549600" y="2247728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3004184" y="2819566"/>
            <a:ext cx="684771" cy="369332"/>
            <a:chOff x="2848706" y="1988840"/>
            <a:chExt cx="913027" cy="492443"/>
          </a:xfrm>
        </p:grpSpPr>
        <p:sp>
          <p:nvSpPr>
            <p:cNvPr id="57" name="Rectangle 56"/>
            <p:cNvSpPr/>
            <p:nvPr/>
          </p:nvSpPr>
          <p:spPr>
            <a:xfrm>
              <a:off x="2848706" y="1988840"/>
              <a:ext cx="799791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</a:t>
              </a:r>
              <a:r>
                <a:rPr lang="en-CA" sz="1800" dirty="0" err="1">
                  <a:solidFill>
                    <a:srgbClr val="FF0000"/>
                  </a:solidFill>
                  <a:latin typeface="Calibri"/>
                </a:rPr>
                <a:t>c,e</a:t>
              </a:r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}</a:t>
              </a:r>
            </a:p>
          </p:txBody>
        </p:sp>
        <p:cxnSp>
          <p:nvCxnSpPr>
            <p:cNvPr id="64" name="Straight Arrow Connector 63"/>
            <p:cNvCxnSpPr/>
            <p:nvPr/>
          </p:nvCxnSpPr>
          <p:spPr bwMode="auto">
            <a:xfrm>
              <a:off x="3556120" y="2248249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1" name="Group 70"/>
          <p:cNvGrpSpPr/>
          <p:nvPr/>
        </p:nvGrpSpPr>
        <p:grpSpPr>
          <a:xfrm>
            <a:off x="5382090" y="2711553"/>
            <a:ext cx="1073533" cy="369332"/>
            <a:chOff x="4708380" y="3488234"/>
            <a:chExt cx="1431377" cy="492443"/>
          </a:xfrm>
        </p:grpSpPr>
        <p:sp>
          <p:nvSpPr>
            <p:cNvPr id="72" name="Rectangle 71"/>
            <p:cNvSpPr/>
            <p:nvPr/>
          </p:nvSpPr>
          <p:spPr>
            <a:xfrm>
              <a:off x="4948491" y="3488234"/>
              <a:ext cx="119126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</a:t>
              </a:r>
              <a:r>
                <a:rPr lang="en-CA" sz="1800" dirty="0" err="1">
                  <a:solidFill>
                    <a:srgbClr val="FF0000"/>
                  </a:solidFill>
                  <a:latin typeface="Calibri"/>
                </a:rPr>
                <a:t>d,e,f,c</a:t>
              </a:r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}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 bwMode="auto">
            <a:xfrm flipH="1">
              <a:off x="4708380" y="3789040"/>
              <a:ext cx="3162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4" name="Group 73"/>
          <p:cNvGrpSpPr/>
          <p:nvPr/>
        </p:nvGrpSpPr>
        <p:grpSpPr>
          <a:xfrm>
            <a:off x="3178918" y="2355725"/>
            <a:ext cx="1015041" cy="369332"/>
            <a:chOff x="2768385" y="1988840"/>
            <a:chExt cx="1353388" cy="492443"/>
          </a:xfrm>
        </p:grpSpPr>
        <p:sp>
          <p:nvSpPr>
            <p:cNvPr id="75" name="Rectangle 74"/>
            <p:cNvSpPr/>
            <p:nvPr/>
          </p:nvSpPr>
          <p:spPr>
            <a:xfrm>
              <a:off x="2768385" y="1988840"/>
              <a:ext cx="960434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</a:t>
              </a:r>
              <a:r>
                <a:rPr lang="en-CA" sz="1800" dirty="0" err="1">
                  <a:solidFill>
                    <a:srgbClr val="FF0000"/>
                  </a:solidFill>
                  <a:latin typeface="Calibri"/>
                </a:rPr>
                <a:t>d,f,c</a:t>
              </a:r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}</a:t>
              </a:r>
            </a:p>
          </p:txBody>
        </p:sp>
        <p:cxnSp>
          <p:nvCxnSpPr>
            <p:cNvPr id="76" name="Straight Arrow Connector 75"/>
            <p:cNvCxnSpPr/>
            <p:nvPr/>
          </p:nvCxnSpPr>
          <p:spPr bwMode="auto">
            <a:xfrm>
              <a:off x="3721092" y="2248249"/>
              <a:ext cx="4006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7" name="Group 76"/>
          <p:cNvGrpSpPr/>
          <p:nvPr/>
        </p:nvGrpSpPr>
        <p:grpSpPr>
          <a:xfrm>
            <a:off x="3184527" y="2085695"/>
            <a:ext cx="1009431" cy="369332"/>
            <a:chOff x="2775865" y="1988840"/>
            <a:chExt cx="1345908" cy="492443"/>
          </a:xfrm>
        </p:grpSpPr>
        <p:sp>
          <p:nvSpPr>
            <p:cNvPr id="78" name="Rectangle 77"/>
            <p:cNvSpPr/>
            <p:nvPr/>
          </p:nvSpPr>
          <p:spPr>
            <a:xfrm>
              <a:off x="2775865" y="1988840"/>
              <a:ext cx="94547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</a:t>
              </a:r>
              <a:r>
                <a:rPr lang="en-CA" sz="1800" dirty="0" err="1">
                  <a:solidFill>
                    <a:srgbClr val="FF0000"/>
                  </a:solidFill>
                  <a:latin typeface="Calibri"/>
                </a:rPr>
                <a:t>a,f,c</a:t>
              </a:r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}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 bwMode="auto">
            <a:xfrm>
              <a:off x="3721092" y="2248249"/>
              <a:ext cx="4006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80" name="Group 79"/>
          <p:cNvGrpSpPr/>
          <p:nvPr/>
        </p:nvGrpSpPr>
        <p:grpSpPr>
          <a:xfrm>
            <a:off x="6072688" y="3219820"/>
            <a:ext cx="1073534" cy="369332"/>
            <a:chOff x="4708380" y="3488234"/>
            <a:chExt cx="1431378" cy="492443"/>
          </a:xfrm>
        </p:grpSpPr>
        <p:sp>
          <p:nvSpPr>
            <p:cNvPr id="81" name="Rectangle 80"/>
            <p:cNvSpPr/>
            <p:nvPr/>
          </p:nvSpPr>
          <p:spPr>
            <a:xfrm>
              <a:off x="4948492" y="3488234"/>
              <a:ext cx="119126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</a:t>
              </a:r>
              <a:r>
                <a:rPr lang="en-CA" sz="1800" dirty="0" err="1">
                  <a:solidFill>
                    <a:srgbClr val="FF0000"/>
                  </a:solidFill>
                  <a:latin typeface="Calibri"/>
                </a:rPr>
                <a:t>b,e,f,c</a:t>
              </a:r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}</a:t>
              </a:r>
            </a:p>
          </p:txBody>
        </p:sp>
        <p:cxnSp>
          <p:nvCxnSpPr>
            <p:cNvPr id="82" name="Straight Arrow Connector 81"/>
            <p:cNvCxnSpPr/>
            <p:nvPr/>
          </p:nvCxnSpPr>
          <p:spPr bwMode="auto">
            <a:xfrm flipH="1">
              <a:off x="4708380" y="3789040"/>
              <a:ext cx="3162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" name="Rounded Rectangular Callout 3"/>
          <p:cNvSpPr/>
          <p:nvPr/>
        </p:nvSpPr>
        <p:spPr bwMode="auto">
          <a:xfrm>
            <a:off x="1277634" y="2679762"/>
            <a:ext cx="1134126" cy="972108"/>
          </a:xfrm>
          <a:prstGeom prst="wedgeRoundRectCallout">
            <a:avLst>
              <a:gd name="adj1" fmla="val 105313"/>
              <a:gd name="adj2" fmla="val -1020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US" sz="1350" dirty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f is not needed because we redefine it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1363F2F-0D27-D043-9ECF-D4C89F035631}"/>
              </a:ext>
            </a:extLst>
          </p:cNvPr>
          <p:cNvGrpSpPr/>
          <p:nvPr/>
        </p:nvGrpSpPr>
        <p:grpSpPr>
          <a:xfrm>
            <a:off x="6790266" y="-31254"/>
            <a:ext cx="2249746" cy="2216252"/>
            <a:chOff x="2796475" y="2550616"/>
            <a:chExt cx="2999661" cy="295500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D98E423-887B-3649-AD5E-5C7B0F0E513C}"/>
                </a:ext>
              </a:extLst>
            </p:cNvPr>
            <p:cNvGrpSpPr/>
            <p:nvPr/>
          </p:nvGrpSpPr>
          <p:grpSpPr>
            <a:xfrm>
              <a:off x="4092620" y="2550616"/>
              <a:ext cx="494236" cy="662360"/>
              <a:chOff x="4092620" y="2550616"/>
              <a:chExt cx="494236" cy="662360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728259DB-6328-2D48-9C52-5820FD960E63}"/>
                  </a:ext>
                </a:extLst>
              </p:cNvPr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CA" sz="1800" dirty="0">
                  <a:latin typeface="Calibri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BA723BF-53A9-8A4A-99F0-6542EBBE592E}"/>
                  </a:ext>
                </a:extLst>
              </p:cNvPr>
              <p:cNvSpPr txBox="1"/>
              <p:nvPr/>
            </p:nvSpPr>
            <p:spPr>
              <a:xfrm>
                <a:off x="4092620" y="2550616"/>
                <a:ext cx="49423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800" b="1" dirty="0">
                    <a:latin typeface="Calibri"/>
                  </a:rPr>
                  <a:t>a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5F7365E-AA16-DA47-A7EF-099BA3EB54C3}"/>
                </a:ext>
              </a:extLst>
            </p:cNvPr>
            <p:cNvGrpSpPr/>
            <p:nvPr/>
          </p:nvGrpSpPr>
          <p:grpSpPr>
            <a:xfrm>
              <a:off x="4999012" y="3111351"/>
              <a:ext cx="725116" cy="533673"/>
              <a:chOff x="4149772" y="2679303"/>
              <a:chExt cx="725116" cy="533673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898D87BE-4E18-1042-A996-AF4ACBDAE8B3}"/>
                  </a:ext>
                </a:extLst>
              </p:cNvPr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CA" sz="1800" dirty="0">
                  <a:latin typeface="Calibri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F4D7575-F8F2-AA45-BB85-39FB36062DFC}"/>
                  </a:ext>
                </a:extLst>
              </p:cNvPr>
              <p:cNvSpPr txBox="1"/>
              <p:nvPr/>
            </p:nvSpPr>
            <p:spPr>
              <a:xfrm>
                <a:off x="4380652" y="2679303"/>
                <a:ext cx="494236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800" b="1" dirty="0">
                    <a:latin typeface="Calibri"/>
                  </a:rPr>
                  <a:t>b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4DBE29-215A-8645-B9D4-A43EC7C3174B}"/>
                </a:ext>
              </a:extLst>
            </p:cNvPr>
            <p:cNvGrpSpPr/>
            <p:nvPr/>
          </p:nvGrpSpPr>
          <p:grpSpPr>
            <a:xfrm>
              <a:off x="5032624" y="4191471"/>
              <a:ext cx="763512" cy="492442"/>
              <a:chOff x="4149772" y="2823319"/>
              <a:chExt cx="763512" cy="492442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C71ABB2C-FBD4-424C-B0C5-BC1B306728BC}"/>
                  </a:ext>
                </a:extLst>
              </p:cNvPr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CA" sz="1800" dirty="0">
                  <a:latin typeface="Calibri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7C0F43E-A313-AF42-8A48-ACDA9C205606}"/>
                  </a:ext>
                </a:extLst>
              </p:cNvPr>
              <p:cNvSpPr txBox="1"/>
              <p:nvPr/>
            </p:nvSpPr>
            <p:spPr>
              <a:xfrm>
                <a:off x="4419048" y="2823319"/>
                <a:ext cx="494236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800" b="1" dirty="0">
                    <a:latin typeface="Calibri"/>
                  </a:rPr>
                  <a:t>c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3CF256F-4E3B-CB4A-BA1F-766995FD2AAC}"/>
                </a:ext>
              </a:extLst>
            </p:cNvPr>
            <p:cNvGrpSpPr/>
            <p:nvPr/>
          </p:nvGrpSpPr>
          <p:grpSpPr>
            <a:xfrm>
              <a:off x="4077764" y="4869160"/>
              <a:ext cx="494236" cy="636459"/>
              <a:chOff x="4092620" y="2996952"/>
              <a:chExt cx="494236" cy="636459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CC1CA740-F23D-2042-B01D-947DD169FA12}"/>
                  </a:ext>
                </a:extLst>
              </p:cNvPr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CA" sz="1800" dirty="0">
                  <a:latin typeface="Calibri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B78FCEF-9742-A744-BB85-25889C9A8C14}"/>
                  </a:ext>
                </a:extLst>
              </p:cNvPr>
              <p:cNvSpPr txBox="1"/>
              <p:nvPr/>
            </p:nvSpPr>
            <p:spPr>
              <a:xfrm>
                <a:off x="4092620" y="3140968"/>
                <a:ext cx="49423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800" b="1" dirty="0">
                    <a:latin typeface="Calibri"/>
                  </a:rPr>
                  <a:t>d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D7FE76A-BB5C-8A4C-97F5-D65501FBBF40}"/>
                </a:ext>
              </a:extLst>
            </p:cNvPr>
            <p:cNvGrpSpPr/>
            <p:nvPr/>
          </p:nvGrpSpPr>
          <p:grpSpPr>
            <a:xfrm>
              <a:off x="2796475" y="3068960"/>
              <a:ext cx="613577" cy="576064"/>
              <a:chOff x="3732580" y="2636912"/>
              <a:chExt cx="613577" cy="576064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6EF1AB6-51AD-A64D-9619-FEBB86AB9DB5}"/>
                  </a:ext>
                </a:extLst>
              </p:cNvPr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CA" sz="1800" dirty="0">
                  <a:latin typeface="Calibri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48280E6-AE86-6E44-A8DD-85272D31D8DB}"/>
                  </a:ext>
                </a:extLst>
              </p:cNvPr>
              <p:cNvSpPr txBox="1"/>
              <p:nvPr/>
            </p:nvSpPr>
            <p:spPr>
              <a:xfrm>
                <a:off x="3732580" y="2636912"/>
                <a:ext cx="49423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800" b="1" dirty="0">
                    <a:latin typeface="Calibri"/>
                  </a:rPr>
                  <a:t>f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2B7DECD-51A6-964A-A0F3-AE6AAEC69FA4}"/>
                </a:ext>
              </a:extLst>
            </p:cNvPr>
            <p:cNvGrpSpPr/>
            <p:nvPr/>
          </p:nvGrpSpPr>
          <p:grpSpPr>
            <a:xfrm>
              <a:off x="2868483" y="4191471"/>
              <a:ext cx="551389" cy="492442"/>
              <a:chOff x="3794768" y="2823319"/>
              <a:chExt cx="551389" cy="492442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6F126FD4-0D40-2340-A939-98A298E70808}"/>
                  </a:ext>
                </a:extLst>
              </p:cNvPr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CA" sz="1800" dirty="0">
                  <a:latin typeface="Calibri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EC8A6B9-1F82-2F40-91FA-D58295056938}"/>
                  </a:ext>
                </a:extLst>
              </p:cNvPr>
              <p:cNvSpPr txBox="1"/>
              <p:nvPr/>
            </p:nvSpPr>
            <p:spPr>
              <a:xfrm>
                <a:off x="3794768" y="2823319"/>
                <a:ext cx="494236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800" b="1" dirty="0">
                    <a:latin typeface="Calibri"/>
                  </a:rPr>
                  <a:t>e</a:t>
                </a:r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3B2F2FA-BBFD-3C40-B107-9CBF10F3C4E4}"/>
                </a:ext>
              </a:extLst>
            </p:cNvPr>
            <p:cNvCxnSpPr>
              <a:stCxn id="90" idx="2"/>
              <a:endCxn id="70" idx="7"/>
            </p:cNvCxnSpPr>
            <p:nvPr/>
          </p:nvCxnSpPr>
          <p:spPr bwMode="auto">
            <a:xfrm flipH="1">
              <a:off x="3381292" y="3104964"/>
              <a:ext cx="768480" cy="3556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58DF123-9053-3641-9665-A4A83D6C9D0D}"/>
                </a:ext>
              </a:extLst>
            </p:cNvPr>
            <p:cNvCxnSpPr>
              <a:stCxn id="68" idx="0"/>
              <a:endCxn id="70" idx="4"/>
            </p:cNvCxnSpPr>
            <p:nvPr/>
          </p:nvCxnSpPr>
          <p:spPr bwMode="auto">
            <a:xfrm flipH="1" flipV="1">
              <a:off x="3311860" y="3645024"/>
              <a:ext cx="9820" cy="720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E6957B3-6C4D-8A42-B4C4-FB1AC558D082}"/>
                </a:ext>
              </a:extLst>
            </p:cNvPr>
            <p:cNvCxnSpPr>
              <a:stCxn id="84" idx="1"/>
              <a:endCxn id="70" idx="5"/>
            </p:cNvCxnSpPr>
            <p:nvPr/>
          </p:nvCxnSpPr>
          <p:spPr bwMode="auto">
            <a:xfrm flipH="1" flipV="1">
              <a:off x="3381292" y="3613388"/>
              <a:ext cx="782384" cy="1287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B9EA9A5-290F-4244-AC51-37DB0E3F8101}"/>
                </a:ext>
              </a:extLst>
            </p:cNvPr>
            <p:cNvCxnSpPr>
              <a:stCxn id="84" idx="2"/>
              <a:endCxn id="68" idx="5"/>
            </p:cNvCxnSpPr>
            <p:nvPr/>
          </p:nvCxnSpPr>
          <p:spPr bwMode="auto">
            <a:xfrm flipH="1" flipV="1">
              <a:off x="3391112" y="4549492"/>
              <a:ext cx="743804" cy="4276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4F4EDA9-42EC-8B4B-B973-540B58C6F858}"/>
                </a:ext>
              </a:extLst>
            </p:cNvPr>
            <p:cNvCxnSpPr>
              <a:stCxn id="90" idx="5"/>
              <a:endCxn id="86" idx="1"/>
            </p:cNvCxnSpPr>
            <p:nvPr/>
          </p:nvCxnSpPr>
          <p:spPr bwMode="auto">
            <a:xfrm>
              <a:off x="4317397" y="3181340"/>
              <a:ext cx="743987" cy="1215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1213F20-AA64-D24D-8D1C-63529E1D65D9}"/>
                </a:ext>
              </a:extLst>
            </p:cNvPr>
            <p:cNvCxnSpPr>
              <a:stCxn id="88" idx="2"/>
              <a:endCxn id="70" idx="6"/>
            </p:cNvCxnSpPr>
            <p:nvPr/>
          </p:nvCxnSpPr>
          <p:spPr bwMode="auto">
            <a:xfrm flipH="1">
              <a:off x="3410052" y="3537012"/>
              <a:ext cx="158896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D321C90-AE94-154A-AF1C-F3A59D510AC0}"/>
                </a:ext>
              </a:extLst>
            </p:cNvPr>
            <p:cNvCxnSpPr>
              <a:stCxn id="86" idx="2"/>
              <a:endCxn id="70" idx="5"/>
            </p:cNvCxnSpPr>
            <p:nvPr/>
          </p:nvCxnSpPr>
          <p:spPr bwMode="auto">
            <a:xfrm flipH="1" flipV="1">
              <a:off x="3381292" y="3613388"/>
              <a:ext cx="1651332" cy="8597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10FDBE0-3461-884B-B9AF-F4EC675D99C9}"/>
                </a:ext>
              </a:extLst>
            </p:cNvPr>
            <p:cNvCxnSpPr>
              <a:stCxn id="88" idx="4"/>
              <a:endCxn id="86" idx="0"/>
            </p:cNvCxnSpPr>
            <p:nvPr/>
          </p:nvCxnSpPr>
          <p:spPr bwMode="auto">
            <a:xfrm>
              <a:off x="5097205" y="3645024"/>
              <a:ext cx="33612" cy="720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9BB858F-6B4E-A74F-83DC-9B656F9CD02D}"/>
                </a:ext>
              </a:extLst>
            </p:cNvPr>
            <p:cNvCxnSpPr>
              <a:stCxn id="86" idx="3"/>
              <a:endCxn id="68" idx="6"/>
            </p:cNvCxnSpPr>
            <p:nvPr/>
          </p:nvCxnSpPr>
          <p:spPr bwMode="auto">
            <a:xfrm flipH="1" flipV="1">
              <a:off x="3419872" y="4473116"/>
              <a:ext cx="1641512" cy="763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F64DBF8-A1A5-254F-857A-3930C0E7B7E0}"/>
                </a:ext>
              </a:extLst>
            </p:cNvPr>
            <p:cNvCxnSpPr>
              <a:stCxn id="86" idx="4"/>
              <a:endCxn id="84" idx="6"/>
            </p:cNvCxnSpPr>
            <p:nvPr/>
          </p:nvCxnSpPr>
          <p:spPr bwMode="auto">
            <a:xfrm flipH="1">
              <a:off x="4331301" y="4581128"/>
              <a:ext cx="799516" cy="396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6EF365-C53E-5C44-9FA6-1FAA1F3CBADD}"/>
                </a:ext>
              </a:extLst>
            </p:cNvPr>
            <p:cNvCxnSpPr>
              <a:stCxn id="88" idx="3"/>
              <a:endCxn id="68" idx="7"/>
            </p:cNvCxnSpPr>
            <p:nvPr/>
          </p:nvCxnSpPr>
          <p:spPr bwMode="auto">
            <a:xfrm flipH="1">
              <a:off x="3391112" y="3613388"/>
              <a:ext cx="1636660" cy="7833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F7F71516-40AF-CD41-88BE-48ACEF5D579B}"/>
              </a:ext>
            </a:extLst>
          </p:cNvPr>
          <p:cNvSpPr/>
          <p:nvPr/>
        </p:nvSpPr>
        <p:spPr>
          <a:xfrm>
            <a:off x="7596335" y="2455027"/>
            <a:ext cx="1224137" cy="1119756"/>
          </a:xfrm>
          <a:prstGeom prst="wedgeRectCallout">
            <a:avLst>
              <a:gd name="adj1" fmla="val 6990"/>
              <a:gd name="adj2" fmla="val -101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Graph coloring = register allocation</a:t>
            </a:r>
          </a:p>
        </p:txBody>
      </p:sp>
    </p:spTree>
    <p:extLst>
      <p:ext uri="{BB962C8B-B14F-4D97-AF65-F5344CB8AC3E}">
        <p14:creationId xmlns:p14="http://schemas.microsoft.com/office/powerpoint/2010/main" val="201927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4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Interference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Construct an undirected graph</a:t>
            </a:r>
          </a:p>
          <a:p>
            <a:pPr lvl="1"/>
            <a:r>
              <a:rPr lang="en-CA" dirty="0"/>
              <a:t>A node for each temporary</a:t>
            </a:r>
          </a:p>
          <a:p>
            <a:pPr lvl="1"/>
            <a:r>
              <a:rPr lang="en-CA" dirty="0"/>
              <a:t>An edge between </a:t>
            </a:r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CA" baseline="-25000" dirty="0">
                <a:solidFill>
                  <a:schemeClr val="accent2"/>
                </a:solidFill>
              </a:rPr>
              <a:t>1</a:t>
            </a:r>
            <a:r>
              <a:rPr lang="en-CA" dirty="0"/>
              <a:t> and </a:t>
            </a:r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CA" baseline="-25000" dirty="0">
                <a:solidFill>
                  <a:schemeClr val="accent2"/>
                </a:solidFill>
              </a:rPr>
              <a:t>2</a:t>
            </a:r>
            <a:r>
              <a:rPr lang="en-CA" dirty="0"/>
              <a:t> if they are live simultaneously at some point in the program </a:t>
            </a:r>
          </a:p>
          <a:p>
            <a:r>
              <a:rPr lang="en-CA" dirty="0"/>
              <a:t>This is the </a:t>
            </a:r>
            <a:r>
              <a:rPr lang="en-CA" i="1" dirty="0">
                <a:solidFill>
                  <a:schemeClr val="accent2"/>
                </a:solidFill>
              </a:rPr>
              <a:t>register interference graph</a:t>
            </a:r>
            <a:r>
              <a:rPr lang="en-CA" dirty="0"/>
              <a:t> (RIG)</a:t>
            </a:r>
          </a:p>
          <a:p>
            <a:pPr lvl="1"/>
            <a:r>
              <a:rPr lang="en-CA" dirty="0"/>
              <a:t>Two temporaries can be allocated to the same register if there is no edge connecting them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25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Interference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For our example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>
                <a:solidFill>
                  <a:schemeClr val="accent2"/>
                </a:solidFill>
              </a:rPr>
              <a:t>a</a:t>
            </a:r>
            <a:r>
              <a:rPr lang="en-CA" dirty="0"/>
              <a:t> and </a:t>
            </a:r>
            <a:r>
              <a:rPr lang="en-CA" dirty="0">
                <a:solidFill>
                  <a:schemeClr val="accent2"/>
                </a:solidFill>
              </a:rPr>
              <a:t>c</a:t>
            </a:r>
            <a:r>
              <a:rPr lang="en-CA" dirty="0"/>
              <a:t> cannot be in the same register</a:t>
            </a:r>
          </a:p>
          <a:p>
            <a:r>
              <a:rPr lang="en-CA" dirty="0">
                <a:solidFill>
                  <a:schemeClr val="accent2"/>
                </a:solidFill>
              </a:rPr>
              <a:t>a</a:t>
            </a:r>
            <a:r>
              <a:rPr lang="en-CA" dirty="0"/>
              <a:t> and </a:t>
            </a:r>
            <a:r>
              <a:rPr lang="en-CA" dirty="0">
                <a:solidFill>
                  <a:schemeClr val="accent2"/>
                </a:solidFill>
              </a:rPr>
              <a:t>d</a:t>
            </a:r>
            <a:r>
              <a:rPr lang="en-CA" dirty="0"/>
              <a:t> could be in the same register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2915816" y="1239756"/>
            <a:ext cx="2249746" cy="2216252"/>
            <a:chOff x="2796475" y="2550616"/>
            <a:chExt cx="2999661" cy="2955003"/>
          </a:xfrm>
        </p:grpSpPr>
        <p:grpSp>
          <p:nvGrpSpPr>
            <p:cNvPr id="8" name="Group 7"/>
            <p:cNvGrpSpPr/>
            <p:nvPr/>
          </p:nvGrpSpPr>
          <p:grpSpPr>
            <a:xfrm>
              <a:off x="4092620" y="2550616"/>
              <a:ext cx="494236" cy="662360"/>
              <a:chOff x="4092620" y="2550616"/>
              <a:chExt cx="494236" cy="662360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CA" sz="1800" dirty="0"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092620" y="2550616"/>
                <a:ext cx="49423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800" b="1" dirty="0">
                    <a:latin typeface="Calibri"/>
                  </a:rPr>
                  <a:t>a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999012" y="3111351"/>
              <a:ext cx="725116" cy="533673"/>
              <a:chOff x="4149772" y="2679303"/>
              <a:chExt cx="725116" cy="533673"/>
            </a:xfrm>
          </p:grpSpPr>
          <p:sp>
            <p:nvSpPr>
              <p:cNvPr id="10" name="Oval 9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CA" sz="1800" dirty="0">
                  <a:latin typeface="Calibri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380652" y="2679303"/>
                <a:ext cx="494236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800" b="1" dirty="0">
                    <a:latin typeface="Calibri"/>
                  </a:rPr>
                  <a:t>b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032624" y="4191471"/>
              <a:ext cx="763512" cy="492442"/>
              <a:chOff x="4149772" y="2823319"/>
              <a:chExt cx="763512" cy="492442"/>
            </a:xfrm>
          </p:grpSpPr>
          <p:sp>
            <p:nvSpPr>
              <p:cNvPr id="13" name="Oval 12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CA" sz="1800" dirty="0">
                  <a:latin typeface="Calibri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419048" y="2823319"/>
                <a:ext cx="494236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800" b="1" dirty="0">
                    <a:latin typeface="Calibri"/>
                  </a:rPr>
                  <a:t>c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077764" y="4869160"/>
              <a:ext cx="494236" cy="636459"/>
              <a:chOff x="4092620" y="2996952"/>
              <a:chExt cx="494236" cy="636459"/>
            </a:xfrm>
          </p:grpSpPr>
          <p:sp>
            <p:nvSpPr>
              <p:cNvPr id="16" name="Oval 15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CA" sz="1800" dirty="0">
                  <a:latin typeface="Calibri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092620" y="3140968"/>
                <a:ext cx="49423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800" b="1" dirty="0">
                    <a:latin typeface="Calibri"/>
                  </a:rPr>
                  <a:t>d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796475" y="3068960"/>
              <a:ext cx="613577" cy="576064"/>
              <a:chOff x="3732580" y="2636912"/>
              <a:chExt cx="613577" cy="576064"/>
            </a:xfrm>
          </p:grpSpPr>
          <p:sp>
            <p:nvSpPr>
              <p:cNvPr id="19" name="Oval 18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CA" sz="1800" dirty="0">
                  <a:latin typeface="Calibri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732580" y="2636912"/>
                <a:ext cx="49423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800" b="1" dirty="0">
                    <a:latin typeface="Calibri"/>
                  </a:rPr>
                  <a:t>f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868483" y="4191471"/>
              <a:ext cx="551389" cy="492442"/>
              <a:chOff x="3794768" y="2823319"/>
              <a:chExt cx="551389" cy="492442"/>
            </a:xfrm>
          </p:grpSpPr>
          <p:sp>
            <p:nvSpPr>
              <p:cNvPr id="22" name="Oval 21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CA" sz="1800" dirty="0">
                  <a:latin typeface="Calibri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794768" y="2823319"/>
                <a:ext cx="494236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800" b="1" dirty="0">
                    <a:latin typeface="Calibri"/>
                  </a:rPr>
                  <a:t>e</a:t>
                </a:r>
              </a:p>
            </p:txBody>
          </p:sp>
        </p:grpSp>
        <p:cxnSp>
          <p:nvCxnSpPr>
            <p:cNvPr id="25" name="Straight Connector 24"/>
            <p:cNvCxnSpPr>
              <a:stCxn id="6" idx="2"/>
              <a:endCxn id="19" idx="7"/>
            </p:cNvCxnSpPr>
            <p:nvPr/>
          </p:nvCxnSpPr>
          <p:spPr bwMode="auto">
            <a:xfrm flipH="1">
              <a:off x="3381292" y="3104964"/>
              <a:ext cx="768480" cy="3556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22" idx="0"/>
              <a:endCxn id="19" idx="4"/>
            </p:cNvCxnSpPr>
            <p:nvPr/>
          </p:nvCxnSpPr>
          <p:spPr bwMode="auto">
            <a:xfrm flipH="1" flipV="1">
              <a:off x="3311860" y="3645024"/>
              <a:ext cx="9820" cy="720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16" idx="1"/>
              <a:endCxn id="19" idx="5"/>
            </p:cNvCxnSpPr>
            <p:nvPr/>
          </p:nvCxnSpPr>
          <p:spPr bwMode="auto">
            <a:xfrm flipH="1" flipV="1">
              <a:off x="3381292" y="3613388"/>
              <a:ext cx="782384" cy="1287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16" idx="2"/>
              <a:endCxn id="22" idx="5"/>
            </p:cNvCxnSpPr>
            <p:nvPr/>
          </p:nvCxnSpPr>
          <p:spPr bwMode="auto">
            <a:xfrm flipH="1" flipV="1">
              <a:off x="3391112" y="4549492"/>
              <a:ext cx="743804" cy="4276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6" idx="5"/>
              <a:endCxn id="13" idx="1"/>
            </p:cNvCxnSpPr>
            <p:nvPr/>
          </p:nvCxnSpPr>
          <p:spPr bwMode="auto">
            <a:xfrm>
              <a:off x="4317397" y="3181340"/>
              <a:ext cx="743987" cy="1215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>
              <a:stCxn id="10" idx="2"/>
              <a:endCxn id="19" idx="6"/>
            </p:cNvCxnSpPr>
            <p:nvPr/>
          </p:nvCxnSpPr>
          <p:spPr bwMode="auto">
            <a:xfrm flipH="1">
              <a:off x="3410052" y="3537012"/>
              <a:ext cx="158896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13" idx="2"/>
              <a:endCxn id="19" idx="5"/>
            </p:cNvCxnSpPr>
            <p:nvPr/>
          </p:nvCxnSpPr>
          <p:spPr bwMode="auto">
            <a:xfrm flipH="1" flipV="1">
              <a:off x="3381292" y="3613388"/>
              <a:ext cx="1651332" cy="8597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10" idx="4"/>
              <a:endCxn id="13" idx="0"/>
            </p:cNvCxnSpPr>
            <p:nvPr/>
          </p:nvCxnSpPr>
          <p:spPr bwMode="auto">
            <a:xfrm>
              <a:off x="5097205" y="3645024"/>
              <a:ext cx="33612" cy="720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>
              <a:stCxn id="13" idx="3"/>
              <a:endCxn id="22" idx="6"/>
            </p:cNvCxnSpPr>
            <p:nvPr/>
          </p:nvCxnSpPr>
          <p:spPr bwMode="auto">
            <a:xfrm flipH="1" flipV="1">
              <a:off x="3419872" y="4473116"/>
              <a:ext cx="1641512" cy="763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13" idx="4"/>
              <a:endCxn id="16" idx="6"/>
            </p:cNvCxnSpPr>
            <p:nvPr/>
          </p:nvCxnSpPr>
          <p:spPr bwMode="auto">
            <a:xfrm flipH="1">
              <a:off x="4331301" y="4581128"/>
              <a:ext cx="799516" cy="396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>
              <a:stCxn id="10" idx="3"/>
              <a:endCxn id="22" idx="7"/>
            </p:cNvCxnSpPr>
            <p:nvPr/>
          </p:nvCxnSpPr>
          <p:spPr bwMode="auto">
            <a:xfrm flipH="1">
              <a:off x="3391112" y="3613388"/>
              <a:ext cx="1636660" cy="7833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163544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7001</TotalTime>
  <Words>1289</Words>
  <Application>Microsoft Macintosh PowerPoint</Application>
  <PresentationFormat>On-screen Show (16:9)</PresentationFormat>
  <Paragraphs>313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Times</vt:lpstr>
      <vt:lpstr>Times New Roman</vt:lpstr>
      <vt:lpstr>1_Office Theme</vt:lpstr>
      <vt:lpstr>Register Allocation</vt:lpstr>
      <vt:lpstr>Register Allocation</vt:lpstr>
      <vt:lpstr>Register Allocation</vt:lpstr>
      <vt:lpstr>Example</vt:lpstr>
      <vt:lpstr>History </vt:lpstr>
      <vt:lpstr>Principles of Register Allocation</vt:lpstr>
      <vt:lpstr>Live Variables</vt:lpstr>
      <vt:lpstr>Register Interference Graph</vt:lpstr>
      <vt:lpstr>Register Interference Graph</vt:lpstr>
      <vt:lpstr>Register Interference Graph</vt:lpstr>
      <vt:lpstr>Graph Coloring</vt:lpstr>
      <vt:lpstr>Register Allocation as Graph Coloring</vt:lpstr>
      <vt:lpstr>Example</vt:lpstr>
      <vt:lpstr>Control Flow Graph</vt:lpstr>
      <vt:lpstr>Register Allocation</vt:lpstr>
      <vt:lpstr>Graph Coloring</vt:lpstr>
      <vt:lpstr>Register Allocation as Graph Coloring</vt:lpstr>
      <vt:lpstr>Register Allocation as Graph Coloring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Summary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1000</cp:revision>
  <cp:lastPrinted>2007-11-05T23:43:39Z</cp:lastPrinted>
  <dcterms:created xsi:type="dcterms:W3CDTF">2011-11-22T22:27:52Z</dcterms:created>
  <dcterms:modified xsi:type="dcterms:W3CDTF">2020-11-15T05:17:09Z</dcterms:modified>
</cp:coreProperties>
</file>