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406" r:id="rId2"/>
    <p:sldId id="342" r:id="rId3"/>
    <p:sldId id="343" r:id="rId4"/>
    <p:sldId id="345" r:id="rId5"/>
    <p:sldId id="348" r:id="rId6"/>
    <p:sldId id="346" r:id="rId7"/>
    <p:sldId id="347" r:id="rId8"/>
    <p:sldId id="328" r:id="rId9"/>
    <p:sldId id="349" r:id="rId10"/>
    <p:sldId id="351" r:id="rId11"/>
    <p:sldId id="352" r:id="rId12"/>
    <p:sldId id="353" r:id="rId13"/>
    <p:sldId id="354" r:id="rId14"/>
    <p:sldId id="355" r:id="rId15"/>
    <p:sldId id="356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9" r:id="rId24"/>
    <p:sldId id="368" r:id="rId25"/>
    <p:sldId id="370" r:id="rId26"/>
    <p:sldId id="371" r:id="rId27"/>
    <p:sldId id="372" r:id="rId28"/>
    <p:sldId id="373" r:id="rId29"/>
    <p:sldId id="360" r:id="rId3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64"/>
    <p:restoredTop sz="90884"/>
  </p:normalViewPr>
  <p:slideViewPr>
    <p:cSldViewPr>
      <p:cViewPr varScale="1">
        <p:scale>
          <a:sx n="144" d="100"/>
          <a:sy n="144" d="100"/>
        </p:scale>
        <p:origin x="208" y="2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A2236-E08B-F442-8949-EA311970E51B}" type="datetimeFigureOut">
              <a:rPr lang="en-US" smtClean="0">
                <a:latin typeface="Calibri"/>
              </a:rPr>
              <a:t>11/14/20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2D5BB-25C1-D84D-8DD1-F06E568294B6}" type="slidenum">
              <a:rPr lang="en-US" smtClean="0">
                <a:latin typeface="Calibri"/>
              </a:r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4013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fld id="{ACA41FD9-E486-2243-90FC-80651AF85E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5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5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8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8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6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38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061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2020-11-14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93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2020-11-14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4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4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2020-11-14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5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2020-11-14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2020-11-14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2020-11-14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2020-11-14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8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Spilling in Register Allocation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ea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ea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hape 205">
            <a:extLst>
              <a:ext uri="{FF2B5EF4-FFF2-40B4-BE49-F238E27FC236}">
                <a16:creationId xmlns:a16="http://schemas.microsoft.com/office/drawing/2014/main" id="{06AC48B1-0FA3-9E4C-A50D-C4A051FE785F}"/>
              </a:ext>
            </a:extLst>
          </p:cNvPr>
          <p:cNvSpPr/>
          <p:nvPr/>
        </p:nvSpPr>
        <p:spPr>
          <a:xfrm>
            <a:off x="7236296" y="273525"/>
            <a:ext cx="1570891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OPT2: Spilling</a:t>
            </a:r>
          </a:p>
        </p:txBody>
      </p:sp>
    </p:spTree>
    <p:extLst>
      <p:ext uri="{BB962C8B-B14F-4D97-AF65-F5344CB8AC3E}">
        <p14:creationId xmlns:p14="http://schemas.microsoft.com/office/powerpoint/2010/main" val="156705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after Spilling 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1414082"/>
            <a:ext cx="1242138" cy="11576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1800" dirty="0">
                <a:latin typeface="Calibri"/>
              </a:rPr>
              <a:t>a = </a:t>
            </a:r>
            <a:r>
              <a:rPr lang="en-CA" sz="1800" dirty="0" err="1">
                <a:latin typeface="Calibri"/>
              </a:rPr>
              <a:t>b+c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d = -a</a:t>
            </a:r>
          </a:p>
          <a:p>
            <a:pPr algn="ctr"/>
            <a:r>
              <a:rPr lang="en-CA" sz="1800" dirty="0">
                <a:latin typeface="Calibri"/>
              </a:rPr>
              <a:t>f1 = load </a:t>
            </a:r>
            <a:r>
              <a:rPr lang="en-CA" sz="1800" dirty="0" err="1">
                <a:latin typeface="Calibri"/>
              </a:rPr>
              <a:t>fa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e = d+f1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447764" y="2786402"/>
            <a:ext cx="1242138" cy="590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f2 = 2*e</a:t>
            </a:r>
          </a:p>
          <a:p>
            <a:pPr algn="ctr" defTabSz="685800"/>
            <a:r>
              <a:rPr lang="en-CA" sz="1800" dirty="0">
                <a:latin typeface="Calibri"/>
              </a:rPr>
              <a:t>store f2, </a:t>
            </a:r>
            <a:r>
              <a:rPr lang="en-CA" sz="1800" dirty="0" err="1">
                <a:latin typeface="Calibri"/>
              </a:rPr>
              <a:t>fa</a:t>
            </a:r>
            <a:endParaRPr lang="en-CA" sz="1800" dirty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78034" y="2738774"/>
            <a:ext cx="1242138" cy="608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b = </a:t>
            </a:r>
            <a:r>
              <a:rPr lang="en-CA" sz="1800" dirty="0" err="1">
                <a:latin typeface="Calibri"/>
              </a:rPr>
              <a:t>d+e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e = e-1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57754" y="3826279"/>
            <a:ext cx="1242138" cy="5940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f3 = load </a:t>
            </a:r>
            <a:r>
              <a:rPr lang="en-CA" sz="1800" dirty="0" err="1">
                <a:latin typeface="Calibri"/>
              </a:rPr>
              <a:t>fa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3068833" y="2571750"/>
            <a:ext cx="1188132" cy="2146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256965" y="2571750"/>
            <a:ext cx="1242138" cy="167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3068833" y="3376669"/>
            <a:ext cx="1209990" cy="4496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278823" y="3347616"/>
            <a:ext cx="1220280" cy="4786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764762" y="2906286"/>
            <a:ext cx="3006265" cy="21858"/>
          </a:xfrm>
          <a:prstGeom prst="curvedConnector5">
            <a:avLst>
              <a:gd name="adj1" fmla="val -5703"/>
              <a:gd name="adj2" fmla="val -11667722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057820" y="4420347"/>
            <a:ext cx="221003" cy="1620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7333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Recompute</a:t>
            </a:r>
            <a:r>
              <a:rPr lang="en-CA" dirty="0"/>
              <a:t> the </a:t>
            </a:r>
            <a:r>
              <a:rPr lang="en-CA" dirty="0" err="1"/>
              <a:t>Liveness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563888" y="1332905"/>
            <a:ext cx="1242138" cy="11576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1800" dirty="0">
                <a:latin typeface="Calibri"/>
              </a:rPr>
              <a:t>a = </a:t>
            </a:r>
            <a:r>
              <a:rPr lang="en-CA" sz="1800" dirty="0" err="1">
                <a:latin typeface="Calibri"/>
              </a:rPr>
              <a:t>b+c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d = -a</a:t>
            </a:r>
          </a:p>
          <a:p>
            <a:pPr algn="ctr"/>
            <a:r>
              <a:rPr lang="en-CA" sz="1800" dirty="0">
                <a:latin typeface="Calibri"/>
              </a:rPr>
              <a:t>f1 = load </a:t>
            </a:r>
            <a:r>
              <a:rPr lang="en-CA" sz="1800" dirty="0" err="1">
                <a:latin typeface="Calibri"/>
              </a:rPr>
              <a:t>fa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e = d+f1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375756" y="2705225"/>
            <a:ext cx="1242138" cy="590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f2 = 2*e</a:t>
            </a:r>
          </a:p>
          <a:p>
            <a:pPr algn="ctr" defTabSz="685800"/>
            <a:r>
              <a:rPr lang="en-CA" sz="1800" dirty="0">
                <a:latin typeface="Calibri"/>
              </a:rPr>
              <a:t>store f2, </a:t>
            </a:r>
            <a:r>
              <a:rPr lang="en-CA" sz="1800" dirty="0" err="1">
                <a:latin typeface="Calibri"/>
              </a:rPr>
              <a:t>fa</a:t>
            </a:r>
            <a:endParaRPr lang="en-CA" sz="1800" dirty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752020" y="2657597"/>
            <a:ext cx="1242138" cy="608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b = </a:t>
            </a:r>
            <a:r>
              <a:rPr lang="en-CA" sz="1800" dirty="0" err="1">
                <a:latin typeface="Calibri"/>
              </a:rPr>
              <a:t>d+e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e = e-1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5746" y="3745102"/>
            <a:ext cx="1242138" cy="5940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f3 = load </a:t>
            </a:r>
            <a:r>
              <a:rPr lang="en-CA" sz="1800" dirty="0" err="1">
                <a:latin typeface="Calibri"/>
              </a:rPr>
              <a:t>fa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996825" y="2490573"/>
            <a:ext cx="1188132" cy="2146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184957" y="2490573"/>
            <a:ext cx="1188132" cy="167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996825" y="3295492"/>
            <a:ext cx="1209990" cy="4496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206815" y="3266439"/>
            <a:ext cx="1166274" cy="4786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92754" y="2825109"/>
            <a:ext cx="3006265" cy="21858"/>
          </a:xfrm>
          <a:prstGeom prst="curvedConnector5">
            <a:avLst>
              <a:gd name="adj1" fmla="val -5703"/>
              <a:gd name="adj2" fmla="val -12648205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3985812" y="4339170"/>
            <a:ext cx="221003" cy="1620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2701227" y="3385132"/>
            <a:ext cx="749333" cy="369332"/>
            <a:chOff x="2852809" y="1988840"/>
            <a:chExt cx="999111" cy="492443"/>
          </a:xfrm>
        </p:grpSpPr>
        <p:sp>
          <p:nvSpPr>
            <p:cNvPr id="18" name="Rectangle 17"/>
            <p:cNvSpPr/>
            <p:nvPr/>
          </p:nvSpPr>
          <p:spPr>
            <a:xfrm>
              <a:off x="2852809" y="1988840"/>
              <a:ext cx="79158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{f, c}</a:t>
              </a:r>
            </a:p>
          </p:txBody>
        </p:sp>
        <p:cxnSp>
          <p:nvCxnSpPr>
            <p:cNvPr id="20" name="Straight Arrow Connector 19"/>
            <p:cNvCxnSpPr>
              <a:stCxn id="18" idx="3"/>
            </p:cNvCxnSpPr>
            <p:nvPr/>
          </p:nvCxnSpPr>
          <p:spPr bwMode="auto">
            <a:xfrm flipV="1">
              <a:off x="3644395" y="2219672"/>
              <a:ext cx="207525" cy="153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120674" y="4303234"/>
            <a:ext cx="677872" cy="369332"/>
            <a:chOff x="2948090" y="1988840"/>
            <a:chExt cx="903830" cy="492443"/>
          </a:xfrm>
        </p:grpSpPr>
        <p:sp>
          <p:nvSpPr>
            <p:cNvPr id="22" name="Rectangle 21"/>
            <p:cNvSpPr/>
            <p:nvPr/>
          </p:nvSpPr>
          <p:spPr>
            <a:xfrm>
              <a:off x="2948090" y="1988840"/>
              <a:ext cx="6010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{b}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 flipV="1">
              <a:off x="3549109" y="2219672"/>
              <a:ext cx="302811" cy="153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7" name="Rectangle 26"/>
          <p:cNvSpPr/>
          <p:nvPr/>
        </p:nvSpPr>
        <p:spPr>
          <a:xfrm>
            <a:off x="6373599" y="1278899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800" dirty="0">
                <a:solidFill>
                  <a:srgbClr val="FF0000"/>
                </a:solidFill>
                <a:latin typeface="Calibri"/>
              </a:rPr>
              <a:t>{b, c, f}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026225" y="3254907"/>
            <a:ext cx="725795" cy="369332"/>
            <a:chOff x="2787486" y="1988840"/>
            <a:chExt cx="967727" cy="492443"/>
          </a:xfrm>
        </p:grpSpPr>
        <p:sp>
          <p:nvSpPr>
            <p:cNvPr id="29" name="Rectangle 28"/>
            <p:cNvSpPr/>
            <p:nvPr/>
          </p:nvSpPr>
          <p:spPr>
            <a:xfrm>
              <a:off x="2787486" y="1988840"/>
              <a:ext cx="79158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{f, c}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2528631" y="2305012"/>
            <a:ext cx="711220" cy="369332"/>
            <a:chOff x="2813439" y="1988840"/>
            <a:chExt cx="948294" cy="492443"/>
          </a:xfrm>
        </p:grpSpPr>
        <p:sp>
          <p:nvSpPr>
            <p:cNvPr id="32" name="Rectangle 31"/>
            <p:cNvSpPr/>
            <p:nvPr/>
          </p:nvSpPr>
          <p:spPr>
            <a:xfrm>
              <a:off x="2813439" y="1988840"/>
              <a:ext cx="87032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{c, e}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5172588" y="2251005"/>
            <a:ext cx="1258010" cy="369332"/>
            <a:chOff x="4708380" y="3488234"/>
            <a:chExt cx="1677346" cy="492443"/>
          </a:xfrm>
        </p:grpSpPr>
        <p:sp>
          <p:nvSpPr>
            <p:cNvPr id="38" name="Rectangle 37"/>
            <p:cNvSpPr/>
            <p:nvPr/>
          </p:nvSpPr>
          <p:spPr>
            <a:xfrm>
              <a:off x="4963968" y="3488234"/>
              <a:ext cx="142175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{c, d, e, f}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2664486" y="1710946"/>
            <a:ext cx="1075027" cy="369332"/>
            <a:chOff x="2688404" y="1988840"/>
            <a:chExt cx="1433369" cy="492443"/>
          </a:xfrm>
        </p:grpSpPr>
        <p:sp>
          <p:nvSpPr>
            <p:cNvPr id="41" name="Rectangle 40"/>
            <p:cNvSpPr/>
            <p:nvPr/>
          </p:nvSpPr>
          <p:spPr>
            <a:xfrm>
              <a:off x="2688404" y="1988840"/>
              <a:ext cx="112039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{c, d, f}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663909" y="1473490"/>
            <a:ext cx="1069416" cy="369332"/>
            <a:chOff x="2695885" y="1988840"/>
            <a:chExt cx="1425888" cy="492443"/>
          </a:xfrm>
        </p:grpSpPr>
        <p:sp>
          <p:nvSpPr>
            <p:cNvPr id="44" name="Rectangle 43"/>
            <p:cNvSpPr/>
            <p:nvPr/>
          </p:nvSpPr>
          <p:spPr>
            <a:xfrm>
              <a:off x="2695885" y="1988840"/>
              <a:ext cx="1105432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{a, c, f}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5766656" y="2737059"/>
            <a:ext cx="1181420" cy="369332"/>
            <a:chOff x="4708380" y="3488234"/>
            <a:chExt cx="1575226" cy="492443"/>
          </a:xfrm>
        </p:grpSpPr>
        <p:sp>
          <p:nvSpPr>
            <p:cNvPr id="49" name="Rectangle 48"/>
            <p:cNvSpPr/>
            <p:nvPr/>
          </p:nvSpPr>
          <p:spPr>
            <a:xfrm>
              <a:off x="4861847" y="3488234"/>
              <a:ext cx="142175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{b, c, e, f}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505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Recompute</a:t>
            </a:r>
            <a:r>
              <a:rPr lang="en-CA" dirty="0"/>
              <a:t> the </a:t>
            </a:r>
            <a:r>
              <a:rPr lang="en-CA" dirty="0" err="1"/>
              <a:t>Liveness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419872" y="1268016"/>
            <a:ext cx="1242138" cy="11576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1800" dirty="0">
                <a:latin typeface="Calibri"/>
              </a:rPr>
              <a:t>a = </a:t>
            </a:r>
            <a:r>
              <a:rPr lang="en-CA" sz="1800" dirty="0" err="1">
                <a:latin typeface="Calibri"/>
              </a:rPr>
              <a:t>b+c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d = -a</a:t>
            </a:r>
          </a:p>
          <a:p>
            <a:pPr algn="ctr"/>
            <a:r>
              <a:rPr lang="en-CA" sz="1800" dirty="0">
                <a:latin typeface="Calibri"/>
              </a:rPr>
              <a:t>f1 = load </a:t>
            </a:r>
            <a:r>
              <a:rPr lang="en-CA" sz="1800" dirty="0" err="1">
                <a:latin typeface="Calibri"/>
              </a:rPr>
              <a:t>fa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e = d+f1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231740" y="2640336"/>
            <a:ext cx="1242138" cy="590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f2 = 2*e</a:t>
            </a:r>
          </a:p>
          <a:p>
            <a:pPr algn="ctr" defTabSz="685800"/>
            <a:r>
              <a:rPr lang="en-CA" sz="1800" dirty="0">
                <a:latin typeface="Calibri"/>
              </a:rPr>
              <a:t>store f2, </a:t>
            </a:r>
            <a:r>
              <a:rPr lang="en-CA" sz="1800" dirty="0" err="1">
                <a:latin typeface="Calibri"/>
              </a:rPr>
              <a:t>fa</a:t>
            </a:r>
            <a:endParaRPr lang="en-CA" sz="1800" dirty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08004" y="2592708"/>
            <a:ext cx="1242138" cy="608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b = </a:t>
            </a:r>
            <a:r>
              <a:rPr lang="en-CA" sz="1800" dirty="0" err="1">
                <a:latin typeface="Calibri"/>
              </a:rPr>
              <a:t>d+e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e = e-1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41730" y="3680213"/>
            <a:ext cx="1242138" cy="5940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f3 = load </a:t>
            </a:r>
            <a:r>
              <a:rPr lang="en-CA" sz="1800" dirty="0" err="1">
                <a:latin typeface="Calibri"/>
              </a:rPr>
              <a:t>fa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52809" y="2425684"/>
            <a:ext cx="1188132" cy="2146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040941" y="2425684"/>
            <a:ext cx="1188132" cy="16702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52809" y="3230603"/>
            <a:ext cx="1209990" cy="4496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062799" y="3201550"/>
            <a:ext cx="1166274" cy="4786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548738" y="2760220"/>
            <a:ext cx="3006265" cy="21858"/>
          </a:xfrm>
          <a:prstGeom prst="curvedConnector5">
            <a:avLst>
              <a:gd name="adj1" fmla="val -5703"/>
              <a:gd name="adj2" fmla="val -12648205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3841796" y="4274281"/>
            <a:ext cx="221003" cy="1620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2557211" y="3320243"/>
            <a:ext cx="749333" cy="369332"/>
            <a:chOff x="2852809" y="1988840"/>
            <a:chExt cx="999111" cy="492443"/>
          </a:xfrm>
        </p:grpSpPr>
        <p:sp>
          <p:nvSpPr>
            <p:cNvPr id="18" name="Rectangle 17"/>
            <p:cNvSpPr/>
            <p:nvPr/>
          </p:nvSpPr>
          <p:spPr>
            <a:xfrm>
              <a:off x="2852809" y="1988840"/>
              <a:ext cx="79158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{f, c}</a:t>
              </a:r>
            </a:p>
          </p:txBody>
        </p:sp>
        <p:cxnSp>
          <p:nvCxnSpPr>
            <p:cNvPr id="20" name="Straight Arrow Connector 19"/>
            <p:cNvCxnSpPr>
              <a:stCxn id="18" idx="3"/>
            </p:cNvCxnSpPr>
            <p:nvPr/>
          </p:nvCxnSpPr>
          <p:spPr bwMode="auto">
            <a:xfrm flipV="1">
              <a:off x="3644395" y="2219672"/>
              <a:ext cx="207525" cy="153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2976658" y="4238345"/>
            <a:ext cx="677872" cy="369332"/>
            <a:chOff x="2948090" y="1988840"/>
            <a:chExt cx="903830" cy="492443"/>
          </a:xfrm>
        </p:grpSpPr>
        <p:sp>
          <p:nvSpPr>
            <p:cNvPr id="22" name="Rectangle 21"/>
            <p:cNvSpPr/>
            <p:nvPr/>
          </p:nvSpPr>
          <p:spPr>
            <a:xfrm>
              <a:off x="2948090" y="1988840"/>
              <a:ext cx="60101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{b}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 flipV="1">
              <a:off x="3549109" y="2219672"/>
              <a:ext cx="302811" cy="153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7" name="Rectangle 26"/>
          <p:cNvSpPr/>
          <p:nvPr/>
        </p:nvSpPr>
        <p:spPr>
          <a:xfrm>
            <a:off x="6229583" y="1214010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1800" dirty="0">
                <a:solidFill>
                  <a:srgbClr val="FF0000"/>
                </a:solidFill>
                <a:latin typeface="Calibri"/>
              </a:rPr>
              <a:t>{b, c, f}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882209" y="3190018"/>
            <a:ext cx="725795" cy="369332"/>
            <a:chOff x="2787486" y="1988840"/>
            <a:chExt cx="967727" cy="492443"/>
          </a:xfrm>
        </p:grpSpPr>
        <p:sp>
          <p:nvSpPr>
            <p:cNvPr id="29" name="Rectangle 28"/>
            <p:cNvSpPr/>
            <p:nvPr/>
          </p:nvSpPr>
          <p:spPr>
            <a:xfrm>
              <a:off x="2787486" y="1988840"/>
              <a:ext cx="79158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{f, c}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2384615" y="2240123"/>
            <a:ext cx="711220" cy="369332"/>
            <a:chOff x="2813439" y="1988840"/>
            <a:chExt cx="948294" cy="492443"/>
          </a:xfrm>
        </p:grpSpPr>
        <p:sp>
          <p:nvSpPr>
            <p:cNvPr id="32" name="Rectangle 31"/>
            <p:cNvSpPr/>
            <p:nvPr/>
          </p:nvSpPr>
          <p:spPr>
            <a:xfrm>
              <a:off x="2813439" y="1988840"/>
              <a:ext cx="87032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{c, e}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5028572" y="2186116"/>
            <a:ext cx="1258010" cy="369332"/>
            <a:chOff x="4708380" y="3488234"/>
            <a:chExt cx="1677346" cy="492443"/>
          </a:xfrm>
        </p:grpSpPr>
        <p:sp>
          <p:nvSpPr>
            <p:cNvPr id="38" name="Rectangle 37"/>
            <p:cNvSpPr/>
            <p:nvPr/>
          </p:nvSpPr>
          <p:spPr>
            <a:xfrm>
              <a:off x="4963968" y="3488234"/>
              <a:ext cx="142175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{c, d, e, f}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2520470" y="1646057"/>
            <a:ext cx="1075027" cy="369332"/>
            <a:chOff x="2688404" y="1988840"/>
            <a:chExt cx="1433369" cy="492443"/>
          </a:xfrm>
        </p:grpSpPr>
        <p:sp>
          <p:nvSpPr>
            <p:cNvPr id="41" name="Rectangle 40"/>
            <p:cNvSpPr/>
            <p:nvPr/>
          </p:nvSpPr>
          <p:spPr>
            <a:xfrm>
              <a:off x="2688404" y="1988840"/>
              <a:ext cx="112039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{c, d, f}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519893" y="1408601"/>
            <a:ext cx="1069416" cy="369332"/>
            <a:chOff x="2695885" y="1988840"/>
            <a:chExt cx="1425888" cy="492443"/>
          </a:xfrm>
        </p:grpSpPr>
        <p:sp>
          <p:nvSpPr>
            <p:cNvPr id="44" name="Rectangle 43"/>
            <p:cNvSpPr/>
            <p:nvPr/>
          </p:nvSpPr>
          <p:spPr>
            <a:xfrm>
              <a:off x="2695885" y="1988840"/>
              <a:ext cx="1105432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{a, c, f}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5622640" y="2672170"/>
            <a:ext cx="1181420" cy="369332"/>
            <a:chOff x="4708380" y="3488234"/>
            <a:chExt cx="1575226" cy="492443"/>
          </a:xfrm>
        </p:grpSpPr>
        <p:sp>
          <p:nvSpPr>
            <p:cNvPr id="49" name="Rectangle 48"/>
            <p:cNvSpPr/>
            <p:nvPr/>
          </p:nvSpPr>
          <p:spPr>
            <a:xfrm>
              <a:off x="4861847" y="3488234"/>
              <a:ext cx="142175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FF0000"/>
                  </a:solidFill>
                  <a:latin typeface="Calibri"/>
                </a:rPr>
                <a:t>{b, c, e, f}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Multiply 9"/>
          <p:cNvSpPr/>
          <p:nvPr/>
        </p:nvSpPr>
        <p:spPr bwMode="auto">
          <a:xfrm>
            <a:off x="3080137" y="1462999"/>
            <a:ext cx="199149" cy="258923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1" name="Multiply 50"/>
          <p:cNvSpPr/>
          <p:nvPr/>
        </p:nvSpPr>
        <p:spPr bwMode="auto">
          <a:xfrm>
            <a:off x="3091279" y="1711171"/>
            <a:ext cx="199149" cy="258923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2" name="Multiply 51"/>
          <p:cNvSpPr/>
          <p:nvPr/>
        </p:nvSpPr>
        <p:spPr bwMode="auto">
          <a:xfrm>
            <a:off x="2626657" y="3385357"/>
            <a:ext cx="199149" cy="258923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4" name="Multiply 53"/>
          <p:cNvSpPr/>
          <p:nvPr/>
        </p:nvSpPr>
        <p:spPr bwMode="auto">
          <a:xfrm>
            <a:off x="3959932" y="3266239"/>
            <a:ext cx="199149" cy="258923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6" name="Multiply 55"/>
          <p:cNvSpPr/>
          <p:nvPr/>
        </p:nvSpPr>
        <p:spPr bwMode="auto">
          <a:xfrm>
            <a:off x="6515089" y="2726179"/>
            <a:ext cx="199149" cy="258923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7" name="Multiply 56"/>
          <p:cNvSpPr/>
          <p:nvPr/>
        </p:nvSpPr>
        <p:spPr bwMode="auto">
          <a:xfrm>
            <a:off x="5996461" y="2229799"/>
            <a:ext cx="199149" cy="258923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sp>
        <p:nvSpPr>
          <p:cNvPr id="58" name="Multiply 57"/>
          <p:cNvSpPr/>
          <p:nvPr/>
        </p:nvSpPr>
        <p:spPr bwMode="auto">
          <a:xfrm>
            <a:off x="6789676" y="1268017"/>
            <a:ext cx="199149" cy="258923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979609" y="1947880"/>
            <a:ext cx="1544375" cy="369332"/>
            <a:chOff x="2610393" y="1988840"/>
            <a:chExt cx="2059166" cy="492443"/>
          </a:xfrm>
        </p:grpSpPr>
        <p:sp>
          <p:nvSpPr>
            <p:cNvPr id="60" name="Rectangle 59"/>
            <p:cNvSpPr/>
            <p:nvPr/>
          </p:nvSpPr>
          <p:spPr>
            <a:xfrm>
              <a:off x="2610393" y="1988840"/>
              <a:ext cx="1276417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00B050"/>
                  </a:solidFill>
                  <a:latin typeface="Calibri"/>
                </a:rPr>
                <a:t>{c, d, f1}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0664" y="2248249"/>
              <a:ext cx="85889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452974" y="2757970"/>
            <a:ext cx="886778" cy="369332"/>
            <a:chOff x="2579363" y="1988840"/>
            <a:chExt cx="1182370" cy="492443"/>
          </a:xfrm>
        </p:grpSpPr>
        <p:sp>
          <p:nvSpPr>
            <p:cNvPr id="63" name="Rectangle 62"/>
            <p:cNvSpPr/>
            <p:nvPr/>
          </p:nvSpPr>
          <p:spPr>
            <a:xfrm>
              <a:off x="2579363" y="1988840"/>
              <a:ext cx="96650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00B050"/>
                  </a:solidFill>
                  <a:latin typeface="Calibri"/>
                </a:rPr>
                <a:t>{c, f2}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2695112" y="3838090"/>
            <a:ext cx="886778" cy="369332"/>
            <a:chOff x="2579363" y="1988840"/>
            <a:chExt cx="1182370" cy="492443"/>
          </a:xfrm>
        </p:grpSpPr>
        <p:sp>
          <p:nvSpPr>
            <p:cNvPr id="66" name="Rectangle 65"/>
            <p:cNvSpPr/>
            <p:nvPr/>
          </p:nvSpPr>
          <p:spPr>
            <a:xfrm>
              <a:off x="2579363" y="1988840"/>
              <a:ext cx="96650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sz="1800" dirty="0">
                  <a:solidFill>
                    <a:srgbClr val="00B050"/>
                  </a:solidFill>
                  <a:latin typeface="Calibri"/>
                </a:rPr>
                <a:t>{c, f3}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432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Rebuild the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New </a:t>
            </a:r>
            <a:r>
              <a:rPr lang="en-CA" dirty="0" err="1"/>
              <a:t>liveness</a:t>
            </a:r>
            <a:r>
              <a:rPr lang="en-CA" dirty="0"/>
              <a:t> information is almost as before</a:t>
            </a:r>
          </a:p>
          <a:p>
            <a:pPr lvl="1"/>
            <a:r>
              <a:rPr lang="en-CA" dirty="0"/>
              <a:t>Note </a:t>
            </a:r>
            <a:r>
              <a:rPr lang="en-CA" dirty="0">
                <a:solidFill>
                  <a:schemeClr val="accent2"/>
                </a:solidFill>
              </a:rPr>
              <a:t>f</a:t>
            </a:r>
            <a:r>
              <a:rPr lang="en-CA" dirty="0"/>
              <a:t> has been split into three temporaries</a:t>
            </a:r>
          </a:p>
          <a:p>
            <a:r>
              <a:rPr lang="en-CA" dirty="0">
                <a:solidFill>
                  <a:schemeClr val="accent2"/>
                </a:solidFill>
              </a:rPr>
              <a:t>fi</a:t>
            </a:r>
            <a:r>
              <a:rPr lang="en-CA" dirty="0"/>
              <a:t> is live only</a:t>
            </a:r>
          </a:p>
          <a:p>
            <a:pPr lvl="1"/>
            <a:r>
              <a:rPr lang="en-CA" dirty="0"/>
              <a:t>Between a </a:t>
            </a:r>
            <a:r>
              <a:rPr lang="en-CA" dirty="0">
                <a:solidFill>
                  <a:schemeClr val="accent2"/>
                </a:solidFill>
              </a:rPr>
              <a:t>fi = load </a:t>
            </a:r>
            <a:r>
              <a:rPr lang="en-CA" dirty="0" err="1">
                <a:solidFill>
                  <a:schemeClr val="accent2"/>
                </a:solidFill>
              </a:rPr>
              <a:t>fa</a:t>
            </a:r>
            <a:r>
              <a:rPr lang="en-CA" dirty="0"/>
              <a:t> and the next instruction</a:t>
            </a:r>
          </a:p>
          <a:p>
            <a:pPr lvl="1"/>
            <a:r>
              <a:rPr lang="en-CA" dirty="0"/>
              <a:t>Between a </a:t>
            </a:r>
            <a:r>
              <a:rPr lang="en-CA" dirty="0">
                <a:solidFill>
                  <a:schemeClr val="accent2"/>
                </a:solidFill>
              </a:rPr>
              <a:t>store fi, </a:t>
            </a:r>
            <a:r>
              <a:rPr lang="en-CA" dirty="0" err="1">
                <a:solidFill>
                  <a:schemeClr val="accent2"/>
                </a:solidFill>
              </a:rPr>
              <a:t>fa</a:t>
            </a:r>
            <a:r>
              <a:rPr lang="en-CA" dirty="0"/>
              <a:t> and the preceding instr.</a:t>
            </a:r>
          </a:p>
          <a:p>
            <a:r>
              <a:rPr lang="en-CA" dirty="0"/>
              <a:t>Spilling reduces the live range of </a:t>
            </a:r>
            <a:r>
              <a:rPr lang="en-CA" dirty="0">
                <a:solidFill>
                  <a:schemeClr val="accent2"/>
                </a:solidFill>
              </a:rPr>
              <a:t>f</a:t>
            </a:r>
          </a:p>
          <a:p>
            <a:pPr lvl="1"/>
            <a:r>
              <a:rPr lang="en-CA" dirty="0"/>
              <a:t>And thus reduces its interferences</a:t>
            </a:r>
          </a:p>
          <a:p>
            <a:pPr lvl="1"/>
            <a:r>
              <a:rPr lang="en-CA" dirty="0"/>
              <a:t>Which results in fewer RIG neighbors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Rebuild the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 edges of the spilled nodes are removed</a:t>
            </a:r>
          </a:p>
          <a:p>
            <a:r>
              <a:rPr lang="en-CA" dirty="0"/>
              <a:t>In our case </a:t>
            </a:r>
            <a:r>
              <a:rPr lang="en-CA" dirty="0">
                <a:solidFill>
                  <a:schemeClr val="accent2"/>
                </a:solidFill>
              </a:rPr>
              <a:t>f</a:t>
            </a:r>
            <a:r>
              <a:rPr lang="en-CA" dirty="0"/>
              <a:t> still interferes only with </a:t>
            </a:r>
            <a:r>
              <a:rPr lang="en-CA" dirty="0">
                <a:solidFill>
                  <a:schemeClr val="accent2"/>
                </a:solidFill>
              </a:rPr>
              <a:t>c</a:t>
            </a:r>
            <a:r>
              <a:rPr lang="en-CA" dirty="0"/>
              <a:t> and </a:t>
            </a:r>
            <a:r>
              <a:rPr lang="en-CA" dirty="0">
                <a:solidFill>
                  <a:schemeClr val="accent2"/>
                </a:solidFill>
              </a:rPr>
              <a:t>d</a:t>
            </a:r>
          </a:p>
          <a:p>
            <a:r>
              <a:rPr lang="en-CA" dirty="0"/>
              <a:t>And the new RIG is 3-colorable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139953" y="2679762"/>
            <a:ext cx="370677" cy="572989"/>
            <a:chOff x="4092620" y="2448991"/>
            <a:chExt cx="494236" cy="763985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2448991"/>
              <a:ext cx="49423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19747" y="3176532"/>
            <a:ext cx="759861" cy="400255"/>
            <a:chOff x="4149772" y="2679303"/>
            <a:chExt cx="1013148" cy="53367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42030" y="4116849"/>
            <a:ext cx="694713" cy="476209"/>
            <a:chOff x="4145871" y="2996952"/>
            <a:chExt cx="926284" cy="634944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45871" y="3139454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28811" y="4494888"/>
            <a:ext cx="690936" cy="477344"/>
            <a:chOff x="4092620" y="2996952"/>
            <a:chExt cx="921248" cy="636459"/>
          </a:xfrm>
        </p:grpSpPr>
        <p:sp>
          <p:nvSpPr>
            <p:cNvPr id="16" name="Oval 1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49338" y="3219823"/>
            <a:ext cx="629566" cy="369332"/>
            <a:chOff x="3707905" y="2737023"/>
            <a:chExt cx="839421" cy="492442"/>
          </a:xfrm>
        </p:grpSpPr>
        <p:sp>
          <p:nvSpPr>
            <p:cNvPr id="19" name="Oval 1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5" y="2737023"/>
              <a:ext cx="839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f1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113838" y="3986623"/>
            <a:ext cx="575560" cy="369332"/>
            <a:chOff x="3650752" y="2823319"/>
            <a:chExt cx="767413" cy="492442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0752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e</a:t>
              </a:r>
            </a:p>
          </p:txBody>
        </p:sp>
      </p:grpSp>
      <p:cxnSp>
        <p:nvCxnSpPr>
          <p:cNvPr id="26" name="Straight Connector 25"/>
          <p:cNvCxnSpPr>
            <a:stCxn id="16" idx="1"/>
            <a:endCxn id="19" idx="5"/>
          </p:cNvCxnSpPr>
          <p:nvPr/>
        </p:nvCxnSpPr>
        <p:spPr bwMode="auto">
          <a:xfrm flipH="1" flipV="1">
            <a:off x="3606457" y="3553060"/>
            <a:ext cx="586788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6" idx="2"/>
            <a:endCxn id="22" idx="5"/>
          </p:cNvCxnSpPr>
          <p:nvPr/>
        </p:nvCxnSpPr>
        <p:spPr bwMode="auto">
          <a:xfrm flipH="1" flipV="1">
            <a:off x="3613822" y="4255138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7" idx="5"/>
          </p:cNvCxnSpPr>
          <p:nvPr/>
        </p:nvCxnSpPr>
        <p:spPr bwMode="auto">
          <a:xfrm>
            <a:off x="4308536" y="3229024"/>
            <a:ext cx="557990" cy="911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3" idx="2"/>
            <a:endCxn id="19" idx="5"/>
          </p:cNvCxnSpPr>
          <p:nvPr/>
        </p:nvCxnSpPr>
        <p:spPr bwMode="auto">
          <a:xfrm flipH="1" flipV="1">
            <a:off x="3606457" y="3553060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0" idx="4"/>
          </p:cNvCxnSpPr>
          <p:nvPr/>
        </p:nvCxnSpPr>
        <p:spPr bwMode="auto">
          <a:xfrm>
            <a:off x="4893392" y="3576787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3" idx="3"/>
            <a:endCxn id="22" idx="6"/>
          </p:cNvCxnSpPr>
          <p:nvPr/>
        </p:nvCxnSpPr>
        <p:spPr bwMode="auto">
          <a:xfrm flipH="1" flipV="1">
            <a:off x="3635392" y="4197856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3" idx="4"/>
            <a:endCxn id="16" idx="6"/>
          </p:cNvCxnSpPr>
          <p:nvPr/>
        </p:nvCxnSpPr>
        <p:spPr bwMode="auto">
          <a:xfrm flipH="1">
            <a:off x="4318964" y="4278865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0" idx="3"/>
            <a:endCxn id="22" idx="7"/>
          </p:cNvCxnSpPr>
          <p:nvPr/>
        </p:nvCxnSpPr>
        <p:spPr bwMode="auto">
          <a:xfrm flipH="1">
            <a:off x="3613822" y="3553060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5594337" y="3467640"/>
            <a:ext cx="759861" cy="400255"/>
            <a:chOff x="4149772" y="2679303"/>
            <a:chExt cx="1013148" cy="533673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f3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94337" y="4277730"/>
            <a:ext cx="759861" cy="400255"/>
            <a:chOff x="4149772" y="2679303"/>
            <a:chExt cx="1013148" cy="533673"/>
          </a:xfrm>
        </p:grpSpPr>
        <p:sp>
          <p:nvSpPr>
            <p:cNvPr id="39" name="Oval 3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f2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1" name="Straight Connector 40"/>
          <p:cNvCxnSpPr>
            <a:stCxn id="36" idx="3"/>
            <a:endCxn id="13" idx="7"/>
          </p:cNvCxnSpPr>
          <p:nvPr/>
        </p:nvCxnSpPr>
        <p:spPr bwMode="auto">
          <a:xfrm flipH="1">
            <a:off x="4970674" y="3844167"/>
            <a:ext cx="645233" cy="296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9" idx="2"/>
          </p:cNvCxnSpPr>
          <p:nvPr/>
        </p:nvCxnSpPr>
        <p:spPr bwMode="auto">
          <a:xfrm flipH="1" flipV="1">
            <a:off x="4967035" y="4226497"/>
            <a:ext cx="627302" cy="3704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929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Spilling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100" dirty="0"/>
              <a:t>Additional spilling might be required before a coloring is found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remove </a:t>
            </a:r>
            <a:r>
              <a:rPr lang="en-CA" sz="2100" b="1" dirty="0"/>
              <a:t>a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44513" y="3284545"/>
            <a:ext cx="683572" cy="369332"/>
            <a:chOff x="3434728" y="2823319"/>
            <a:chExt cx="911429" cy="492442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  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44513" y="2518880"/>
            <a:ext cx="676207" cy="369332"/>
            <a:chOff x="3444548" y="2738537"/>
            <a:chExt cx="901609" cy="492443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    f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512439" y="2474454"/>
            <a:ext cx="759861" cy="400255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320719" y="279370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5990086" y="2850982"/>
            <a:ext cx="543923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6537648" y="3284545"/>
            <a:ext cx="896670" cy="369332"/>
            <a:chOff x="4149772" y="2823319"/>
            <a:chExt cx="1195560" cy="492442"/>
          </a:xfrm>
        </p:grpSpPr>
        <p:sp>
          <p:nvSpPr>
            <p:cNvPr id="48" name="Oval 4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</a:t>
              </a:r>
            </a:p>
          </p:txBody>
        </p:sp>
      </p:grpSp>
      <p:cxnSp>
        <p:nvCxnSpPr>
          <p:cNvPr id="50" name="Straight Connector 49"/>
          <p:cNvCxnSpPr>
            <a:stCxn id="48" idx="2"/>
          </p:cNvCxnSpPr>
          <p:nvPr/>
        </p:nvCxnSpPr>
        <p:spPr bwMode="auto">
          <a:xfrm flipH="1" flipV="1">
            <a:off x="5299149" y="285098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endCxn id="48" idx="0"/>
          </p:cNvCxnSpPr>
          <p:nvPr/>
        </p:nvCxnSpPr>
        <p:spPr bwMode="auto">
          <a:xfrm>
            <a:off x="6586084" y="287470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48" idx="3"/>
          </p:cNvCxnSpPr>
          <p:nvPr/>
        </p:nvCxnSpPr>
        <p:spPr bwMode="auto">
          <a:xfrm flipH="1" flipV="1">
            <a:off x="5328084" y="349577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endCxn id="54" idx="6"/>
          </p:cNvCxnSpPr>
          <p:nvPr/>
        </p:nvCxnSpPr>
        <p:spPr bwMode="auto">
          <a:xfrm flipH="1">
            <a:off x="6011656" y="357678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8" name="Group 57"/>
          <p:cNvGrpSpPr/>
          <p:nvPr/>
        </p:nvGrpSpPr>
        <p:grpSpPr>
          <a:xfrm>
            <a:off x="5832645" y="1977684"/>
            <a:ext cx="679794" cy="572989"/>
            <a:chOff x="4092620" y="2448991"/>
            <a:chExt cx="906392" cy="763985"/>
          </a:xfrm>
        </p:grpSpPr>
        <p:sp>
          <p:nvSpPr>
            <p:cNvPr id="59" name="Oval 5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92620" y="2448991"/>
              <a:ext cx="90639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a  </a:t>
              </a:r>
              <a:endParaRPr lang="en-CA" sz="1800" b="1" dirty="0">
                <a:solidFill>
                  <a:srgbClr val="00B050"/>
                </a:solidFill>
                <a:latin typeface="Calibri"/>
              </a:endParaRPr>
            </a:p>
          </p:txBody>
        </p:sp>
      </p:grpSp>
      <p:cxnSp>
        <p:nvCxnSpPr>
          <p:cNvPr id="61" name="Straight Connector 60"/>
          <p:cNvCxnSpPr>
            <a:stCxn id="59" idx="2"/>
          </p:cNvCxnSpPr>
          <p:nvPr/>
        </p:nvCxnSpPr>
        <p:spPr bwMode="auto">
          <a:xfrm flipH="1">
            <a:off x="5299149" y="2469664"/>
            <a:ext cx="576360" cy="266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59" idx="6"/>
            <a:endCxn id="43" idx="1"/>
          </p:cNvCxnSpPr>
          <p:nvPr/>
        </p:nvCxnSpPr>
        <p:spPr bwMode="auto">
          <a:xfrm>
            <a:off x="6022798" y="2469664"/>
            <a:ext cx="511211" cy="266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59" idx="3"/>
            <a:endCxn id="36" idx="7"/>
          </p:cNvCxnSpPr>
          <p:nvPr/>
        </p:nvCxnSpPr>
        <p:spPr bwMode="auto">
          <a:xfrm flipH="1">
            <a:off x="5306514" y="2526946"/>
            <a:ext cx="590565" cy="911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59" idx="4"/>
            <a:endCxn id="54" idx="0"/>
          </p:cNvCxnSpPr>
          <p:nvPr/>
        </p:nvCxnSpPr>
        <p:spPr bwMode="auto">
          <a:xfrm flipH="1">
            <a:off x="5938012" y="2550673"/>
            <a:ext cx="11142" cy="12421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873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remove </a:t>
            </a:r>
            <a:r>
              <a:rPr lang="en-CA" sz="2100" b="1" dirty="0"/>
              <a:t>c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44513" y="3284545"/>
            <a:ext cx="683572" cy="369332"/>
            <a:chOff x="3434728" y="2823319"/>
            <a:chExt cx="911429" cy="492442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  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44513" y="2518880"/>
            <a:ext cx="676207" cy="369332"/>
            <a:chOff x="3444548" y="2738537"/>
            <a:chExt cx="901609" cy="492443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    f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512439" y="2474454"/>
            <a:ext cx="759861" cy="400255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320719" y="279370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5990086" y="2850982"/>
            <a:ext cx="543923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6537648" y="3284545"/>
            <a:ext cx="896670" cy="369332"/>
            <a:chOff x="4149772" y="2823319"/>
            <a:chExt cx="1195560" cy="492442"/>
          </a:xfrm>
        </p:grpSpPr>
        <p:sp>
          <p:nvSpPr>
            <p:cNvPr id="48" name="Oval 4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</a:t>
              </a:r>
            </a:p>
          </p:txBody>
        </p:sp>
      </p:grpSp>
      <p:cxnSp>
        <p:nvCxnSpPr>
          <p:cNvPr id="50" name="Straight Connector 49"/>
          <p:cNvCxnSpPr>
            <a:stCxn id="48" idx="2"/>
          </p:cNvCxnSpPr>
          <p:nvPr/>
        </p:nvCxnSpPr>
        <p:spPr bwMode="auto">
          <a:xfrm flipH="1" flipV="1">
            <a:off x="5299149" y="285098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endCxn id="48" idx="0"/>
          </p:cNvCxnSpPr>
          <p:nvPr/>
        </p:nvCxnSpPr>
        <p:spPr bwMode="auto">
          <a:xfrm>
            <a:off x="6586084" y="287470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48" idx="3"/>
          </p:cNvCxnSpPr>
          <p:nvPr/>
        </p:nvCxnSpPr>
        <p:spPr bwMode="auto">
          <a:xfrm flipH="1" flipV="1">
            <a:off x="5328084" y="349577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endCxn id="54" idx="6"/>
          </p:cNvCxnSpPr>
          <p:nvPr/>
        </p:nvCxnSpPr>
        <p:spPr bwMode="auto">
          <a:xfrm flipH="1">
            <a:off x="6011656" y="357678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83793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remove </a:t>
            </a:r>
            <a:r>
              <a:rPr lang="en-CA" sz="2100" b="1" dirty="0"/>
              <a:t>b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44513" y="3284545"/>
            <a:ext cx="683572" cy="369332"/>
            <a:chOff x="3434728" y="2823319"/>
            <a:chExt cx="911429" cy="492442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  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44513" y="2518880"/>
            <a:ext cx="676207" cy="369332"/>
            <a:chOff x="3444548" y="2738537"/>
            <a:chExt cx="901609" cy="492443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    f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512439" y="2474454"/>
            <a:ext cx="759861" cy="400255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320719" y="279370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5990086" y="2850982"/>
            <a:ext cx="543923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5872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remove </a:t>
            </a:r>
            <a:r>
              <a:rPr lang="en-CA" sz="2100" b="1" dirty="0"/>
              <a:t>e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/>
              <a:t>b</a:t>
            </a:r>
            <a:r>
              <a:rPr lang="en-CA" sz="2100" dirty="0" err="1"/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44513" y="3284545"/>
            <a:ext cx="683572" cy="369332"/>
            <a:chOff x="3434728" y="2823319"/>
            <a:chExt cx="911429" cy="492442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  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44513" y="2518880"/>
            <a:ext cx="676207" cy="369332"/>
            <a:chOff x="3444548" y="2738537"/>
            <a:chExt cx="901609" cy="492443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    f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6976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87FF-3F48-8C44-A426-7CDA30F1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 Allocation as Graph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happens if the graph coloring heuristic fails to find a coloring?</a:t>
            </a:r>
          </a:p>
          <a:p>
            <a:endParaRPr lang="en-CA" dirty="0"/>
          </a:p>
          <a:p>
            <a:r>
              <a:rPr lang="en-CA" dirty="0"/>
              <a:t>In this case we cannot hold all values in the registers</a:t>
            </a:r>
          </a:p>
          <a:p>
            <a:pPr lvl="1"/>
            <a:r>
              <a:rPr lang="en-CA" dirty="0"/>
              <a:t>Some values should be </a:t>
            </a:r>
            <a:r>
              <a:rPr lang="en-CA" i="1" dirty="0">
                <a:solidFill>
                  <a:schemeClr val="accent2"/>
                </a:solidFill>
              </a:rPr>
              <a:t>spilled</a:t>
            </a:r>
            <a:r>
              <a:rPr lang="en-CA" dirty="0"/>
              <a:t> to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771650" y="571500"/>
            <a:ext cx="58293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ndara"/>
                <a:ea typeface="+mj-ea"/>
                <a:cs typeface="Candara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9pPr>
          </a:lstStyle>
          <a:p>
            <a:pPr eaLnBrk="1" hangingPunct="1"/>
            <a:endParaRPr lang="en-US" sz="3300" kern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62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remove </a:t>
            </a:r>
            <a:r>
              <a:rPr lang="en-CA" sz="2100" b="1" dirty="0"/>
              <a:t>f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/>
              <a:t>e</a:t>
            </a:r>
            <a:r>
              <a:rPr lang="en-CA" sz="2100" dirty="0" err="1"/>
              <a:t>,</a:t>
            </a:r>
            <a:r>
              <a:rPr lang="en-CA" sz="2100" b="1" dirty="0" err="1"/>
              <a:t>b</a:t>
            </a:r>
            <a:r>
              <a:rPr lang="en-CA" sz="2100" dirty="0" err="1"/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4644513" y="2518880"/>
            <a:ext cx="676207" cy="369332"/>
            <a:chOff x="3444548" y="2738537"/>
            <a:chExt cx="901609" cy="492443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    f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03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remove </a:t>
            </a:r>
            <a:r>
              <a:rPr lang="en-CA" sz="2100" b="1" dirty="0"/>
              <a:t>d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/>
              <a:t>f</a:t>
            </a:r>
            <a:r>
              <a:rPr lang="en-CA" sz="2100" dirty="0" err="1"/>
              <a:t>,</a:t>
            </a:r>
            <a:r>
              <a:rPr lang="en-CA" sz="2100" b="1" dirty="0" err="1"/>
              <a:t>e</a:t>
            </a:r>
            <a:r>
              <a:rPr lang="en-CA" sz="2100" dirty="0" err="1"/>
              <a:t>,</a:t>
            </a:r>
            <a:r>
              <a:rPr lang="en-CA" sz="2100" b="1" dirty="0" err="1"/>
              <a:t>b</a:t>
            </a:r>
            <a:r>
              <a:rPr lang="en-CA" sz="2100" dirty="0" err="1"/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95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/>
              <a:t>d</a:t>
            </a:r>
            <a:r>
              <a:rPr lang="en-CA" sz="2100" dirty="0" err="1"/>
              <a:t>,</a:t>
            </a:r>
            <a:r>
              <a:rPr lang="en-CA" sz="2100" b="1" dirty="0" err="1"/>
              <a:t>f</a:t>
            </a:r>
            <a:r>
              <a:rPr lang="en-CA" sz="2100" dirty="0" err="1"/>
              <a:t>,</a:t>
            </a:r>
            <a:r>
              <a:rPr lang="en-CA" sz="2100" b="1" dirty="0" err="1"/>
              <a:t>e</a:t>
            </a:r>
            <a:r>
              <a:rPr lang="en-CA" sz="2100" dirty="0" err="1"/>
              <a:t>,</a:t>
            </a:r>
            <a:r>
              <a:rPr lang="en-CA" sz="2100" b="1" dirty="0" err="1"/>
              <a:t>b</a:t>
            </a:r>
            <a:r>
              <a:rPr lang="en-CA" sz="2100" dirty="0" err="1"/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0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/>
              <a:t>f</a:t>
            </a:r>
            <a:r>
              <a:rPr lang="en-CA" sz="2100" dirty="0" err="1"/>
              <a:t>,</a:t>
            </a:r>
            <a:r>
              <a:rPr lang="en-CA" sz="2100" b="1" dirty="0" err="1"/>
              <a:t>e</a:t>
            </a:r>
            <a:r>
              <a:rPr lang="en-CA" sz="2100" dirty="0" err="1"/>
              <a:t>,</a:t>
            </a:r>
            <a:r>
              <a:rPr lang="en-CA" sz="2100" b="1" dirty="0" err="1"/>
              <a:t>b</a:t>
            </a:r>
            <a:r>
              <a:rPr lang="en-CA" sz="2100" dirty="0" err="1"/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r1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800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/>
              <a:t>e</a:t>
            </a:r>
            <a:r>
              <a:rPr lang="en-CA" sz="2100" dirty="0" err="1"/>
              <a:t>,</a:t>
            </a:r>
            <a:r>
              <a:rPr lang="en-CA" sz="2100" b="1" dirty="0" err="1"/>
              <a:t>b</a:t>
            </a:r>
            <a:r>
              <a:rPr lang="en-CA" sz="2100" dirty="0" err="1"/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r1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17994" y="2518880"/>
            <a:ext cx="802725" cy="369332"/>
            <a:chOff x="3275857" y="2738537"/>
            <a:chExt cx="1070300" cy="49244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sz="1800" b="1" dirty="0">
                  <a:latin typeface="Calibri"/>
                </a:rPr>
                <a:t>  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604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/>
              <a:t>b</a:t>
            </a:r>
            <a:r>
              <a:rPr lang="en-CA" sz="2100" dirty="0" err="1"/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r1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17994" y="2518880"/>
            <a:ext cx="802725" cy="369332"/>
            <a:chOff x="3275857" y="2738537"/>
            <a:chExt cx="1070300" cy="49244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sz="1800" b="1" dirty="0">
                  <a:latin typeface="Calibri"/>
                </a:rPr>
                <a:t>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72000" y="3229895"/>
            <a:ext cx="789316" cy="369332"/>
            <a:chOff x="3338043" y="2750452"/>
            <a:chExt cx="1052421" cy="492442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38043" y="2750452"/>
              <a:ext cx="1052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r3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99791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 err="1">
                <a:solidFill>
                  <a:srgbClr val="FF0000"/>
                </a:solidFill>
              </a:rPr>
              <a:t>c</a:t>
            </a:r>
            <a:r>
              <a:rPr lang="en-CA" sz="2100" dirty="0" err="1">
                <a:solidFill>
                  <a:srgbClr val="FF0000"/>
                </a:solidFill>
              </a:rPr>
              <a:t>,</a:t>
            </a:r>
            <a:r>
              <a:rPr lang="en-CA" sz="2100" b="1" dirty="0" err="1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r1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17994" y="2518880"/>
            <a:ext cx="802725" cy="369332"/>
            <a:chOff x="3275857" y="2738537"/>
            <a:chExt cx="1070300" cy="49244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sz="1800" b="1" dirty="0">
                  <a:latin typeface="Calibri"/>
                </a:rPr>
                <a:t>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36501" y="3284545"/>
            <a:ext cx="791585" cy="369332"/>
            <a:chOff x="3290711" y="2823319"/>
            <a:chExt cx="1055446" cy="492442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1" y="2823319"/>
              <a:ext cx="88196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r3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6512439" y="2474454"/>
            <a:ext cx="759861" cy="400255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r3</a:t>
              </a: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320719" y="279370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5990086" y="2850982"/>
            <a:ext cx="543923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2536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</a:t>
            </a:r>
            <a:r>
              <a:rPr lang="en-CA" sz="2100" b="1" dirty="0">
                <a:solidFill>
                  <a:srgbClr val="FF0000"/>
                </a:solidFill>
              </a:rPr>
              <a:t>a</a:t>
            </a:r>
            <a:r>
              <a:rPr lang="en-CA" sz="2100" dirty="0"/>
              <a:t>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r1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17994" y="2518880"/>
            <a:ext cx="802725" cy="369332"/>
            <a:chOff x="3275857" y="2738537"/>
            <a:chExt cx="1070300" cy="49244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sz="1800" b="1" dirty="0">
                  <a:latin typeface="Calibri"/>
                </a:rPr>
                <a:t>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36501" y="3284545"/>
            <a:ext cx="791584" cy="369332"/>
            <a:chOff x="3290712" y="2823319"/>
            <a:chExt cx="1055445" cy="492442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85905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r3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6512439" y="2474454"/>
            <a:ext cx="759861" cy="400255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r3</a:t>
              </a: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320719" y="279370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5990086" y="2850982"/>
            <a:ext cx="543923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537648" y="3284545"/>
            <a:ext cx="1382724" cy="369332"/>
            <a:chOff x="4149772" y="2823319"/>
            <a:chExt cx="1843632" cy="492442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Spilled! </a:t>
              </a: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299149" y="285098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6586084" y="287470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328084" y="349577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011656" y="357678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14726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100" dirty="0"/>
              <a:t>        K=3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r>
              <a:rPr lang="en-CA" sz="2100" dirty="0"/>
              <a:t>Stack: {}</a:t>
            </a:r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21503" y="3792810"/>
            <a:ext cx="690936" cy="477344"/>
            <a:chOff x="4092620" y="2996952"/>
            <a:chExt cx="921248" cy="63645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 r1  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17994" y="2518880"/>
            <a:ext cx="802725" cy="369332"/>
            <a:chOff x="3275857" y="2738537"/>
            <a:chExt cx="1070300" cy="49244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sz="1800" b="1" dirty="0">
                  <a:latin typeface="Calibri"/>
                </a:rPr>
                <a:t>   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36501" y="3284545"/>
            <a:ext cx="791585" cy="369332"/>
            <a:chOff x="3290711" y="2823319"/>
            <a:chExt cx="1055446" cy="492442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1" y="2823319"/>
              <a:ext cx="92363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r3 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247075" y="287470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306514" y="355306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6512439" y="2474454"/>
            <a:ext cx="759861" cy="400255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r3</a:t>
              </a: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320719" y="279370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5990086" y="2850982"/>
            <a:ext cx="543923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537648" y="3284545"/>
            <a:ext cx="1382724" cy="369332"/>
            <a:chOff x="4149772" y="2823319"/>
            <a:chExt cx="1843632" cy="492442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Spilled! </a:t>
              </a: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299149" y="285098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6586084" y="287470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328084" y="349577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011656" y="357678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5832645" y="1977684"/>
            <a:ext cx="1146305" cy="572989"/>
            <a:chOff x="4092620" y="2448991"/>
            <a:chExt cx="1528406" cy="76398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92620" y="2448991"/>
              <a:ext cx="152840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a 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Spilled!</a:t>
              </a:r>
            </a:p>
          </p:txBody>
        </p:sp>
      </p:grpSp>
      <p:cxnSp>
        <p:nvCxnSpPr>
          <p:cNvPr id="32" name="Straight Connector 31"/>
          <p:cNvCxnSpPr>
            <a:stCxn id="30" idx="2"/>
          </p:cNvCxnSpPr>
          <p:nvPr/>
        </p:nvCxnSpPr>
        <p:spPr bwMode="auto">
          <a:xfrm flipH="1">
            <a:off x="5299149" y="2469664"/>
            <a:ext cx="576360" cy="266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30" idx="6"/>
          </p:cNvCxnSpPr>
          <p:nvPr/>
        </p:nvCxnSpPr>
        <p:spPr bwMode="auto">
          <a:xfrm>
            <a:off x="6022798" y="2469664"/>
            <a:ext cx="511211" cy="266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0" idx="3"/>
          </p:cNvCxnSpPr>
          <p:nvPr/>
        </p:nvCxnSpPr>
        <p:spPr bwMode="auto">
          <a:xfrm flipH="1">
            <a:off x="5306514" y="2526946"/>
            <a:ext cx="590565" cy="911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30" idx="4"/>
          </p:cNvCxnSpPr>
          <p:nvPr/>
        </p:nvCxnSpPr>
        <p:spPr bwMode="auto">
          <a:xfrm flipH="1">
            <a:off x="5938012" y="2550673"/>
            <a:ext cx="11142" cy="12421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7146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Spilling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100" dirty="0"/>
              <a:t>Many different heuristics for picking a node to spill</a:t>
            </a:r>
          </a:p>
          <a:p>
            <a:pPr lvl="1"/>
            <a:r>
              <a:rPr lang="en-CA" sz="1800" dirty="0"/>
              <a:t>Spill temporaries with most conflicts</a:t>
            </a:r>
          </a:p>
          <a:p>
            <a:pPr lvl="1"/>
            <a:r>
              <a:rPr lang="en-CA" sz="1800" dirty="0"/>
              <a:t>Spill temporaries with few definitions and uses</a:t>
            </a:r>
          </a:p>
          <a:p>
            <a:pPr lvl="1"/>
            <a:r>
              <a:rPr lang="en-CA" sz="1800" dirty="0"/>
              <a:t>Avoid spilling in inner loops (heavily visited regions of the code)</a:t>
            </a:r>
          </a:p>
          <a:p>
            <a:r>
              <a:rPr lang="en-CA" sz="2100" dirty="0"/>
              <a:t>C allows </a:t>
            </a:r>
            <a:r>
              <a:rPr lang="en-US" sz="2100" dirty="0"/>
              <a:t>a </a:t>
            </a:r>
            <a:r>
              <a:rPr lang="en-US" sz="2100" i="1" dirty="0">
                <a:solidFill>
                  <a:schemeClr val="accent2"/>
                </a:solidFill>
              </a:rPr>
              <a:t>register</a:t>
            </a:r>
            <a:r>
              <a:rPr lang="en-US" sz="2100" dirty="0"/>
              <a:t> keyword to direct the compiler whether a variable contains a value that is heavily used.</a:t>
            </a:r>
            <a:endParaRPr lang="en-CA" sz="2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0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K-coloring fails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all nodes have k or more neighbors?</a:t>
            </a:r>
          </a:p>
          <a:p>
            <a:r>
              <a:rPr lang="en-CA" dirty="0"/>
              <a:t>Try to find a 3 coloring of this graph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166067" y="2786639"/>
            <a:ext cx="370677" cy="572989"/>
            <a:chOff x="4092620" y="2448991"/>
            <a:chExt cx="494236" cy="763985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2448991"/>
              <a:ext cx="49423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a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45861" y="3283409"/>
            <a:ext cx="759861" cy="400255"/>
            <a:chOff x="4149772" y="2679303"/>
            <a:chExt cx="1013148" cy="53367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71070" y="4093500"/>
            <a:ext cx="896670" cy="369332"/>
            <a:chOff x="4149772" y="2823319"/>
            <a:chExt cx="1195560" cy="492442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54925" y="4601764"/>
            <a:ext cx="690936" cy="477344"/>
            <a:chOff x="4092620" y="2996952"/>
            <a:chExt cx="921248" cy="636459"/>
          </a:xfrm>
        </p:grpSpPr>
        <p:sp>
          <p:nvSpPr>
            <p:cNvPr id="16" name="Oval 1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75452" y="3326700"/>
            <a:ext cx="629566" cy="369332"/>
            <a:chOff x="3707905" y="2737023"/>
            <a:chExt cx="839421" cy="492442"/>
          </a:xfrm>
        </p:grpSpPr>
        <p:sp>
          <p:nvSpPr>
            <p:cNvPr id="19" name="Oval 1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5" y="2737023"/>
              <a:ext cx="839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4093500"/>
            <a:ext cx="575560" cy="369332"/>
            <a:chOff x="3650752" y="2823319"/>
            <a:chExt cx="767413" cy="492442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0752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e</a:t>
              </a:r>
            </a:p>
          </p:txBody>
        </p:sp>
      </p:grpSp>
      <p:cxnSp>
        <p:nvCxnSpPr>
          <p:cNvPr id="24" name="Straight Connector 23"/>
          <p:cNvCxnSpPr>
            <a:stCxn id="7" idx="2"/>
            <a:endCxn id="19" idx="7"/>
          </p:cNvCxnSpPr>
          <p:nvPr/>
        </p:nvCxnSpPr>
        <p:spPr bwMode="auto">
          <a:xfrm flipH="1">
            <a:off x="4632571" y="3278618"/>
            <a:ext cx="576360" cy="2667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22" idx="0"/>
            <a:endCxn id="19" idx="4"/>
          </p:cNvCxnSpPr>
          <p:nvPr/>
        </p:nvCxnSpPr>
        <p:spPr bwMode="auto">
          <a:xfrm flipH="1" flipV="1">
            <a:off x="4580497" y="3683663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6" idx="1"/>
            <a:endCxn id="19" idx="5"/>
          </p:cNvCxnSpPr>
          <p:nvPr/>
        </p:nvCxnSpPr>
        <p:spPr bwMode="auto">
          <a:xfrm flipH="1" flipV="1">
            <a:off x="4632571" y="3659936"/>
            <a:ext cx="586788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6" idx="2"/>
            <a:endCxn id="22" idx="5"/>
          </p:cNvCxnSpPr>
          <p:nvPr/>
        </p:nvCxnSpPr>
        <p:spPr bwMode="auto">
          <a:xfrm flipH="1" flipV="1">
            <a:off x="4639936" y="4362014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7" idx="5"/>
          </p:cNvCxnSpPr>
          <p:nvPr/>
        </p:nvCxnSpPr>
        <p:spPr bwMode="auto">
          <a:xfrm>
            <a:off x="5334650" y="3335900"/>
            <a:ext cx="557990" cy="9115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2"/>
            <a:endCxn id="19" idx="6"/>
          </p:cNvCxnSpPr>
          <p:nvPr/>
        </p:nvCxnSpPr>
        <p:spPr bwMode="auto">
          <a:xfrm flipH="1">
            <a:off x="4654141" y="3602654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3" idx="2"/>
            <a:endCxn id="19" idx="5"/>
          </p:cNvCxnSpPr>
          <p:nvPr/>
        </p:nvCxnSpPr>
        <p:spPr bwMode="auto">
          <a:xfrm flipH="1" flipV="1">
            <a:off x="4632571" y="3659936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0" idx="4"/>
          </p:cNvCxnSpPr>
          <p:nvPr/>
        </p:nvCxnSpPr>
        <p:spPr bwMode="auto">
          <a:xfrm>
            <a:off x="5919506" y="3683663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3" idx="3"/>
            <a:endCxn id="22" idx="6"/>
          </p:cNvCxnSpPr>
          <p:nvPr/>
        </p:nvCxnSpPr>
        <p:spPr bwMode="auto">
          <a:xfrm flipH="1" flipV="1">
            <a:off x="4661506" y="4304732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3" idx="4"/>
            <a:endCxn id="16" idx="6"/>
          </p:cNvCxnSpPr>
          <p:nvPr/>
        </p:nvCxnSpPr>
        <p:spPr bwMode="auto">
          <a:xfrm flipH="1">
            <a:off x="5345078" y="4385741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0" idx="3"/>
            <a:endCxn id="22" idx="7"/>
          </p:cNvCxnSpPr>
          <p:nvPr/>
        </p:nvCxnSpPr>
        <p:spPr bwMode="auto">
          <a:xfrm flipH="1">
            <a:off x="4639936" y="3659936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2674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3-coloring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no node such that if we remove it then 3-coloring for</a:t>
            </a:r>
          </a:p>
          <a:p>
            <a:pPr marL="0" indent="0">
              <a:buNone/>
            </a:pPr>
            <a:r>
              <a:rPr lang="en-CA" dirty="0"/>
              <a:t>    the graph is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655951" y="2257295"/>
            <a:ext cx="759861" cy="400255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81160" y="3067386"/>
            <a:ext cx="896670" cy="369332"/>
            <a:chOff x="4149772" y="2823319"/>
            <a:chExt cx="1195560" cy="492442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65015" y="3575650"/>
            <a:ext cx="690936" cy="477344"/>
            <a:chOff x="4092620" y="2996952"/>
            <a:chExt cx="921248" cy="636459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85542" y="2300586"/>
            <a:ext cx="629566" cy="369332"/>
            <a:chOff x="3707905" y="2737023"/>
            <a:chExt cx="839421" cy="492442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f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50042" y="3067386"/>
            <a:ext cx="575560" cy="369332"/>
            <a:chOff x="3650752" y="2823319"/>
            <a:chExt cx="767413" cy="492442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e</a:t>
              </a: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390587" y="2657549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442661" y="2633822"/>
            <a:ext cx="586788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450026" y="3335900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464231" y="2576540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442661" y="2633822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6729596" y="2657549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471596" y="3278618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155168" y="3359627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450026" y="2633822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51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Coloring</a:t>
            </a:r>
          </a:p>
        </p:txBody>
      </p:sp>
      <p:sp>
        <p:nvSpPr>
          <p:cNvPr id="139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If every node in </a:t>
            </a:r>
            <a:r>
              <a:rPr lang="en-US" sz="2100" dirty="0">
                <a:solidFill>
                  <a:schemeClr val="accent2"/>
                </a:solidFill>
              </a:rPr>
              <a:t>G</a:t>
            </a:r>
            <a:r>
              <a:rPr lang="en-US" sz="2100" dirty="0"/>
              <a:t> has more than </a:t>
            </a:r>
            <a:r>
              <a:rPr lang="en-US" sz="2100" i="1" dirty="0"/>
              <a:t>k</a:t>
            </a:r>
            <a:r>
              <a:rPr lang="en-US" sz="2100" dirty="0"/>
              <a:t> neighbors,   </a:t>
            </a:r>
            <a:r>
              <a:rPr lang="en-US" sz="2100" i="1" dirty="0"/>
              <a:t>k</a:t>
            </a:r>
            <a:r>
              <a:rPr lang="en-US" sz="2100" dirty="0"/>
              <a:t>-coloring of </a:t>
            </a:r>
            <a:r>
              <a:rPr lang="en-US" sz="2100" dirty="0">
                <a:solidFill>
                  <a:schemeClr val="accent2"/>
                </a:solidFill>
              </a:rPr>
              <a:t>G</a:t>
            </a:r>
            <a:r>
              <a:rPr lang="en-US" sz="2100" dirty="0"/>
              <a:t> might not be possible</a:t>
            </a:r>
          </a:p>
          <a:p>
            <a:endParaRPr lang="en-US" sz="2100" dirty="0"/>
          </a:p>
          <a:p>
            <a:r>
              <a:rPr lang="en-US" sz="2100" dirty="0"/>
              <a:t>Pick a node as candidate for spilling, remove it from the graph and continue </a:t>
            </a:r>
            <a:r>
              <a:rPr lang="en-US" sz="2100" i="1" dirty="0"/>
              <a:t>k</a:t>
            </a:r>
            <a:r>
              <a:rPr lang="en-US" sz="2100" dirty="0"/>
              <a:t>-coloring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Optimistic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Remove </a:t>
            </a:r>
            <a:r>
              <a:rPr lang="en-CA" dirty="0">
                <a:solidFill>
                  <a:schemeClr val="accent2"/>
                </a:solidFill>
              </a:rPr>
              <a:t>f</a:t>
            </a:r>
            <a:r>
              <a:rPr lang="en-CA" dirty="0"/>
              <a:t> and continue:</a:t>
            </a:r>
          </a:p>
          <a:p>
            <a:pPr lvl="1"/>
            <a:r>
              <a:rPr lang="en-CA" dirty="0"/>
              <a:t>The ordering: </a:t>
            </a:r>
            <a:r>
              <a:rPr lang="en-CA" dirty="0">
                <a:solidFill>
                  <a:schemeClr val="accent2"/>
                </a:solidFill>
              </a:rPr>
              <a:t> {</a:t>
            </a:r>
            <a:r>
              <a:rPr lang="en-CA" dirty="0" err="1">
                <a:solidFill>
                  <a:schemeClr val="accent2"/>
                </a:solidFill>
              </a:rPr>
              <a:t>c,e,d,b,</a:t>
            </a:r>
            <a:r>
              <a:rPr lang="en-CA" dirty="0" err="1">
                <a:solidFill>
                  <a:srgbClr val="FF0000"/>
                </a:solidFill>
              </a:rPr>
              <a:t>f</a:t>
            </a:r>
            <a:r>
              <a:rPr lang="en-CA" dirty="0" err="1">
                <a:solidFill>
                  <a:schemeClr val="accent2"/>
                </a:solidFill>
              </a:rPr>
              <a:t>,a</a:t>
            </a:r>
            <a:r>
              <a:rPr lang="en-CA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007879" y="2905367"/>
            <a:ext cx="759861" cy="400255"/>
            <a:chOff x="4149772" y="2679303"/>
            <a:chExt cx="1013148" cy="533673"/>
          </a:xfrm>
        </p:grpSpPr>
        <p:sp>
          <p:nvSpPr>
            <p:cNvPr id="35" name="Oval 34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33088" y="3715458"/>
            <a:ext cx="896670" cy="369332"/>
            <a:chOff x="4149772" y="2823319"/>
            <a:chExt cx="1195560" cy="492442"/>
          </a:xfrm>
        </p:grpSpPr>
        <p:sp>
          <p:nvSpPr>
            <p:cNvPr id="38" name="Oval 3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16943" y="4223722"/>
            <a:ext cx="690936" cy="477344"/>
            <a:chOff x="4092620" y="2996952"/>
            <a:chExt cx="921248" cy="636459"/>
          </a:xfrm>
        </p:grpSpPr>
        <p:sp>
          <p:nvSpPr>
            <p:cNvPr id="41" name="Oval 40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01970" y="3715458"/>
            <a:ext cx="575560" cy="369332"/>
            <a:chOff x="3650752" y="2823319"/>
            <a:chExt cx="767413" cy="492442"/>
          </a:xfrm>
        </p:grpSpPr>
        <p:sp>
          <p:nvSpPr>
            <p:cNvPr id="44" name="Oval 4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0752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e</a:t>
              </a:r>
            </a:p>
          </p:txBody>
        </p:sp>
      </p:grpSp>
      <p:cxnSp>
        <p:nvCxnSpPr>
          <p:cNvPr id="46" name="Straight Connector 45"/>
          <p:cNvCxnSpPr>
            <a:stCxn id="41" idx="2"/>
            <a:endCxn id="44" idx="5"/>
          </p:cNvCxnSpPr>
          <p:nvPr/>
        </p:nvCxnSpPr>
        <p:spPr bwMode="auto">
          <a:xfrm flipH="1" flipV="1">
            <a:off x="4801954" y="3983972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35" idx="4"/>
            <a:endCxn id="38" idx="0"/>
          </p:cNvCxnSpPr>
          <p:nvPr/>
        </p:nvCxnSpPr>
        <p:spPr bwMode="auto">
          <a:xfrm>
            <a:off x="6081524" y="3305621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38" idx="3"/>
            <a:endCxn id="44" idx="6"/>
          </p:cNvCxnSpPr>
          <p:nvPr/>
        </p:nvCxnSpPr>
        <p:spPr bwMode="auto">
          <a:xfrm flipH="1" flipV="1">
            <a:off x="4823524" y="3926690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38" idx="4"/>
            <a:endCxn id="41" idx="6"/>
          </p:cNvCxnSpPr>
          <p:nvPr/>
        </p:nvCxnSpPr>
        <p:spPr bwMode="auto">
          <a:xfrm flipH="1">
            <a:off x="5507096" y="4007699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35" idx="3"/>
            <a:endCxn id="44" idx="7"/>
          </p:cNvCxnSpPr>
          <p:nvPr/>
        </p:nvCxnSpPr>
        <p:spPr bwMode="auto">
          <a:xfrm flipH="1">
            <a:off x="4801954" y="3281894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8599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Optimistic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-257175">
              <a:buFontTx/>
              <a:buChar char="•"/>
            </a:pPr>
            <a:r>
              <a:rPr lang="en-CA" sz="2400" dirty="0"/>
              <a:t>Color the nodes </a:t>
            </a:r>
            <a:r>
              <a:rPr lang="en-CA" sz="2400" dirty="0">
                <a:solidFill>
                  <a:schemeClr val="accent2"/>
                </a:solidFill>
              </a:rPr>
              <a:t>{</a:t>
            </a:r>
            <a:r>
              <a:rPr lang="en-CA" sz="2400" dirty="0" err="1">
                <a:solidFill>
                  <a:schemeClr val="accent2"/>
                </a:solidFill>
              </a:rPr>
              <a:t>c,e,d,b,</a:t>
            </a:r>
            <a:r>
              <a:rPr lang="en-CA" sz="2400" dirty="0" err="1">
                <a:solidFill>
                  <a:srgbClr val="FF0000"/>
                </a:solidFill>
              </a:rPr>
              <a:t>f</a:t>
            </a:r>
            <a:r>
              <a:rPr lang="en-CA" sz="2400" dirty="0" err="1">
                <a:solidFill>
                  <a:schemeClr val="accent2"/>
                </a:solidFill>
              </a:rPr>
              <a:t>,a</a:t>
            </a:r>
            <a:r>
              <a:rPr lang="en-CA" sz="2400" dirty="0">
                <a:solidFill>
                  <a:schemeClr val="accent2"/>
                </a:solidFill>
              </a:rPr>
              <a:t>}</a:t>
            </a:r>
            <a:endParaRPr lang="en-CA" sz="2400" dirty="0"/>
          </a:p>
          <a:p>
            <a:r>
              <a:rPr lang="en-CA" sz="2400" dirty="0"/>
              <a:t>Try to assign a color to </a:t>
            </a:r>
            <a:r>
              <a:rPr lang="en-CA" sz="2400" dirty="0">
                <a:solidFill>
                  <a:schemeClr val="accent2"/>
                </a:solidFill>
              </a:rPr>
              <a:t>f</a:t>
            </a:r>
            <a:endParaRPr lang="en-CA" sz="2400" dirty="0"/>
          </a:p>
          <a:p>
            <a:r>
              <a:rPr lang="en-CA" sz="2400" dirty="0">
                <a:solidFill>
                  <a:schemeClr val="tx2"/>
                </a:solidFill>
              </a:rPr>
              <a:t>We hope that among 4 neighbors of </a:t>
            </a:r>
            <a:r>
              <a:rPr lang="en-CA" sz="2400" dirty="0">
                <a:solidFill>
                  <a:schemeClr val="accent2"/>
                </a:solidFill>
              </a:rPr>
              <a:t>f</a:t>
            </a:r>
            <a:r>
              <a:rPr lang="en-CA" sz="2400" dirty="0">
                <a:solidFill>
                  <a:schemeClr val="tx2"/>
                </a:solidFill>
              </a:rPr>
              <a:t> we use less than 3 colors (</a:t>
            </a:r>
            <a:r>
              <a:rPr lang="en-CA" sz="2400" i="1" dirty="0">
                <a:solidFill>
                  <a:schemeClr val="accent2"/>
                </a:solidFill>
              </a:rPr>
              <a:t>optimistic coloring</a:t>
            </a:r>
            <a:r>
              <a:rPr lang="en-CA" sz="2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923928" y="4039494"/>
            <a:ext cx="683572" cy="369332"/>
            <a:chOff x="3434728" y="2823319"/>
            <a:chExt cx="911429" cy="492442"/>
          </a:xfrm>
        </p:grpSpPr>
        <p:sp>
          <p:nvSpPr>
            <p:cNvPr id="27" name="Oval 2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34728" y="2823319"/>
              <a:ext cx="76741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sz="1800" b="1" dirty="0">
                  <a:latin typeface="Calibri"/>
                </a:rPr>
                <a:t> e</a:t>
              </a:r>
            </a:p>
          </p:txBody>
        </p:sp>
      </p:grpSp>
      <p:cxnSp>
        <p:nvCxnSpPr>
          <p:cNvPr id="35" name="Straight Connector 34"/>
          <p:cNvCxnSpPr>
            <a:stCxn id="27" idx="0"/>
          </p:cNvCxnSpPr>
          <p:nvPr/>
        </p:nvCxnSpPr>
        <p:spPr bwMode="auto">
          <a:xfrm flipH="1" flipV="1">
            <a:off x="4526491" y="3629657"/>
            <a:ext cx="7365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3923928" y="3273829"/>
            <a:ext cx="676207" cy="369332"/>
            <a:chOff x="3444548" y="2738537"/>
            <a:chExt cx="901609" cy="492443"/>
          </a:xfrm>
        </p:grpSpPr>
        <p:sp>
          <p:nvSpPr>
            <p:cNvPr id="37" name="Oval 3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44548" y="2738537"/>
              <a:ext cx="8394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    f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91855" y="3229403"/>
            <a:ext cx="759861" cy="400255"/>
            <a:chOff x="4149772" y="2679303"/>
            <a:chExt cx="1013148" cy="533673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80652" y="2679303"/>
              <a:ext cx="7822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b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2" name="Straight Connector 41"/>
          <p:cNvCxnSpPr>
            <a:stCxn id="40" idx="2"/>
          </p:cNvCxnSpPr>
          <p:nvPr/>
        </p:nvCxnSpPr>
        <p:spPr bwMode="auto">
          <a:xfrm flipH="1">
            <a:off x="4600135" y="3548648"/>
            <a:ext cx="1191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40" idx="3"/>
          </p:cNvCxnSpPr>
          <p:nvPr/>
        </p:nvCxnSpPr>
        <p:spPr bwMode="auto">
          <a:xfrm flipH="1">
            <a:off x="4585930" y="3605930"/>
            <a:ext cx="1227495" cy="58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5817064" y="4039494"/>
            <a:ext cx="896670" cy="369332"/>
            <a:chOff x="4149772" y="2823319"/>
            <a:chExt cx="1195560" cy="492442"/>
          </a:xfrm>
        </p:grpSpPr>
        <p:sp>
          <p:nvSpPr>
            <p:cNvPr id="45" name="Oval 44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19048" y="2823319"/>
              <a:ext cx="92628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c r</a:t>
              </a:r>
              <a:r>
                <a:rPr lang="en-CA" sz="1800" b="1" baseline="-25000" dirty="0">
                  <a:latin typeface="Calibri"/>
                </a:rPr>
                <a:t>1</a:t>
              </a:r>
              <a:endParaRPr lang="en-CA" sz="1800" b="1" dirty="0">
                <a:latin typeface="Calibri"/>
              </a:endParaRPr>
            </a:p>
          </p:txBody>
        </p:sp>
      </p:grpSp>
      <p:cxnSp>
        <p:nvCxnSpPr>
          <p:cNvPr id="47" name="Straight Connector 46"/>
          <p:cNvCxnSpPr>
            <a:stCxn id="45" idx="2"/>
          </p:cNvCxnSpPr>
          <p:nvPr/>
        </p:nvCxnSpPr>
        <p:spPr bwMode="auto">
          <a:xfrm flipH="1" flipV="1">
            <a:off x="4578565" y="3605930"/>
            <a:ext cx="1238499" cy="644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5865500" y="3629657"/>
            <a:ext cx="25209" cy="5400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5" idx="3"/>
          </p:cNvCxnSpPr>
          <p:nvPr/>
        </p:nvCxnSpPr>
        <p:spPr bwMode="auto">
          <a:xfrm flipH="1" flipV="1">
            <a:off x="4607500" y="4250726"/>
            <a:ext cx="1231134" cy="572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0" name="Group 49"/>
          <p:cNvGrpSpPr/>
          <p:nvPr/>
        </p:nvGrpSpPr>
        <p:grpSpPr>
          <a:xfrm>
            <a:off x="5100919" y="4547758"/>
            <a:ext cx="690936" cy="477344"/>
            <a:chOff x="4092620" y="2996952"/>
            <a:chExt cx="921248" cy="636459"/>
          </a:xfrm>
        </p:grpSpPr>
        <p:sp>
          <p:nvSpPr>
            <p:cNvPr id="51" name="Oval 50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92620" y="3140968"/>
              <a:ext cx="9212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latin typeface="Calibri"/>
                </a:rPr>
                <a:t>d  </a:t>
              </a:r>
              <a:r>
                <a:rPr lang="en-CA" sz="1800" b="1" dirty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sz="1800" b="1" baseline="-25000" dirty="0">
                  <a:solidFill>
                    <a:srgbClr val="FF0000"/>
                  </a:solidFill>
                  <a:latin typeface="Calibri"/>
                </a:rPr>
                <a:t>3</a:t>
              </a:r>
              <a:r>
                <a:rPr lang="en-CA" sz="1800" b="1" dirty="0">
                  <a:latin typeface="Calibri"/>
                </a:rPr>
                <a:t> </a:t>
              </a:r>
              <a:endParaRPr lang="en-CA" sz="1800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3" name="Straight Connector 52"/>
          <p:cNvCxnSpPr>
            <a:stCxn id="51" idx="1"/>
          </p:cNvCxnSpPr>
          <p:nvPr/>
        </p:nvCxnSpPr>
        <p:spPr bwMode="auto">
          <a:xfrm flipH="1" flipV="1">
            <a:off x="4578565" y="3605930"/>
            <a:ext cx="586788" cy="9655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51" idx="2"/>
          </p:cNvCxnSpPr>
          <p:nvPr/>
        </p:nvCxnSpPr>
        <p:spPr bwMode="auto">
          <a:xfrm flipH="1" flipV="1">
            <a:off x="4585930" y="4308008"/>
            <a:ext cx="557853" cy="3207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endCxn id="51" idx="6"/>
          </p:cNvCxnSpPr>
          <p:nvPr/>
        </p:nvCxnSpPr>
        <p:spPr bwMode="auto">
          <a:xfrm flipH="1">
            <a:off x="5291072" y="4331735"/>
            <a:ext cx="599637" cy="297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572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Spilling </a:t>
            </a:r>
          </a:p>
        </p:txBody>
      </p:sp>
      <p:sp>
        <p:nvSpPr>
          <p:cNvPr id="13926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If optimistic coloring fails, we spill </a:t>
            </a:r>
            <a:r>
              <a:rPr lang="en-US" sz="2600" dirty="0">
                <a:solidFill>
                  <a:schemeClr val="accent2"/>
                </a:solidFill>
              </a:rPr>
              <a:t>f</a:t>
            </a:r>
          </a:p>
          <a:p>
            <a:pPr lvl="1"/>
            <a:r>
              <a:rPr lang="en-US" sz="1900" dirty="0"/>
              <a:t>Allocate a memory location for </a:t>
            </a:r>
            <a:r>
              <a:rPr lang="en-US" sz="1900" dirty="0">
                <a:solidFill>
                  <a:schemeClr val="accent2"/>
                </a:solidFill>
              </a:rPr>
              <a:t>f</a:t>
            </a:r>
          </a:p>
          <a:p>
            <a:pPr lvl="2"/>
            <a:r>
              <a:rPr lang="en-US" sz="1900" dirty="0"/>
              <a:t>Typically in the current stack frame</a:t>
            </a:r>
          </a:p>
          <a:p>
            <a:pPr lvl="2"/>
            <a:r>
              <a:rPr lang="en-US" sz="1900" dirty="0"/>
              <a:t>Call this address </a:t>
            </a:r>
            <a:r>
              <a:rPr lang="en-US" sz="1900" dirty="0" err="1">
                <a:solidFill>
                  <a:schemeClr val="accent2"/>
                </a:solidFill>
              </a:rPr>
              <a:t>fa</a:t>
            </a:r>
            <a:endParaRPr lang="en-US" sz="1900" dirty="0">
              <a:solidFill>
                <a:schemeClr val="accent2"/>
              </a:solidFill>
            </a:endParaRPr>
          </a:p>
          <a:p>
            <a:r>
              <a:rPr lang="en-US" sz="2600" dirty="0"/>
              <a:t>Before each operation that reads </a:t>
            </a:r>
            <a:r>
              <a:rPr lang="en-US" sz="2600" dirty="0">
                <a:solidFill>
                  <a:schemeClr val="accent2"/>
                </a:solidFill>
              </a:rPr>
              <a:t>f</a:t>
            </a:r>
            <a:r>
              <a:rPr lang="en-US" sz="2600" dirty="0"/>
              <a:t>, insert </a:t>
            </a:r>
          </a:p>
          <a:p>
            <a:pPr marL="342900" lvl="1" indent="0">
              <a:buNone/>
            </a:pPr>
            <a:r>
              <a:rPr lang="en-US" sz="1900" dirty="0"/>
              <a:t>           </a:t>
            </a:r>
            <a:r>
              <a:rPr lang="en-US" sz="1900" dirty="0">
                <a:solidFill>
                  <a:schemeClr val="accent2"/>
                </a:solidFill>
              </a:rPr>
              <a:t>f = load </a:t>
            </a:r>
            <a:r>
              <a:rPr lang="en-US" sz="1900" dirty="0" err="1">
                <a:solidFill>
                  <a:schemeClr val="accent2"/>
                </a:solidFill>
              </a:rPr>
              <a:t>fa</a:t>
            </a:r>
            <a:endParaRPr lang="en-US" sz="1900" dirty="0">
              <a:solidFill>
                <a:schemeClr val="accent2"/>
              </a:solidFill>
            </a:endParaRPr>
          </a:p>
          <a:p>
            <a:r>
              <a:rPr lang="en-US" sz="2600" dirty="0"/>
              <a:t>After each operation that writes </a:t>
            </a:r>
            <a:r>
              <a:rPr lang="en-US" sz="2600" dirty="0">
                <a:solidFill>
                  <a:schemeClr val="accent2"/>
                </a:solidFill>
              </a:rPr>
              <a:t>f</a:t>
            </a:r>
            <a:r>
              <a:rPr lang="en-US" sz="2600" dirty="0"/>
              <a:t>, insert</a:t>
            </a:r>
          </a:p>
          <a:p>
            <a:pPr marL="342900" lvl="1" indent="0">
              <a:buNone/>
            </a:pPr>
            <a:r>
              <a:rPr lang="en-US" sz="1900" dirty="0"/>
              <a:t>           </a:t>
            </a:r>
            <a:r>
              <a:rPr lang="en-US" sz="1900" dirty="0">
                <a:solidFill>
                  <a:schemeClr val="accent2"/>
                </a:solidFill>
              </a:rPr>
              <a:t>store f, </a:t>
            </a:r>
            <a:r>
              <a:rPr lang="en-US" sz="1900" dirty="0" err="1">
                <a:solidFill>
                  <a:schemeClr val="accent2"/>
                </a:solidFill>
              </a:rPr>
              <a:t>fa</a:t>
            </a:r>
            <a:endParaRPr lang="en-US" sz="1900" dirty="0">
              <a:solidFill>
                <a:schemeClr val="accent2"/>
              </a:solidFill>
            </a:endParaRPr>
          </a:p>
          <a:p>
            <a:pPr marL="385763" indent="-342900"/>
            <a:r>
              <a:rPr lang="en-US" sz="2600" dirty="0"/>
              <a:t>Spilling is expensive (</a:t>
            </a:r>
            <a:r>
              <a:rPr lang="en-US" sz="2600" dirty="0" err="1"/>
              <a:t>wrt</a:t>
            </a:r>
            <a:r>
              <a:rPr lang="en-US" sz="2600" dirty="0"/>
              <a:t> time) but sometimes necessary.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7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Original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491880" y="1268016"/>
            <a:ext cx="1242138" cy="8697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sz="1800" dirty="0">
                <a:latin typeface="Calibri"/>
              </a:rPr>
              <a:t>a = </a:t>
            </a:r>
            <a:r>
              <a:rPr lang="en-CA" sz="1800" dirty="0" err="1">
                <a:latin typeface="Calibri"/>
              </a:rPr>
              <a:t>b+c</a:t>
            </a:r>
            <a:endParaRPr lang="en-CA" sz="1800" dirty="0">
              <a:latin typeface="Calibri"/>
            </a:endParaRPr>
          </a:p>
          <a:p>
            <a:pPr algn="ctr"/>
            <a:r>
              <a:rPr lang="en-CA" sz="1800" dirty="0">
                <a:latin typeface="Calibri"/>
              </a:rPr>
              <a:t>d = -a</a:t>
            </a:r>
          </a:p>
          <a:p>
            <a:pPr algn="ctr"/>
            <a:r>
              <a:rPr lang="en-CA" sz="1800" dirty="0">
                <a:latin typeface="Calibri"/>
              </a:rPr>
              <a:t>e = </a:t>
            </a:r>
            <a:r>
              <a:rPr lang="en-CA" sz="1800" dirty="0" err="1">
                <a:latin typeface="Calibri"/>
              </a:rPr>
              <a:t>d+f</a:t>
            </a:r>
            <a:endParaRPr lang="en-CA" sz="1800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03748" y="2608267"/>
            <a:ext cx="1242138" cy="366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f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34018" y="2448761"/>
            <a:ext cx="1242138" cy="608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b = </a:t>
            </a:r>
            <a:r>
              <a:rPr lang="en-CA" sz="1800" dirty="0" err="1">
                <a:latin typeface="Calibri"/>
              </a:rPr>
              <a:t>d+e</a:t>
            </a:r>
            <a:endParaRPr lang="en-CA" sz="1800" dirty="0">
              <a:latin typeface="Calibri"/>
            </a:endParaRPr>
          </a:p>
          <a:p>
            <a:pPr algn="ctr" defTabSz="685800"/>
            <a:r>
              <a:rPr lang="en-CA" sz="1800" dirty="0">
                <a:latin typeface="Calibri"/>
              </a:rPr>
              <a:t>e = e-1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13738" y="3665632"/>
            <a:ext cx="1242138" cy="335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CA" sz="1800" dirty="0">
                <a:latin typeface="Calibri"/>
              </a:rPr>
              <a:t>b = </a:t>
            </a:r>
            <a:r>
              <a:rPr lang="en-CA" sz="1800" dirty="0" err="1">
                <a:latin typeface="Calibri"/>
              </a:rPr>
              <a:t>f+c</a:t>
            </a:r>
            <a:endParaRPr lang="en-CA" sz="1800" dirty="0">
              <a:latin typeface="Calibri"/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924817" y="2137789"/>
            <a:ext cx="1188132" cy="47047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112949" y="2137789"/>
            <a:ext cx="1242138" cy="3109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924817" y="2974776"/>
            <a:ext cx="1209990" cy="6908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134807" y="3057602"/>
            <a:ext cx="1220280" cy="6080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757403" y="2623563"/>
            <a:ext cx="2732951" cy="21858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3913804" y="4000968"/>
            <a:ext cx="221003" cy="2913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631234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6976</TotalTime>
  <Words>1057</Words>
  <Application>Microsoft Macintosh PowerPoint</Application>
  <PresentationFormat>On-screen Show (16:9)</PresentationFormat>
  <Paragraphs>301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</vt:lpstr>
      <vt:lpstr>Times New Roman</vt:lpstr>
      <vt:lpstr>1_Office Theme</vt:lpstr>
      <vt:lpstr>Spilling in Register Allocation</vt:lpstr>
      <vt:lpstr>Register Allocation as Graph Coloring</vt:lpstr>
      <vt:lpstr>K-coloring fails</vt:lpstr>
      <vt:lpstr>Example of 3-coloring</vt:lpstr>
      <vt:lpstr>Optimistic Coloring</vt:lpstr>
      <vt:lpstr>Optimistic Coloring</vt:lpstr>
      <vt:lpstr>Optimistic Coloring</vt:lpstr>
      <vt:lpstr>Spilling </vt:lpstr>
      <vt:lpstr>Original Code</vt:lpstr>
      <vt:lpstr>Code after Spilling f</vt:lpstr>
      <vt:lpstr>Recompute the Liveness</vt:lpstr>
      <vt:lpstr>Recompute the Liveness</vt:lpstr>
      <vt:lpstr>Rebuild the Interference Graph</vt:lpstr>
      <vt:lpstr>Rebuild the Interference Graph</vt:lpstr>
      <vt:lpstr>Spilling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Spilling 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981</cp:revision>
  <cp:lastPrinted>2007-11-05T23:43:39Z</cp:lastPrinted>
  <dcterms:created xsi:type="dcterms:W3CDTF">2011-11-22T22:27:52Z</dcterms:created>
  <dcterms:modified xsi:type="dcterms:W3CDTF">2020-11-15T05:21:58Z</dcterms:modified>
</cp:coreProperties>
</file>