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406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8" r:id="rId36"/>
    <p:sldId id="346" r:id="rId37"/>
    <p:sldId id="347" r:id="rId38"/>
    <p:sldId id="328" r:id="rId39"/>
    <p:sldId id="349" r:id="rId40"/>
    <p:sldId id="351" r:id="rId41"/>
    <p:sldId id="352" r:id="rId42"/>
    <p:sldId id="353" r:id="rId43"/>
    <p:sldId id="354" r:id="rId44"/>
    <p:sldId id="355" r:id="rId45"/>
    <p:sldId id="356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68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60" r:id="rId67"/>
    <p:sldId id="381" r:id="rId68"/>
    <p:sldId id="382" r:id="rId69"/>
    <p:sldId id="403" r:id="rId70"/>
    <p:sldId id="405" r:id="rId71"/>
    <p:sldId id="404" r:id="rId72"/>
    <p:sldId id="402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358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8"/>
    <p:restoredTop sz="90898"/>
  </p:normalViewPr>
  <p:slideViewPr>
    <p:cSldViewPr>
      <p:cViewPr varScale="1">
        <p:scale>
          <a:sx n="61" d="100"/>
          <a:sy n="61" d="100"/>
        </p:scale>
        <p:origin x="4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>
                <a:latin typeface="Calibri"/>
              </a:rPr>
              <a:t>8/1/19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CA41FD9-E486-2243-90FC-80651AF85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A47E1F-DE50-864B-A0B1-96ECC29F8AC4}" type="datetime1">
              <a:rPr lang="en-CA" smtClean="0"/>
              <a:t>2019-08-01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B88639-FB4E-DE47-9B94-19A4819A9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0C90F-B3E1-E148-A5C5-207643D3546A}" type="datetime1">
              <a:rPr lang="en-CA" smtClean="0"/>
              <a:t>2019-08-01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AF7CC6-8A8A-A847-B8D8-7A174C681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9C62C3-1516-2240-B8E0-8D98343C2D15}" type="datetime1">
              <a:rPr lang="en-CA" smtClean="0"/>
              <a:t>2019-08-01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5DABF8-DACE-D446-8321-89238886E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63A237-129D-CF45-9228-C3F8B5D0C514}" type="datetime1">
              <a:rPr lang="en-CA" smtClean="0"/>
              <a:t>2019-08-01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D63D9E-7E5D-D141-B365-4BE0ED56F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F78D5-06B3-284A-9C59-772F6BEC0726}" type="datetime1">
              <a:rPr lang="en-CA" smtClean="0"/>
              <a:t>2019-08-01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29D60-79B1-7246-9FBF-307237128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9FC05C-D34B-0E45-A49F-CA81858C2DC0}" type="datetime1">
              <a:rPr lang="en-CA" smtClean="0"/>
              <a:t>2019-08-01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4553D-4EA5-884F-B057-95A8879B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EC428-154A-7643-AD08-459AC86838DF}" type="datetime1">
              <a:rPr lang="en-CA" smtClean="0"/>
              <a:t>2019-08-01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F44AE9-C023-AA45-8073-D4231D6A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59DED8-2805-4E46-B420-BFC92689B07C}" type="datetime1">
              <a:rPr lang="en-CA" smtClean="0"/>
              <a:t>2019-08-01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2A4900-0EEE-6942-9013-41CA03D06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AC5E5E4-DAF0-144F-966B-D1D9FBED2E23}" type="datetime1">
              <a:rPr lang="en-CA" smtClean="0"/>
              <a:t>2019-08-01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9375DC-5C8D-6846-8FA5-2B9CC35DB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057B75-4571-1045-AFE3-C8044135B281}" type="datetime1">
              <a:rPr lang="en-CA" smtClean="0"/>
              <a:t>2019-08-01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1984C4-4C78-C347-B719-D1A621157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2CCCC7-7D2B-DC4E-9C0E-5433D69D4DBC}" type="datetime1">
              <a:rPr lang="en-CA" smtClean="0"/>
              <a:t>2019-08-01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80127-BD5E-CD40-B0DB-EA6F2C110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5D6054DA-360B-E44C-9751-00830A34D942}" type="datetime1">
              <a:rPr lang="en-CA" smtClean="0"/>
              <a:pPr/>
              <a:t>2019-08-01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82D9133A-ABBC-C542-89F0-2F050CC7CF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r>
              <a:rPr lang="en-CA" dirty="0"/>
              <a:t>Extracts exactly the information we need to characterize legal register allocation </a:t>
            </a:r>
          </a:p>
          <a:p>
            <a:r>
              <a:rPr lang="en-CA" dirty="0"/>
              <a:t>Gives the global view (i.e., over the entire control flow graph) picture of the register requirements</a:t>
            </a:r>
          </a:p>
          <a:p>
            <a:r>
              <a:rPr lang="en-CA" dirty="0"/>
              <a:t>After RIG construction the register allocation algorithm is architecture independent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graph is k-colorable if it has a coloring with k colors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0" y="5018558"/>
            <a:ext cx="2140600" cy="1153642"/>
            <a:chOff x="3285676" y="2550616"/>
            <a:chExt cx="2140600" cy="1153642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61665"/>
              <a:chOff x="3766020" y="1874441"/>
              <a:chExt cx="777404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61665"/>
              <a:chOff x="4221781" y="2780928"/>
              <a:chExt cx="546605" cy="46166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Register Allocation as Graph Coloring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our problem, colors = registers</a:t>
            </a:r>
          </a:p>
          <a:p>
            <a:r>
              <a:rPr lang="en-CA" dirty="0"/>
              <a:t>We need to assign colors (registers) to graph nodes (temporaries)</a:t>
            </a:r>
          </a:p>
          <a:p>
            <a:r>
              <a:rPr lang="en-CA" dirty="0"/>
              <a:t>Let </a:t>
            </a:r>
            <a:r>
              <a:rPr lang="en-CA" dirty="0">
                <a:solidFill>
                  <a:schemeClr val="accent2"/>
                </a:solidFill>
              </a:rPr>
              <a:t>k</a:t>
            </a:r>
            <a:r>
              <a:rPr lang="en-CA" dirty="0"/>
              <a:t> = number of machine registers</a:t>
            </a:r>
          </a:p>
          <a:p>
            <a:r>
              <a:rPr lang="en-CA" dirty="0"/>
              <a:t>If the RIG is k-colorable then there is a register assignment that uses no more than </a:t>
            </a:r>
            <a:r>
              <a:rPr lang="en-CA" dirty="0">
                <a:solidFill>
                  <a:schemeClr val="accent2"/>
                </a:solidFill>
              </a:rPr>
              <a:t>k</a:t>
            </a:r>
            <a:r>
              <a:rPr lang="en-CA" dirty="0"/>
              <a:t>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CA" dirty="0"/>
              <a:t>For our example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There is no coloring with less than 4 colors</a:t>
            </a:r>
          </a:p>
          <a:p>
            <a:r>
              <a:rPr lang="en-CA" dirty="0"/>
              <a:t>There is a 4-coloring of this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07904" y="1700808"/>
            <a:ext cx="3744416" cy="3284265"/>
            <a:chOff x="2483768" y="2190576"/>
            <a:chExt cx="3744416" cy="3284265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b="1" baseline="-25000" dirty="0">
                    <a:solidFill>
                      <a:srgbClr val="00B050"/>
                    </a:solidFill>
                    <a:latin typeface="Calibri"/>
                  </a:rPr>
                  <a:t>2</a:t>
                </a:r>
                <a:endParaRPr lang="en-CA" b="1" dirty="0">
                  <a:solidFill>
                    <a:srgbClr val="00B050"/>
                  </a:solidFill>
                  <a:latin typeface="Calibri"/>
                </a:endParaRPr>
              </a:p>
              <a:p>
                <a:r>
                  <a:rPr lang="en-CA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b </a:t>
                </a:r>
                <a:r>
                  <a:rPr lang="en-CA" b="1" dirty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b="1" baseline="-25000" dirty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61665"/>
              <a:chOff x="4149772" y="2823319"/>
              <a:chExt cx="1195560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c  r</a:t>
                </a:r>
                <a:r>
                  <a:rPr lang="en-CA" b="1" baseline="-25000" dirty="0">
                    <a:latin typeface="Calibri"/>
                  </a:rPr>
                  <a:t>4</a:t>
                </a:r>
                <a:endParaRPr lang="en-CA" b="1" dirty="0"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05681"/>
              <a:chOff x="4092620" y="2996952"/>
              <a:chExt cx="921248" cy="605681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d  </a:t>
                </a:r>
                <a:r>
                  <a:rPr lang="en-CA" b="1" dirty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b="1" baseline="-25000" dirty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75953"/>
              <a:chOff x="3419873" y="2737023"/>
              <a:chExt cx="926284" cy="47595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2"/>
                    </a:solidFill>
                    <a:latin typeface="Calibri"/>
                  </a:rPr>
                  <a:t>r</a:t>
                </a:r>
                <a:r>
                  <a:rPr lang="en-CA" b="1" baseline="-25000" dirty="0">
                    <a:solidFill>
                      <a:schemeClr val="accent2"/>
                    </a:solidFill>
                    <a:latin typeface="Calibri"/>
                  </a:rPr>
                  <a:t>1</a:t>
                </a:r>
                <a:r>
                  <a:rPr lang="en-CA" b="1" dirty="0">
                    <a:latin typeface="Calibri"/>
                  </a:rPr>
                  <a:t> f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61665"/>
              <a:chOff x="3410053" y="2823319"/>
              <a:chExt cx="936104" cy="46166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b="1" baseline="-25000" dirty="0">
                    <a:solidFill>
                      <a:srgbClr val="00B050"/>
                    </a:solidFill>
                    <a:latin typeface="Calibri"/>
                  </a:rPr>
                  <a:t>2</a:t>
                </a:r>
                <a:r>
                  <a:rPr lang="en-CA" b="1" dirty="0">
                    <a:latin typeface="Calibri"/>
                  </a:rPr>
                  <a:t> e</a:t>
                </a:r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 = </a:t>
            </a:r>
            <a:r>
              <a:rPr lang="en-CA" dirty="0" err="1">
                <a:latin typeface="Calibri"/>
              </a:rPr>
              <a:t>b+c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e = </a:t>
            </a:r>
            <a:r>
              <a:rPr lang="en-CA" dirty="0" err="1">
                <a:latin typeface="Calibri"/>
              </a:rPr>
              <a:t>d+f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d+e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f+c</a:t>
            </a:r>
            <a:endParaRPr lang="en-CA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2</a:t>
            </a:r>
            <a:r>
              <a:rPr lang="en-CA" dirty="0">
                <a:latin typeface="Calibri"/>
              </a:rPr>
              <a:t> = r</a:t>
            </a:r>
            <a:r>
              <a:rPr lang="en-CA" baseline="-25000" dirty="0">
                <a:latin typeface="Calibri"/>
              </a:rPr>
              <a:t>3</a:t>
            </a:r>
            <a:r>
              <a:rPr lang="en-CA" dirty="0">
                <a:latin typeface="Calibri"/>
              </a:rPr>
              <a:t> +r</a:t>
            </a:r>
            <a:r>
              <a:rPr lang="en-CA" baseline="-25000" dirty="0">
                <a:latin typeface="Calibri"/>
              </a:rPr>
              <a:t>4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3</a:t>
            </a:r>
            <a:r>
              <a:rPr lang="en-CA" dirty="0">
                <a:latin typeface="Calibri"/>
              </a:rPr>
              <a:t> = -r</a:t>
            </a:r>
            <a:r>
              <a:rPr lang="en-CA" baseline="-25000" dirty="0">
                <a:latin typeface="Calibri"/>
              </a:rPr>
              <a:t>2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2</a:t>
            </a:r>
            <a:r>
              <a:rPr lang="en-CA" dirty="0">
                <a:latin typeface="Calibri"/>
              </a:rPr>
              <a:t> = r</a:t>
            </a:r>
            <a:r>
              <a:rPr lang="en-CA" baseline="-25000" dirty="0">
                <a:latin typeface="Calibri"/>
              </a:rPr>
              <a:t>3</a:t>
            </a:r>
            <a:r>
              <a:rPr lang="en-CA" dirty="0">
                <a:latin typeface="Calibri"/>
              </a:rPr>
              <a:t> + r</a:t>
            </a:r>
            <a:r>
              <a:rPr lang="en-CA" baseline="-25000" dirty="0">
                <a:latin typeface="Calibri"/>
              </a:rPr>
              <a:t>1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1</a:t>
            </a:r>
            <a:r>
              <a:rPr lang="en-CA" dirty="0">
                <a:latin typeface="Calibri"/>
              </a:rPr>
              <a:t> = 2* r</a:t>
            </a:r>
            <a:r>
              <a:rPr lang="en-CA" baseline="-25000" dirty="0">
                <a:latin typeface="Calibri"/>
              </a:rPr>
              <a:t>2</a:t>
            </a:r>
            <a:endParaRPr lang="en-CA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3</a:t>
            </a:r>
            <a:r>
              <a:rPr lang="en-CA" dirty="0">
                <a:latin typeface="Calibri"/>
              </a:rPr>
              <a:t> = r</a:t>
            </a:r>
            <a:r>
              <a:rPr lang="en-CA" baseline="-25000" dirty="0">
                <a:latin typeface="Calibri"/>
              </a:rPr>
              <a:t>3</a:t>
            </a:r>
            <a:r>
              <a:rPr lang="en-CA" dirty="0">
                <a:latin typeface="Calibri"/>
              </a:rPr>
              <a:t> + r</a:t>
            </a:r>
            <a:r>
              <a:rPr lang="en-CA" baseline="-25000" dirty="0">
                <a:latin typeface="Calibri"/>
              </a:rPr>
              <a:t>2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2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r</a:t>
            </a:r>
            <a:r>
              <a:rPr kumimoji="0" lang="en-CA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2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r</a:t>
            </a:r>
            <a:r>
              <a:rPr lang="en-CA" baseline="-25000" dirty="0">
                <a:latin typeface="Calibri"/>
              </a:rPr>
              <a:t>3</a:t>
            </a:r>
            <a:r>
              <a:rPr lang="en-CA" dirty="0">
                <a:latin typeface="Calibri"/>
              </a:rPr>
              <a:t> = r</a:t>
            </a:r>
            <a:r>
              <a:rPr lang="en-CA" baseline="-25000" dirty="0">
                <a:latin typeface="Calibri"/>
              </a:rPr>
              <a:t>1</a:t>
            </a:r>
            <a:r>
              <a:rPr lang="en-CA" dirty="0">
                <a:latin typeface="Calibri"/>
              </a:rPr>
              <a:t> + r</a:t>
            </a:r>
            <a:r>
              <a:rPr lang="en-CA" baseline="-25000" dirty="0">
                <a:latin typeface="Calibri"/>
              </a:rPr>
              <a:t>4</a:t>
            </a:r>
            <a:endParaRPr lang="en-CA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we compute graph coloring?</a:t>
            </a:r>
          </a:p>
          <a:p>
            <a:r>
              <a:rPr lang="en-CA" dirty="0"/>
              <a:t>It is not easy :</a:t>
            </a:r>
          </a:p>
          <a:p>
            <a:pPr lvl="1"/>
            <a:r>
              <a:rPr lang="en-CA" dirty="0"/>
              <a:t>The problem is NP-hard. No efficient algorithms are known </a:t>
            </a:r>
          </a:p>
          <a:p>
            <a:pPr lvl="2"/>
            <a:r>
              <a:rPr lang="en-CA" dirty="0"/>
              <a:t>Solution: use heuristics</a:t>
            </a:r>
          </a:p>
          <a:p>
            <a:pPr lvl="1"/>
            <a:r>
              <a:rPr lang="en-CA" dirty="0"/>
              <a:t>A coloring might not exist for a given number of registers</a:t>
            </a:r>
          </a:p>
          <a:p>
            <a:pPr lvl="2"/>
            <a:r>
              <a:rPr lang="en-CA" dirty="0"/>
              <a:t>Solution: register spilling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91864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Main idea for solving whether a graph G is </a:t>
            </a:r>
            <a:r>
              <a:rPr lang="en-US" sz="2800" i="1" dirty="0"/>
              <a:t>k</a:t>
            </a:r>
            <a:r>
              <a:rPr lang="en-US" sz="28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Pick any node </a:t>
            </a:r>
            <a:r>
              <a:rPr lang="en-US" sz="2800" i="1" dirty="0"/>
              <a:t>t</a:t>
            </a:r>
            <a:r>
              <a:rPr lang="en-US" sz="2800" dirty="0"/>
              <a:t> with fewer than </a:t>
            </a:r>
            <a:r>
              <a:rPr lang="en-US" sz="2800" i="1" dirty="0"/>
              <a:t>k</a:t>
            </a:r>
            <a:r>
              <a:rPr lang="en-US" sz="2800" dirty="0"/>
              <a:t> neighbors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Remove </a:t>
            </a:r>
            <a:r>
              <a:rPr lang="en-US" sz="2800" i="1"/>
              <a:t>n</a:t>
            </a:r>
            <a:r>
              <a:rPr lang="en-US" sz="2800"/>
              <a:t> adjacent </a:t>
            </a:r>
            <a:r>
              <a:rPr lang="en-US" sz="2800" dirty="0"/>
              <a:t>edges to create a new graph G’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G’ is</a:t>
            </a:r>
            <a:r>
              <a:rPr lang="en-US" sz="2800" i="1" dirty="0"/>
              <a:t> k</a:t>
            </a:r>
            <a:r>
              <a:rPr lang="en-US" sz="2800" dirty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Let c</a:t>
            </a:r>
            <a:r>
              <a:rPr lang="en-US" sz="2800" baseline="-25000" dirty="0"/>
              <a:t>1</a:t>
            </a:r>
            <a:r>
              <a:rPr lang="en-US" sz="2800" dirty="0"/>
              <a:t>,…,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Since n&lt;k we can pick some color for t that is different from its neighbors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Heuristic for graph coloring:</a:t>
            </a:r>
          </a:p>
          <a:p>
            <a:pPr lvl="1"/>
            <a:r>
              <a:rPr lang="en-US" sz="2400" dirty="0"/>
              <a:t>Ordering nodes (in an stack)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Pick a node t with fewer than k neighbors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Put t on a stack and remove it from the register interference graph (RIG)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Repeat until the graph is empty</a:t>
            </a:r>
          </a:p>
          <a:p>
            <a:pPr lvl="1"/>
            <a:r>
              <a:rPr lang="en-US" sz="2400" dirty="0"/>
              <a:t>Assigning color to nodes on the stack: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Start with the last node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At each step pick a color different from those assigned to already colored neighbors </a:t>
            </a:r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44209" y="2347366"/>
            <a:ext cx="494236" cy="763985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Intermediate code uses unlimited temporaries</a:t>
            </a:r>
          </a:p>
          <a:p>
            <a:pPr lvl="1"/>
            <a:r>
              <a:rPr lang="en-CA" dirty="0"/>
              <a:t>Simplifying code generation and optimization</a:t>
            </a:r>
          </a:p>
          <a:p>
            <a:pPr lvl="1"/>
            <a:r>
              <a:rPr lang="en-CA" dirty="0"/>
              <a:t>Complicates final translation to assembly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d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r>
              <a:rPr lang="en-CA" dirty="0"/>
              <a:t>Note: All nodes now have fewer than 4 neighbors </a:t>
            </a:r>
          </a:p>
          <a:p>
            <a:pPr marL="857250" lvl="2" indent="0">
              <a:buNone/>
            </a:pPr>
            <a:r>
              <a:rPr lang="en-CA" dirty="0">
                <a:solidFill>
                  <a:schemeClr val="accent2"/>
                </a:solidFill>
              </a:rPr>
              <a:t>The graph coloring is </a:t>
            </a:r>
          </a:p>
          <a:p>
            <a:pPr marL="857250" lvl="2" indent="0">
              <a:buNone/>
            </a:pPr>
            <a:r>
              <a:rPr lang="en-CA" dirty="0">
                <a:solidFill>
                  <a:schemeClr val="accent2"/>
                </a:solidFill>
              </a:rPr>
              <a:t>guaranteed to succeed 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b,c,d,a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e,b,c,d,a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r>
              <a:rPr lang="en-CA" dirty="0"/>
              <a:t>Empty graph – done with the first part</a:t>
            </a:r>
          </a:p>
          <a:p>
            <a:pPr marL="457200" lvl="1" indent="0">
              <a:buNone/>
            </a:pPr>
            <a:r>
              <a:rPr lang="en-CA" dirty="0"/>
              <a:t>Now we have the order for assigning colors to nodes, start coloring the nodes (from the top of the stack)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f,e,b,c,d,a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e,b,c,d,a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>
                  <a:latin typeface="Calibri"/>
                </a:rPr>
                <a:t>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CA" dirty="0"/>
              <a:t> must be in a different register from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b,c,d,a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>
                  <a:latin typeface="Calibri"/>
                </a:rPr>
                <a:t>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c,d,a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ordering insures we can find a color for all nodes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</a:t>
            </a:r>
            <a:r>
              <a:rPr lang="en-CA" dirty="0" err="1"/>
              <a:t>d,a</a:t>
            </a: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r</a:t>
              </a:r>
              <a:r>
                <a:rPr lang="en-CA" b="1" baseline="-25000" dirty="0">
                  <a:latin typeface="Calibri"/>
                </a:rPr>
                <a:t>4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problem:</a:t>
            </a:r>
          </a:p>
          <a:p>
            <a:pPr marL="457200" lvl="1" indent="0">
              <a:buNone/>
            </a:pPr>
            <a:r>
              <a:rPr lang="en-CA" dirty="0"/>
              <a:t>Rewrite the intermediate code to use no more temporaries than there are machine registers</a:t>
            </a:r>
          </a:p>
          <a:p>
            <a:pPr marL="514350" indent="-457200"/>
            <a:endParaRPr lang="en-CA" dirty="0"/>
          </a:p>
          <a:p>
            <a:pPr marL="514350" indent="-457200"/>
            <a:r>
              <a:rPr lang="en-CA" dirty="0"/>
              <a:t>Method:</a:t>
            </a:r>
          </a:p>
          <a:p>
            <a:pPr marL="914400" lvl="1" indent="-457200"/>
            <a:r>
              <a:rPr lang="en-CA" dirty="0"/>
              <a:t>Assign multiple temporaries to each register</a:t>
            </a:r>
          </a:p>
          <a:p>
            <a:pPr marL="914400" lvl="1" indent="-457200"/>
            <a:r>
              <a:rPr lang="en-CA" dirty="0"/>
              <a:t>But without changing the program behavior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d</a:t>
            </a:r>
            <a:r>
              <a:rPr lang="en-CA" dirty="0"/>
              <a:t> can be in the same register as </a:t>
            </a:r>
            <a:r>
              <a:rPr lang="en-CA" dirty="0">
                <a:solidFill>
                  <a:schemeClr val="accent2"/>
                </a:solidFill>
              </a:rPr>
              <a:t>b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r</a:t>
              </a:r>
              <a:r>
                <a:rPr lang="en-CA" b="1" baseline="-25000" dirty="0">
                  <a:latin typeface="Calibri"/>
                </a:rPr>
                <a:t>4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b="1" dirty="0">
                  <a:latin typeface="Calibri"/>
                </a:rPr>
                <a:t>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r</a:t>
              </a:r>
              <a:r>
                <a:rPr lang="en-CA" b="1" baseline="-25000" dirty="0">
                  <a:latin typeface="Calibri"/>
                </a:rPr>
                <a:t>4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b="1" dirty="0">
                  <a:latin typeface="Calibri"/>
                </a:rPr>
                <a:t>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444209" y="2347366"/>
            <a:ext cx="906392" cy="763985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 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if the graph coloring heuristic fails to find a coloring?</a:t>
            </a:r>
          </a:p>
          <a:p>
            <a:endParaRPr lang="en-CA" dirty="0"/>
          </a:p>
          <a:p>
            <a:r>
              <a:rPr lang="en-CA" dirty="0"/>
              <a:t>In this case we cannot hold all values in the registers</a:t>
            </a:r>
          </a:p>
          <a:p>
            <a:pPr lvl="1"/>
            <a:r>
              <a:rPr lang="en-CA" dirty="0"/>
              <a:t>Some values should be </a:t>
            </a:r>
            <a:r>
              <a:rPr lang="en-CA" i="1" dirty="0">
                <a:solidFill>
                  <a:schemeClr val="accent2"/>
                </a:solidFill>
              </a:rPr>
              <a:t>spilled</a:t>
            </a:r>
            <a:r>
              <a:rPr lang="en-CA" dirty="0"/>
              <a:t>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kern="0" dirty="0">
                <a:latin typeface="Calibri"/>
                <a:cs typeface="Calibri"/>
              </a:rPr>
              <a:t>Register Allocation as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K-coloring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all nodes have k or more neighbors?</a:t>
            </a:r>
          </a:p>
          <a:p>
            <a:r>
              <a:rPr lang="en-CA" dirty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64089" y="3715518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0481" y="4377878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4093" y="5457998"/>
            <a:ext cx="1195560" cy="461665"/>
            <a:chOff x="4149772" y="2823319"/>
            <a:chExt cx="1195560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49233" y="6135687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3269" y="4435598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5936" y="5457998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52761" y="4371491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3329" y="4911551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52761" y="4879915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62581" y="5816019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588866" y="4447867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81521" y="4803539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52761" y="4879915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6368674" y="4911551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91341" y="5739643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602770" y="5847655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62581" y="4879915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3-coloring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node such that if we remove it then 3-coloring for</a:t>
            </a:r>
          </a:p>
          <a:p>
            <a:pPr marL="0" indent="0">
              <a:buNone/>
            </a:pPr>
            <a:r>
              <a:rPr lang="en-CA" dirty="0"/>
              <a:t>    the graph is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35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4592" cy="4114800"/>
          </a:xfrm>
        </p:spPr>
        <p:txBody>
          <a:bodyPr/>
          <a:lstStyle/>
          <a:p>
            <a:r>
              <a:rPr lang="en-US" sz="2800" dirty="0"/>
              <a:t>If every node in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has more than </a:t>
            </a:r>
            <a:r>
              <a:rPr lang="en-US" sz="2800" i="1" dirty="0"/>
              <a:t>k</a:t>
            </a:r>
            <a:r>
              <a:rPr lang="en-US" sz="2800" dirty="0"/>
              <a:t> neighbors,   </a:t>
            </a:r>
            <a:r>
              <a:rPr lang="en-US" sz="2800" i="1" dirty="0"/>
              <a:t>k</a:t>
            </a:r>
            <a:r>
              <a:rPr lang="en-US" sz="2800" dirty="0"/>
              <a:t>-coloring of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might not be possible</a:t>
            </a:r>
          </a:p>
          <a:p>
            <a:endParaRPr lang="en-US" sz="2800" dirty="0"/>
          </a:p>
          <a:p>
            <a:r>
              <a:rPr lang="en-US" sz="2800" dirty="0"/>
              <a:t>Pick a node as candidate for spilling, remove it from the graph and continue </a:t>
            </a:r>
            <a:r>
              <a:rPr lang="en-US" sz="2800" i="1" dirty="0"/>
              <a:t>k</a:t>
            </a:r>
            <a:r>
              <a:rPr lang="en-US" sz="2800" dirty="0"/>
              <a:t>-coloring</a:t>
            </a:r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Optimistic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and continue:</a:t>
            </a:r>
          </a:p>
          <a:p>
            <a:pPr lvl="1"/>
            <a:r>
              <a:rPr lang="en-CA" dirty="0"/>
              <a:t>The ordering: </a:t>
            </a:r>
            <a:r>
              <a:rPr lang="en-CA" dirty="0">
                <a:solidFill>
                  <a:schemeClr val="accent2"/>
                </a:solidFill>
              </a:rPr>
              <a:t> {</a:t>
            </a:r>
            <a:r>
              <a:rPr lang="en-CA" dirty="0" err="1">
                <a:solidFill>
                  <a:schemeClr val="accent2"/>
                </a:solidFill>
              </a:rPr>
              <a:t>c,e,d,b,</a:t>
            </a:r>
            <a:r>
              <a:rPr lang="en-CA" dirty="0" err="1">
                <a:solidFill>
                  <a:srgbClr val="FF0000"/>
                </a:solidFill>
              </a:rPr>
              <a:t>f</a:t>
            </a:r>
            <a:r>
              <a:rPr lang="en-CA" dirty="0" err="1">
                <a:solidFill>
                  <a:schemeClr val="accent2"/>
                </a:solidFill>
              </a:rPr>
              <a:t>,a</a:t>
            </a:r>
            <a:r>
              <a:rPr lang="en-CA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86505" y="3873822"/>
            <a:ext cx="1013148" cy="533673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20117" y="4953942"/>
            <a:ext cx="1195560" cy="461665"/>
            <a:chOff x="4149772" y="2823319"/>
            <a:chExt cx="1195560" cy="461665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5257" y="5631631"/>
            <a:ext cx="921248" cy="605681"/>
            <a:chOff x="4092620" y="2996952"/>
            <a:chExt cx="921248" cy="605681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11960" y="4953942"/>
            <a:ext cx="767413" cy="461665"/>
            <a:chOff x="3650752" y="2823319"/>
            <a:chExt cx="767413" cy="461665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78605" y="531196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584698" y="440749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907365" y="523558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818794" y="534359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78605" y="4375859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Optimistic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CA" sz="3200" dirty="0"/>
              <a:t>Color the nodes </a:t>
            </a:r>
            <a:r>
              <a:rPr lang="en-CA" sz="3200" dirty="0">
                <a:solidFill>
                  <a:schemeClr val="accent2"/>
                </a:solidFill>
              </a:rPr>
              <a:t>{</a:t>
            </a:r>
            <a:r>
              <a:rPr lang="en-CA" sz="3200" dirty="0" err="1">
                <a:solidFill>
                  <a:schemeClr val="accent2"/>
                </a:solidFill>
              </a:rPr>
              <a:t>c,e,d,b,</a:t>
            </a:r>
            <a:r>
              <a:rPr lang="en-CA" sz="3200" dirty="0" err="1">
                <a:solidFill>
                  <a:srgbClr val="FF0000"/>
                </a:solidFill>
              </a:rPr>
              <a:t>f</a:t>
            </a:r>
            <a:r>
              <a:rPr lang="en-CA" sz="3200" dirty="0" err="1">
                <a:solidFill>
                  <a:schemeClr val="accent2"/>
                </a:solidFill>
              </a:rPr>
              <a:t>,a</a:t>
            </a:r>
            <a:r>
              <a:rPr lang="en-CA" sz="3200" dirty="0">
                <a:solidFill>
                  <a:schemeClr val="accent2"/>
                </a:solidFill>
              </a:rPr>
              <a:t>}</a:t>
            </a:r>
            <a:endParaRPr lang="en-CA" sz="3200" dirty="0"/>
          </a:p>
          <a:p>
            <a:r>
              <a:rPr lang="en-CA" dirty="0"/>
              <a:t>Try to assign a color to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endParaRPr lang="en-CA" dirty="0"/>
          </a:p>
          <a:p>
            <a:r>
              <a:rPr lang="en-CA" dirty="0">
                <a:solidFill>
                  <a:schemeClr val="tx2"/>
                </a:solidFill>
              </a:rPr>
              <a:t>We hope that among 4 neighbors of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>
                <a:solidFill>
                  <a:schemeClr val="tx2"/>
                </a:solidFill>
              </a:rPr>
              <a:t> we use less than 3 colors (</a:t>
            </a:r>
            <a:r>
              <a:rPr lang="en-CA" i="1" dirty="0">
                <a:solidFill>
                  <a:schemeClr val="accent2"/>
                </a:solidFill>
              </a:rPr>
              <a:t>optimistic coloring</a:t>
            </a:r>
            <a:r>
              <a:rPr lang="en-CA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07904" y="5385990"/>
            <a:ext cx="911429" cy="461665"/>
            <a:chOff x="3434728" y="2823319"/>
            <a:chExt cx="911429" cy="461665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11321" y="4839543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707904" y="4365104"/>
            <a:ext cx="901609" cy="474439"/>
            <a:chOff x="3444548" y="2738537"/>
            <a:chExt cx="901609" cy="474439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98473" y="4305870"/>
            <a:ext cx="1013148" cy="533673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9513" y="4731531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90573" y="4807907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232085" y="5385990"/>
            <a:ext cx="1195560" cy="461665"/>
            <a:chOff x="4149772" y="2823319"/>
            <a:chExt cx="1195560" cy="461665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r</a:t>
              </a:r>
              <a:r>
                <a:rPr lang="en-CA" b="1" baseline="-25000" dirty="0">
                  <a:latin typeface="Calibri"/>
                </a:rPr>
                <a:t>1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80753" y="4807907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296666" y="4839543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19333" y="5667635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277225" y="6063679"/>
            <a:ext cx="921248" cy="605681"/>
            <a:chOff x="4092620" y="2996952"/>
            <a:chExt cx="921248" cy="605681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b="1" dirty="0">
                  <a:latin typeface="Calibri"/>
                </a:rPr>
                <a:t>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80753" y="4807907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90573" y="5744011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530762" y="5775647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 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optimistic coloring fails, we spill </a:t>
            </a:r>
            <a:r>
              <a:rPr lang="en-US" sz="2800" dirty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2400" dirty="0"/>
              <a:t>Allocate a memory location for </a:t>
            </a:r>
            <a:r>
              <a:rPr lang="en-US" sz="2400" dirty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2000" dirty="0"/>
              <a:t>Typically in the current stack frame</a:t>
            </a:r>
          </a:p>
          <a:p>
            <a:pPr lvl="2"/>
            <a:r>
              <a:rPr lang="en-US" sz="2000" dirty="0"/>
              <a:t>Call this address </a:t>
            </a:r>
            <a:r>
              <a:rPr lang="en-US" sz="2000" dirty="0" err="1">
                <a:solidFill>
                  <a:schemeClr val="accent2"/>
                </a:solidFill>
              </a:rPr>
              <a:t>fa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800" dirty="0"/>
              <a:t>Before each operation that reads </a:t>
            </a:r>
            <a:r>
              <a:rPr lang="en-US" sz="2800" dirty="0">
                <a:solidFill>
                  <a:schemeClr val="accent2"/>
                </a:solidFill>
              </a:rPr>
              <a:t>f</a:t>
            </a:r>
            <a:r>
              <a:rPr lang="en-US" sz="2800" dirty="0"/>
              <a:t>, insert </a:t>
            </a:r>
          </a:p>
          <a:p>
            <a:pPr marL="457200" lvl="1" indent="0">
              <a:buNone/>
            </a:pPr>
            <a:r>
              <a:rPr lang="en-US" sz="2400" dirty="0"/>
              <a:t>           </a:t>
            </a:r>
            <a:r>
              <a:rPr lang="en-US" sz="2400" dirty="0">
                <a:solidFill>
                  <a:schemeClr val="accent2"/>
                </a:solidFill>
              </a:rPr>
              <a:t>f = load </a:t>
            </a:r>
            <a:r>
              <a:rPr lang="en-US" sz="2400" dirty="0" err="1">
                <a:solidFill>
                  <a:schemeClr val="accent2"/>
                </a:solidFill>
              </a:rPr>
              <a:t>fa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800" dirty="0"/>
              <a:t>After each operation that writes </a:t>
            </a:r>
            <a:r>
              <a:rPr lang="en-US" sz="2800" dirty="0">
                <a:solidFill>
                  <a:schemeClr val="accent2"/>
                </a:solidFill>
              </a:rPr>
              <a:t>f</a:t>
            </a:r>
            <a:r>
              <a:rPr lang="en-US" sz="2800" dirty="0"/>
              <a:t>, insert</a:t>
            </a:r>
          </a:p>
          <a:p>
            <a:pPr marL="457200" lvl="1" indent="0">
              <a:buNone/>
            </a:pPr>
            <a:r>
              <a:rPr lang="en-US" sz="2400" dirty="0"/>
              <a:t>           </a:t>
            </a:r>
            <a:r>
              <a:rPr lang="en-US" sz="2400" dirty="0">
                <a:solidFill>
                  <a:schemeClr val="accent2"/>
                </a:solidFill>
              </a:rPr>
              <a:t>store f, </a:t>
            </a:r>
            <a:r>
              <a:rPr lang="en-US" sz="2400" dirty="0" err="1">
                <a:solidFill>
                  <a:schemeClr val="accent2"/>
                </a:solidFill>
              </a:rPr>
              <a:t>fa</a:t>
            </a:r>
            <a:endParaRPr lang="en-US" sz="2400" dirty="0">
              <a:solidFill>
                <a:schemeClr val="accent2"/>
              </a:solidFill>
            </a:endParaRPr>
          </a:p>
          <a:p>
            <a:pPr marL="514350" indent="-457200"/>
            <a:r>
              <a:rPr lang="en-US" sz="2800" dirty="0"/>
              <a:t>Spilling is slow but sometimes necessary.</a:t>
            </a:r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Original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 = </a:t>
            </a:r>
            <a:r>
              <a:rPr lang="en-CA" dirty="0" err="1">
                <a:latin typeface="Calibri"/>
              </a:rPr>
              <a:t>b+c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e = </a:t>
            </a:r>
            <a:r>
              <a:rPr lang="en-CA" dirty="0" err="1">
                <a:latin typeface="Calibri"/>
              </a:rPr>
              <a:t>d+f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d+e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f+c</a:t>
            </a:r>
            <a:endParaRPr lang="en-CA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98168" cy="4114800"/>
          </a:xfrm>
        </p:spPr>
        <p:txBody>
          <a:bodyPr/>
          <a:lstStyle/>
          <a:p>
            <a:r>
              <a:rPr lang="en-CA" sz="2800" dirty="0"/>
              <a:t>Consider the program</a:t>
            </a:r>
          </a:p>
          <a:p>
            <a:pPr marL="457200" lvl="1" indent="0">
              <a:buNone/>
            </a:pPr>
            <a:r>
              <a:rPr lang="en-CA" sz="2400" dirty="0">
                <a:solidFill>
                  <a:schemeClr val="accent2"/>
                </a:solidFill>
              </a:rPr>
              <a:t>a = c + d</a:t>
            </a:r>
          </a:p>
          <a:p>
            <a:pPr marL="457200" lvl="1" indent="0">
              <a:buNone/>
            </a:pPr>
            <a:r>
              <a:rPr lang="en-CA" sz="2400" dirty="0">
                <a:solidFill>
                  <a:schemeClr val="accent2"/>
                </a:solidFill>
              </a:rPr>
              <a:t>e = a + b</a:t>
            </a:r>
          </a:p>
          <a:p>
            <a:pPr marL="457200" lvl="1" indent="0">
              <a:buNone/>
            </a:pPr>
            <a:r>
              <a:rPr lang="en-CA" sz="2400" dirty="0">
                <a:solidFill>
                  <a:schemeClr val="accent2"/>
                </a:solidFill>
              </a:rPr>
              <a:t>f = e - 1</a:t>
            </a:r>
          </a:p>
          <a:p>
            <a:pPr marL="514350" indent="-457200"/>
            <a:r>
              <a:rPr lang="en-CA" sz="2800" dirty="0"/>
              <a:t>Assume </a:t>
            </a:r>
            <a:r>
              <a:rPr lang="en-CA" sz="2800" dirty="0">
                <a:solidFill>
                  <a:schemeClr val="accent2"/>
                </a:solidFill>
              </a:rPr>
              <a:t>a</a:t>
            </a:r>
            <a:r>
              <a:rPr lang="en-CA" sz="2800" dirty="0"/>
              <a:t> &amp; </a:t>
            </a:r>
            <a:r>
              <a:rPr lang="en-CA" sz="2800" dirty="0">
                <a:solidFill>
                  <a:schemeClr val="accent2"/>
                </a:solidFill>
              </a:rPr>
              <a:t>e</a:t>
            </a:r>
            <a:r>
              <a:rPr lang="en-CA" sz="2800" dirty="0"/>
              <a:t> dead after use </a:t>
            </a:r>
          </a:p>
          <a:p>
            <a:pPr marL="914400" lvl="1" indent="-457200"/>
            <a:r>
              <a:rPr lang="en-CA" sz="2400" dirty="0"/>
              <a:t>A dead temporary can be “reused”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34272" y="1988840"/>
            <a:ext cx="3598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800" kern="0" dirty="0">
                <a:latin typeface="Calibri"/>
                <a:cs typeface="Calibri"/>
              </a:rPr>
              <a:t>Can allocate </a:t>
            </a:r>
            <a:r>
              <a:rPr lang="en-CA" sz="2800" kern="0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n-CA" sz="2800" kern="0" dirty="0">
                <a:latin typeface="Calibri"/>
                <a:cs typeface="Calibri"/>
              </a:rPr>
              <a:t>, </a:t>
            </a:r>
            <a:r>
              <a:rPr lang="en-CA" sz="2800" kern="0" dirty="0">
                <a:solidFill>
                  <a:schemeClr val="accent2"/>
                </a:solidFill>
                <a:latin typeface="Calibri"/>
                <a:cs typeface="Calibri"/>
              </a:rPr>
              <a:t>e</a:t>
            </a:r>
            <a:r>
              <a:rPr lang="en-CA" sz="2800" kern="0" dirty="0">
                <a:latin typeface="Calibri"/>
                <a:cs typeface="Calibri"/>
              </a:rPr>
              <a:t> and </a:t>
            </a:r>
            <a:r>
              <a:rPr lang="en-CA" sz="2800" kern="0" dirty="0">
                <a:solidFill>
                  <a:schemeClr val="accent2"/>
                </a:solidFill>
                <a:latin typeface="Calibri"/>
                <a:cs typeface="Calibri"/>
              </a:rPr>
              <a:t>f</a:t>
            </a:r>
            <a:r>
              <a:rPr lang="en-CA" sz="2800" kern="0" dirty="0">
                <a:latin typeface="Calibri"/>
                <a:cs typeface="Calibri"/>
              </a:rPr>
              <a:t> all to one register (</a:t>
            </a:r>
            <a:r>
              <a:rPr lang="en-CA" sz="2800" kern="0" dirty="0">
                <a:solidFill>
                  <a:schemeClr val="accent2"/>
                </a:solidFill>
                <a:latin typeface="Calibri"/>
                <a:cs typeface="Calibri"/>
              </a:rPr>
              <a:t>r1</a:t>
            </a:r>
            <a:r>
              <a:rPr lang="en-CA" sz="2800" kern="0" dirty="0">
                <a:latin typeface="Calibri"/>
                <a:cs typeface="Calibri"/>
              </a:rPr>
              <a:t>)</a:t>
            </a:r>
          </a:p>
          <a:p>
            <a:pPr marL="457200" lvl="1" indent="0" eaLnBrk="1" hangingPunct="1">
              <a:buFontTx/>
              <a:buNone/>
            </a:pP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r1 = 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3</a:t>
            </a:r>
            <a:endParaRPr lang="en-CA" sz="2400" kern="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4</a:t>
            </a:r>
            <a:endParaRPr lang="en-CA" sz="2400" kern="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4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after Spilling 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 = </a:t>
            </a:r>
            <a:r>
              <a:rPr lang="en-CA" dirty="0" err="1">
                <a:latin typeface="Calibri"/>
              </a:rPr>
              <a:t>b+c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f1 = load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store f2,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d+e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f3 = load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656184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627040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Recompute</a:t>
            </a:r>
            <a:r>
              <a:rPr lang="en-CA" dirty="0"/>
              <a:t> the </a:t>
            </a:r>
            <a:r>
              <a:rPr lang="en-CA" dirty="0" err="1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 = </a:t>
            </a:r>
            <a:r>
              <a:rPr lang="en-CA" dirty="0" err="1">
                <a:latin typeface="Calibri"/>
              </a:rPr>
              <a:t>b+c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f1 = load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store f2,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d+e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f3 = load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07012" y="4797152"/>
            <a:ext cx="977780" cy="461665"/>
            <a:chOff x="2874140" y="1988840"/>
            <a:chExt cx="977780" cy="461665"/>
          </a:xfrm>
        </p:grpSpPr>
        <p:sp>
          <p:nvSpPr>
            <p:cNvPr id="18" name="Rectangle 17"/>
            <p:cNvSpPr/>
            <p:nvPr/>
          </p:nvSpPr>
          <p:spPr>
            <a:xfrm>
              <a:off x="2874140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23063" y="2219673"/>
              <a:ext cx="2288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73584" y="6021288"/>
            <a:ext cx="875190" cy="461665"/>
            <a:chOff x="2976730" y="1988840"/>
            <a:chExt cx="875190" cy="461665"/>
          </a:xfrm>
        </p:grpSpPr>
        <p:sp>
          <p:nvSpPr>
            <p:cNvPr id="22" name="Rectangle 21"/>
            <p:cNvSpPr/>
            <p:nvPr/>
          </p:nvSpPr>
          <p:spPr>
            <a:xfrm>
              <a:off x="2976730" y="198884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20469" y="2219673"/>
              <a:ext cx="331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413999" y="1988840"/>
            <a:ext cx="105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Calibri"/>
              </a:rPr>
              <a:t>{b, c, f}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3676" y="4623519"/>
            <a:ext cx="946396" cy="461665"/>
            <a:chOff x="2808817" y="1988840"/>
            <a:chExt cx="946396" cy="461665"/>
          </a:xfrm>
        </p:grpSpPr>
        <p:sp>
          <p:nvSpPr>
            <p:cNvPr id="29" name="Rectangle 28"/>
            <p:cNvSpPr/>
            <p:nvPr/>
          </p:nvSpPr>
          <p:spPr>
            <a:xfrm>
              <a:off x="2808817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84195" y="3356992"/>
            <a:ext cx="919653" cy="461665"/>
            <a:chOff x="2842080" y="1988840"/>
            <a:chExt cx="919653" cy="461665"/>
          </a:xfrm>
        </p:grpSpPr>
        <p:sp>
          <p:nvSpPr>
            <p:cNvPr id="32" name="Rectangle 31"/>
            <p:cNvSpPr/>
            <p:nvPr/>
          </p:nvSpPr>
          <p:spPr>
            <a:xfrm>
              <a:off x="2842080" y="1988840"/>
              <a:ext cx="8130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{c, e}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648705" cy="461665"/>
            <a:chOff x="4708380" y="3488234"/>
            <a:chExt cx="1648705" cy="461665"/>
          </a:xfrm>
        </p:grpSpPr>
        <p:sp>
          <p:nvSpPr>
            <p:cNvPr id="38" name="Rectangle 37"/>
            <p:cNvSpPr/>
            <p:nvPr/>
          </p:nvSpPr>
          <p:spPr>
            <a:xfrm>
              <a:off x="4992609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{c, d, e, f}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68514" y="2564904"/>
            <a:ext cx="1401547" cy="461665"/>
            <a:chOff x="2720226" y="1988840"/>
            <a:chExt cx="1401547" cy="461665"/>
          </a:xfrm>
        </p:grpSpPr>
        <p:sp>
          <p:nvSpPr>
            <p:cNvPr id="41" name="Rectangle 40"/>
            <p:cNvSpPr/>
            <p:nvPr/>
          </p:nvSpPr>
          <p:spPr>
            <a:xfrm>
              <a:off x="2720226" y="1988840"/>
              <a:ext cx="1056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{c, d, f}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66703" y="2248296"/>
            <a:ext cx="1395110" cy="461665"/>
            <a:chOff x="2726663" y="1988840"/>
            <a:chExt cx="1395110" cy="461665"/>
          </a:xfrm>
        </p:grpSpPr>
        <p:sp>
          <p:nvSpPr>
            <p:cNvPr id="44" name="Rectangle 43"/>
            <p:cNvSpPr/>
            <p:nvPr/>
          </p:nvSpPr>
          <p:spPr>
            <a:xfrm>
              <a:off x="2726663" y="1988840"/>
              <a:ext cx="1043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{a, c, f}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46583" cy="461665"/>
            <a:chOff x="4708380" y="3488234"/>
            <a:chExt cx="1546583" cy="461665"/>
          </a:xfrm>
        </p:grpSpPr>
        <p:sp>
          <p:nvSpPr>
            <p:cNvPr id="49" name="Rectangle 48"/>
            <p:cNvSpPr/>
            <p:nvPr/>
          </p:nvSpPr>
          <p:spPr>
            <a:xfrm>
              <a:off x="4890487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{b, c, e, f}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Recompute</a:t>
            </a:r>
            <a:r>
              <a:rPr lang="en-CA" dirty="0"/>
              <a:t> the </a:t>
            </a:r>
            <a:r>
              <a:rPr lang="en-CA" dirty="0" err="1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 = </a:t>
            </a:r>
            <a:r>
              <a:rPr lang="en-CA" dirty="0" err="1">
                <a:latin typeface="Calibri"/>
              </a:rPr>
              <a:t>b+c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f1 = load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store f2,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d+e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f3 = load </a:t>
            </a:r>
            <a:r>
              <a:rPr lang="en-CA" dirty="0" err="1">
                <a:latin typeface="Calibri"/>
              </a:rPr>
              <a:t>fa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07012" y="4797152"/>
            <a:ext cx="977780" cy="461665"/>
            <a:chOff x="2874140" y="1988840"/>
            <a:chExt cx="977780" cy="461665"/>
          </a:xfrm>
        </p:grpSpPr>
        <p:sp>
          <p:nvSpPr>
            <p:cNvPr id="18" name="Rectangle 17"/>
            <p:cNvSpPr/>
            <p:nvPr/>
          </p:nvSpPr>
          <p:spPr>
            <a:xfrm>
              <a:off x="2874140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23063" y="2219673"/>
              <a:ext cx="2288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73584" y="6021288"/>
            <a:ext cx="875190" cy="461665"/>
            <a:chOff x="2976730" y="1988840"/>
            <a:chExt cx="875190" cy="461665"/>
          </a:xfrm>
        </p:grpSpPr>
        <p:sp>
          <p:nvSpPr>
            <p:cNvPr id="22" name="Rectangle 21"/>
            <p:cNvSpPr/>
            <p:nvPr/>
          </p:nvSpPr>
          <p:spPr>
            <a:xfrm>
              <a:off x="2976730" y="198884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20469" y="2219673"/>
              <a:ext cx="331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413999" y="1988840"/>
            <a:ext cx="105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Calibri"/>
              </a:rPr>
              <a:t>{b, c, f}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3676" y="4623519"/>
            <a:ext cx="946396" cy="461665"/>
            <a:chOff x="2808817" y="1988840"/>
            <a:chExt cx="946396" cy="461665"/>
          </a:xfrm>
        </p:grpSpPr>
        <p:sp>
          <p:nvSpPr>
            <p:cNvPr id="29" name="Rectangle 28"/>
            <p:cNvSpPr/>
            <p:nvPr/>
          </p:nvSpPr>
          <p:spPr>
            <a:xfrm>
              <a:off x="2808817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84195" y="3356992"/>
            <a:ext cx="919653" cy="461665"/>
            <a:chOff x="2842080" y="1988840"/>
            <a:chExt cx="919653" cy="461665"/>
          </a:xfrm>
        </p:grpSpPr>
        <p:sp>
          <p:nvSpPr>
            <p:cNvPr id="32" name="Rectangle 31"/>
            <p:cNvSpPr/>
            <p:nvPr/>
          </p:nvSpPr>
          <p:spPr>
            <a:xfrm>
              <a:off x="2842080" y="1988840"/>
              <a:ext cx="8130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{c, e}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648705" cy="461665"/>
            <a:chOff x="4708380" y="3488234"/>
            <a:chExt cx="1648705" cy="461665"/>
          </a:xfrm>
        </p:grpSpPr>
        <p:sp>
          <p:nvSpPr>
            <p:cNvPr id="38" name="Rectangle 37"/>
            <p:cNvSpPr/>
            <p:nvPr/>
          </p:nvSpPr>
          <p:spPr>
            <a:xfrm>
              <a:off x="4992609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{c, d, e, f}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68514" y="2564904"/>
            <a:ext cx="1401547" cy="461665"/>
            <a:chOff x="2720226" y="1988840"/>
            <a:chExt cx="1401547" cy="461665"/>
          </a:xfrm>
        </p:grpSpPr>
        <p:sp>
          <p:nvSpPr>
            <p:cNvPr id="41" name="Rectangle 40"/>
            <p:cNvSpPr/>
            <p:nvPr/>
          </p:nvSpPr>
          <p:spPr>
            <a:xfrm>
              <a:off x="2720226" y="1988840"/>
              <a:ext cx="1056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{c, d, f}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66703" y="2248296"/>
            <a:ext cx="1395110" cy="461665"/>
            <a:chOff x="2726663" y="1988840"/>
            <a:chExt cx="1395110" cy="461665"/>
          </a:xfrm>
        </p:grpSpPr>
        <p:sp>
          <p:nvSpPr>
            <p:cNvPr id="44" name="Rectangle 43"/>
            <p:cNvSpPr/>
            <p:nvPr/>
          </p:nvSpPr>
          <p:spPr>
            <a:xfrm>
              <a:off x="2726663" y="1988840"/>
              <a:ext cx="1043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{a, c, f}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46583" cy="461665"/>
            <a:chOff x="4708380" y="3488234"/>
            <a:chExt cx="1546583" cy="461665"/>
          </a:xfrm>
        </p:grpSpPr>
        <p:sp>
          <p:nvSpPr>
            <p:cNvPr id="49" name="Rectangle 48"/>
            <p:cNvSpPr/>
            <p:nvPr/>
          </p:nvSpPr>
          <p:spPr>
            <a:xfrm>
              <a:off x="4890487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{b, c, e, f}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182916" y="23208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197772" y="2651721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578276" y="4883969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4355976" y="472514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7762852" y="400506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7071348" y="33432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8128968" y="2060848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42048" y="2967335"/>
            <a:ext cx="2032663" cy="461665"/>
            <a:chOff x="2636896" y="1988840"/>
            <a:chExt cx="2032663" cy="461665"/>
          </a:xfrm>
        </p:grpSpPr>
        <p:sp>
          <p:nvSpPr>
            <p:cNvPr id="60" name="Rectangle 59"/>
            <p:cNvSpPr/>
            <p:nvPr/>
          </p:nvSpPr>
          <p:spPr>
            <a:xfrm>
              <a:off x="2636896" y="1988840"/>
              <a:ext cx="12234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00B050"/>
                  </a:solidFill>
                  <a:latin typeface="Calibri"/>
                </a:rPr>
                <a:t>{c, d, f1}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038800" y="4047455"/>
            <a:ext cx="1156936" cy="461665"/>
            <a:chOff x="2604797" y="1988840"/>
            <a:chExt cx="1156936" cy="461665"/>
          </a:xfrm>
        </p:grpSpPr>
        <p:sp>
          <p:nvSpPr>
            <p:cNvPr id="63" name="Rectangle 62"/>
            <p:cNvSpPr/>
            <p:nvPr/>
          </p:nvSpPr>
          <p:spPr>
            <a:xfrm>
              <a:off x="2604797" y="1988840"/>
              <a:ext cx="915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00B050"/>
                  </a:solidFill>
                  <a:latin typeface="Calibri"/>
                </a:rPr>
                <a:t>{c, f2}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94984" y="5487615"/>
            <a:ext cx="1156936" cy="461665"/>
            <a:chOff x="2604797" y="1988840"/>
            <a:chExt cx="1156936" cy="461665"/>
          </a:xfrm>
        </p:grpSpPr>
        <p:sp>
          <p:nvSpPr>
            <p:cNvPr id="66" name="Rectangle 65"/>
            <p:cNvSpPr/>
            <p:nvPr/>
          </p:nvSpPr>
          <p:spPr>
            <a:xfrm>
              <a:off x="2604797" y="1988840"/>
              <a:ext cx="915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00B050"/>
                  </a:solidFill>
                  <a:latin typeface="Calibri"/>
                </a:rPr>
                <a:t>{c, f3}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8062664" cy="4114800"/>
          </a:xfrm>
        </p:spPr>
        <p:txBody>
          <a:bodyPr/>
          <a:lstStyle/>
          <a:p>
            <a:r>
              <a:rPr lang="en-CA" dirty="0"/>
              <a:t>New </a:t>
            </a:r>
            <a:r>
              <a:rPr lang="en-CA" dirty="0" err="1"/>
              <a:t>liveness</a:t>
            </a:r>
            <a:r>
              <a:rPr lang="en-CA" dirty="0"/>
              <a:t> information is almost as before</a:t>
            </a:r>
          </a:p>
          <a:p>
            <a:pPr lvl="1"/>
            <a:r>
              <a:rPr lang="en-CA" dirty="0"/>
              <a:t>Note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has been split into three temporaries</a:t>
            </a:r>
          </a:p>
          <a:p>
            <a:r>
              <a:rPr lang="en-CA" dirty="0">
                <a:solidFill>
                  <a:schemeClr val="accent2"/>
                </a:solidFill>
              </a:rPr>
              <a:t>fi</a:t>
            </a:r>
            <a:r>
              <a:rPr lang="en-CA" dirty="0"/>
              <a:t> is live only</a:t>
            </a:r>
          </a:p>
          <a:p>
            <a:pPr lvl="1"/>
            <a:r>
              <a:rPr lang="en-CA" dirty="0"/>
              <a:t>Between a </a:t>
            </a:r>
            <a:r>
              <a:rPr lang="en-CA" dirty="0">
                <a:solidFill>
                  <a:schemeClr val="accent2"/>
                </a:solidFill>
              </a:rPr>
              <a:t>fi = load </a:t>
            </a:r>
            <a:r>
              <a:rPr lang="en-CA" dirty="0" err="1">
                <a:solidFill>
                  <a:schemeClr val="accent2"/>
                </a:solidFill>
              </a:rPr>
              <a:t>fa</a:t>
            </a:r>
            <a:r>
              <a:rPr lang="en-CA" dirty="0"/>
              <a:t> and the next instruction</a:t>
            </a:r>
          </a:p>
          <a:p>
            <a:pPr lvl="1"/>
            <a:r>
              <a:rPr lang="en-CA" dirty="0"/>
              <a:t>Between a </a:t>
            </a:r>
            <a:r>
              <a:rPr lang="en-CA" dirty="0">
                <a:solidFill>
                  <a:schemeClr val="accent2"/>
                </a:solidFill>
              </a:rPr>
              <a:t>store fi, </a:t>
            </a:r>
            <a:r>
              <a:rPr lang="en-CA" dirty="0" err="1">
                <a:solidFill>
                  <a:schemeClr val="accent2"/>
                </a:solidFill>
              </a:rPr>
              <a:t>fa</a:t>
            </a:r>
            <a:r>
              <a:rPr lang="en-CA" dirty="0"/>
              <a:t> and the preceding instr.</a:t>
            </a:r>
          </a:p>
          <a:p>
            <a:r>
              <a:rPr lang="en-CA" dirty="0"/>
              <a:t>Spilling reduces the live range of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/>
              <a:t>And thus reduces its interferences</a:t>
            </a:r>
          </a:p>
          <a:p>
            <a:pPr lvl="1"/>
            <a:r>
              <a:rPr lang="en-CA" dirty="0"/>
              <a:t>Which results in fewer RIG neighbors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114800"/>
          </a:xfrm>
        </p:spPr>
        <p:txBody>
          <a:bodyPr/>
          <a:lstStyle/>
          <a:p>
            <a:r>
              <a:rPr lang="en-CA" dirty="0"/>
              <a:t>Some edges of the spilled nodes are removed</a:t>
            </a:r>
          </a:p>
          <a:p>
            <a:r>
              <a:rPr lang="en-CA" dirty="0"/>
              <a:t>In our case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still interferes only with </a:t>
            </a:r>
            <a:r>
              <a:rPr lang="en-CA" dirty="0">
                <a:solidFill>
                  <a:schemeClr val="accent2"/>
                </a:solidFill>
              </a:rPr>
              <a:t>c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d</a:t>
            </a:r>
          </a:p>
          <a:p>
            <a:r>
              <a:rPr lang="en-CA" dirty="0"/>
              <a:t>And the new RIG is 3-colorable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5937" y="3573016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2329" y="4235376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040" y="5489129"/>
            <a:ext cx="926284" cy="604167"/>
            <a:chOff x="4145871" y="2996952"/>
            <a:chExt cx="926284" cy="604167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81081" y="5993185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5117" y="4293096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7784" y="5315496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e</a:t>
              </a:r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284609" y="473741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294429" y="567351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220714" y="430536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284609" y="473741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000522" y="476904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323189" y="559714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234618" y="570515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294429" y="473741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935116" y="4623519"/>
            <a:ext cx="1013148" cy="533673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5116" y="5703639"/>
            <a:ext cx="1013148" cy="533673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f2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5103566" y="5125556"/>
            <a:ext cx="860310" cy="395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5098714" y="5635329"/>
            <a:ext cx="836402" cy="493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Spilling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/>
              <a:t>Additional spilling might be required before a coloring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 a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6252860" y="2636912"/>
            <a:ext cx="906392" cy="763985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  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 c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>
                <a:solidFill>
                  <a:srgbClr val="FF0000"/>
                </a:solidFill>
              </a:rPr>
              <a:t>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</a:t>
              </a: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 b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 e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/>
              <a:t>Register allocation is as old as compilers</a:t>
            </a:r>
          </a:p>
          <a:p>
            <a:pPr lvl="1"/>
            <a:r>
              <a:rPr lang="en-CA" dirty="0"/>
              <a:t>Register allocation was used in the original FORTRAN compiler in 1950’s</a:t>
            </a:r>
          </a:p>
          <a:p>
            <a:pPr lvl="1"/>
            <a:r>
              <a:rPr lang="en-CA" dirty="0"/>
              <a:t>Very crude algorithm</a:t>
            </a:r>
          </a:p>
          <a:p>
            <a:r>
              <a:rPr lang="en-CA" dirty="0"/>
              <a:t>A breakthrough came in 1980</a:t>
            </a:r>
          </a:p>
          <a:p>
            <a:pPr lvl="1"/>
            <a:r>
              <a:rPr lang="en-CA" dirty="0"/>
              <a:t>Register allocation scheme based on graph coloring</a:t>
            </a:r>
          </a:p>
          <a:p>
            <a:pPr lvl="1"/>
            <a:r>
              <a:rPr lang="en-CA" dirty="0"/>
              <a:t>Relatively simple, global and works well in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 f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 d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d,f,e,b,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>
                  <a:latin typeface="Calibri"/>
                </a:rPr>
                <a:t>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>
                <a:solidFill>
                  <a:srgbClr val="FF0000"/>
                </a:solidFill>
              </a:rPr>
              <a:t>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Spilled!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Spilled!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Spilled!</a:t>
              </a: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d,f,e,b,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Temporaries t</a:t>
            </a:r>
            <a:r>
              <a:rPr lang="en-CA" i="1" baseline="-25000" dirty="0"/>
              <a:t>1</a:t>
            </a:r>
            <a:r>
              <a:rPr lang="en-CA" i="1" dirty="0"/>
              <a:t> can t</a:t>
            </a:r>
            <a:r>
              <a:rPr lang="en-CA" i="1" baseline="-25000" dirty="0"/>
              <a:t>2</a:t>
            </a:r>
            <a:r>
              <a:rPr lang="en-CA" i="1" dirty="0"/>
              <a:t> can share the same register if </a:t>
            </a:r>
            <a:r>
              <a:rPr lang="en-CA" i="1" dirty="0">
                <a:solidFill>
                  <a:schemeClr val="accent2"/>
                </a:solidFill>
              </a:rPr>
              <a:t>at any point in the program at most one</a:t>
            </a:r>
            <a:r>
              <a:rPr lang="en-CA" i="1" dirty="0"/>
              <a:t> of t</a:t>
            </a:r>
            <a:r>
              <a:rPr lang="en-CA" i="1" baseline="-25000" dirty="0"/>
              <a:t>1</a:t>
            </a:r>
            <a:r>
              <a:rPr lang="en-CA" i="1" dirty="0"/>
              <a:t> or t</a:t>
            </a:r>
            <a:r>
              <a:rPr lang="en-CA" i="1" baseline="-25000" dirty="0"/>
              <a:t>2</a:t>
            </a:r>
            <a:r>
              <a:rPr lang="en-CA" i="1" dirty="0"/>
              <a:t> is </a:t>
            </a:r>
            <a:r>
              <a:rPr lang="en-CA" i="1" dirty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i="1" dirty="0"/>
              <a:t>If t</a:t>
            </a:r>
            <a:r>
              <a:rPr lang="en-CA" i="1" baseline="-25000" dirty="0"/>
              <a:t>1</a:t>
            </a:r>
            <a:r>
              <a:rPr lang="en-CA" i="1" dirty="0"/>
              <a:t> and t</a:t>
            </a:r>
            <a:r>
              <a:rPr lang="en-CA" i="1" baseline="-25000" dirty="0"/>
              <a:t>2</a:t>
            </a:r>
            <a:r>
              <a:rPr lang="en-CA" i="1" dirty="0"/>
              <a:t> are live at the same time, they cannot share a register</a:t>
            </a:r>
          </a:p>
          <a:p>
            <a:r>
              <a:rPr lang="en-CA" dirty="0"/>
              <a:t>We need </a:t>
            </a:r>
            <a:r>
              <a:rPr lang="en-CA" dirty="0" err="1"/>
              <a:t>liveness</a:t>
            </a:r>
            <a:r>
              <a:rPr lang="en-CA" dirty="0"/>
              <a:t>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34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r1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558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/>
              <a:t>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8051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514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</a:t>
            </a:r>
            <a:r>
              <a:rPr lang="en-CA" sz="2800" dirty="0">
                <a:solidFill>
                  <a:srgbClr val="FF0000"/>
                </a:solidFill>
              </a:rPr>
              <a:t>a</a:t>
            </a:r>
            <a:r>
              <a:rPr lang="en-CA" sz="2800" dirty="0"/>
              <a:t>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r3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402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        K=3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Stack: {}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b </a:t>
              </a:r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r2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c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Calibri"/>
                </a:rPr>
                <a:t>a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898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Spilling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/>
              <a:t>Many different heuristics for picking a node to spill</a:t>
            </a:r>
          </a:p>
          <a:p>
            <a:pPr lvl="1"/>
            <a:r>
              <a:rPr lang="en-CA" sz="2400" dirty="0"/>
              <a:t>Spill temporaries with most conflicts</a:t>
            </a:r>
          </a:p>
          <a:p>
            <a:pPr lvl="1"/>
            <a:r>
              <a:rPr lang="en-CA" sz="2400" dirty="0"/>
              <a:t>Spill temporaries with few definitions and uses</a:t>
            </a:r>
          </a:p>
          <a:p>
            <a:pPr lvl="1"/>
            <a:r>
              <a:rPr lang="en-CA" sz="2400" dirty="0"/>
              <a:t>Avoid spilling in inner loops (heavily visited regions of the code)</a:t>
            </a:r>
          </a:p>
          <a:p>
            <a:r>
              <a:rPr lang="en-CA" sz="2800" dirty="0"/>
              <a:t>C allows </a:t>
            </a:r>
            <a:r>
              <a:rPr lang="en-US" sz="2800" dirty="0"/>
              <a:t>a </a:t>
            </a:r>
            <a:r>
              <a:rPr lang="en-US" sz="2800" i="1" dirty="0">
                <a:solidFill>
                  <a:schemeClr val="accent2"/>
                </a:solidFill>
              </a:rPr>
              <a:t>register</a:t>
            </a:r>
            <a:r>
              <a:rPr lang="en-US" sz="2800" dirty="0"/>
              <a:t> keyword to direct the compiler whether a variable contains a value that is heavily used.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Ranges and Live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live range for a variable is the set of program points at which that variable is live.</a:t>
            </a:r>
          </a:p>
          <a:p>
            <a:r>
              <a:rPr lang="en-CA" dirty="0"/>
              <a:t>The live interval for a variable is the smallest </a:t>
            </a:r>
            <a:r>
              <a:rPr lang="en-CA" dirty="0" err="1"/>
              <a:t>subrange</a:t>
            </a:r>
            <a:r>
              <a:rPr lang="en-CA" dirty="0"/>
              <a:t> of the IR code containing all a variable's live ranges.</a:t>
            </a:r>
          </a:p>
          <a:p>
            <a:pPr lvl="1"/>
            <a:r>
              <a:rPr lang="en-CA" dirty="0"/>
              <a:t>A property of the IR code, not CFG.</a:t>
            </a:r>
          </a:p>
          <a:p>
            <a:pPr lvl="1"/>
            <a:r>
              <a:rPr lang="en-CA" dirty="0"/>
              <a:t>Less precise than live ranges, but simpler to work with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2823319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592" y="325536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 = </a:t>
            </a:r>
            <a:r>
              <a:rPr lang="en-CA" dirty="0" err="1">
                <a:latin typeface="Calibri"/>
              </a:rPr>
              <a:t>b+c</a:t>
            </a:r>
            <a:endParaRPr lang="en-CA" dirty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e = </a:t>
            </a:r>
            <a:r>
              <a:rPr lang="en-CA" dirty="0" err="1">
                <a:latin typeface="Calibri"/>
              </a:rPr>
              <a:t>d+f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d+e</a:t>
            </a:r>
            <a:endParaRPr lang="en-CA" dirty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 = </a:t>
            </a:r>
            <a:r>
              <a:rPr lang="en-CA" dirty="0" err="1">
                <a:latin typeface="Calibri"/>
              </a:rPr>
              <a:t>f+c</a:t>
            </a:r>
            <a:endParaRPr lang="en-CA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2611079" y="5085184"/>
            <a:ext cx="945721" cy="461665"/>
            <a:chOff x="2906199" y="1988840"/>
            <a:chExt cx="945721" cy="461665"/>
          </a:xfrm>
        </p:grpSpPr>
        <p:sp>
          <p:nvSpPr>
            <p:cNvPr id="36" name="Rectangle 35"/>
            <p:cNvSpPr/>
            <p:nvPr/>
          </p:nvSpPr>
          <p:spPr>
            <a:xfrm>
              <a:off x="2906199" y="1988840"/>
              <a:ext cx="6848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>
              <a:off x="3591002" y="2219673"/>
              <a:ext cx="2609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073584" y="6135687"/>
            <a:ext cx="875190" cy="461665"/>
            <a:chOff x="2976730" y="1988840"/>
            <a:chExt cx="875190" cy="461665"/>
          </a:xfrm>
        </p:grpSpPr>
        <p:sp>
          <p:nvSpPr>
            <p:cNvPr id="39" name="Rectangle 38"/>
            <p:cNvSpPr/>
            <p:nvPr/>
          </p:nvSpPr>
          <p:spPr>
            <a:xfrm>
              <a:off x="2976730" y="198884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>
              <a:off x="3520469" y="2219673"/>
              <a:ext cx="331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7261701" y="2420888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dirty="0" err="1">
                <a:solidFill>
                  <a:srgbClr val="FF0000"/>
                </a:solidFill>
                <a:latin typeface="Calibri"/>
              </a:rPr>
              <a:t>b,c,f</a:t>
            </a:r>
            <a:r>
              <a:rPr lang="en-CA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733907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</a:rPr>
              <a:t>Compute live variables for each point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99050" y="5085184"/>
            <a:ext cx="849014" cy="461665"/>
            <a:chOff x="2906199" y="1988840"/>
            <a:chExt cx="849014" cy="461665"/>
          </a:xfrm>
        </p:grpSpPr>
        <p:sp>
          <p:nvSpPr>
            <p:cNvPr id="50" name="Rectangle 49"/>
            <p:cNvSpPr/>
            <p:nvPr/>
          </p:nvSpPr>
          <p:spPr>
            <a:xfrm>
              <a:off x="2906199" y="1988840"/>
              <a:ext cx="6848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507012" y="3759423"/>
            <a:ext cx="887593" cy="461665"/>
            <a:chOff x="2874140" y="1988840"/>
            <a:chExt cx="887593" cy="461665"/>
          </a:xfrm>
        </p:grpSpPr>
        <p:sp>
          <p:nvSpPr>
            <p:cNvPr id="57" name="Rectangle 56"/>
            <p:cNvSpPr/>
            <p:nvPr/>
          </p:nvSpPr>
          <p:spPr>
            <a:xfrm>
              <a:off x="2874140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c,e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652120" y="3615407"/>
            <a:ext cx="1415390" cy="461665"/>
            <a:chOff x="4708380" y="3488234"/>
            <a:chExt cx="1415390" cy="461665"/>
          </a:xfrm>
        </p:grpSpPr>
        <p:sp>
          <p:nvSpPr>
            <p:cNvPr id="72" name="Rectangle 71"/>
            <p:cNvSpPr/>
            <p:nvPr/>
          </p:nvSpPr>
          <p:spPr>
            <a:xfrm>
              <a:off x="4964478" y="3488234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d,e,f,c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730542" y="3140968"/>
            <a:ext cx="1337402" cy="461665"/>
            <a:chOff x="2784371" y="1988840"/>
            <a:chExt cx="1337402" cy="461665"/>
          </a:xfrm>
        </p:grpSpPr>
        <p:sp>
          <p:nvSpPr>
            <p:cNvPr id="75" name="Rectangle 74"/>
            <p:cNvSpPr/>
            <p:nvPr/>
          </p:nvSpPr>
          <p:spPr>
            <a:xfrm>
              <a:off x="2784371" y="1988840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d,f,c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743116" y="2780928"/>
            <a:ext cx="1324828" cy="461665"/>
            <a:chOff x="2796945" y="1988840"/>
            <a:chExt cx="1324828" cy="461665"/>
          </a:xfrm>
        </p:grpSpPr>
        <p:sp>
          <p:nvSpPr>
            <p:cNvPr id="78" name="Rectangle 77"/>
            <p:cNvSpPr/>
            <p:nvPr/>
          </p:nvSpPr>
          <p:spPr>
            <a:xfrm>
              <a:off x="2796945" y="1988840"/>
              <a:ext cx="9033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a,f,c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572918" y="4293096"/>
            <a:ext cx="1415391" cy="461665"/>
            <a:chOff x="4708380" y="3488234"/>
            <a:chExt cx="1415391" cy="461665"/>
          </a:xfrm>
        </p:grpSpPr>
        <p:sp>
          <p:nvSpPr>
            <p:cNvPr id="81" name="Rectangle 80"/>
            <p:cNvSpPr/>
            <p:nvPr/>
          </p:nvSpPr>
          <p:spPr>
            <a:xfrm>
              <a:off x="4964479" y="3488234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>
                  <a:solidFill>
                    <a:srgbClr val="FF0000"/>
                  </a:solidFill>
                  <a:latin typeface="Calibri"/>
                </a:rPr>
                <a:t>b,e,f,c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ounded Rectangular Callout 3"/>
          <p:cNvSpPr/>
          <p:nvPr/>
        </p:nvSpPr>
        <p:spPr bwMode="auto">
          <a:xfrm>
            <a:off x="179512" y="3573016"/>
            <a:ext cx="1512168" cy="1296144"/>
          </a:xfrm>
          <a:prstGeom prst="wedgeRoundRectCallout">
            <a:avLst>
              <a:gd name="adj1" fmla="val 105313"/>
              <a:gd name="adj2" fmla="val -10209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is not needed because we redefine it</a:t>
            </a:r>
            <a:endParaRPr kumimoji="0" lang="en-US" sz="1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491880" y="3854418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491880" y="484767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145303" y="161272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if e==0 </a:t>
            </a:r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alibri"/>
              </a:rPr>
              <a:t>goto</a:t>
            </a:r>
            <a:r>
              <a:rPr lang="en-CA" sz="20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41296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39952" y="533801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541040" cy="4114800"/>
          </a:xfrm>
        </p:spPr>
        <p:txBody>
          <a:bodyPr/>
          <a:lstStyle/>
          <a:p>
            <a:r>
              <a:rPr lang="en-CA" sz="2400" dirty="0"/>
              <a:t>Given the live intervals for all the  variables in the program, we can allocate registers using a simple greedy algorithm.</a:t>
            </a:r>
          </a:p>
          <a:p>
            <a:r>
              <a:rPr lang="en-CA" sz="2400" dirty="0"/>
              <a:t>Idea: Track which registers are free at each point.</a:t>
            </a:r>
          </a:p>
          <a:p>
            <a:r>
              <a:rPr lang="en-CA" sz="2400" dirty="0"/>
              <a:t>When a live interval begins, give that variable a free register.</a:t>
            </a:r>
          </a:p>
          <a:p>
            <a:r>
              <a:rPr lang="en-CA" sz="2400" dirty="0"/>
              <a:t>When a live interval ends, the register is once again free.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600343" y="197276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98848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14872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30896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920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2944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78968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8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14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28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12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436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820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633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298848" y="197398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14872" y="197455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30896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46920" y="197455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62944" y="245863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78967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594992" y="569805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 an undirected graph</a:t>
            </a:r>
          </a:p>
          <a:p>
            <a:pPr lvl="1"/>
            <a:r>
              <a:rPr lang="en-CA" dirty="0"/>
              <a:t>A node for each temporary</a:t>
            </a:r>
          </a:p>
          <a:p>
            <a:pPr lvl="1"/>
            <a:r>
              <a:rPr lang="en-CA" dirty="0"/>
              <a:t>An edge between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/>
              <a:t> if they are live simultaneously at some point in the program </a:t>
            </a:r>
          </a:p>
          <a:p>
            <a:r>
              <a:rPr lang="en-CA" dirty="0"/>
              <a:t>This is the </a:t>
            </a:r>
            <a:r>
              <a:rPr lang="en-CA" i="1" dirty="0">
                <a:solidFill>
                  <a:schemeClr val="accent2"/>
                </a:solidFill>
              </a:rPr>
              <a:t>register interference graph</a:t>
            </a:r>
            <a:r>
              <a:rPr lang="en-CA" dirty="0"/>
              <a:t> (RIG)</a:t>
            </a:r>
          </a:p>
          <a:p>
            <a:pPr lvl="1"/>
            <a:r>
              <a:rPr lang="en-CA" dirty="0"/>
              <a:t>Two temporaries can be allocated to the same register if there is no edge connecting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CA" dirty="0"/>
              <a:t>For our example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c</a:t>
            </a:r>
            <a:r>
              <a:rPr lang="en-CA" dirty="0"/>
              <a:t> cannot be in the same register</a:t>
            </a:r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d</a:t>
            </a:r>
            <a:r>
              <a:rPr lang="en-CA" dirty="0"/>
              <a:t> could be in the same register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020611" y="2060848"/>
            <a:ext cx="2999661" cy="2924225"/>
            <a:chOff x="2796475" y="2550616"/>
            <a:chExt cx="2999661" cy="2924225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61665"/>
              <a:chOff x="4149772" y="2823319"/>
              <a:chExt cx="763512" cy="461665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05681"/>
              <a:chOff x="4092620" y="2996952"/>
              <a:chExt cx="494236" cy="605681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61665"/>
              <a:chOff x="3794768" y="2823319"/>
              <a:chExt cx="551389" cy="461665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Scan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400" dirty="0"/>
              <a:t>If a register cannot be found for a variable </a:t>
            </a:r>
            <a:r>
              <a:rPr lang="en-CA" sz="2400" dirty="0">
                <a:solidFill>
                  <a:schemeClr val="accent2"/>
                </a:solidFill>
              </a:rPr>
              <a:t>v</a:t>
            </a:r>
            <a:r>
              <a:rPr lang="en-CA" sz="2400" dirty="0"/>
              <a:t>, we may need to spill a variable.</a:t>
            </a:r>
          </a:p>
          <a:p>
            <a:r>
              <a:rPr lang="en-CA" sz="2400" dirty="0"/>
              <a:t>This algorithm is called linear scan register allocation and is a comparatively new algorithm.</a:t>
            </a:r>
          </a:p>
          <a:p>
            <a:r>
              <a:rPr lang="en-CA" sz="2400" dirty="0"/>
              <a:t>Pros:</a:t>
            </a:r>
          </a:p>
          <a:p>
            <a:pPr lvl="1"/>
            <a:r>
              <a:rPr lang="en-CA" sz="2000" dirty="0"/>
              <a:t>Very efficient</a:t>
            </a:r>
          </a:p>
          <a:p>
            <a:pPr lvl="1"/>
            <a:r>
              <a:rPr lang="en-CA" sz="2000" dirty="0"/>
              <a:t>Works well in many cases</a:t>
            </a:r>
          </a:p>
          <a:p>
            <a:pPr lvl="1"/>
            <a:r>
              <a:rPr lang="en-CA" sz="2000" dirty="0"/>
              <a:t>Allocation needs one pass, the code can be generated simultaneously </a:t>
            </a:r>
          </a:p>
          <a:p>
            <a:pPr lvl="1"/>
            <a:r>
              <a:rPr lang="en-CA" sz="2000" dirty="0"/>
              <a:t>Used in JIT compilers like Java </a:t>
            </a:r>
            <a:r>
              <a:rPr lang="en-CA" sz="2000" dirty="0" err="1"/>
              <a:t>HotSpot</a:t>
            </a:r>
            <a:endParaRPr lang="en-CA" sz="2000" dirty="0"/>
          </a:p>
          <a:p>
            <a:r>
              <a:rPr lang="en-CA" sz="2400" dirty="0"/>
              <a:t>Cons:</a:t>
            </a:r>
          </a:p>
          <a:p>
            <a:pPr lvl="1"/>
            <a:r>
              <a:rPr lang="en-CA" sz="2000" dirty="0"/>
              <a:t>Not as good as graph coloring approach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makes  a big difference in performance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liveness</a:t>
            </a:r>
            <a:r>
              <a:rPr lang="en-US" sz="2800" dirty="0"/>
              <a:t> at 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Register allocation as heuristic graph coloring uses live ranges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The basis for the technique used in GCC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2400" dirty="0"/>
              <a:t>Often used in JIT compilers due to efficiency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3898</Words>
  <Application>Microsoft Macintosh PowerPoint</Application>
  <PresentationFormat>On-screen Show (4:3)</PresentationFormat>
  <Paragraphs>1092</Paragraphs>
  <Slides>91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Times</vt:lpstr>
      <vt:lpstr>Blank Presentation</vt:lpstr>
      <vt:lpstr>Register Allocation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948</cp:revision>
  <cp:lastPrinted>2007-11-05T23:43:39Z</cp:lastPrinted>
  <dcterms:created xsi:type="dcterms:W3CDTF">2011-11-22T22:27:52Z</dcterms:created>
  <dcterms:modified xsi:type="dcterms:W3CDTF">2019-08-01T15:00:29Z</dcterms:modified>
</cp:coreProperties>
</file>