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3469"/>
  </p:normalViewPr>
  <p:slideViewPr>
    <p:cSldViewPr snapToGrid="0" snapToObjects="1">
      <p:cViewPr varScale="1">
        <p:scale>
          <a:sx n="82" d="100"/>
          <a:sy n="82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08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9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143500" y="548675"/>
            <a:ext cx="36888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transitions for one input in a given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234360" y="2940935"/>
            <a:ext cx="1425872" cy="1424168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248648" y="4753719"/>
            <a:ext cx="2491703" cy="1771623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5692466" y="4957160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5722150" y="5847655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takes only one path through the state graph (per input)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can choose!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NFA accepts if some choices lead to a final state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716016" y="3094022"/>
            <a:ext cx="3571824" cy="623009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635897" y="4766166"/>
            <a:ext cx="2844315" cy="2047209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170100" y="5847655"/>
              <a:ext cx="347488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77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can get into multiple states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211328" y="2979300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670092" y="3442814"/>
            <a:ext cx="1564463" cy="461665"/>
            <a:chOff x="5670092" y="3442814"/>
            <a:chExt cx="1564463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4" y="3442814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676492" y="3961631"/>
            <a:ext cx="1601494" cy="547488"/>
            <a:chOff x="5676492" y="3889623"/>
            <a:chExt cx="1601494" cy="547488"/>
          </a:xfrm>
        </p:grpSpPr>
        <p:sp>
          <p:nvSpPr>
            <p:cNvPr id="447" name="Shape 447"/>
            <p:cNvSpPr txBox="1"/>
            <p:nvPr/>
          </p:nvSpPr>
          <p:spPr>
            <a:xfrm>
              <a:off x="6631656" y="3889623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004048" y="3039815"/>
            <a:ext cx="2845089" cy="461664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602143" y="4465687"/>
            <a:ext cx="1690131" cy="547488"/>
            <a:chOff x="5561657" y="4321671"/>
            <a:chExt cx="1690131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7" y="432167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440546" y="5041751"/>
            <a:ext cx="1866206" cy="547487"/>
            <a:chOff x="5440546" y="4797151"/>
            <a:chExt cx="1866206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2" y="479715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24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to Deterministic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701492"/>
            <a:ext cx="7772400" cy="10433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Subset Construction converts an NFA into a DFA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39094" y="2474799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903427" y="2613660"/>
            <a:ext cx="3436715" cy="461664"/>
            <a:chOff x="4640975" y="3039815"/>
            <a:chExt cx="3436715" cy="461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966596" y="4140147"/>
            <a:ext cx="3436715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399481" y="3099831"/>
            <a:ext cx="2657673" cy="465766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399481" y="3561495"/>
            <a:ext cx="2527902" cy="490273"/>
            <a:chOff x="5137029" y="3987650"/>
            <a:chExt cx="2527902" cy="490273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423429" y="398765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5121815" y="4183989"/>
            <a:ext cx="3100983" cy="480950"/>
            <a:chOff x="4859363" y="4610144"/>
            <a:chExt cx="3100983" cy="480950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718844" y="462943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5121815" y="4641551"/>
            <a:ext cx="2805568" cy="490273"/>
            <a:chOff x="4859363" y="5067706"/>
            <a:chExt cx="2805568" cy="490273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423429" y="506770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47" name="Shape 453">
            <a:extLst>
              <a:ext uri="{FF2B5EF4-FFF2-40B4-BE49-F238E27FC236}">
                <a16:creationId xmlns:a16="http://schemas.microsoft.com/office/drawing/2014/main" id="{BF4D151D-4999-B749-8773-B294A00F9A70}"/>
              </a:ext>
            </a:extLst>
          </p:cNvPr>
          <p:cNvCxnSpPr>
            <a:cxnSpLocks/>
          </p:cNvCxnSpPr>
          <p:nvPr/>
        </p:nvCxnSpPr>
        <p:spPr>
          <a:xfrm>
            <a:off x="4966596" y="5180464"/>
            <a:ext cx="3436715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8A2F2-BA07-6540-BE07-DC6E9FF9E0A3}"/>
              </a:ext>
            </a:extLst>
          </p:cNvPr>
          <p:cNvGrpSpPr/>
          <p:nvPr/>
        </p:nvGrpSpPr>
        <p:grpSpPr>
          <a:xfrm>
            <a:off x="4834452" y="5224306"/>
            <a:ext cx="3415495" cy="480162"/>
            <a:chOff x="4572000" y="5650461"/>
            <a:chExt cx="3415495" cy="480162"/>
          </a:xfrm>
        </p:grpSpPr>
        <p:sp>
          <p:nvSpPr>
            <p:cNvPr id="48" name="Shape 443">
              <a:extLst>
                <a:ext uri="{FF2B5EF4-FFF2-40B4-BE49-F238E27FC236}">
                  <a16:creationId xmlns:a16="http://schemas.microsoft.com/office/drawing/2014/main" id="{5DA6860E-6F24-E242-9BEF-29CD228A14B1}"/>
                </a:ext>
              </a:extLst>
            </p:cNvPr>
            <p:cNvSpPr txBox="1"/>
            <p:nvPr/>
          </p:nvSpPr>
          <p:spPr>
            <a:xfrm>
              <a:off x="4572000" y="5650461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0</a:t>
              </a:r>
            </a:p>
          </p:txBody>
        </p:sp>
        <p:sp>
          <p:nvSpPr>
            <p:cNvPr id="50" name="Shape 443">
              <a:extLst>
                <a:ext uri="{FF2B5EF4-FFF2-40B4-BE49-F238E27FC236}">
                  <a16:creationId xmlns:a16="http://schemas.microsoft.com/office/drawing/2014/main" id="{B37E17D9-6D0C-9344-9D20-685471AA6547}"/>
                </a:ext>
              </a:extLst>
            </p:cNvPr>
            <p:cNvSpPr txBox="1"/>
            <p:nvPr/>
          </p:nvSpPr>
          <p:spPr>
            <a:xfrm>
              <a:off x="6745993" y="5668959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F62DC-28BD-6C43-ABFD-3A0026921738}"/>
              </a:ext>
            </a:extLst>
          </p:cNvPr>
          <p:cNvGrpSpPr/>
          <p:nvPr/>
        </p:nvGrpSpPr>
        <p:grpSpPr>
          <a:xfrm>
            <a:off x="4834452" y="5681868"/>
            <a:ext cx="3092931" cy="490273"/>
            <a:chOff x="4572000" y="6108023"/>
            <a:chExt cx="3092931" cy="490273"/>
          </a:xfrm>
        </p:grpSpPr>
        <p:sp>
          <p:nvSpPr>
            <p:cNvPr id="49" name="Shape 443">
              <a:extLst>
                <a:ext uri="{FF2B5EF4-FFF2-40B4-BE49-F238E27FC236}">
                  <a16:creationId xmlns:a16="http://schemas.microsoft.com/office/drawing/2014/main" id="{19249A37-4369-0341-BB1C-26FF34B1D7CD}"/>
                </a:ext>
              </a:extLst>
            </p:cNvPr>
            <p:cNvSpPr txBox="1"/>
            <p:nvPr/>
          </p:nvSpPr>
          <p:spPr>
            <a:xfrm>
              <a:off x="4572000" y="6136632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1</a:t>
              </a:r>
            </a:p>
          </p:txBody>
        </p:sp>
        <p:sp>
          <p:nvSpPr>
            <p:cNvPr id="51" name="Shape 443">
              <a:extLst>
                <a:ext uri="{FF2B5EF4-FFF2-40B4-BE49-F238E27FC236}">
                  <a16:creationId xmlns:a16="http://schemas.microsoft.com/office/drawing/2014/main" id="{DA18FA42-A681-BE44-B6AE-157AE8D43E3B}"/>
                </a:ext>
              </a:extLst>
            </p:cNvPr>
            <p:cNvSpPr txBox="1"/>
            <p:nvPr/>
          </p:nvSpPr>
          <p:spPr>
            <a:xfrm>
              <a:off x="6423429" y="6108023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1638047" y="5310787"/>
            <a:ext cx="644932" cy="2185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2141939" y="4539255"/>
            <a:ext cx="963084" cy="903906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674963" y="5204117"/>
            <a:ext cx="963084" cy="903906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1790113" y="537265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668908" y="5259599"/>
            <a:ext cx="279900" cy="2736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156236" y="4725425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1703830" y="4257817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1497007" y="5975649"/>
            <a:ext cx="1557604" cy="2727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3869400" y="5859453"/>
            <a:ext cx="400146" cy="160366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4114309" y="4859730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2016343" y="6096309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3054610" y="5573817"/>
            <a:ext cx="1095046" cy="1131783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2963983" y="5310787"/>
            <a:ext cx="638150" cy="2630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1557562" y="4138198"/>
            <a:ext cx="664862" cy="1466976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3183178" y="498060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12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2" grpId="0" animBg="1"/>
      <p:bldP spid="64" grpId="0" animBg="1"/>
      <p:bldP spid="76" grpId="0" animBg="1"/>
      <p:bldP spid="78" grpId="0" animBg="1"/>
      <p:bldP spid="83" grpId="0" animBg="1"/>
      <p:bldP spid="55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854305" y="2805570"/>
            <a:ext cx="644932" cy="2185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4358197" y="2034038"/>
            <a:ext cx="963084" cy="903906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2891221" y="2698900"/>
            <a:ext cx="963084" cy="903906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4006371" y="2867440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2885166" y="2754382"/>
            <a:ext cx="279900" cy="2736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2372494" y="2220208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3920088" y="1752600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3713265" y="3470432"/>
            <a:ext cx="1557604" cy="2727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6085658" y="3354236"/>
            <a:ext cx="400146" cy="160366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6330567" y="2354513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4232601" y="359109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5270868" y="3068600"/>
            <a:ext cx="1095046" cy="1131783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5180241" y="2805570"/>
            <a:ext cx="638150" cy="2630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3773820" y="1632981"/>
            <a:ext cx="664862" cy="1466976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5399436" y="2475385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pSp>
        <p:nvGrpSpPr>
          <p:cNvPr id="60" name="Shape 293">
            <a:extLst>
              <a:ext uri="{FF2B5EF4-FFF2-40B4-BE49-F238E27FC236}">
                <a16:creationId xmlns:a16="http://schemas.microsoft.com/office/drawing/2014/main" id="{E3CBC5EB-D52C-6440-8C4B-0015884C3E1B}"/>
              </a:ext>
            </a:extLst>
          </p:cNvPr>
          <p:cNvGrpSpPr/>
          <p:nvPr/>
        </p:nvGrpSpPr>
        <p:grpSpPr>
          <a:xfrm>
            <a:off x="2262099" y="4346198"/>
            <a:ext cx="5243600" cy="2062200"/>
            <a:chOff x="1819275" y="3367088"/>
            <a:chExt cx="5243600" cy="2062200"/>
          </a:xfrm>
        </p:grpSpPr>
        <p:sp>
          <p:nvSpPr>
            <p:cNvPr id="61" name="Shape 294">
              <a:extLst>
                <a:ext uri="{FF2B5EF4-FFF2-40B4-BE49-F238E27FC236}">
                  <a16:creationId xmlns:a16="http://schemas.microsoft.com/office/drawing/2014/main" id="{4E475F8C-3D13-3640-98BC-43DBD4824DAC}"/>
                </a:ext>
              </a:extLst>
            </p:cNvPr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sp>
          <p:nvSpPr>
            <p:cNvPr id="65" name="Shape 295">
              <a:extLst>
                <a:ext uri="{FF2B5EF4-FFF2-40B4-BE49-F238E27FC236}">
                  <a16:creationId xmlns:a16="http://schemas.microsoft.com/office/drawing/2014/main" id="{3BA217BA-1DA1-DB40-8848-87341E813484}"/>
                </a:ext>
              </a:extLst>
            </p:cNvPr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</a:p>
          </p:txBody>
        </p:sp>
        <p:sp>
          <p:nvSpPr>
            <p:cNvPr id="67" name="Shape 296">
              <a:extLst>
                <a:ext uri="{FF2B5EF4-FFF2-40B4-BE49-F238E27FC236}">
                  <a16:creationId xmlns:a16="http://schemas.microsoft.com/office/drawing/2014/main" id="{CDE266BE-2DB7-ED42-88F2-BE52331D29EB}"/>
                </a:ext>
              </a:extLst>
            </p:cNvPr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</a:p>
          </p:txBody>
        </p:sp>
        <p:sp>
          <p:nvSpPr>
            <p:cNvPr id="68" name="Shape 297">
              <a:extLst>
                <a:ext uri="{FF2B5EF4-FFF2-40B4-BE49-F238E27FC236}">
                  <a16:creationId xmlns:a16="http://schemas.microsoft.com/office/drawing/2014/main" id="{7731CC7B-52D6-C446-A911-5F3DCE2C79F9}"/>
                </a:ext>
              </a:extLst>
            </p:cNvPr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9" name="Shape 298">
              <a:extLst>
                <a:ext uri="{FF2B5EF4-FFF2-40B4-BE49-F238E27FC236}">
                  <a16:creationId xmlns:a16="http://schemas.microsoft.com/office/drawing/2014/main" id="{22485A00-CE53-E947-A29C-A3B3172189EE}"/>
                </a:ext>
              </a:extLst>
            </p:cNvPr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0" name="Shape 299">
              <a:extLst>
                <a:ext uri="{FF2B5EF4-FFF2-40B4-BE49-F238E27FC236}">
                  <a16:creationId xmlns:a16="http://schemas.microsoft.com/office/drawing/2014/main" id="{DFEAF572-45C4-7C4F-B13A-4FF1353EBAE5}"/>
                </a:ext>
              </a:extLst>
            </p:cNvPr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1" name="Shape 300">
              <a:extLst>
                <a:ext uri="{FF2B5EF4-FFF2-40B4-BE49-F238E27FC236}">
                  <a16:creationId xmlns:a16="http://schemas.microsoft.com/office/drawing/2014/main" id="{45A95603-F734-B64B-87D8-752F8172EC27}"/>
                </a:ext>
              </a:extLst>
            </p:cNvPr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2" name="Shape 301">
              <a:extLst>
                <a:ext uri="{FF2B5EF4-FFF2-40B4-BE49-F238E27FC236}">
                  <a16:creationId xmlns:a16="http://schemas.microsoft.com/office/drawing/2014/main" id="{504382F8-6525-B142-913B-10438AF3B2B6}"/>
                </a:ext>
              </a:extLst>
            </p:cNvPr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3" name="Shape 302">
              <a:extLst>
                <a:ext uri="{FF2B5EF4-FFF2-40B4-BE49-F238E27FC236}">
                  <a16:creationId xmlns:a16="http://schemas.microsoft.com/office/drawing/2014/main" id="{E0777676-AEF9-6749-8EFB-4D07333A1220}"/>
                </a:ext>
              </a:extLst>
            </p:cNvPr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74" name="Shape 303">
              <a:extLst>
                <a:ext uri="{FF2B5EF4-FFF2-40B4-BE49-F238E27FC236}">
                  <a16:creationId xmlns:a16="http://schemas.microsoft.com/office/drawing/2014/main" id="{8E3411DA-AD6A-F34C-B603-AAA0E3BB5F16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304">
              <a:extLst>
                <a:ext uri="{FF2B5EF4-FFF2-40B4-BE49-F238E27FC236}">
                  <a16:creationId xmlns:a16="http://schemas.microsoft.com/office/drawing/2014/main" id="{117B808D-6A84-B84C-BA13-80AA08FE54EC}"/>
                </a:ext>
              </a:extLst>
            </p:cNvPr>
            <p:cNvCxnSpPr>
              <a:stCxn id="65" idx="6"/>
              <a:endCxn id="67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305">
              <a:extLst>
                <a:ext uri="{FF2B5EF4-FFF2-40B4-BE49-F238E27FC236}">
                  <a16:creationId xmlns:a16="http://schemas.microsoft.com/office/drawing/2014/main" id="{14BA6CC4-2355-B849-935E-3F830AFBD6F8}"/>
                </a:ext>
              </a:extLst>
            </p:cNvPr>
            <p:cNvCxnSpPr>
              <a:stCxn id="61" idx="0"/>
              <a:endCxn id="6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0" name="Shape 306">
              <a:extLst>
                <a:ext uri="{FF2B5EF4-FFF2-40B4-BE49-F238E27FC236}">
                  <a16:creationId xmlns:a16="http://schemas.microsoft.com/office/drawing/2014/main" id="{48F87E0A-E529-BC4D-B066-0F0334B21819}"/>
                </a:ext>
              </a:extLst>
            </p:cNvPr>
            <p:cNvCxnSpPr>
              <a:stCxn id="61" idx="2"/>
              <a:endCxn id="61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1" name="Shape 307">
              <a:extLst>
                <a:ext uri="{FF2B5EF4-FFF2-40B4-BE49-F238E27FC236}">
                  <a16:creationId xmlns:a16="http://schemas.microsoft.com/office/drawing/2014/main" id="{4CB5A3B2-F14A-0649-81E2-0B49DB17840C}"/>
                </a:ext>
              </a:extLst>
            </p:cNvPr>
            <p:cNvCxnSpPr>
              <a:stCxn id="67" idx="0"/>
              <a:endCxn id="67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2" name="Shape 308">
              <a:extLst>
                <a:ext uri="{FF2B5EF4-FFF2-40B4-BE49-F238E27FC236}">
                  <a16:creationId xmlns:a16="http://schemas.microsoft.com/office/drawing/2014/main" id="{937B4F40-F47F-4A4A-A858-5C149571B9BC}"/>
                </a:ext>
              </a:extLst>
            </p:cNvPr>
            <p:cNvCxnSpPr>
              <a:stCxn id="67" idx="4"/>
              <a:endCxn id="6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024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7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NFAs and DFAs recognize the same set of languages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DFAs are faster to execute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no choices to consider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/>
              <a:t>usually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than NFAs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But in a worst case analysis, DFAs can be larger than NFAs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Exponentially </a:t>
            </a:r>
            <a:r>
              <a:rPr lang="en-US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Finite State Automata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alphabet ∑ of input symbols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states 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start state q</a:t>
            </a:r>
            <a:r>
              <a:rPr lang="en-US" sz="28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zero or more final (accepting) states F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transition function: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δ: S x Σ ⇒ 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δ(1, a) = 2</a:t>
            </a:r>
          </a:p>
        </p:txBody>
      </p:sp>
      <p:sp>
        <p:nvSpPr>
          <p:cNvPr id="165" name="Shape 165"/>
          <p:cNvSpPr/>
          <p:nvPr/>
        </p:nvSpPr>
        <p:spPr>
          <a:xfrm>
            <a:off x="5042500" y="2617225"/>
            <a:ext cx="465600" cy="457200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4283125" y="3200403"/>
            <a:ext cx="465600" cy="457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7049528" y="3657607"/>
            <a:ext cx="432900" cy="398400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08103" y="5261512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6842720" y="5253448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6404104" y="4824531"/>
            <a:ext cx="8100" cy="1005300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228183" y="4623519"/>
            <a:ext cx="43204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521175" y="4623498"/>
            <a:ext cx="916800" cy="461700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that accepts only ‘1’</a:t>
            </a:r>
          </a:p>
        </p:txBody>
      </p:sp>
      <p:sp>
        <p:nvSpPr>
          <p:cNvPr id="183" name="Shape 183"/>
          <p:cNvSpPr/>
          <p:nvPr/>
        </p:nvSpPr>
        <p:spPr>
          <a:xfrm>
            <a:off x="2233016" y="3576662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4068167" y="3596457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885567" y="3901257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237438" y="3331344"/>
            <a:ext cx="34065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32" y="4725144"/>
            <a:ext cx="323048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812792" y="3659312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843156" y="4407494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52635" y="5559623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203717" y="3327375"/>
            <a:ext cx="1420858" cy="461664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6221421" y="3687414"/>
            <a:ext cx="1396294" cy="49128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6022798" y="4292351"/>
            <a:ext cx="2845089" cy="577376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6047389" y="5013176"/>
            <a:ext cx="2845089" cy="576063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6226742" y="5559623"/>
            <a:ext cx="1524690" cy="490808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990564" y="2852935"/>
            <a:ext cx="2909549" cy="461664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2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accepting any number of 1’s followed by a single 0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347864" y="3865439"/>
            <a:ext cx="609600" cy="649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183014" y="3885232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000414" y="4190032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353335" y="3717032"/>
            <a:ext cx="33855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309757" y="3868173"/>
            <a:ext cx="333300" cy="319200"/>
          </a:xfrm>
          <a:prstGeom prst="curvedConnector4">
            <a:avLst>
              <a:gd name="adj1" fmla="val 0"/>
              <a:gd name="adj2" fmla="val -11359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533341" y="3807767"/>
            <a:ext cx="338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regular expression does this automaton accept?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5654675"/>
            <a:ext cx="27491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33600" y="5486400"/>
            <a:ext cx="2071800" cy="87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1819275" y="3367088"/>
            <a:ext cx="5243512" cy="2062163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 simulation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4400" y="3733800"/>
            <a:ext cx="295573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28384" y="5775646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766273" y="3442814"/>
            <a:ext cx="1820509" cy="461665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778733" y="3889623"/>
            <a:ext cx="1808049" cy="547488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547877" y="3039815"/>
            <a:ext cx="2909549" cy="461664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787530" y="4321671"/>
            <a:ext cx="1806395" cy="547488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780383" y="4797151"/>
            <a:ext cx="1814110" cy="547487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788253" y="5257776"/>
            <a:ext cx="1808048" cy="547487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804196" y="5746976"/>
            <a:ext cx="1806394" cy="547487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1950200" y="1467363"/>
            <a:ext cx="5243600" cy="206220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ε-move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kind of transition: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927450" y="3073350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762600" y="3093144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80000" y="3397944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939760" y="2924943"/>
            <a:ext cx="3248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1520805" y="4480070"/>
            <a:ext cx="1868624" cy="533105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1533266" y="5013175"/>
            <a:ext cx="1856162" cy="547488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1302410" y="4077071"/>
            <a:ext cx="2909549" cy="461664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Automata (DFA)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21225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transition per input per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1360216" y="2940935"/>
            <a:ext cx="1425872" cy="1424168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544841" y="3356992"/>
            <a:ext cx="101331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576</Words>
  <Application>Microsoft Macintosh PowerPoint</Application>
  <PresentationFormat>On-screen Show (4:3)</PresentationFormat>
  <Paragraphs>240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Blank Presentation</vt:lpstr>
      <vt:lpstr>simple-light-2</vt:lpstr>
      <vt:lpstr>Lexical Analysis</vt:lpstr>
      <vt:lpstr>Regular Expressions</vt:lpstr>
      <vt:lpstr>Finite State Automata</vt:lpstr>
      <vt:lpstr>FA: Example</vt:lpstr>
      <vt:lpstr>FA: Example</vt:lpstr>
      <vt:lpstr>FA: Example</vt:lpstr>
      <vt:lpstr>FA simulation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Nondeterministic to Deterministic</vt:lpstr>
      <vt:lpstr>Nondeterministic to Deterministic</vt:lpstr>
      <vt:lpstr>NFAs vs 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10</cp:revision>
  <dcterms:modified xsi:type="dcterms:W3CDTF">2019-05-30T15:03:02Z</dcterms:modified>
</cp:coreProperties>
</file>