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22"/>
  </p:notesMasterIdLst>
  <p:sldIdLst>
    <p:sldId id="277" r:id="rId2"/>
    <p:sldId id="257" r:id="rId3"/>
    <p:sldId id="278" r:id="rId4"/>
    <p:sldId id="279" r:id="rId5"/>
    <p:sldId id="280" r:id="rId6"/>
    <p:sldId id="294" r:id="rId7"/>
    <p:sldId id="282" r:id="rId8"/>
    <p:sldId id="283" r:id="rId9"/>
    <p:sldId id="284" r:id="rId10"/>
    <p:sldId id="285" r:id="rId11"/>
    <p:sldId id="286" r:id="rId12"/>
    <p:sldId id="290" r:id="rId13"/>
    <p:sldId id="291" r:id="rId14"/>
    <p:sldId id="293" r:id="rId15"/>
    <p:sldId id="287" r:id="rId16"/>
    <p:sldId id="288" r:id="rId17"/>
    <p:sldId id="289" r:id="rId18"/>
    <p:sldId id="273" r:id="rId19"/>
    <p:sldId id="274" r:id="rId20"/>
    <p:sldId id="29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0"/>
    <p:restoredTop sz="94663"/>
  </p:normalViewPr>
  <p:slideViewPr>
    <p:cSldViewPr snapToGrid="0" snapToObjects="1">
      <p:cViewPr varScale="1">
        <p:scale>
          <a:sx n="150" d="100"/>
          <a:sy n="150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50AD-E443-1743-A459-21F1AAF6F81A}" type="datetime1">
              <a:rPr lang="en-CA" smtClean="0"/>
              <a:t>2021-09-26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DE7-32B7-DE46-BFEF-C88F96B6CB46}" type="datetime1">
              <a:rPr lang="en-CA" smtClean="0"/>
              <a:t>2021-09-26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3F3E-97D7-E44B-928F-428312F41925}" type="datetime1">
              <a:rPr lang="en-CA" smtClean="0"/>
              <a:t>2021-09-26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3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F57-6224-5A48-B5A0-8B41CBC82DE5}" type="datetime1">
              <a:rPr lang="en-CA" smtClean="0"/>
              <a:t>2021-09-26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F797-7154-BC4F-9D0E-5EAD5AEED6D6}" type="datetime1">
              <a:rPr lang="en-CA" smtClean="0"/>
              <a:t>2021-09-26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AE3F-C575-B946-9624-8F064FF29641}" type="datetime1">
              <a:rPr lang="en-CA" smtClean="0"/>
              <a:t>2021-09-26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352-CE81-D949-8615-D94A6D43C5AB}" type="datetime1">
              <a:rPr lang="en-CA" smtClean="0"/>
              <a:t>2021-09-26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84D-0879-4C43-9A33-9262212C8909}" type="datetime1">
              <a:rPr lang="en-CA" smtClean="0"/>
              <a:t>2021-09-26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C8E-3F84-9742-9F0E-FF66F4EE05BA}" type="datetime1">
              <a:rPr lang="en-CA" smtClean="0"/>
              <a:t>2021-09-26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7085-DD22-E94F-A745-BA3BAACACBF9}" type="datetime1">
              <a:rPr lang="en-CA" smtClean="0"/>
              <a:t>2021-09-26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3C96-34AC-1447-87E6-A53840AE668C}" type="datetime1">
              <a:rPr lang="en-CA" smtClean="0"/>
              <a:t>2021-09-26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0DE7-FBBE-9D43-9800-3DF9B4EF63B2}" type="datetime1">
              <a:rPr lang="en-CA" smtClean="0"/>
              <a:t>2021-09-26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465-C4CA-F548-8A0F-C6602324B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you should take a </a:t>
            </a:r>
            <a:br>
              <a:rPr lang="en-US" sz="4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Compilers course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78822-D246-A44D-B889-C5724B2A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93819"/>
          </a:xfrm>
        </p:spPr>
        <p:txBody>
          <a:bodyPr/>
          <a:lstStyle/>
          <a:p>
            <a:pPr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6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6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  <a:p>
            <a:endParaRPr lang="en-US" dirty="0"/>
          </a:p>
        </p:txBody>
      </p:sp>
      <p:sp>
        <p:nvSpPr>
          <p:cNvPr id="5" name="Shape 66">
            <a:extLst>
              <a:ext uri="{FF2B5EF4-FFF2-40B4-BE49-F238E27FC236}">
                <a16:creationId xmlns:a16="http://schemas.microsoft.com/office/drawing/2014/main" id="{BF37F5F1-0D02-CD43-917E-CD607929CFC8}"/>
              </a:ext>
            </a:extLst>
          </p:cNvPr>
          <p:cNvSpPr/>
          <p:nvPr/>
        </p:nvSpPr>
        <p:spPr>
          <a:xfrm>
            <a:off x="5854132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IN1: Evangelize Compilers</a:t>
            </a:r>
          </a:p>
        </p:txBody>
      </p:sp>
    </p:spTree>
    <p:extLst>
      <p:ext uri="{BB962C8B-B14F-4D97-AF65-F5344CB8AC3E}">
        <p14:creationId xmlns:p14="http://schemas.microsoft.com/office/powerpoint/2010/main" val="359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1BD23-3C23-8249-9F67-F9D87F408314}"/>
              </a:ext>
            </a:extLst>
          </p:cNvPr>
          <p:cNvSpPr txBox="1"/>
          <p:nvPr/>
        </p:nvSpPr>
        <p:spPr>
          <a:xfrm>
            <a:off x="709404" y="150998"/>
            <a:ext cx="69557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send2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+7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/8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switch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(count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%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8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 {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do 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{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7: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6: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5: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4: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3: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2: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  </a:t>
            </a:r>
          </a:p>
          <a:p>
            <a:r>
              <a:rPr lang="en-US" sz="20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case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1: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    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	  } </a:t>
            </a:r>
            <a:r>
              <a:rPr lang="en-US" sz="20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(--n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);  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	}</a:t>
            </a:r>
          </a:p>
          <a:p>
            <a:r>
              <a:rPr lang="en-US" sz="20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2FB9-BABD-F242-85B1-6DC85958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r>
              <a:rPr lang="en-US" dirty="0"/>
              <a:t> Q2: Why re-write send (2 lines of code) as send2 (10 lines of code). Is there a reasonable purpose behind send2?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4F250-ACD4-4648-A68C-8CBE1F2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0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Understand how programming languages work from the inside-out</a:t>
            </a:r>
          </a:p>
          <a:p>
            <a:r>
              <a:rPr lang="en-US" dirty="0"/>
              <a:t> Design and build your own programming language (video games, AI, robotics, security, GPUs, concurrency)</a:t>
            </a:r>
          </a:p>
          <a:p>
            <a:r>
              <a:rPr lang="en-US" dirty="0"/>
              <a:t> Contribute to development of an existing programming language e.g. faster </a:t>
            </a:r>
            <a:r>
              <a:rPr lang="en-US" dirty="0" err="1"/>
              <a:t>javascript</a:t>
            </a:r>
            <a:r>
              <a:rPr lang="en-US" dirty="0"/>
              <a:t> in a web 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4FB80-2D70-214A-8664-C8D0E9DA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1E39-9913-BE49-A569-68F8D125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take Compilers?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353FE-9037-534A-8ABE-5700D87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Write tools that can transform programs into other programs</a:t>
            </a:r>
          </a:p>
          <a:p>
            <a:r>
              <a:rPr lang="en-US" dirty="0"/>
              <a:t> Understand parsing algorithms that take text input and transform it into tree structures</a:t>
            </a:r>
          </a:p>
          <a:p>
            <a:r>
              <a:rPr lang="en-US" dirty="0"/>
              <a:t> Understand code generation and code optimization</a:t>
            </a:r>
          </a:p>
          <a:p>
            <a:r>
              <a:rPr lang="en-US" dirty="0"/>
              <a:t> Be fluent in compiler tools like lex, </a:t>
            </a:r>
            <a:r>
              <a:rPr lang="en-US" dirty="0" err="1"/>
              <a:t>yacc</a:t>
            </a:r>
            <a:r>
              <a:rPr lang="en-US" dirty="0"/>
              <a:t>, LLVM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A7F34-46EE-754F-8CDB-7CB6F8FF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2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DCE8-B901-404D-B1FE-F95B8E85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F7917-6086-2544-88B5-D896FEF3DE6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7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Write down send2 with a main function and compile it. Does it work?</a:t>
            </a:r>
          </a:p>
          <a:p>
            <a:pPr lvl="1"/>
            <a:r>
              <a:rPr lang="en-US" dirty="0"/>
              <a:t> Examine the C language specification for switch and while loops. Does the code match the specification?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70F4E-3B2D-4846-8D2E-AA691CDB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7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Q1: Is this valid C syntax?</a:t>
            </a:r>
          </a:p>
          <a:p>
            <a:pPr lvl="1"/>
            <a:r>
              <a:rPr lang="en-US" dirty="0"/>
              <a:t> C language specification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8A5F-2A66-ED45-A2A6-972532B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3716C-A1D5-5A43-B7D1-C88B6EE603FF}"/>
              </a:ext>
            </a:extLst>
          </p:cNvPr>
          <p:cNvSpPr txBox="1"/>
          <p:nvPr/>
        </p:nvSpPr>
        <p:spPr>
          <a:xfrm>
            <a:off x="1126714" y="2425147"/>
            <a:ext cx="517802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selection_statement</a:t>
            </a:r>
            <a:r>
              <a:rPr lang="en-US" dirty="0"/>
              <a:t> -&gt; SWITCH '(' expression ')' statement</a:t>
            </a:r>
          </a:p>
          <a:p>
            <a:endParaRPr lang="en-US" dirty="0"/>
          </a:p>
          <a:p>
            <a:r>
              <a:rPr lang="en-US" dirty="0" err="1"/>
              <a:t>iteration_statement</a:t>
            </a:r>
            <a:r>
              <a:rPr lang="en-US" dirty="0"/>
              <a:t> -&gt; WHILE '(' expression ')' statement  </a:t>
            </a:r>
          </a:p>
          <a:p>
            <a:endParaRPr lang="en-US" dirty="0"/>
          </a:p>
          <a:p>
            <a:r>
              <a:rPr lang="en-US" dirty="0"/>
              <a:t>                                  | DO statement WHILE '(' expression ')' ';'</a:t>
            </a:r>
          </a:p>
          <a:p>
            <a:endParaRPr lang="en-US" dirty="0"/>
          </a:p>
          <a:p>
            <a:r>
              <a:rPr lang="en-US" dirty="0"/>
              <a:t>statement -&gt; </a:t>
            </a:r>
            <a:r>
              <a:rPr lang="en-US" dirty="0" err="1"/>
              <a:t>labeled_statement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labeled_statement</a:t>
            </a:r>
            <a:r>
              <a:rPr lang="en-US" dirty="0"/>
              <a:t> -&gt; CASE </a:t>
            </a:r>
            <a:r>
              <a:rPr lang="en-US" dirty="0" err="1"/>
              <a:t>constant_expression</a:t>
            </a:r>
            <a:r>
              <a:rPr lang="en-US" dirty="0"/>
              <a:t> ':' statement</a:t>
            </a:r>
          </a:p>
        </p:txBody>
      </p:sp>
    </p:spTree>
    <p:extLst>
      <p:ext uri="{BB962C8B-B14F-4D97-AF65-F5344CB8AC3E}">
        <p14:creationId xmlns:p14="http://schemas.microsoft.com/office/powerpoint/2010/main" val="270608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9D6-6A29-7243-BA20-A6D002E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send and send2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5517-35AB-F041-BCC8-01057E04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Q2: Why re-write send (2 lines of code) as send2 (10 lines of code). Is there a reasonable purpose behind send2?</a:t>
            </a:r>
          </a:p>
          <a:p>
            <a:pPr lvl="1"/>
            <a:r>
              <a:rPr lang="en-US" dirty="0"/>
              <a:t> Compile and run two programs: one with send and one with send2</a:t>
            </a:r>
          </a:p>
          <a:p>
            <a:pPr lvl="1"/>
            <a:r>
              <a:rPr lang="en-US" dirty="0"/>
              <a:t> Are they executing the same instructions?</a:t>
            </a:r>
          </a:p>
          <a:p>
            <a:pPr lvl="1"/>
            <a:r>
              <a:rPr lang="en-US" dirty="0"/>
              <a:t> Are they executing the instructions the same number of times?</a:t>
            </a:r>
          </a:p>
          <a:p>
            <a:pPr lvl="1"/>
            <a:r>
              <a:rPr lang="en-US" dirty="0"/>
              <a:t> Is one faster than the other?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8D017-779D-C045-8C55-E2615131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30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Education ≠ Real Life?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7D6DF-63EE-CF42-B5C9-AFEC57D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0" name="Shape 170"/>
          <p:cNvSpPr txBox="1"/>
          <p:nvPr/>
        </p:nvSpPr>
        <p:spPr>
          <a:xfrm>
            <a:off x="408342" y="1236544"/>
            <a:ext cx="5718547" cy="339323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 TASC1 9204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When: Tuesday, April 13, 2010 @ 1:00 PM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Who: Andrew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Brownsword</a:t>
            </a: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Chief Architect from Electronic Arts </a:t>
            </a:r>
            <a:r>
              <a:rPr lang="en-US" sz="135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BlackBox</a:t>
            </a:r>
            <a:endParaRPr lang="en-US"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info: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Trajectories in Computing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looks at where computer hardware has been, how it has evolved to the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day, where it will go next, and what might happen after that. Along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 the hardware trajectory he considers where programming has come from,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it has gone, and where it needs to go now and into the future. His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is solidly that of a practical and pragmatic industry software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engineer, and his goal is to shamelessly interest everyone in how to help</a:t>
            </a:r>
          </a:p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his work easier in the future.</a:t>
            </a:r>
          </a:p>
          <a:p>
            <a:endParaRPr sz="13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5938947" y="1402944"/>
            <a:ext cx="2584852" cy="14038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from Andrew: “I wish I had taken Compilers during my undergrad degree.”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685611" y="1725224"/>
            <a:ext cx="5860177" cy="168507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‘I talked about the compilers project at almost every interview I've had.’</a:t>
            </a:r>
          </a:p>
          <a:p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 Student who took CMPT 379 in Fall 2011</a:t>
            </a:r>
          </a:p>
          <a:p>
            <a:pPr>
              <a:buSzPct val="25000"/>
            </a:pP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(now employed in the Bay Area)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CC1F2-8E2B-7648-82CD-EC65B7F5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747424" y="1988156"/>
            <a:ext cx="6709048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 don't know how compilers work, then you don't know how computers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73862" y="3247027"/>
            <a:ext cx="6611050" cy="117724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If you're not 100% sure whether you know how compilers work, then you don't know how they work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28650" y="1115515"/>
            <a:ext cx="6611050" cy="34146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steve-yegge.blogspot.ca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/2007/06/rich-programmer-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food.html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298C7B-E568-464D-83D4-33254A5A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9FE1-D6F2-D34B-9898-D0F65F5E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EE2B8-BD09-3E45-927D-FE24B711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p:sp>
        <p:nvSpPr>
          <p:cNvPr id="5" name="Shape 183">
            <a:extLst>
              <a:ext uri="{FF2B5EF4-FFF2-40B4-BE49-F238E27FC236}">
                <a16:creationId xmlns:a16="http://schemas.microsoft.com/office/drawing/2014/main" id="{50271DE4-8FA6-D748-A9E2-6DFC785A1FF4}"/>
              </a:ext>
            </a:extLst>
          </p:cNvPr>
          <p:cNvSpPr txBox="1"/>
          <p:nvPr/>
        </p:nvSpPr>
        <p:spPr>
          <a:xfrm>
            <a:off x="3981892" y="3460396"/>
            <a:ext cx="4490566" cy="80791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Steve’s most important CS class: </a:t>
            </a:r>
          </a:p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Typing 101. Duh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64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243-385E-794A-9037-9F40B9A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BA935-2249-BD45-B2C6-48CE6DAD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F0EDCED3-7685-2B4E-9F10-7F3E3B163731}"/>
              </a:ext>
            </a:extLst>
          </p:cNvPr>
          <p:cNvSpPr txBox="1"/>
          <p:nvPr/>
        </p:nvSpPr>
        <p:spPr>
          <a:xfrm>
            <a:off x="397565" y="1673352"/>
            <a:ext cx="8074892" cy="145946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 fact, Compiler Construction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is,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 own humble and probably embarrassingly wrong opinion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the second most important CS class you can take in an undergraduate computer science program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8511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709F-9A15-564E-8EF6-9C9D6EE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Rich Programmer Food (Steve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Yegge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95C6-450E-0A4F-AA31-E0A11986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“I'm not saying other CS courses aren't important, incidentally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Operating Systems, Machine Learning, Distributed Computing and Algorithm Design are all arguably just as important as Compiler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Except that you can take them all and still not know how computers work …”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B64-3B9E-7A4D-903F-AD74D129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256F-4629-4241-B74C-1B57861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503F-6DB9-6144-B6CF-2014C4F9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Lexing</a:t>
            </a:r>
            <a:r>
              <a:rPr lang="en-US" dirty="0"/>
              <a:t> – lexical analysis. Recognizing the tokens of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Parsing – syntactic analysis, aka the structure of the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analysis – constraints on using the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generation and optimization.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321EC-B647-634E-B1A1-C81228C7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F9558AB-8C5C-4847-9DC6-F65AF9A0F578}"/>
              </a:ext>
            </a:extLst>
          </p:cNvPr>
          <p:cNvSpPr/>
          <p:nvPr/>
        </p:nvSpPr>
        <p:spPr>
          <a:xfrm>
            <a:off x="6896793" y="996518"/>
            <a:ext cx="1613743" cy="242094"/>
          </a:xfrm>
          <a:prstGeom prst="wedgeRectCallout">
            <a:avLst>
              <a:gd name="adj1" fmla="val -37179"/>
              <a:gd name="adj2" fmla="val 1002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 and words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40CCE2C-7BBE-CE4F-B65C-084CC49B7EEC}"/>
              </a:ext>
            </a:extLst>
          </p:cNvPr>
          <p:cNvSpPr/>
          <p:nvPr/>
        </p:nvSpPr>
        <p:spPr>
          <a:xfrm>
            <a:off x="7470242" y="2275568"/>
            <a:ext cx="1040294" cy="242095"/>
          </a:xfrm>
          <a:prstGeom prst="wedgeRectCallout">
            <a:avLst>
              <a:gd name="adj1" fmla="val -72657"/>
              <a:gd name="adj2" fmla="val -675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F0EBE24D-8930-9349-B55A-EB7F16D67B78}"/>
              </a:ext>
            </a:extLst>
          </p:cNvPr>
          <p:cNvSpPr/>
          <p:nvPr/>
        </p:nvSpPr>
        <p:spPr>
          <a:xfrm>
            <a:off x="6448832" y="2878991"/>
            <a:ext cx="1021410" cy="242094"/>
          </a:xfrm>
          <a:prstGeom prst="wedgeRectCallout">
            <a:avLst>
              <a:gd name="adj1" fmla="val -76832"/>
              <a:gd name="adj2" fmla="val -6100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8043628-D63E-5247-9B88-A977433D350D}"/>
              </a:ext>
            </a:extLst>
          </p:cNvPr>
          <p:cNvSpPr/>
          <p:nvPr/>
        </p:nvSpPr>
        <p:spPr>
          <a:xfrm>
            <a:off x="3982982" y="3505233"/>
            <a:ext cx="1838698" cy="242094"/>
          </a:xfrm>
          <a:prstGeom prst="wedgeRectCallout">
            <a:avLst>
              <a:gd name="adj1" fmla="val -37045"/>
              <a:gd name="adj2" fmla="val -1102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2377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6C73-3791-194F-8A47-4B9B4644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96A4-E513-F74B-A203-3B36F4CE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1</a:t>
            </a:r>
            <a:r>
              <a:rPr lang="en-US" dirty="0"/>
              <a:t>: How do you auto-format source code of a Java library</a:t>
            </a:r>
            <a:r>
              <a:rPr lang="en-CA" dirty="0"/>
              <a:t> with &gt;1M lines of code using your company’s formatting guidelines?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2</a:t>
            </a:r>
            <a:r>
              <a:rPr lang="en-US" dirty="0"/>
              <a:t>: Your company decides to do automatic documentation extraction from </a:t>
            </a:r>
            <a:r>
              <a:rPr lang="en-US" dirty="0" err="1"/>
              <a:t>Javascript</a:t>
            </a:r>
            <a:r>
              <a:rPr lang="en-US" dirty="0"/>
              <a:t> code. How do you write your own </a:t>
            </a:r>
            <a:r>
              <a:rPr lang="en-US" dirty="0" err="1"/>
              <a:t>jsdoc</a:t>
            </a:r>
            <a:r>
              <a:rPr lang="en-US" dirty="0"/>
              <a:t> extractor?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F610C-8240-814F-B8C2-60F77F7D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3</a:t>
            </a:r>
            <a:r>
              <a:rPr lang="en-US" dirty="0"/>
              <a:t>: You must refactor a massive codebase in C++ in a non-trivial way, e.g. go from 32-bit to 64-bit. What do you do?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4</a:t>
            </a:r>
            <a:r>
              <a:rPr lang="en-US" dirty="0"/>
              <a:t>: You must write a syntax highlighter for a web tool that deals with 5-8 programming languages.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5</a:t>
            </a:r>
            <a:r>
              <a:rPr lang="en-US" dirty="0"/>
              <a:t>: You must communicate with a new router that has a telnet interface and a proprietary command language. You need to parse the responses and produce new commands.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8AFFB-1DBA-E046-AD7A-909AE0C3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23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F38-765E-994D-819C-EB74771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Programmer Food (Steve </a:t>
            </a:r>
            <a:r>
              <a:rPr lang="en-US" dirty="0" err="1"/>
              <a:t>Yegge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3C79-6656-CF45-8DF5-CF03A8EB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71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6</a:t>
            </a:r>
            <a:r>
              <a:rPr lang="en-US" dirty="0"/>
              <a:t>: The “software engineers” at your company have decided to redesign the entire code base to make it easier to add to the codebase. You have to write them a tool to ensure code maintenance does not get worse</a:t>
            </a:r>
            <a:r>
              <a:rPr lang="en-CA" dirty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Situation 7</a:t>
            </a:r>
            <a:r>
              <a:rPr lang="en-US" dirty="0"/>
              <a:t>: In order to remove a security hole you must make a set of non-trivial changes to the code to replace one idiom with another in your entire codebase. (Look up </a:t>
            </a:r>
            <a:r>
              <a:rPr lang="en-US" dirty="0">
                <a:hlinkClick r:id="rId2"/>
              </a:rPr>
              <a:t>CVE</a:t>
            </a:r>
            <a:r>
              <a:rPr lang="en-US" dirty="0"/>
              <a:t>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66D5-C963-0F44-AA2E-5CFF38C9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6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38FD-F0F1-224E-9315-83082A3F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 you really know how programming languages work?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230D-EBCA-6B4A-9603-BC403763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hape 133">
            <a:extLst>
              <a:ext uri="{FF2B5EF4-FFF2-40B4-BE49-F238E27FC236}">
                <a16:creationId xmlns:a16="http://schemas.microsoft.com/office/drawing/2014/main" id="{116A0DCA-3395-2C46-9622-CBB29B059604}"/>
              </a:ext>
            </a:extLst>
          </p:cNvPr>
          <p:cNvSpPr txBox="1"/>
          <p:nvPr/>
        </p:nvSpPr>
        <p:spPr>
          <a:xfrm>
            <a:off x="553415" y="1659642"/>
            <a:ext cx="8037170" cy="236158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send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from, </a:t>
            </a:r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count)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{ 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" pitchFamily="2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urier-Bold" pitchFamily="2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(count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--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		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to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from</a:t>
            </a:r>
            <a:r>
              <a:rPr lang="en-US" sz="2400" dirty="0">
                <a:solidFill>
                  <a:srgbClr val="666666"/>
                </a:solidFill>
                <a:latin typeface="Courier" pitchFamily="2" charset="0"/>
              </a:rPr>
              <a:t>++</a:t>
            </a:r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urier" pitchFamily="2" charset="0"/>
              </a:rPr>
              <a:t>}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545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1240</Words>
  <Application>Microsoft Macintosh PowerPoint</Application>
  <PresentationFormat>On-screen Show (16:9)</PresentationFormat>
  <Paragraphs>134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Courier-Bold</vt:lpstr>
      <vt:lpstr>Office Theme</vt:lpstr>
      <vt:lpstr>Why you should take a  Compilers course</vt:lpstr>
      <vt:lpstr>Rich Programmer Food (Steve Yegge)</vt:lpstr>
      <vt:lpstr>Rich Programmer Food (Steve Yegge)</vt:lpstr>
      <vt:lpstr>Rich Programmer Food (Steve Yegge)</vt:lpstr>
      <vt:lpstr>What do you learn?</vt:lpstr>
      <vt:lpstr>Rich Programmer Food (Steve Yegge)</vt:lpstr>
      <vt:lpstr>Rich Programmer Food (Steve Yegge)</vt:lpstr>
      <vt:lpstr>Rich Programmer Food (Steve Yegge)</vt:lpstr>
      <vt:lpstr>Do you really know how programming languages work?</vt:lpstr>
      <vt:lpstr>PowerPoint Presentation</vt:lpstr>
      <vt:lpstr>Compare send and send2</vt:lpstr>
      <vt:lpstr>Why should you take Compilers?</vt:lpstr>
      <vt:lpstr>Why should you take Compilers?</vt:lpstr>
      <vt:lpstr>Extra Slides</vt:lpstr>
      <vt:lpstr>Compare send and send2</vt:lpstr>
      <vt:lpstr>Compare send and send2</vt:lpstr>
      <vt:lpstr>Compare send and send2</vt:lpstr>
      <vt:lpstr>Education ≠ Real Life?</vt:lpstr>
      <vt:lpstr>PowerPoint Presentation</vt:lpstr>
      <vt:lpstr>Rich Programmer Food (Steve Yegge)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take a  Compilers course</dc:title>
  <cp:lastModifiedBy>Anoop Sarkar</cp:lastModifiedBy>
  <cp:revision>48</cp:revision>
  <dcterms:modified xsi:type="dcterms:W3CDTF">2021-09-26T10:13:36Z</dcterms:modified>
</cp:coreProperties>
</file>