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8" r:id="rId2"/>
    <p:sldId id="258" r:id="rId3"/>
    <p:sldId id="310" r:id="rId4"/>
    <p:sldId id="311" r:id="rId5"/>
    <p:sldId id="312" r:id="rId6"/>
    <p:sldId id="313" r:id="rId7"/>
    <p:sldId id="314" r:id="rId8"/>
    <p:sldId id="315" r:id="rId9"/>
    <p:sldId id="322" r:id="rId10"/>
    <p:sldId id="316" r:id="rId11"/>
    <p:sldId id="317" r:id="rId12"/>
    <p:sldId id="318" r:id="rId13"/>
    <p:sldId id="319" r:id="rId14"/>
    <p:sldId id="324" r:id="rId15"/>
    <p:sldId id="325" r:id="rId16"/>
    <p:sldId id="326" r:id="rId17"/>
    <p:sldId id="32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8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55" autoAdjust="0"/>
    <p:restoredTop sz="90953"/>
  </p:normalViewPr>
  <p:slideViewPr>
    <p:cSldViewPr>
      <p:cViewPr varScale="1">
        <p:scale>
          <a:sx n="89" d="100"/>
          <a:sy n="89" d="100"/>
        </p:scale>
        <p:origin x="184" y="10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65EC3-97E0-8C42-8462-B73B7D0590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1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45A6CB-08E3-524B-8C9B-64D562E37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9C51F-8611-2846-B43F-DCE58985665C}" type="slidenum">
              <a:rPr lang="en-US"/>
              <a:pPr/>
              <a:t>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787EC-BAFE-294A-8E90-66F7022EC2DD}" type="slidenum">
              <a:rPr lang="en-US"/>
              <a:pPr/>
              <a:t>10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10CBF-7FC4-5B49-9018-1706E27386AE}" type="slidenum">
              <a:rPr lang="en-US"/>
              <a:pPr/>
              <a:t>11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03710-7A5A-2743-9FA5-26797524F547}" type="slidenum">
              <a:rPr lang="en-US"/>
              <a:pPr/>
              <a:t>12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65804-6383-4C46-A360-7729EB0C25DE}" type="slidenum">
              <a:rPr lang="en-US"/>
              <a:pPr/>
              <a:t>13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415FA-3C37-834A-A1E6-2A4C5B46A4CD}" type="slidenum">
              <a:rPr lang="en-US"/>
              <a:pPr/>
              <a:t>15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787EC-BAFE-294A-8E90-66F7022EC2DD}" type="slidenum">
              <a:rPr lang="en-US"/>
              <a:pPr/>
              <a:t>16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E42E6-9B4D-EC4C-A832-87241DDF3C93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Context-Free Grammars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91" name="Shape 191"/>
          <p:cNvSpPr/>
          <p:nvPr/>
        </p:nvSpPr>
        <p:spPr>
          <a:xfrm>
            <a:off x="5575725" y="548675"/>
            <a:ext cx="31551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CFG1: Intro to CFGs</a:t>
            </a:r>
          </a:p>
        </p:txBody>
      </p:sp>
    </p:spTree>
    <p:extLst>
      <p:ext uri="{BB962C8B-B14F-4D97-AF65-F5344CB8AC3E}">
        <p14:creationId xmlns:p14="http://schemas.microsoft.com/office/powerpoint/2010/main" val="157894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+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*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( E )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-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id</a:t>
            </a:r>
            <a:r>
              <a:rPr lang="en-US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5B6C-2605-6C4D-B8BD-DB2C569D7F0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for</a:t>
            </a:r>
            <a:br>
              <a:rPr lang="en-US" b="1" dirty="0"/>
            </a:br>
            <a:r>
              <a:rPr lang="en-US" b="1" dirty="0"/>
              <a:t>id + id * id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2057400"/>
            <a:ext cx="3048000" cy="3124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2F6-ED44-6C49-9CF2-96F0BC61B62E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4932040" y="2868637"/>
            <a:ext cx="2800350" cy="3368675"/>
            <a:chOff x="3312" y="1670"/>
            <a:chExt cx="1764" cy="2122"/>
          </a:xfrm>
        </p:grpSpPr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70664" name="Text Box 8"/>
            <p:cNvSpPr txBox="1">
              <a:spLocks noChangeArrowheads="1"/>
            </p:cNvSpPr>
            <p:nvPr/>
          </p:nvSpPr>
          <p:spPr bwMode="auto">
            <a:xfrm>
              <a:off x="3360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5" name="Text Box 9"/>
            <p:cNvSpPr txBox="1">
              <a:spLocks noChangeArrowheads="1"/>
            </p:cNvSpPr>
            <p:nvPr/>
          </p:nvSpPr>
          <p:spPr bwMode="auto">
            <a:xfrm>
              <a:off x="4320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6" name="Text Box 10"/>
            <p:cNvSpPr txBox="1">
              <a:spLocks noChangeArrowheads="1"/>
            </p:cNvSpPr>
            <p:nvPr/>
          </p:nvSpPr>
          <p:spPr bwMode="auto">
            <a:xfrm>
              <a:off x="3840" y="2304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70667" name="Text Box 11"/>
            <p:cNvSpPr txBox="1">
              <a:spLocks noChangeArrowheads="1"/>
            </p:cNvSpPr>
            <p:nvPr/>
          </p:nvSpPr>
          <p:spPr bwMode="auto">
            <a:xfrm>
              <a:off x="384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8" name="Text Box 12"/>
            <p:cNvSpPr txBox="1">
              <a:spLocks noChangeArrowheads="1"/>
            </p:cNvSpPr>
            <p:nvPr/>
          </p:nvSpPr>
          <p:spPr bwMode="auto">
            <a:xfrm>
              <a:off x="480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4320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70670" name="Text Box 14"/>
            <p:cNvSpPr txBox="1">
              <a:spLocks noChangeArrowheads="1"/>
            </p:cNvSpPr>
            <p:nvPr/>
          </p:nvSpPr>
          <p:spPr bwMode="auto">
            <a:xfrm>
              <a:off x="3312" y="288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3792" y="35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0672" name="Text Box 16"/>
            <p:cNvSpPr txBox="1">
              <a:spLocks noChangeArrowheads="1"/>
            </p:cNvSpPr>
            <p:nvPr/>
          </p:nvSpPr>
          <p:spPr bwMode="auto">
            <a:xfrm>
              <a:off x="4800" y="35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70673" name="AutoShape 17"/>
            <p:cNvCxnSpPr>
              <a:cxnSpLocks noChangeShapeType="1"/>
              <a:stCxn id="70663" idx="2"/>
              <a:endCxn id="70664" idx="0"/>
            </p:cNvCxnSpPr>
            <p:nvPr/>
          </p:nvCxnSpPr>
          <p:spPr bwMode="auto">
            <a:xfrm flipH="1">
              <a:off x="3477" y="1958"/>
              <a:ext cx="47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4" name="AutoShape 18"/>
            <p:cNvCxnSpPr>
              <a:cxnSpLocks noChangeShapeType="1"/>
              <a:stCxn id="70663" idx="2"/>
              <a:endCxn id="70666" idx="0"/>
            </p:cNvCxnSpPr>
            <p:nvPr/>
          </p:nvCxnSpPr>
          <p:spPr bwMode="auto">
            <a:xfrm>
              <a:off x="3947" y="1958"/>
              <a:ext cx="5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5" name="AutoShape 19"/>
            <p:cNvCxnSpPr>
              <a:cxnSpLocks noChangeShapeType="1"/>
              <a:stCxn id="70663" idx="2"/>
              <a:endCxn id="70665" idx="0"/>
            </p:cNvCxnSpPr>
            <p:nvPr/>
          </p:nvCxnSpPr>
          <p:spPr bwMode="auto">
            <a:xfrm>
              <a:off x="3947" y="1958"/>
              <a:ext cx="49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6" name="AutoShape 20"/>
            <p:cNvCxnSpPr>
              <a:cxnSpLocks noChangeShapeType="1"/>
              <a:stCxn id="70664" idx="2"/>
              <a:endCxn id="70670" idx="0"/>
            </p:cNvCxnSpPr>
            <p:nvPr/>
          </p:nvCxnSpPr>
          <p:spPr bwMode="auto">
            <a:xfrm flipH="1">
              <a:off x="3450" y="2592"/>
              <a:ext cx="2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7" name="AutoShape 21"/>
            <p:cNvCxnSpPr>
              <a:cxnSpLocks noChangeShapeType="1"/>
              <a:stCxn id="70665" idx="2"/>
              <a:endCxn id="70667" idx="0"/>
            </p:cNvCxnSpPr>
            <p:nvPr/>
          </p:nvCxnSpPr>
          <p:spPr bwMode="auto">
            <a:xfrm flipH="1">
              <a:off x="395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8" name="AutoShape 22"/>
            <p:cNvCxnSpPr>
              <a:cxnSpLocks noChangeShapeType="1"/>
              <a:stCxn id="70667" idx="2"/>
              <a:endCxn id="70671" idx="0"/>
            </p:cNvCxnSpPr>
            <p:nvPr/>
          </p:nvCxnSpPr>
          <p:spPr bwMode="auto">
            <a:xfrm flipH="1">
              <a:off x="3930" y="3264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9" name="AutoShape 23"/>
            <p:cNvCxnSpPr>
              <a:cxnSpLocks noChangeShapeType="1"/>
              <a:stCxn id="70665" idx="2"/>
              <a:endCxn id="70669" idx="0"/>
            </p:cNvCxnSpPr>
            <p:nvPr/>
          </p:nvCxnSpPr>
          <p:spPr bwMode="auto">
            <a:xfrm flipH="1">
              <a:off x="4426" y="2592"/>
              <a:ext cx="11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80" name="AutoShape 24"/>
            <p:cNvCxnSpPr>
              <a:cxnSpLocks noChangeShapeType="1"/>
              <a:stCxn id="70665" idx="2"/>
              <a:endCxn id="70668" idx="0"/>
            </p:cNvCxnSpPr>
            <p:nvPr/>
          </p:nvCxnSpPr>
          <p:spPr bwMode="auto">
            <a:xfrm>
              <a:off x="443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81" name="AutoShape 25"/>
            <p:cNvCxnSpPr>
              <a:cxnSpLocks noChangeShapeType="1"/>
              <a:stCxn id="70668" idx="2"/>
              <a:endCxn id="70672" idx="0"/>
            </p:cNvCxnSpPr>
            <p:nvPr/>
          </p:nvCxnSpPr>
          <p:spPr bwMode="auto">
            <a:xfrm>
              <a:off x="4917" y="3264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152400" y="2144713"/>
            <a:ext cx="1520825" cy="22098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/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id</a:t>
            </a:r>
            <a:r>
              <a:rPr lang="en-US"/>
              <a:t> </a:t>
            </a:r>
            <a:endParaRPr lang="en-US" sz="180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564560" y="1556792"/>
            <a:ext cx="304800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Leaves nodes: </a:t>
            </a:r>
            <a:r>
              <a:rPr lang="en-US" sz="2400" kern="0" dirty="0">
                <a:solidFill>
                  <a:schemeClr val="accent2"/>
                </a:solidFill>
                <a:sym typeface="Symbol" charset="2"/>
              </a:rPr>
              <a:t>terminals</a:t>
            </a:r>
          </a:p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Interior nodes:</a:t>
            </a:r>
            <a:r>
              <a:rPr lang="en-US" sz="2400" kern="0" dirty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pPr marL="0" indent="0" eaLnBrk="1" hangingPunct="1">
              <a:buNone/>
            </a:pPr>
            <a:r>
              <a:rPr lang="en-US" sz="2400" kern="0" dirty="0">
                <a:solidFill>
                  <a:schemeClr val="accent2"/>
                </a:solidFill>
                <a:sym typeface="Symbol" charset="2"/>
              </a:rPr>
              <a:t>non-terminals</a:t>
            </a:r>
          </a:p>
        </p:txBody>
      </p:sp>
    </p:spTree>
    <p:extLst>
      <p:ext uri="{BB962C8B-B14F-4D97-AF65-F5344CB8AC3E}">
        <p14:creationId xmlns:p14="http://schemas.microsoft.com/office/powerpoint/2010/main" val="93064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  <p:bldP spid="27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Leftmost derivation for</a:t>
            </a:r>
            <a:br>
              <a:rPr lang="en-US" b="1" dirty="0"/>
            </a:br>
            <a:r>
              <a:rPr lang="en-US" b="1" dirty="0"/>
              <a:t>id + id * id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057400"/>
            <a:ext cx="28956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E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8644-89E8-AD45-A68C-4669D4E822C8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71704" name="Group 24"/>
          <p:cNvGrpSpPr>
            <a:grpSpLocks/>
          </p:cNvGrpSpPr>
          <p:nvPr/>
        </p:nvGrpSpPr>
        <p:grpSpPr bwMode="auto">
          <a:xfrm>
            <a:off x="4876800" y="2514600"/>
            <a:ext cx="3181350" cy="3140075"/>
            <a:chOff x="2640" y="1670"/>
            <a:chExt cx="2004" cy="1978"/>
          </a:xfrm>
        </p:grpSpPr>
        <p:sp>
          <p:nvSpPr>
            <p:cNvPr id="71685" name="Text Box 5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86" name="Text Box 6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87" name="Text Box 7"/>
            <p:cNvSpPr txBox="1">
              <a:spLocks noChangeArrowheads="1"/>
            </p:cNvSpPr>
            <p:nvPr/>
          </p:nvSpPr>
          <p:spPr bwMode="auto">
            <a:xfrm>
              <a:off x="3072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88" name="Text Box 8"/>
            <p:cNvSpPr txBox="1">
              <a:spLocks noChangeArrowheads="1"/>
            </p:cNvSpPr>
            <p:nvPr/>
          </p:nvSpPr>
          <p:spPr bwMode="auto">
            <a:xfrm>
              <a:off x="3840" y="23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71689" name="Text Box 9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90" name="Text Box 10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91" name="Text Box 11"/>
            <p:cNvSpPr txBox="1">
              <a:spLocks noChangeArrowheads="1"/>
            </p:cNvSpPr>
            <p:nvPr/>
          </p:nvSpPr>
          <p:spPr bwMode="auto">
            <a:xfrm>
              <a:off x="3072" y="288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71692" name="Text Box 12"/>
            <p:cNvSpPr txBox="1">
              <a:spLocks noChangeArrowheads="1"/>
            </p:cNvSpPr>
            <p:nvPr/>
          </p:nvSpPr>
          <p:spPr bwMode="auto">
            <a:xfrm>
              <a:off x="4368" y="28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1693" name="Text Box 13"/>
            <p:cNvSpPr txBox="1">
              <a:spLocks noChangeArrowheads="1"/>
            </p:cNvSpPr>
            <p:nvPr/>
          </p:nvSpPr>
          <p:spPr bwMode="auto">
            <a:xfrm>
              <a:off x="2640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1694" name="Text Box 14"/>
            <p:cNvSpPr txBox="1">
              <a:spLocks noChangeArrowheads="1"/>
            </p:cNvSpPr>
            <p:nvPr/>
          </p:nvSpPr>
          <p:spPr bwMode="auto">
            <a:xfrm>
              <a:off x="3648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71695" name="AutoShape 15"/>
            <p:cNvCxnSpPr>
              <a:cxnSpLocks noChangeShapeType="1"/>
              <a:stCxn id="71685" idx="2"/>
              <a:endCxn id="71686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6" name="AutoShape 16"/>
            <p:cNvCxnSpPr>
              <a:cxnSpLocks noChangeShapeType="1"/>
              <a:stCxn id="71685" idx="2"/>
              <a:endCxn id="71688" idx="0"/>
            </p:cNvCxnSpPr>
            <p:nvPr/>
          </p:nvCxnSpPr>
          <p:spPr bwMode="auto">
            <a:xfrm flipH="1">
              <a:off x="3946" y="1958"/>
              <a:ext cx="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7" name="AutoShape 17"/>
            <p:cNvCxnSpPr>
              <a:cxnSpLocks noChangeShapeType="1"/>
              <a:stCxn id="71685" idx="2"/>
              <a:endCxn id="71687" idx="0"/>
            </p:cNvCxnSpPr>
            <p:nvPr/>
          </p:nvCxnSpPr>
          <p:spPr bwMode="auto">
            <a:xfrm flipH="1">
              <a:off x="3189" y="1958"/>
              <a:ext cx="75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8" name="AutoShape 18"/>
            <p:cNvCxnSpPr>
              <a:cxnSpLocks noChangeShapeType="1"/>
              <a:stCxn id="71686" idx="2"/>
              <a:endCxn id="71692" idx="0"/>
            </p:cNvCxnSpPr>
            <p:nvPr/>
          </p:nvCxnSpPr>
          <p:spPr bwMode="auto">
            <a:xfrm>
              <a:off x="4485" y="2592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9" name="AutoShape 19"/>
            <p:cNvCxnSpPr>
              <a:cxnSpLocks noChangeShapeType="1"/>
              <a:stCxn id="71687" idx="2"/>
              <a:endCxn id="71689" idx="0"/>
            </p:cNvCxnSpPr>
            <p:nvPr/>
          </p:nvCxnSpPr>
          <p:spPr bwMode="auto">
            <a:xfrm flipH="1">
              <a:off x="2805" y="2592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0" name="AutoShape 20"/>
            <p:cNvCxnSpPr>
              <a:cxnSpLocks noChangeShapeType="1"/>
              <a:stCxn id="71689" idx="2"/>
              <a:endCxn id="71693" idx="0"/>
            </p:cNvCxnSpPr>
            <p:nvPr/>
          </p:nvCxnSpPr>
          <p:spPr bwMode="auto">
            <a:xfrm flipH="1">
              <a:off x="2778" y="3120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1" name="AutoShape 21"/>
            <p:cNvCxnSpPr>
              <a:cxnSpLocks noChangeShapeType="1"/>
              <a:stCxn id="71687" idx="2"/>
              <a:endCxn id="71691" idx="0"/>
            </p:cNvCxnSpPr>
            <p:nvPr/>
          </p:nvCxnSpPr>
          <p:spPr bwMode="auto">
            <a:xfrm flipH="1">
              <a:off x="3184" y="2592"/>
              <a:ext cx="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2" name="AutoShape 22"/>
            <p:cNvCxnSpPr>
              <a:cxnSpLocks noChangeShapeType="1"/>
              <a:stCxn id="71687" idx="2"/>
              <a:endCxn id="71690" idx="0"/>
            </p:cNvCxnSpPr>
            <p:nvPr/>
          </p:nvCxnSpPr>
          <p:spPr bwMode="auto">
            <a:xfrm>
              <a:off x="3189" y="2592"/>
              <a:ext cx="57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3" name="AutoShape 23"/>
            <p:cNvCxnSpPr>
              <a:cxnSpLocks noChangeShapeType="1"/>
              <a:stCxn id="71690" idx="2"/>
              <a:endCxn id="71694" idx="0"/>
            </p:cNvCxnSpPr>
            <p:nvPr/>
          </p:nvCxnSpPr>
          <p:spPr bwMode="auto">
            <a:xfrm>
              <a:off x="3765" y="3120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152400" y="2144713"/>
            <a:ext cx="1520825" cy="22098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id</a:t>
            </a:r>
            <a:r>
              <a:rPr lang="en-US" dirty="0"/>
              <a:t> </a:t>
            </a:r>
            <a:endParaRPr lang="en-US" sz="1800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899592" y="5157192"/>
            <a:ext cx="5032896" cy="72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Parse tree gives a </a:t>
            </a:r>
          </a:p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meaning to the string</a:t>
            </a:r>
          </a:p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            (</a:t>
            </a:r>
            <a:r>
              <a:rPr lang="en-US" sz="2400" b="1" kern="0" dirty="0" err="1">
                <a:solidFill>
                  <a:schemeClr val="accent2"/>
                </a:solidFill>
                <a:sym typeface="Symbol" charset="2"/>
              </a:rPr>
              <a:t>id+id</a:t>
            </a: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)*id      </a:t>
            </a:r>
            <a:r>
              <a:rPr lang="en-US" sz="2400" b="1" kern="0" dirty="0" err="1">
                <a:solidFill>
                  <a:schemeClr val="accent2"/>
                </a:solidFill>
                <a:sym typeface="Symbol" charset="2"/>
              </a:rPr>
              <a:t>vs</a:t>
            </a: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      id+(id*id)</a:t>
            </a:r>
          </a:p>
        </p:txBody>
      </p:sp>
    </p:spTree>
    <p:extLst>
      <p:ext uri="{BB962C8B-B14F-4D97-AF65-F5344CB8AC3E}">
        <p14:creationId xmlns:p14="http://schemas.microsoft.com/office/powerpoint/2010/main" val="11659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  <p:bldP spid="27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Rightmost derivation for</a:t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057400"/>
            <a:ext cx="27432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305-8C68-CD41-9BC8-3C2C6F32F372}" type="slidenum">
              <a:rPr lang="en-US"/>
              <a:pPr/>
              <a:t>13</a:t>
            </a:fld>
            <a:endParaRPr lang="en-US"/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52400" y="2144713"/>
            <a:ext cx="1520825" cy="22098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/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id</a:t>
            </a:r>
            <a:r>
              <a:rPr lang="en-US"/>
              <a:t> </a:t>
            </a:r>
            <a:endParaRPr lang="en-US" sz="1800"/>
          </a:p>
        </p:txBody>
      </p:sp>
      <p:grpSp>
        <p:nvGrpSpPr>
          <p:cNvPr id="188424" name="Group 8"/>
          <p:cNvGrpSpPr>
            <a:grpSpLocks/>
          </p:cNvGrpSpPr>
          <p:nvPr/>
        </p:nvGrpSpPr>
        <p:grpSpPr bwMode="auto">
          <a:xfrm>
            <a:off x="5791200" y="2590800"/>
            <a:ext cx="3181350" cy="3140075"/>
            <a:chOff x="2640" y="1670"/>
            <a:chExt cx="2004" cy="1978"/>
          </a:xfrm>
        </p:grpSpPr>
        <p:sp>
          <p:nvSpPr>
            <p:cNvPr id="188425" name="Text Box 9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7" name="Text Box 11"/>
            <p:cNvSpPr txBox="1">
              <a:spLocks noChangeArrowheads="1"/>
            </p:cNvSpPr>
            <p:nvPr/>
          </p:nvSpPr>
          <p:spPr bwMode="auto">
            <a:xfrm>
              <a:off x="3072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8" name="Text Box 12"/>
            <p:cNvSpPr txBox="1">
              <a:spLocks noChangeArrowheads="1"/>
            </p:cNvSpPr>
            <p:nvPr/>
          </p:nvSpPr>
          <p:spPr bwMode="auto">
            <a:xfrm>
              <a:off x="3840" y="23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30" name="Text Box 1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31" name="Text Box 15"/>
            <p:cNvSpPr txBox="1">
              <a:spLocks noChangeArrowheads="1"/>
            </p:cNvSpPr>
            <p:nvPr/>
          </p:nvSpPr>
          <p:spPr bwMode="auto">
            <a:xfrm>
              <a:off x="3072" y="288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88432" name="Text Box 16"/>
            <p:cNvSpPr txBox="1">
              <a:spLocks noChangeArrowheads="1"/>
            </p:cNvSpPr>
            <p:nvPr/>
          </p:nvSpPr>
          <p:spPr bwMode="auto">
            <a:xfrm>
              <a:off x="4368" y="28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188433" name="Text Box 17"/>
            <p:cNvSpPr txBox="1">
              <a:spLocks noChangeArrowheads="1"/>
            </p:cNvSpPr>
            <p:nvPr/>
          </p:nvSpPr>
          <p:spPr bwMode="auto">
            <a:xfrm>
              <a:off x="2640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3648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88435" name="AutoShape 19"/>
            <p:cNvCxnSpPr>
              <a:cxnSpLocks noChangeShapeType="1"/>
              <a:stCxn id="188425" idx="2"/>
              <a:endCxn id="188426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6" name="AutoShape 20"/>
            <p:cNvCxnSpPr>
              <a:cxnSpLocks noChangeShapeType="1"/>
              <a:stCxn id="188425" idx="2"/>
              <a:endCxn id="188428" idx="0"/>
            </p:cNvCxnSpPr>
            <p:nvPr/>
          </p:nvCxnSpPr>
          <p:spPr bwMode="auto">
            <a:xfrm flipH="1">
              <a:off x="3946" y="1958"/>
              <a:ext cx="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7" name="AutoShape 21"/>
            <p:cNvCxnSpPr>
              <a:cxnSpLocks noChangeShapeType="1"/>
              <a:stCxn id="188425" idx="2"/>
              <a:endCxn id="188427" idx="0"/>
            </p:cNvCxnSpPr>
            <p:nvPr/>
          </p:nvCxnSpPr>
          <p:spPr bwMode="auto">
            <a:xfrm flipH="1">
              <a:off x="3189" y="1958"/>
              <a:ext cx="75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8" name="AutoShape 22"/>
            <p:cNvCxnSpPr>
              <a:cxnSpLocks noChangeShapeType="1"/>
              <a:stCxn id="188426" idx="2"/>
              <a:endCxn id="188432" idx="0"/>
            </p:cNvCxnSpPr>
            <p:nvPr/>
          </p:nvCxnSpPr>
          <p:spPr bwMode="auto">
            <a:xfrm>
              <a:off x="4485" y="2592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9" name="AutoShape 23"/>
            <p:cNvCxnSpPr>
              <a:cxnSpLocks noChangeShapeType="1"/>
              <a:stCxn id="188427" idx="2"/>
              <a:endCxn id="188429" idx="0"/>
            </p:cNvCxnSpPr>
            <p:nvPr/>
          </p:nvCxnSpPr>
          <p:spPr bwMode="auto">
            <a:xfrm flipH="1">
              <a:off x="2805" y="2592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0" name="AutoShape 24"/>
            <p:cNvCxnSpPr>
              <a:cxnSpLocks noChangeShapeType="1"/>
              <a:stCxn id="188429" idx="2"/>
              <a:endCxn id="188433" idx="0"/>
            </p:cNvCxnSpPr>
            <p:nvPr/>
          </p:nvCxnSpPr>
          <p:spPr bwMode="auto">
            <a:xfrm flipH="1">
              <a:off x="2778" y="3120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1" name="AutoShape 25"/>
            <p:cNvCxnSpPr>
              <a:cxnSpLocks noChangeShapeType="1"/>
              <a:stCxn id="188427" idx="2"/>
              <a:endCxn id="188431" idx="0"/>
            </p:cNvCxnSpPr>
            <p:nvPr/>
          </p:nvCxnSpPr>
          <p:spPr bwMode="auto">
            <a:xfrm flipH="1">
              <a:off x="3184" y="2592"/>
              <a:ext cx="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2" name="AutoShape 26"/>
            <p:cNvCxnSpPr>
              <a:cxnSpLocks noChangeShapeType="1"/>
              <a:stCxn id="188427" idx="2"/>
              <a:endCxn id="188430" idx="0"/>
            </p:cNvCxnSpPr>
            <p:nvPr/>
          </p:nvCxnSpPr>
          <p:spPr bwMode="auto">
            <a:xfrm>
              <a:off x="3189" y="2592"/>
              <a:ext cx="57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3" name="AutoShape 27"/>
            <p:cNvCxnSpPr>
              <a:cxnSpLocks noChangeShapeType="1"/>
              <a:stCxn id="188430" idx="2"/>
              <a:endCxn id="188434" idx="0"/>
            </p:cNvCxnSpPr>
            <p:nvPr/>
          </p:nvCxnSpPr>
          <p:spPr bwMode="auto">
            <a:xfrm>
              <a:off x="3765" y="3120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70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Rightmost vs. Leftmost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20"/>
            <a:ext cx="7772400" cy="4114800"/>
          </a:xfrm>
        </p:spPr>
        <p:txBody>
          <a:bodyPr/>
          <a:lstStyle/>
          <a:p>
            <a:r>
              <a:rPr lang="en-CA" dirty="0"/>
              <a:t>Note that rightmost and leftmost derivations have the same parse tree</a:t>
            </a:r>
          </a:p>
          <a:p>
            <a:pPr lvl="1"/>
            <a:r>
              <a:rPr lang="en-CA" dirty="0"/>
              <a:t>Every parse tree has a rightmost and a leftmost derivation</a:t>
            </a:r>
          </a:p>
          <a:p>
            <a:pPr lvl="1"/>
            <a:r>
              <a:rPr lang="en-CA" dirty="0"/>
              <a:t>Important in resolving ambiguity</a:t>
            </a:r>
          </a:p>
          <a:p>
            <a:pPr lvl="1"/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a CFG for a PL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First write (or read) a reference grammar of what you want to be valid programs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 now, we only worry about the structure, so the reference grammar might choose to over-generate in certain cases (e.g. </a:t>
            </a:r>
            <a:r>
              <a:rPr lang="en-US" sz="2400" dirty="0">
                <a:latin typeface="Courier" charset="0"/>
              </a:rPr>
              <a:t>bool x = 20;</a:t>
            </a:r>
            <a:r>
              <a:rPr lang="en-US" sz="2800" dirty="0"/>
              <a:t> 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Convert the reference grammar to a CFG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7423-FF06-534F-899C-C4A0E6D40CF8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7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+ E { $$ = $1 + $3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* E { $$ = $1 * $3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 { $$ = $2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- E { $$ = -1 * $2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id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{ $$ = $1 }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5B6C-2605-6C4D-B8BD-DB2C569D7F0E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5651502" y="2590800"/>
            <a:ext cx="3492501" cy="3171826"/>
            <a:chOff x="2552" y="1670"/>
            <a:chExt cx="2200" cy="1998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072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840" y="23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072" y="288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4248" y="2833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id(5)</a:t>
              </a:r>
              <a:endParaRPr lang="en-US" dirty="0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552" y="3377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id(2)</a:t>
              </a:r>
              <a:endParaRPr lang="en-US" dirty="0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505" y="3377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id(3)</a:t>
              </a:r>
              <a:endParaRPr lang="en-US" dirty="0"/>
            </a:p>
          </p:txBody>
        </p:sp>
        <p:cxnSp>
          <p:nvCxnSpPr>
            <p:cNvPr id="17" name="AutoShape 19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20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3946" y="1958"/>
              <a:ext cx="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1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3189" y="1958"/>
              <a:ext cx="75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2"/>
            <p:cNvCxnSpPr>
              <a:cxnSpLocks noChangeShapeType="1"/>
              <a:stCxn id="8" idx="2"/>
              <a:endCxn id="14" idx="0"/>
            </p:cNvCxnSpPr>
            <p:nvPr/>
          </p:nvCxnSpPr>
          <p:spPr bwMode="auto">
            <a:xfrm>
              <a:off x="4485" y="2592"/>
              <a:ext cx="15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3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2805" y="2592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4"/>
            <p:cNvCxnSpPr>
              <a:cxnSpLocks noChangeShapeType="1"/>
              <a:stCxn id="11" idx="2"/>
              <a:endCxn id="15" idx="0"/>
            </p:cNvCxnSpPr>
            <p:nvPr/>
          </p:nvCxnSpPr>
          <p:spPr bwMode="auto">
            <a:xfrm flipH="1">
              <a:off x="2804" y="3120"/>
              <a:ext cx="1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5"/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 flipH="1">
              <a:off x="3184" y="2592"/>
              <a:ext cx="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26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3189" y="2592"/>
              <a:ext cx="57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7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 flipH="1">
              <a:off x="3757" y="3120"/>
              <a:ext cx="7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5364088" y="45091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92280" y="45091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84168" y="35730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4440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36296" y="24208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18C747-9E41-2F42-9689-BF089AAF819B}"/>
              </a:ext>
            </a:extLst>
          </p:cNvPr>
          <p:cNvGrpSpPr/>
          <p:nvPr/>
        </p:nvGrpSpPr>
        <p:grpSpPr>
          <a:xfrm>
            <a:off x="983213" y="2058744"/>
            <a:ext cx="2436659" cy="532056"/>
            <a:chOff x="983213" y="2058744"/>
            <a:chExt cx="2436659" cy="5320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A5EB35-0DDB-2640-9D7B-5CCC5D855646}"/>
                </a:ext>
              </a:extLst>
            </p:cNvPr>
            <p:cNvSpPr/>
            <p:nvPr/>
          </p:nvSpPr>
          <p:spPr bwMode="auto">
            <a:xfrm>
              <a:off x="983213" y="2060848"/>
              <a:ext cx="432048" cy="5299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3EC4E9B-12EA-B440-9068-D0D1C18540B2}"/>
                </a:ext>
              </a:extLst>
            </p:cNvPr>
            <p:cNvSpPr/>
            <p:nvPr/>
          </p:nvSpPr>
          <p:spPr bwMode="auto">
            <a:xfrm>
              <a:off x="2987824" y="2058744"/>
              <a:ext cx="432048" cy="5299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C2339F3C-161B-6B4D-BF9F-F30867CBFA87}"/>
                </a:ext>
              </a:extLst>
            </p:cNvPr>
            <p:cNvCxnSpPr>
              <a:stCxn id="34" idx="0"/>
              <a:endCxn id="2" idx="0"/>
            </p:cNvCxnSpPr>
            <p:nvPr/>
          </p:nvCxnSpPr>
          <p:spPr bwMode="auto">
            <a:xfrm rot="16200000" flipH="1" flipV="1">
              <a:off x="2200491" y="1057490"/>
              <a:ext cx="2104" cy="2004611"/>
            </a:xfrm>
            <a:prstGeom prst="curvedConnector3">
              <a:avLst>
                <a:gd name="adj1" fmla="val -201118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C876895-A374-C14C-82C8-A31B23ED6BAF}"/>
              </a:ext>
            </a:extLst>
          </p:cNvPr>
          <p:cNvGrpSpPr/>
          <p:nvPr/>
        </p:nvGrpSpPr>
        <p:grpSpPr>
          <a:xfrm>
            <a:off x="1769494" y="2056640"/>
            <a:ext cx="2436659" cy="532056"/>
            <a:chOff x="983213" y="2058744"/>
            <a:chExt cx="2436659" cy="53205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73A5C4-DB46-634B-A20D-126192D0A569}"/>
                </a:ext>
              </a:extLst>
            </p:cNvPr>
            <p:cNvSpPr/>
            <p:nvPr/>
          </p:nvSpPr>
          <p:spPr bwMode="auto">
            <a:xfrm>
              <a:off x="983213" y="2060848"/>
              <a:ext cx="432048" cy="5299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DC1609-6FEA-FA45-98E1-8E438750CD0E}"/>
                </a:ext>
              </a:extLst>
            </p:cNvPr>
            <p:cNvSpPr/>
            <p:nvPr/>
          </p:nvSpPr>
          <p:spPr bwMode="auto">
            <a:xfrm>
              <a:off x="2987824" y="2058744"/>
              <a:ext cx="432048" cy="5299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06336E4C-1F5C-194F-8A81-CF9B40686E2E}"/>
                </a:ext>
              </a:extLst>
            </p:cNvPr>
            <p:cNvCxnSpPr>
              <a:stCxn id="44" idx="0"/>
              <a:endCxn id="43" idx="0"/>
            </p:cNvCxnSpPr>
            <p:nvPr/>
          </p:nvCxnSpPr>
          <p:spPr bwMode="auto">
            <a:xfrm rot="16200000" flipH="1" flipV="1">
              <a:off x="2200491" y="1057490"/>
              <a:ext cx="2104" cy="2004611"/>
            </a:xfrm>
            <a:prstGeom prst="curvedConnector3">
              <a:avLst>
                <a:gd name="adj1" fmla="val -201118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B6F653-A489-F442-9C94-CBB148067594}"/>
              </a:ext>
            </a:extLst>
          </p:cNvPr>
          <p:cNvGrpSpPr/>
          <p:nvPr/>
        </p:nvGrpSpPr>
        <p:grpSpPr>
          <a:xfrm>
            <a:off x="2417566" y="2028519"/>
            <a:ext cx="2436659" cy="532056"/>
            <a:chOff x="983213" y="2058744"/>
            <a:chExt cx="2436659" cy="53205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876C71-B1B2-4444-BC45-69E174860E57}"/>
                </a:ext>
              </a:extLst>
            </p:cNvPr>
            <p:cNvSpPr/>
            <p:nvPr/>
          </p:nvSpPr>
          <p:spPr bwMode="auto">
            <a:xfrm>
              <a:off x="983213" y="2060848"/>
              <a:ext cx="432048" cy="5299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4932A8-E1ED-4446-AC4D-4CC3C0ED10AD}"/>
                </a:ext>
              </a:extLst>
            </p:cNvPr>
            <p:cNvSpPr/>
            <p:nvPr/>
          </p:nvSpPr>
          <p:spPr bwMode="auto">
            <a:xfrm>
              <a:off x="2987824" y="2058744"/>
              <a:ext cx="432048" cy="5299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49" name="Curved Connector 48">
              <a:extLst>
                <a:ext uri="{FF2B5EF4-FFF2-40B4-BE49-F238E27FC236}">
                  <a16:creationId xmlns:a16="http://schemas.microsoft.com/office/drawing/2014/main" id="{1433E95F-E1CF-4947-B890-824387D5AB8A}"/>
                </a:ext>
              </a:extLst>
            </p:cNvPr>
            <p:cNvCxnSpPr>
              <a:stCxn id="48" idx="0"/>
              <a:endCxn id="47" idx="0"/>
            </p:cNvCxnSpPr>
            <p:nvPr/>
          </p:nvCxnSpPr>
          <p:spPr bwMode="auto">
            <a:xfrm rot="16200000" flipH="1" flipV="1">
              <a:off x="2200491" y="1057490"/>
              <a:ext cx="2104" cy="2004611"/>
            </a:xfrm>
            <a:prstGeom prst="curvedConnector3">
              <a:avLst>
                <a:gd name="adj1" fmla="val -201118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FDE4C4-25CD-B946-940F-FA29FA573D12}"/>
              </a:ext>
            </a:extLst>
          </p:cNvPr>
          <p:cNvGrpSpPr/>
          <p:nvPr/>
        </p:nvGrpSpPr>
        <p:grpSpPr>
          <a:xfrm>
            <a:off x="5702643" y="3903080"/>
            <a:ext cx="1993561" cy="532395"/>
            <a:chOff x="5702643" y="3903080"/>
            <a:chExt cx="1993561" cy="532395"/>
          </a:xfrm>
        </p:grpSpPr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FB72E6DF-3EC2-8243-B264-F76CB35B7576}"/>
                </a:ext>
              </a:extLst>
            </p:cNvPr>
            <p:cNvCxnSpPr/>
            <p:nvPr/>
          </p:nvCxnSpPr>
          <p:spPr bwMode="auto">
            <a:xfrm rot="5400000" flipH="1" flipV="1">
              <a:off x="5685604" y="4036911"/>
              <a:ext cx="415603" cy="381526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E4B43CD2-4D31-464D-9CA6-8B2D61B5CB76}"/>
                </a:ext>
              </a:extLst>
            </p:cNvPr>
            <p:cNvCxnSpPr/>
            <p:nvPr/>
          </p:nvCxnSpPr>
          <p:spPr bwMode="auto">
            <a:xfrm rot="10800000">
              <a:off x="6944257" y="3903080"/>
              <a:ext cx="751947" cy="453641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9632" name="Group 69631">
            <a:extLst>
              <a:ext uri="{FF2B5EF4-FFF2-40B4-BE49-F238E27FC236}">
                <a16:creationId xmlns:a16="http://schemas.microsoft.com/office/drawing/2014/main" id="{E3EC1549-B20B-DB4B-8D8C-1B484888CB81}"/>
              </a:ext>
            </a:extLst>
          </p:cNvPr>
          <p:cNvGrpSpPr/>
          <p:nvPr/>
        </p:nvGrpSpPr>
        <p:grpSpPr>
          <a:xfrm>
            <a:off x="6661947" y="2819400"/>
            <a:ext cx="2057401" cy="777875"/>
            <a:chOff x="6661947" y="2819400"/>
            <a:chExt cx="2057401" cy="777875"/>
          </a:xfrm>
        </p:grpSpPr>
        <p:cxnSp>
          <p:nvCxnSpPr>
            <p:cNvPr id="56" name="Curved Connector 55">
              <a:extLst>
                <a:ext uri="{FF2B5EF4-FFF2-40B4-BE49-F238E27FC236}">
                  <a16:creationId xmlns:a16="http://schemas.microsoft.com/office/drawing/2014/main" id="{59F6A5EF-19F7-FA4E-BE89-62D39DF2A977}"/>
                </a:ext>
              </a:extLst>
            </p:cNvPr>
            <p:cNvCxnSpPr>
              <a:cxnSpLocks/>
              <a:stCxn id="9" idx="0"/>
              <a:endCxn id="7" idx="1"/>
            </p:cNvCxnSpPr>
            <p:nvPr/>
          </p:nvCxnSpPr>
          <p:spPr bwMode="auto">
            <a:xfrm rot="5400000" flipH="1" flipV="1">
              <a:off x="6782200" y="2699147"/>
              <a:ext cx="777875" cy="1018382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64863535-7857-D047-B947-5CC1049BE784}"/>
                </a:ext>
              </a:extLst>
            </p:cNvPr>
            <p:cNvCxnSpPr>
              <a:cxnSpLocks/>
              <a:stCxn id="8" idx="0"/>
              <a:endCxn id="7" idx="3"/>
            </p:cNvCxnSpPr>
            <p:nvPr/>
          </p:nvCxnSpPr>
          <p:spPr bwMode="auto">
            <a:xfrm rot="16200000" flipV="1">
              <a:off x="7995845" y="2873772"/>
              <a:ext cx="777875" cy="669131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8702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Notation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CFG notation</a:t>
            </a:r>
          </a:p>
          <a:p>
            <a:pPr lvl="1">
              <a:buFontTx/>
              <a:buNone/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/>
              <a:t> E * E</a:t>
            </a:r>
            <a:r>
              <a:rPr lang="en-US" sz="2400" dirty="0"/>
              <a:t> </a:t>
            </a:r>
          </a:p>
          <a:p>
            <a:pPr lvl="1">
              <a:buFontTx/>
              <a:buNone/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/>
              <a:t> E + E</a:t>
            </a:r>
          </a:p>
          <a:p>
            <a:r>
              <a:rPr lang="en-US" dirty="0"/>
              <a:t>Backus </a:t>
            </a:r>
            <a:r>
              <a:rPr lang="en-US" dirty="0" err="1"/>
              <a:t>Naur</a:t>
            </a:r>
            <a:r>
              <a:rPr lang="en-US" dirty="0"/>
              <a:t> notation</a:t>
            </a:r>
          </a:p>
          <a:p>
            <a:pPr lvl="1">
              <a:buFontTx/>
              <a:buNone/>
            </a:pPr>
            <a:r>
              <a:rPr lang="en-US" dirty="0"/>
              <a:t>E ::= E * E | E + E  </a:t>
            </a:r>
          </a:p>
          <a:p>
            <a:pPr lvl="1">
              <a:buFontTx/>
              <a:buNone/>
            </a:pPr>
            <a:r>
              <a:rPr lang="en-US" dirty="0"/>
              <a:t>(an or-list of right hand sides)</a:t>
            </a:r>
          </a:p>
          <a:p>
            <a:pPr lvl="1">
              <a:buFontTx/>
              <a:buNone/>
            </a:pPr>
            <a:r>
              <a:rPr lang="en-US" dirty="0"/>
              <a:t>Also:</a:t>
            </a:r>
          </a:p>
          <a:p>
            <a:pPr lvl="1">
              <a:buFontTx/>
              <a:buNone/>
            </a:pPr>
            <a:r>
              <a:rPr lang="en-US" dirty="0">
                <a:latin typeface="Anonymous Pro" panose="02060609030202000504" pitchFamily="49" charset="0"/>
                <a:ea typeface="Anonymous Pro" panose="02060609030202000504" pitchFamily="49" charset="0"/>
              </a:rPr>
              <a:t>E = E “*” E | E “+” 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752-E4C8-0445-8824-90025461059E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3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3535-5DE8-164B-AE23-9113A8D04F8C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55315" name="Group 19"/>
          <p:cNvGrpSpPr>
            <a:grpSpLocks/>
          </p:cNvGrpSpPr>
          <p:nvPr/>
        </p:nvGrpSpPr>
        <p:grpSpPr bwMode="auto">
          <a:xfrm>
            <a:off x="381000" y="2362200"/>
            <a:ext cx="8458200" cy="2916238"/>
            <a:chOff x="240" y="910"/>
            <a:chExt cx="5328" cy="1837"/>
          </a:xfrm>
        </p:grpSpPr>
        <p:sp>
          <p:nvSpPr>
            <p:cNvPr id="55300" name="Text Box 4"/>
            <p:cNvSpPr txBox="1">
              <a:spLocks noChangeArrowheads="1"/>
            </p:cNvSpPr>
            <p:nvPr/>
          </p:nvSpPr>
          <p:spPr bwMode="auto">
            <a:xfrm>
              <a:off x="960" y="1056"/>
              <a:ext cx="1104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Lexical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Analyzer</a:t>
              </a:r>
            </a:p>
          </p:txBody>
        </p:sp>
        <p:sp>
          <p:nvSpPr>
            <p:cNvPr id="55301" name="Text Box 5"/>
            <p:cNvSpPr txBox="1">
              <a:spLocks noChangeArrowheads="1"/>
            </p:cNvSpPr>
            <p:nvPr/>
          </p:nvSpPr>
          <p:spPr bwMode="auto">
            <a:xfrm>
              <a:off x="4416" y="1053"/>
              <a:ext cx="1152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Later Stages</a:t>
              </a:r>
            </a:p>
          </p:txBody>
        </p:sp>
        <p:sp>
          <p:nvSpPr>
            <p:cNvPr id="55302" name="Text Box 6"/>
            <p:cNvSpPr txBox="1">
              <a:spLocks noChangeArrowheads="1"/>
            </p:cNvSpPr>
            <p:nvPr/>
          </p:nvSpPr>
          <p:spPr bwMode="auto">
            <a:xfrm>
              <a:off x="2688" y="1059"/>
              <a:ext cx="1063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Parser</a:t>
              </a:r>
              <a:br>
                <a:rPr lang="en-US">
                  <a:latin typeface="Arial" charset="0"/>
                </a:rPr>
              </a:br>
              <a:endParaRPr lang="en-US">
                <a:latin typeface="Arial" charset="0"/>
              </a:endParaRPr>
            </a:p>
          </p:txBody>
        </p:sp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 flipV="1">
              <a:off x="2064" y="1152"/>
              <a:ext cx="57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 flipH="1">
              <a:off x="2064" y="1491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480" y="12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2102" y="910"/>
              <a:ext cx="4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token</a:t>
              </a:r>
              <a:endParaRPr lang="en-US" sz="2000">
                <a:latin typeface="Comic Sans MS" charset="0"/>
              </a:endParaRPr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2112" y="1268"/>
              <a:ext cx="4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next()</a:t>
              </a:r>
            </a:p>
          </p:txBody>
        </p:sp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>
              <a:off x="240" y="1091"/>
              <a:ext cx="65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source</a:t>
              </a:r>
              <a:br>
                <a:rPr lang="en-US" sz="2000"/>
              </a:br>
              <a:r>
                <a:rPr lang="en-US" sz="2000"/>
                <a:t>program</a:t>
              </a:r>
              <a:endParaRPr lang="en-US" sz="2000">
                <a:latin typeface="Comic Sans MS" charset="0"/>
              </a:endParaRPr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>
              <a:off x="3744" y="1347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0" name="Text Box 14"/>
            <p:cNvSpPr txBox="1">
              <a:spLocks noChangeArrowheads="1"/>
            </p:cNvSpPr>
            <p:nvPr/>
          </p:nvSpPr>
          <p:spPr bwMode="auto">
            <a:xfrm>
              <a:off x="3840" y="1107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parse tree</a:t>
              </a:r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 rot="16200000" flipH="1">
              <a:off x="1176" y="189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 rot="16200000" flipH="1">
              <a:off x="2904" y="189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>
              <a:off x="960" y="2211"/>
              <a:ext cx="1104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Lexical Errors</a:t>
              </a:r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2688" y="2211"/>
              <a:ext cx="1056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Syntax Errors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1601" y="3356992"/>
            <a:ext cx="124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</a:rPr>
              <a:t>String of characters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81921" y="3430741"/>
            <a:ext cx="182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</a:rPr>
              <a:t>flex: </a:t>
            </a:r>
            <a:r>
              <a:rPr lang="en-CA" sz="1800" b="1" dirty="0" err="1">
                <a:solidFill>
                  <a:srgbClr val="FF0000"/>
                </a:solidFill>
              </a:rPr>
              <a:t>yylex</a:t>
            </a:r>
            <a:r>
              <a:rPr lang="en-CA" sz="1800" b="1" dirty="0">
                <a:solidFill>
                  <a:srgbClr val="FF0000"/>
                </a:solidFill>
              </a:rPr>
              <a:t>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7990656" cy="4114800"/>
          </a:xfrm>
        </p:spPr>
        <p:txBody>
          <a:bodyPr/>
          <a:lstStyle/>
          <a:p>
            <a:r>
              <a:rPr lang="en-CA" dirty="0"/>
              <a:t>Not all string of tokens are valid programs</a:t>
            </a:r>
          </a:p>
          <a:p>
            <a:r>
              <a:rPr lang="en-CA" dirty="0"/>
              <a:t>Parser distinguishes between valid and invalid programs</a:t>
            </a:r>
          </a:p>
          <a:p>
            <a:r>
              <a:rPr lang="en-CA" dirty="0"/>
              <a:t>We need </a:t>
            </a:r>
          </a:p>
          <a:p>
            <a:pPr lvl="1"/>
            <a:r>
              <a:rPr lang="en-CA" dirty="0"/>
              <a:t>A language for describing valid string of tokens</a:t>
            </a:r>
          </a:p>
          <a:p>
            <a:pPr lvl="1"/>
            <a:r>
              <a:rPr lang="en-CA" dirty="0"/>
              <a:t>A method for distinguishing valid from invalid 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Programming languages have recursive structure </a:t>
            </a:r>
          </a:p>
          <a:p>
            <a:r>
              <a:rPr lang="en-CA" dirty="0"/>
              <a:t>An EXP is …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Context Free Grammars are natural notation for the recursive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18080" y="2996952"/>
            <a:ext cx="24382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dirty="0">
                <a:solidFill>
                  <a:schemeClr val="accent2"/>
                </a:solidFill>
              </a:rPr>
              <a:t>while</a:t>
            </a:r>
            <a:r>
              <a:rPr lang="en-CA" dirty="0"/>
              <a:t> EXP </a:t>
            </a:r>
            <a:r>
              <a:rPr lang="en-CA" dirty="0">
                <a:solidFill>
                  <a:schemeClr val="accent2"/>
                </a:solidFill>
              </a:rPr>
              <a:t>do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	EXP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0096" y="3011468"/>
            <a:ext cx="29340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dirty="0">
                <a:solidFill>
                  <a:schemeClr val="accent2"/>
                </a:solidFill>
              </a:rPr>
              <a:t>if</a:t>
            </a:r>
            <a:r>
              <a:rPr lang="en-CA" dirty="0"/>
              <a:t> EXP  </a:t>
            </a:r>
            <a:r>
              <a:rPr lang="en-CA" dirty="0">
                <a:solidFill>
                  <a:schemeClr val="accent2"/>
                </a:solidFill>
              </a:rPr>
              <a:t>then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	EXP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else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	EXP</a:t>
            </a:r>
          </a:p>
        </p:txBody>
      </p:sp>
    </p:spTree>
    <p:extLst>
      <p:ext uri="{BB962C8B-B14F-4D97-AF65-F5344CB8AC3E}">
        <p14:creationId xmlns:p14="http://schemas.microsoft.com/office/powerpoint/2010/main" val="319323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A CFG consists of</a:t>
                </a:r>
              </a:p>
              <a:p>
                <a:pPr lvl="1"/>
                <a:r>
                  <a:rPr lang="en-CA" dirty="0"/>
                  <a:t>A set of terminals  </a:t>
                </a:r>
                <a:r>
                  <a:rPr lang="en-CA" dirty="0">
                    <a:solidFill>
                      <a:schemeClr val="accent2"/>
                    </a:solidFill>
                  </a:rPr>
                  <a:t>T</a:t>
                </a:r>
                <a:endParaRPr lang="en-CA" dirty="0"/>
              </a:p>
              <a:p>
                <a:pPr lvl="1"/>
                <a:r>
                  <a:rPr lang="en-CA" dirty="0"/>
                  <a:t>A set on non-terminals    </a:t>
                </a:r>
                <a:r>
                  <a:rPr lang="en-CA" dirty="0">
                    <a:solidFill>
                      <a:schemeClr val="accent2"/>
                    </a:solidFill>
                  </a:rPr>
                  <a:t>N</a:t>
                </a:r>
              </a:p>
              <a:p>
                <a:pPr lvl="1"/>
                <a:r>
                  <a:rPr lang="en-CA" dirty="0"/>
                  <a:t>A start symbol   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N</a:t>
                </a:r>
                <a:endParaRPr lang="en-CA" dirty="0"/>
              </a:p>
              <a:p>
                <a:pPr lvl="1"/>
                <a:r>
                  <a:rPr lang="en-CA" dirty="0"/>
                  <a:t>A set of  productions   </a:t>
                </a:r>
                <a:r>
                  <a:rPr lang="en-CA" dirty="0">
                    <a:solidFill>
                      <a:schemeClr val="accent2"/>
                    </a:solidFill>
                  </a:rPr>
                  <a:t> X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…</a:t>
                </a:r>
                <a:r>
                  <a:rPr lang="en-CA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 err="1">
                    <a:solidFill>
                      <a:schemeClr val="accent2"/>
                    </a:solidFill>
                  </a:rPr>
                  <a:t>n</a:t>
                </a:r>
                <a:endParaRPr lang="en-CA" baseline="-25000" dirty="0"/>
              </a:p>
              <a:p>
                <a:pPr marL="457200" lvl="1" indent="0">
                  <a:buNone/>
                </a:pPr>
                <a:r>
                  <a:rPr lang="en-CA" baseline="-25000" dirty="0"/>
                  <a:t>                                                                       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CA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N</a:t>
                </a:r>
                <a:r>
                  <a:rPr lang="en-CA" dirty="0"/>
                  <a:t> </a:t>
                </a:r>
              </a:p>
              <a:p>
                <a:pPr marL="457200" lvl="1" indent="0">
                  <a:buNone/>
                </a:pPr>
                <a:r>
                  <a:rPr lang="en-CA" dirty="0"/>
                  <a:t>                                               </a:t>
                </a:r>
                <a:r>
                  <a:rPr lang="en-CA" dirty="0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i</a:t>
                </a:r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N U T</a:t>
                </a:r>
                <a:r>
                  <a:rPr lang="en-CA" dirty="0"/>
                  <a:t> </a:t>
                </a:r>
                <a:r>
                  <a:rPr lang="en-CA" dirty="0">
                    <a:solidFill>
                      <a:schemeClr val="accent2"/>
                    </a:solidFill>
                  </a:rPr>
                  <a:t>U {</a:t>
                </a:r>
                <a:r>
                  <a:rPr lang="el-GR" dirty="0">
                    <a:solidFill>
                      <a:schemeClr val="accent2"/>
                    </a:solidFill>
                  </a:rPr>
                  <a:t>ε</a:t>
                </a:r>
                <a:r>
                  <a:rPr lang="en-CA" dirty="0">
                    <a:solidFill>
                      <a:schemeClr val="accent2"/>
                    </a:solidFill>
                  </a:rPr>
                  <a:t>}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18" t="-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/>
                          </a:rPr>
                          <m:t>(</m:t>
                        </m:r>
                      </m:e>
                      <m:sup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CA" b="0" i="1" smtClean="0">
                        <a:latin typeface="Cambria Math"/>
                      </a:rPr>
                      <m:t> | </m:t>
                    </m:r>
                    <m:r>
                      <a:rPr lang="en-CA" b="0" i="1" smtClean="0">
                        <a:latin typeface="Cambria Math"/>
                      </a:rPr>
                      <m:t>𝑖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CA" dirty="0"/>
                  <a:t> }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       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( S )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        S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:r>
                  <a:rPr lang="el-GR" dirty="0">
                    <a:solidFill>
                      <a:schemeClr val="accent2"/>
                    </a:solidFill>
                  </a:rPr>
                  <a:t>ε</a:t>
                </a:r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18" t="-16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5936" y="3645024"/>
            <a:ext cx="166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2800" dirty="0">
                <a:solidFill>
                  <a:schemeClr val="accent2"/>
                </a:solidFill>
                <a:latin typeface="Candara" panose="020E0502030303020204" pitchFamily="34" charset="0"/>
              </a:rPr>
              <a:t>N = {S}</a:t>
            </a:r>
            <a:endParaRPr lang="en-CA" sz="2800" dirty="0"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5936" y="4417948"/>
            <a:ext cx="2077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2800" dirty="0">
                <a:solidFill>
                  <a:schemeClr val="accent2"/>
                </a:solidFill>
                <a:latin typeface="Candara" panose="020E0502030303020204" pitchFamily="34" charset="0"/>
              </a:rPr>
              <a:t>T = { ( , ) }</a:t>
            </a:r>
            <a:endParaRPr lang="en-CA" sz="2800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32737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Productions:</a:t>
            </a:r>
          </a:p>
        </p:txBody>
      </p:sp>
    </p:spTree>
    <p:extLst>
      <p:ext uri="{BB962C8B-B14F-4D97-AF65-F5344CB8AC3E}">
        <p14:creationId xmlns:p14="http://schemas.microsoft.com/office/powerpoint/2010/main" val="240228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00808"/>
                <a:ext cx="7772400" cy="411480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Begin with string that has only start symbol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Replace any non-terminal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:r>
                  <a:rPr lang="en-CA" dirty="0"/>
                  <a:t> in the string by the right-hand side of some production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…Y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Repeat (2) until there is no non-terminals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00808"/>
                <a:ext cx="7772400" cy="4114800"/>
              </a:xfrm>
              <a:blipFill rotWithShape="1">
                <a:blip r:embed="rId2"/>
                <a:stretch>
                  <a:fillRect l="-2118" t="-2222" r="-1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35696" y="5085184"/>
                <a:ext cx="149391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( S )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:r>
                  <a:rPr lang="el-GR" dirty="0">
                    <a:solidFill>
                      <a:schemeClr val="accent2"/>
                    </a:solidFill>
                  </a:rPr>
                  <a:t>ε</a:t>
                </a:r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085184"/>
                <a:ext cx="1493912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6122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230216" y="4941168"/>
            <a:ext cx="557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7944" y="5238492"/>
            <a:ext cx="845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( S )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0496" y="5598532"/>
            <a:ext cx="1277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( ( S ) 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4784" y="5908100"/>
            <a:ext cx="1277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( (   ) )</a:t>
            </a:r>
          </a:p>
        </p:txBody>
      </p:sp>
    </p:spTree>
    <p:extLst>
      <p:ext uri="{BB962C8B-B14F-4D97-AF65-F5344CB8AC3E}">
        <p14:creationId xmlns:p14="http://schemas.microsoft.com/office/powerpoint/2010/main" val="22981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 of CFGs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Let </a:t>
                </a:r>
                <a:r>
                  <a:rPr lang="en-CA" dirty="0">
                    <a:solidFill>
                      <a:schemeClr val="accent2"/>
                    </a:solidFill>
                  </a:rPr>
                  <a:t>G</a:t>
                </a:r>
                <a:r>
                  <a:rPr lang="en-CA" dirty="0"/>
                  <a:t> be a context free grammar with start symbol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:r>
                  <a:rPr lang="en-CA" dirty="0"/>
                  <a:t>, and terminals </a:t>
                </a:r>
                <a:r>
                  <a:rPr lang="en-CA" dirty="0">
                    <a:solidFill>
                      <a:schemeClr val="accent2"/>
                    </a:solidFill>
                  </a:rPr>
                  <a:t>T</a:t>
                </a:r>
                <a:r>
                  <a:rPr lang="en-CA" dirty="0"/>
                  <a:t> </a:t>
                </a:r>
              </a:p>
              <a:p>
                <a:pPr lvl="1"/>
                <a:r>
                  <a:rPr lang="en-CA" dirty="0"/>
                  <a:t>The language </a:t>
                </a:r>
                <a:r>
                  <a:rPr lang="en-CA" dirty="0">
                    <a:solidFill>
                      <a:schemeClr val="accent2"/>
                    </a:solidFill>
                  </a:rPr>
                  <a:t>L(G)</a:t>
                </a:r>
                <a:r>
                  <a:rPr lang="en-CA" dirty="0"/>
                  <a:t> of </a:t>
                </a:r>
                <a:r>
                  <a:rPr lang="en-CA" dirty="0">
                    <a:solidFill>
                      <a:schemeClr val="accent2"/>
                    </a:solidFill>
                  </a:rPr>
                  <a:t>G</a:t>
                </a:r>
                <a:r>
                  <a:rPr lang="en-CA" dirty="0"/>
                  <a:t> is:</a:t>
                </a:r>
              </a:p>
              <a:p>
                <a:pPr lvl="1"/>
                <a:endParaRPr lang="en-CA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∀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^ 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sSup>
                        <m:sSup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</m:e>
                        <m:sup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CA" sz="2800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CA" sz="2800" dirty="0">
                    <a:solidFill>
                      <a:schemeClr val="accent2"/>
                    </a:solidFill>
                  </a:rPr>
                  <a:t>{</a:t>
                </a:r>
                <a:r>
                  <a:rPr lang="el-GR" sz="2800" dirty="0">
                    <a:solidFill>
                      <a:schemeClr val="accent2"/>
                    </a:solidFill>
                  </a:rPr>
                  <a:t>ε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, (), (()), ((())), …}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18" t="-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Derivation and Parse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844824"/>
                <a:ext cx="7772400" cy="4114800"/>
              </a:xfrm>
            </p:spPr>
            <p:txBody>
              <a:bodyPr/>
              <a:lstStyle/>
              <a:p>
                <a:r>
                  <a:rPr lang="en-CA" dirty="0"/>
                  <a:t>A derivation is a sequence of productions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CA" sz="280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r>
                        <a:rPr lang="en-CA" sz="28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→…→…→…</m:t>
                      </m:r>
                    </m:oMath>
                  </m:oMathPara>
                </a14:m>
                <a:endParaRPr lang="en-CA" sz="2800" dirty="0">
                  <a:solidFill>
                    <a:schemeClr val="accent2"/>
                  </a:solidFill>
                  <a:ea typeface="Cambria Math"/>
                </a:endParaRPr>
              </a:p>
              <a:p>
                <a:pPr marL="457200" lvl="2" indent="-457200"/>
                <a:endParaRPr lang="en-CA" sz="3200" dirty="0">
                  <a:solidFill>
                    <a:schemeClr val="accent2"/>
                  </a:solidFill>
                </a:endParaRPr>
              </a:p>
              <a:p>
                <a:pPr marL="457200" lvl="2" indent="-457200"/>
                <a:r>
                  <a:rPr lang="en-CA" sz="3200" dirty="0">
                    <a:solidFill>
                      <a:schemeClr val="tx1"/>
                    </a:solidFill>
                  </a:rPr>
                  <a:t>A derivation can be drawn as a </a:t>
                </a:r>
                <a:r>
                  <a:rPr lang="en-CA" sz="3200" dirty="0">
                    <a:solidFill>
                      <a:schemeClr val="accent2"/>
                    </a:solidFill>
                  </a:rPr>
                  <a:t>parse tree</a:t>
                </a:r>
                <a:r>
                  <a:rPr lang="en-CA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914400" lvl="3" indent="-457200"/>
                <a:r>
                  <a:rPr lang="en-CA" sz="2800" dirty="0">
                    <a:solidFill>
                      <a:schemeClr val="tx1"/>
                    </a:solidFill>
                  </a:rPr>
                  <a:t>Start symbol is the tree’s root</a:t>
                </a:r>
              </a:p>
              <a:p>
                <a:pPr marL="914400" lvl="3" indent="-457200"/>
                <a:r>
                  <a:rPr lang="en-CA" sz="2800" dirty="0">
                    <a:solidFill>
                      <a:schemeClr val="tx1"/>
                    </a:solidFill>
                  </a:rPr>
                  <a:t>For a production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CA" sz="2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sz="2800" dirty="0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…</a:t>
                </a:r>
                <a:r>
                  <a:rPr lang="en-CA" sz="2800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 err="1">
                    <a:solidFill>
                      <a:schemeClr val="accent2"/>
                    </a:solidFill>
                  </a:rPr>
                  <a:t>n</a:t>
                </a:r>
                <a:r>
                  <a:rPr lang="en-CA" sz="2800" dirty="0">
                    <a:solidFill>
                      <a:schemeClr val="tx1"/>
                    </a:solidFill>
                  </a:rPr>
                  <a:t> add </a:t>
                </a:r>
              </a:p>
              <a:p>
                <a:pPr marL="457200" lvl="3" indent="0">
                  <a:buNone/>
                </a:pPr>
                <a:r>
                  <a:rPr lang="en-CA" sz="2800" dirty="0">
                    <a:solidFill>
                      <a:schemeClr val="tx1"/>
                    </a:solidFill>
                  </a:rPr>
                  <a:t>       children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…</a:t>
                </a:r>
                <a:r>
                  <a:rPr lang="en-CA" sz="2800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 err="1">
                    <a:solidFill>
                      <a:schemeClr val="accent2"/>
                    </a:solidFill>
                  </a:rPr>
                  <a:t>n</a:t>
                </a:r>
                <a:r>
                  <a:rPr lang="en-CA" sz="2800" dirty="0">
                    <a:solidFill>
                      <a:schemeClr val="tx1"/>
                    </a:solidFill>
                  </a:rPr>
                  <a:t> to node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X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844824"/>
                <a:ext cx="7772400" cy="4114800"/>
              </a:xfrm>
              <a:blipFill rotWithShape="1">
                <a:blip r:embed="rId2"/>
                <a:stretch>
                  <a:fillRect l="-2039" t="-2222" r="-1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553274" y="4048794"/>
            <a:ext cx="1835150" cy="1468438"/>
            <a:chOff x="3485" y="1670"/>
            <a:chExt cx="1156" cy="925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912" y="1670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485" y="2304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320" y="2304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Y</a:t>
              </a:r>
              <a:r>
                <a:rPr lang="en-US" baseline="-25000" dirty="0" err="1"/>
                <a:t>n</a:t>
              </a:r>
              <a:endParaRPr lang="en-US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840" y="2304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17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3646" y="1961"/>
              <a:ext cx="395" cy="3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4041" y="1961"/>
              <a:ext cx="440" cy="3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9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3287</TotalTime>
  <Words>849</Words>
  <Application>Microsoft Macintosh PowerPoint</Application>
  <PresentationFormat>On-screen Show (4:3)</PresentationFormat>
  <Paragraphs>218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Anonymous Pro</vt:lpstr>
      <vt:lpstr>Arial</vt:lpstr>
      <vt:lpstr>Calibri</vt:lpstr>
      <vt:lpstr>Calibri Light</vt:lpstr>
      <vt:lpstr>Cambria Math</vt:lpstr>
      <vt:lpstr>Candara</vt:lpstr>
      <vt:lpstr>Comic Sans MS</vt:lpstr>
      <vt:lpstr>Courier</vt:lpstr>
      <vt:lpstr>Times</vt:lpstr>
      <vt:lpstr>Times New Roman</vt:lpstr>
      <vt:lpstr>Blank Presentation</vt:lpstr>
      <vt:lpstr>Context-Free Grammars</vt:lpstr>
      <vt:lpstr>Parsing</vt:lpstr>
      <vt:lpstr>Parsing</vt:lpstr>
      <vt:lpstr>Context-free Grammars (CFGs)</vt:lpstr>
      <vt:lpstr>Context-free Grammars (CFGs)</vt:lpstr>
      <vt:lpstr>Context-free Grammars (CFGs)</vt:lpstr>
      <vt:lpstr>Context-free Grammars (CFGs)</vt:lpstr>
      <vt:lpstr>Language of CFGs</vt:lpstr>
      <vt:lpstr>Derivation and Parse Tree</vt:lpstr>
      <vt:lpstr>Arithmetic Expressions</vt:lpstr>
      <vt:lpstr>Derivation for id + id * id</vt:lpstr>
      <vt:lpstr>Leftmost derivation for id + id * id</vt:lpstr>
      <vt:lpstr>Rightmost derivation for id + id * id</vt:lpstr>
      <vt:lpstr>Rightmost vs. Leftmost Derivation</vt:lpstr>
      <vt:lpstr>Writing a CFG for a PL</vt:lpstr>
      <vt:lpstr>Arithmetic Expressions</vt:lpstr>
      <vt:lpstr>CFG Notation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302</cp:revision>
  <cp:lastPrinted>2019-06-04T17:07:00Z</cp:lastPrinted>
  <dcterms:created xsi:type="dcterms:W3CDTF">2011-10-06T20:12:26Z</dcterms:created>
  <dcterms:modified xsi:type="dcterms:W3CDTF">2019-06-04T17:08:36Z</dcterms:modified>
</cp:coreProperties>
</file>