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9" r:id="rId2"/>
    <p:sldId id="281" r:id="rId3"/>
    <p:sldId id="308" r:id="rId4"/>
    <p:sldId id="299" r:id="rId5"/>
    <p:sldId id="300" r:id="rId6"/>
    <p:sldId id="306" r:id="rId7"/>
    <p:sldId id="307" r:id="rId8"/>
    <p:sldId id="2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0952"/>
  </p:normalViewPr>
  <p:slideViewPr>
    <p:cSldViewPr>
      <p:cViewPr varScale="1">
        <p:scale>
          <a:sx n="116" d="100"/>
          <a:sy n="116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E095C-515C-1244-BECB-C8A1BE904937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2B1DA-D543-E94E-9C38-32D6817D32E5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5A72-FB90-E443-B03C-52AB56A7401C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17D9E-1088-7D41-A8E2-274BE0BD32B8}" type="slidenum">
              <a:rPr lang="en-US"/>
              <a:pPr/>
              <a:t>6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B287A-9173-D649-AE51-41A2A40684EA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19F97-9A4D-614C-9812-FBCE0BF04631}" type="slidenum">
              <a:rPr lang="en-US"/>
              <a:pPr/>
              <a:t>8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1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3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5B6E1-CF70-6C4C-9275-243CE0E38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AD0E-E41E-A948-ABBD-15AD007DE1F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CFG3: Push-down Automata</a:t>
            </a:r>
          </a:p>
        </p:txBody>
      </p:sp>
    </p:spTree>
    <p:extLst>
      <p:ext uri="{BB962C8B-B14F-4D97-AF65-F5344CB8AC3E}">
        <p14:creationId xmlns:p14="http://schemas.microsoft.com/office/powerpoint/2010/main" val="40931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for each regular language there was an equivalent finite-state automaton</a:t>
            </a:r>
          </a:p>
          <a:p>
            <a:r>
              <a:rPr lang="en-US"/>
              <a:t>The FSA was used as a recognizer of the regular language</a:t>
            </a:r>
          </a:p>
          <a:p>
            <a:r>
              <a:rPr lang="en-US"/>
              <a:t>For each context-free language there is also an automaton that recognizes it: called a </a:t>
            </a:r>
            <a:r>
              <a:rPr lang="en-US" b="1"/>
              <a:t>pushdown automaton (pda)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52E7-8F7F-7B45-8D09-7B15D28340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23350"/>
              </p:ext>
            </p:extLst>
          </p:nvPr>
        </p:nvGraphicFramePr>
        <p:xfrm>
          <a:off x="4860032" y="3429000"/>
          <a:ext cx="3094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5696" y="2780928"/>
            <a:ext cx="201622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Finite State Automaton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3743908" y="3537012"/>
            <a:ext cx="720080" cy="504056"/>
          </a:xfrm>
          <a:prstGeom prst="curvedConnector3">
            <a:avLst>
              <a:gd name="adj1" fmla="val -55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51920" y="3068960"/>
            <a:ext cx="1224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076056" y="3068960"/>
            <a:ext cx="0" cy="360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868144" y="278092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2699792" y="4293096"/>
            <a:ext cx="1907644" cy="1560369"/>
            <a:chOff x="2699792" y="4293096"/>
            <a:chExt cx="1907644" cy="1560369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2699792" y="4653136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Stack</a:t>
              </a:r>
            </a:p>
            <a:p>
              <a:pPr algn="ctr"/>
              <a:r>
                <a:rPr lang="en-CA" dirty="0"/>
                <a:t>(last in, first out)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 and Pushdown Automata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Similar to FSAs there are non-deterministic pda and deterministic pda</a:t>
            </a:r>
          </a:p>
          <a:p>
            <a:pPr>
              <a:lnSpc>
                <a:spcPct val="90000"/>
              </a:lnSpc>
            </a:pPr>
            <a:r>
              <a:rPr lang="en-US" sz="2400"/>
              <a:t>Unlike in the case of FSAs we cannot always convert a npda to a dpda</a:t>
            </a:r>
          </a:p>
          <a:p>
            <a:pPr>
              <a:lnSpc>
                <a:spcPct val="90000"/>
              </a:lnSpc>
            </a:pPr>
            <a:r>
              <a:rPr lang="en-US" sz="2400"/>
              <a:t>Our goal in compiler design will be to choose grammars carefully so that we can always provide a dpda for it</a:t>
            </a:r>
          </a:p>
          <a:p>
            <a:pPr>
              <a:lnSpc>
                <a:spcPct val="90000"/>
              </a:lnSpc>
            </a:pPr>
            <a:r>
              <a:rPr lang="en-US" sz="2400"/>
              <a:t>Similar to the FSA case, a DFA construction provides us with the algorithm for lexical analysis, </a:t>
            </a:r>
          </a:p>
          <a:p>
            <a:pPr>
              <a:lnSpc>
                <a:spcPct val="90000"/>
              </a:lnSpc>
            </a:pPr>
            <a:r>
              <a:rPr lang="en-US" sz="2400"/>
              <a:t>In this case the construction of a dpda will provide us with the algorithm for parsing (take in strings and provide the parse tree)</a:t>
            </a:r>
          </a:p>
          <a:p>
            <a:pPr>
              <a:lnSpc>
                <a:spcPct val="90000"/>
              </a:lnSpc>
            </a:pPr>
            <a:r>
              <a:rPr lang="en-US" sz="2400"/>
              <a:t>We will study later how to convert a given CFG into a parser by first converting into a PDA</a:t>
            </a:r>
            <a:endParaRPr lang="en-US" sz="2400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0A799-5A9A-F34E-AB22-BB7BA9B7990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Pushdown Automata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0F278-9B0C-A44F-BDA0-E8F997FA71A7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40305" name="Group 17"/>
          <p:cNvGrpSpPr>
            <a:grpSpLocks/>
          </p:cNvGrpSpPr>
          <p:nvPr/>
        </p:nvGrpSpPr>
        <p:grpSpPr bwMode="auto">
          <a:xfrm>
            <a:off x="1979712" y="3612232"/>
            <a:ext cx="2209800" cy="1905000"/>
            <a:chOff x="1680" y="1248"/>
            <a:chExt cx="1392" cy="1200"/>
          </a:xfrm>
        </p:grpSpPr>
        <p:sp>
          <p:nvSpPr>
            <p:cNvPr id="140293" name="Oval 5"/>
            <p:cNvSpPr>
              <a:spLocks noChangeArrowheads="1"/>
            </p:cNvSpPr>
            <p:nvPr/>
          </p:nvSpPr>
          <p:spPr bwMode="auto">
            <a:xfrm>
              <a:off x="2688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680" y="1248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2688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1680" y="2064"/>
              <a:ext cx="384" cy="38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1728" y="2112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0299" name="AutoShape 11"/>
            <p:cNvCxnSpPr>
              <a:cxnSpLocks noChangeShapeType="1"/>
              <a:stCxn id="140294" idx="6"/>
              <a:endCxn id="140293" idx="2"/>
            </p:cNvCxnSpPr>
            <p:nvPr/>
          </p:nvCxnSpPr>
          <p:spPr bwMode="auto">
            <a:xfrm>
              <a:off x="2064" y="1440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0" name="AutoShape 12"/>
            <p:cNvCxnSpPr>
              <a:cxnSpLocks noChangeShapeType="1"/>
              <a:stCxn id="140293" idx="4"/>
              <a:endCxn id="140295" idx="0"/>
            </p:cNvCxnSpPr>
            <p:nvPr/>
          </p:nvCxnSpPr>
          <p:spPr bwMode="auto">
            <a:xfrm>
              <a:off x="2880" y="1632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1" name="AutoShape 13"/>
            <p:cNvCxnSpPr>
              <a:cxnSpLocks noChangeShapeType="1"/>
              <a:stCxn id="140295" idx="2"/>
              <a:endCxn id="140296" idx="6"/>
            </p:cNvCxnSpPr>
            <p:nvPr/>
          </p:nvCxnSpPr>
          <p:spPr bwMode="auto">
            <a:xfrm flipH="1">
              <a:off x="2064" y="225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2" name="AutoShape 14"/>
            <p:cNvCxnSpPr>
              <a:cxnSpLocks noChangeShapeType="1"/>
              <a:stCxn id="140293" idx="7"/>
              <a:endCxn id="140293" idx="6"/>
            </p:cNvCxnSpPr>
            <p:nvPr/>
          </p:nvCxnSpPr>
          <p:spPr bwMode="auto">
            <a:xfrm rot="5400000" flipV="1">
              <a:off x="2976" y="1344"/>
              <a:ext cx="136" cy="56"/>
            </a:xfrm>
            <a:prstGeom prst="curvedConnector4">
              <a:avLst>
                <a:gd name="adj1" fmla="val -147060"/>
                <a:gd name="adj2" fmla="val 6232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303" name="AutoShape 15"/>
            <p:cNvCxnSpPr>
              <a:cxnSpLocks noChangeShapeType="1"/>
              <a:stCxn id="140295" idx="6"/>
              <a:endCxn id="140295" idx="4"/>
            </p:cNvCxnSpPr>
            <p:nvPr/>
          </p:nvCxnSpPr>
          <p:spPr bwMode="auto">
            <a:xfrm flipH="1">
              <a:off x="2880" y="2256"/>
              <a:ext cx="192" cy="192"/>
            </a:xfrm>
            <a:prstGeom prst="curvedConnector4">
              <a:avLst>
                <a:gd name="adj1" fmla="val -122917"/>
                <a:gd name="adj2" fmla="val 193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2438400" y="32766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 </a:t>
            </a:r>
            <a:r>
              <a:rPr lang="en-US" dirty="0">
                <a:sym typeface="Symbol" charset="2"/>
              </a:rPr>
              <a:t> $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48006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ym typeface="Symbol" charset="2"/>
              </a:rPr>
              <a:t>0,  </a:t>
            </a:r>
            <a:r>
              <a:rPr lang="en-US">
                <a:sym typeface="Symbol" charset="2"/>
              </a:rPr>
              <a:t> A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4191000" y="4267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4648200" y="5334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1, </a:t>
            </a:r>
            <a:r>
              <a:rPr lang="en-US" dirty="0">
                <a:sym typeface="Symbol" charset="2"/>
              </a:rPr>
              <a:t>A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2438400" y="5334000"/>
            <a:ext cx="1349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charset="2"/>
              </a:rPr>
              <a:t>, </a:t>
            </a:r>
            <a:r>
              <a:rPr lang="en-US" dirty="0">
                <a:sym typeface="Symbol" charset="2"/>
              </a:rPr>
              <a:t>$</a:t>
            </a:r>
            <a:r>
              <a:rPr lang="en-US" sz="2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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6477000" y="3657600"/>
            <a:ext cx="22510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push stack symbol A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6477000" y="4876800"/>
            <a:ext cx="21526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pop stack symbol A</a:t>
            </a:r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810000" y="6172200"/>
            <a:ext cx="2708275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check that stack is empty</a:t>
            </a:r>
          </a:p>
        </p:txBody>
      </p:sp>
      <p:cxnSp>
        <p:nvCxnSpPr>
          <p:cNvPr id="140313" name="AutoShape 25"/>
          <p:cNvCxnSpPr>
            <a:cxnSpLocks noChangeShapeType="1"/>
            <a:stCxn id="140310" idx="1"/>
            <a:endCxn id="140306" idx="2"/>
          </p:cNvCxnSpPr>
          <p:nvPr/>
        </p:nvCxnSpPr>
        <p:spPr bwMode="auto">
          <a:xfrm rot="10800000">
            <a:off x="5524500" y="3567113"/>
            <a:ext cx="952500" cy="288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4" name="AutoShape 26"/>
          <p:cNvCxnSpPr>
            <a:cxnSpLocks noChangeShapeType="1"/>
            <a:stCxn id="140311" idx="1"/>
            <a:endCxn id="140307" idx="3"/>
          </p:cNvCxnSpPr>
          <p:nvPr/>
        </p:nvCxnSpPr>
        <p:spPr bwMode="auto">
          <a:xfrm rot="10800000">
            <a:off x="5638800" y="4527550"/>
            <a:ext cx="838200" cy="5476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5" name="AutoShape 27"/>
          <p:cNvCxnSpPr>
            <a:cxnSpLocks noChangeShapeType="1"/>
            <a:stCxn id="140311" idx="2"/>
            <a:endCxn id="140308" idx="3"/>
          </p:cNvCxnSpPr>
          <p:nvPr/>
        </p:nvCxnSpPr>
        <p:spPr bwMode="auto">
          <a:xfrm rot="5400000">
            <a:off x="6664325" y="4705350"/>
            <a:ext cx="320675" cy="1457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316" name="AutoShape 28"/>
          <p:cNvCxnSpPr>
            <a:cxnSpLocks noChangeShapeType="1"/>
            <a:stCxn id="140312" idx="0"/>
            <a:endCxn id="140309" idx="2"/>
          </p:cNvCxnSpPr>
          <p:nvPr/>
        </p:nvCxnSpPr>
        <p:spPr bwMode="auto">
          <a:xfrm rot="5400000" flipH="1">
            <a:off x="3979069" y="4987132"/>
            <a:ext cx="319087" cy="2051050"/>
          </a:xfrm>
          <a:prstGeom prst="curved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0317" name="Text Box 29"/>
          <p:cNvSpPr txBox="1">
            <a:spLocks noChangeArrowheads="1"/>
          </p:cNvSpPr>
          <p:nvPr/>
        </p:nvSpPr>
        <p:spPr bwMode="auto">
          <a:xfrm>
            <a:off x="228600" y="1295400"/>
            <a:ext cx="550984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PDA has </a:t>
            </a:r>
          </a:p>
          <a:p>
            <a:pPr lvl="1">
              <a:buFontTx/>
              <a:buChar char="•"/>
            </a:pPr>
            <a:r>
              <a:rPr lang="en-US" dirty="0"/>
              <a:t> an alphabet (terminals), </a:t>
            </a:r>
          </a:p>
          <a:p>
            <a:pPr lvl="1">
              <a:buFontTx/>
              <a:buChar char="•"/>
            </a:pPr>
            <a:r>
              <a:rPr lang="en-US" dirty="0"/>
              <a:t> stack symbols (like non-terminals and</a:t>
            </a:r>
          </a:p>
          <a:p>
            <a:pPr lvl="1"/>
            <a:r>
              <a:rPr lang="en-US" dirty="0"/>
              <a:t>  terminals), </a:t>
            </a:r>
          </a:p>
          <a:p>
            <a:pPr lvl="1">
              <a:buFontTx/>
              <a:buChar char="•"/>
            </a:pPr>
            <a:r>
              <a:rPr lang="en-US" dirty="0"/>
              <a:t> a finite-state automaton,</a:t>
            </a:r>
          </a:p>
          <a:p>
            <a:pPr lvl="1">
              <a:buFontTx/>
              <a:buChar char="•"/>
            </a:pPr>
            <a:r>
              <a:rPr lang="en-US" dirty="0"/>
              <a:t> stack</a:t>
            </a:r>
          </a:p>
        </p:txBody>
      </p:sp>
      <p:sp>
        <p:nvSpPr>
          <p:cNvPr id="140318" name="Text Box 30"/>
          <p:cNvSpPr txBox="1">
            <a:spLocks noChangeArrowheads="1"/>
          </p:cNvSpPr>
          <p:nvPr/>
        </p:nvSpPr>
        <p:spPr bwMode="auto">
          <a:xfrm>
            <a:off x="5638800" y="1295400"/>
            <a:ext cx="29285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e.g. PDA for language</a:t>
            </a:r>
          </a:p>
          <a:p>
            <a:r>
              <a:rPr lang="en-US" dirty="0"/>
              <a:t>L = {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: n &gt;</a:t>
            </a:r>
            <a:r>
              <a:rPr lang="en-US"/>
              <a:t>= 1 </a:t>
            </a:r>
            <a:r>
              <a:rPr lang="en-US" dirty="0"/>
              <a:t>}</a:t>
            </a:r>
          </a:p>
        </p:txBody>
      </p:sp>
      <p:sp>
        <p:nvSpPr>
          <p:cNvPr id="140319" name="Text Box 31"/>
          <p:cNvSpPr txBox="1">
            <a:spLocks noChangeArrowheads="1"/>
          </p:cNvSpPr>
          <p:nvPr/>
        </p:nvSpPr>
        <p:spPr bwMode="auto">
          <a:xfrm>
            <a:off x="6324600" y="2286000"/>
            <a:ext cx="2417763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®"/>
            </a:pPr>
            <a:r>
              <a:rPr lang="en-US" sz="2000">
                <a:sym typeface="Symbol" charset="2"/>
              </a:rPr>
              <a:t> implies a push/pop</a:t>
            </a:r>
          </a:p>
          <a:p>
            <a:pPr>
              <a:buFont typeface="Symbol" charset="2"/>
              <a:buNone/>
            </a:pPr>
            <a:r>
              <a:rPr lang="en-US" sz="2000">
                <a:sym typeface="Symbol" charset="2"/>
              </a:rPr>
              <a:t>of stack symbol(s)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99592" y="4005064"/>
            <a:ext cx="510916" cy="1368720"/>
            <a:chOff x="4096520" y="4293096"/>
            <a:chExt cx="510916" cy="1368720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4103948" y="429309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00576" y="4293664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103948" y="566124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096520" y="5300640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110808" y="4969744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97088" y="4581128"/>
              <a:ext cx="496628" cy="5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985320" y="4954687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$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972168" y="4609704"/>
            <a:ext cx="389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4" grpId="0"/>
      <p:bldP spid="140306" grpId="0"/>
      <p:bldP spid="140307" grpId="0"/>
      <p:bldP spid="140308" grpId="0"/>
      <p:bldP spid="140309" grpId="0"/>
      <p:bldP spid="140310" grpId="0" animBg="1"/>
      <p:bldP spid="140311" grpId="0" animBg="1"/>
      <p:bldP spid="140312" grpId="0" animBg="1"/>
      <p:bldP spid="140318" grpId="0"/>
      <p:bldP spid="140319" grpId="0" animBg="1"/>
      <p:bldP spid="39" grpId="0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Non-CF Languages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CD7ACC-B430-874F-A0D5-0163F1AFB9D4}" type="slidenum">
              <a:rPr lang="en-US"/>
              <a:pPr/>
              <a:t>6</a:t>
            </a:fld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4991100" cy="482600"/>
          </a:xfrm>
          <a:prstGeom prst="rect">
            <a:avLst/>
          </a:prstGeom>
          <a:noFill/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76600"/>
            <a:ext cx="6667500" cy="482600"/>
          </a:xfrm>
          <a:prstGeom prst="rect">
            <a:avLst/>
          </a:prstGeom>
          <a:noFill/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267200"/>
            <a:ext cx="4559300" cy="48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75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Languages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3FA4EE-052C-BD4C-BAC6-E12282472540}" type="slidenum">
              <a:rPr lang="en-US"/>
              <a:pPr/>
              <a:t>7</a:t>
            </a:fld>
            <a:endParaRPr lang="en-US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5270500" cy="546100"/>
          </a:xfrm>
          <a:prstGeom prst="rect">
            <a:avLst/>
          </a:prstGeom>
          <a:noFill/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048000"/>
            <a:ext cx="3530600" cy="482600"/>
          </a:xfrm>
          <a:prstGeom prst="rect">
            <a:avLst/>
          </a:prstGeom>
          <a:noFill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667500" cy="482600"/>
          </a:xfrm>
          <a:prstGeom prst="rect">
            <a:avLst/>
          </a:prstGeom>
          <a:noFill/>
        </p:spPr>
      </p:pic>
      <p:grpSp>
        <p:nvGrpSpPr>
          <p:cNvPr id="92168" name="Group 8"/>
          <p:cNvGrpSpPr>
            <a:grpSpLocks/>
          </p:cNvGrpSpPr>
          <p:nvPr/>
        </p:nvGrpSpPr>
        <p:grpSpPr bwMode="auto">
          <a:xfrm>
            <a:off x="914400" y="4724400"/>
            <a:ext cx="3098800" cy="1244600"/>
            <a:chOff x="576" y="3120"/>
            <a:chExt cx="1952" cy="784"/>
          </a:xfrm>
        </p:grpSpPr>
        <p:pic>
          <p:nvPicPr>
            <p:cNvPr id="9216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120"/>
              <a:ext cx="1952" cy="304"/>
            </a:xfrm>
            <a:prstGeom prst="rect">
              <a:avLst/>
            </a:prstGeom>
            <a:noFill/>
          </p:spPr>
        </p:pic>
        <p:pic>
          <p:nvPicPr>
            <p:cNvPr id="9216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600"/>
              <a:ext cx="1664" cy="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339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CFGs can be used describe PL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Derivations correspond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Parse trees represent structure of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Ambiguous CFGs exist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forms of ambiguity can be fixed by changing the grammar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CF languages can be recognized using Pushdown Automata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FA684-BEEE-A640-BD4B-D673202DE8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349</Words>
  <Application>Microsoft Macintosh PowerPoint</Application>
  <PresentationFormat>On-screen Show (4:3)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</vt:lpstr>
      <vt:lpstr>Times New Roman</vt:lpstr>
      <vt:lpstr>1_Blank Presentation</vt:lpstr>
      <vt:lpstr>Context-Free Grammars</vt:lpstr>
      <vt:lpstr>Context-free languages and Pushdown Automata</vt:lpstr>
      <vt:lpstr>PowerPoint Presentation</vt:lpstr>
      <vt:lpstr>Context-free languages and Pushdown Automata</vt:lpstr>
      <vt:lpstr>Pushdown Automata</vt:lpstr>
      <vt:lpstr>Non-CF Languages</vt:lpstr>
      <vt:lpstr>CF Languages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300</cp:revision>
  <cp:lastPrinted>2019-06-04T17:08:20Z</cp:lastPrinted>
  <dcterms:created xsi:type="dcterms:W3CDTF">2011-10-06T20:12:26Z</dcterms:created>
  <dcterms:modified xsi:type="dcterms:W3CDTF">2019-06-04T17:08:32Z</dcterms:modified>
</cp:coreProperties>
</file>