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handoutMasterIdLst>
    <p:handoutMasterId r:id="rId42"/>
  </p:handoutMasterIdLst>
  <p:sldIdLst>
    <p:sldId id="331" r:id="rId2"/>
    <p:sldId id="270" r:id="rId3"/>
    <p:sldId id="271" r:id="rId4"/>
    <p:sldId id="309" r:id="rId5"/>
    <p:sldId id="291" r:id="rId6"/>
    <p:sldId id="310" r:id="rId7"/>
    <p:sldId id="292" r:id="rId8"/>
    <p:sldId id="293" r:id="rId9"/>
    <p:sldId id="280" r:id="rId10"/>
    <p:sldId id="297" r:id="rId11"/>
    <p:sldId id="298" r:id="rId12"/>
    <p:sldId id="330" r:id="rId13"/>
    <p:sldId id="301" r:id="rId14"/>
    <p:sldId id="314" r:id="rId15"/>
    <p:sldId id="313" r:id="rId16"/>
    <p:sldId id="315" r:id="rId17"/>
    <p:sldId id="317" r:id="rId18"/>
    <p:sldId id="318" r:id="rId19"/>
    <p:sldId id="319" r:id="rId20"/>
    <p:sldId id="320" r:id="rId21"/>
    <p:sldId id="321" r:id="rId22"/>
    <p:sldId id="302" r:id="rId23"/>
    <p:sldId id="299" r:id="rId24"/>
    <p:sldId id="329" r:id="rId25"/>
    <p:sldId id="295" r:id="rId26"/>
    <p:sldId id="325" r:id="rId27"/>
    <p:sldId id="326" r:id="rId28"/>
    <p:sldId id="327" r:id="rId29"/>
    <p:sldId id="328" r:id="rId30"/>
    <p:sldId id="296" r:id="rId31"/>
    <p:sldId id="322" r:id="rId32"/>
    <p:sldId id="306" r:id="rId33"/>
    <p:sldId id="307" r:id="rId34"/>
    <p:sldId id="323" r:id="rId35"/>
    <p:sldId id="284" r:id="rId36"/>
    <p:sldId id="279" r:id="rId37"/>
    <p:sldId id="288" r:id="rId38"/>
    <p:sldId id="312" r:id="rId39"/>
    <p:sldId id="311" r:id="rId4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4000"/>
    <a:srgbClr val="0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75" d="100"/>
          <a:sy n="75" d="100"/>
        </p:scale>
        <p:origin x="-936" y="-3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A80AFA3-A7EC-624F-B6A9-0C21D444864D}" type="datetimeFigureOut">
              <a:rPr lang="en-US" smtClean="0"/>
              <a:t>16-07-12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4DAFF7D-3FAE-4B41-A108-B3EE621FA973}" type="slidenum">
              <a:rPr lang="en-US" smtClean="0"/>
              <a:t>‹#›</a:t>
            </a:fld>
            <a:endParaRPr lang="en-US"/>
          </a:p>
        </p:txBody>
      </p:sp>
    </p:spTree>
    <p:extLst>
      <p:ext uri="{BB962C8B-B14F-4D97-AF65-F5344CB8AC3E}">
        <p14:creationId xmlns:p14="http://schemas.microsoft.com/office/powerpoint/2010/main" val="1462388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228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228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8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8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228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C087CDC-43EC-EC4C-A222-64B8BF631EF5}" type="slidenum">
              <a:rPr lang="en-US"/>
              <a:pPr/>
              <a:t>‹#›</a:t>
            </a:fld>
            <a:endParaRPr lang="en-US"/>
          </a:p>
        </p:txBody>
      </p:sp>
    </p:spTree>
    <p:extLst>
      <p:ext uri="{BB962C8B-B14F-4D97-AF65-F5344CB8AC3E}">
        <p14:creationId xmlns:p14="http://schemas.microsoft.com/office/powerpoint/2010/main" val="508767464"/>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charset="0"/>
        <a:ea typeface="+mn-ea"/>
        <a:cs typeface="+mn-cs"/>
      </a:defRPr>
    </a:lvl1pPr>
    <a:lvl2pPr marL="457200" algn="l" rtl="0" fontAlgn="base">
      <a:spcBef>
        <a:spcPct val="30000"/>
      </a:spcBef>
      <a:spcAft>
        <a:spcPct val="0"/>
      </a:spcAft>
      <a:defRPr sz="1200" kern="1200">
        <a:solidFill>
          <a:schemeClr val="tx1"/>
        </a:solidFill>
        <a:latin typeface="Times" charset="0"/>
        <a:ea typeface="ＭＳ Ｐゴシック" charset="-128"/>
        <a:cs typeface="+mn-cs"/>
      </a:defRPr>
    </a:lvl2pPr>
    <a:lvl3pPr marL="914400" algn="l" rtl="0" fontAlgn="base">
      <a:spcBef>
        <a:spcPct val="30000"/>
      </a:spcBef>
      <a:spcAft>
        <a:spcPct val="0"/>
      </a:spcAft>
      <a:defRPr sz="1200" kern="1200">
        <a:solidFill>
          <a:schemeClr val="tx1"/>
        </a:solidFill>
        <a:latin typeface="Times" charset="0"/>
        <a:ea typeface="ＭＳ Ｐゴシック" charset="-128"/>
        <a:cs typeface="+mn-cs"/>
      </a:defRPr>
    </a:lvl3pPr>
    <a:lvl4pPr marL="1371600" algn="l" rtl="0" fontAlgn="base">
      <a:spcBef>
        <a:spcPct val="30000"/>
      </a:spcBef>
      <a:spcAft>
        <a:spcPct val="0"/>
      </a:spcAft>
      <a:defRPr sz="1200" kern="1200">
        <a:solidFill>
          <a:schemeClr val="tx1"/>
        </a:solidFill>
        <a:latin typeface="Times" charset="0"/>
        <a:ea typeface="ＭＳ Ｐゴシック" charset="-128"/>
        <a:cs typeface="+mn-cs"/>
      </a:defRPr>
    </a:lvl4pPr>
    <a:lvl5pPr marL="1828800" algn="l" rtl="0" fontAlgn="base">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
        <p:nvSpPr>
          <p:cNvPr id="201" name="Shape 2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97816-AEBC-4543-9525-B8C28259F817}" type="slidenum">
              <a:rPr lang="en-US"/>
              <a:pPr/>
              <a:t>11</a:t>
            </a:fld>
            <a:endParaRPr lang="en-US"/>
          </a:p>
        </p:txBody>
      </p:sp>
      <p:sp>
        <p:nvSpPr>
          <p:cNvPr id="15974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974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243CC-0E9A-BC48-A39A-67C107BE3286}" type="slidenum">
              <a:rPr lang="en-US"/>
              <a:pPr/>
              <a:t>12</a:t>
            </a:fld>
            <a:endParaRPr lang="en-US"/>
          </a:p>
        </p:txBody>
      </p:sp>
      <p:sp>
        <p:nvSpPr>
          <p:cNvPr id="16384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384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455406-7CC0-4E43-A3E8-4FC273AAD2F0}" type="slidenum">
              <a:rPr lang="en-US"/>
              <a:pPr/>
              <a:t>13</a:t>
            </a:fld>
            <a:endParaRPr lang="en-US"/>
          </a:p>
        </p:txBody>
      </p:sp>
      <p:sp>
        <p:nvSpPr>
          <p:cNvPr id="16589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58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r>
              <a:rPr lang="en-US" dirty="0" err="1" smtClean="0"/>
              <a:t>Backpatching</a:t>
            </a:r>
            <a:r>
              <a:rPr lang="en-US" baseline="0" dirty="0" smtClean="0"/>
              <a:t> is the technique to get around this problem.</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B19532-89B4-7743-AE9E-74E0F0670A37}" type="slidenum">
              <a:rPr lang="en-US"/>
              <a:pPr/>
              <a:t>15</a:t>
            </a:fld>
            <a:endParaRPr 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24D670-08AC-C14A-AD12-5057E64726B6}" type="slidenum">
              <a:rPr lang="en-US"/>
              <a:pPr/>
              <a:t>22</a:t>
            </a:fld>
            <a:endParaRPr lang="en-US"/>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D9784-FB17-8C45-9FDB-DA79B2766621}" type="slidenum">
              <a:rPr lang="en-US"/>
              <a:pPr/>
              <a:t>23</a:t>
            </a:fld>
            <a:endParaRPr lang="en-US"/>
          </a:p>
        </p:txBody>
      </p:sp>
      <p:sp>
        <p:nvSpPr>
          <p:cNvPr id="16179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1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CB8C9F-9ECF-CA4E-A3D2-B2122A9DE633}" type="slidenum">
              <a:rPr lang="en-US"/>
              <a:pPr/>
              <a:t>24</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25</a:t>
            </a:fld>
            <a:endParaRPr lang="en-US"/>
          </a:p>
        </p:txBody>
      </p:sp>
      <p:sp>
        <p:nvSpPr>
          <p:cNvPr id="153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26</a:t>
            </a:fld>
            <a:endParaRPr lang="en-US"/>
          </a:p>
        </p:txBody>
      </p:sp>
      <p:sp>
        <p:nvSpPr>
          <p:cNvPr id="153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27</a:t>
            </a:fld>
            <a:endParaRPr lang="en-US"/>
          </a:p>
        </p:txBody>
      </p:sp>
      <p:sp>
        <p:nvSpPr>
          <p:cNvPr id="153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3DC26-4DDA-D94E-BF85-31F0CA42CB5C}" type="slidenum">
              <a:rPr lang="en-US"/>
              <a:pPr/>
              <a:t>2</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r>
              <a:rPr lang="en-US" dirty="0" smtClean="0"/>
              <a:t>Intermediate representation</a:t>
            </a:r>
            <a:r>
              <a:rPr lang="en-US" baseline="0" dirty="0" smtClean="0"/>
              <a:t> is a </a:t>
            </a:r>
            <a:r>
              <a:rPr lang="en-US" baseline="0" dirty="0" err="1" smtClean="0"/>
              <a:t>langugae</a:t>
            </a:r>
            <a:r>
              <a:rPr lang="en-US" baseline="0" dirty="0" smtClean="0"/>
              <a:t> between programming language and machine code.</a:t>
            </a:r>
          </a:p>
          <a:p>
            <a:r>
              <a:rPr lang="en-US" baseline="0" dirty="0" smtClean="0"/>
              <a:t>And why we use an intermediate language : it turns out that for many purposes the intermediate representation can be quite useful, precisely because it provides an intermediate level of abstraction, more precisely, we have more details in Intermediate representation than the source programming language (for example here we have registers and we can for example optimize the use of registers while there is no notion of register in the </a:t>
            </a:r>
            <a:r>
              <a:rPr lang="en-US" baseline="0" dirty="0" err="1" smtClean="0"/>
              <a:t>soure</a:t>
            </a:r>
            <a:r>
              <a:rPr lang="en-US" baseline="0" dirty="0" smtClean="0"/>
              <a:t> programming language). On the other hand intermediate representation also has fewer details than the machine code. Therefore it is easier to use it on different machines because it is totally machine independent. Almost all compilers have </a:t>
            </a:r>
            <a:r>
              <a:rPr lang="en-US" baseline="0" dirty="0" err="1" smtClean="0"/>
              <a:t>intermedatie</a:t>
            </a:r>
            <a:r>
              <a:rPr lang="en-US" baseline="0" dirty="0" smtClean="0"/>
              <a:t> </a:t>
            </a:r>
            <a:r>
              <a:rPr lang="en-US" baseline="0" dirty="0" err="1" smtClean="0"/>
              <a:t>representaiton</a:t>
            </a:r>
            <a:r>
              <a:rPr lang="en-US" baseline="0" dirty="0" smtClean="0"/>
              <a:t> and some compilers </a:t>
            </a:r>
            <a:r>
              <a:rPr lang="en-US" baseline="0" dirty="0" err="1" smtClean="0"/>
              <a:t>acctually</a:t>
            </a:r>
            <a:r>
              <a:rPr lang="en-US" baseline="0" dirty="0" smtClean="0"/>
              <a:t> have more than one intermediate representation </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28</a:t>
            </a:fld>
            <a:endParaRPr lang="en-US"/>
          </a:p>
        </p:txBody>
      </p:sp>
      <p:sp>
        <p:nvSpPr>
          <p:cNvPr id="153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EB9A2-D574-044D-AE6B-A8AAC3E6C5A4}" type="slidenum">
              <a:rPr lang="en-US"/>
              <a:pPr/>
              <a:t>29</a:t>
            </a:fld>
            <a:endParaRPr lang="en-US"/>
          </a:p>
        </p:txBody>
      </p:sp>
      <p:sp>
        <p:nvSpPr>
          <p:cNvPr id="153602"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9F178F-8F92-904A-9493-D348AFDFFBB5}" type="slidenum">
              <a:rPr lang="en-US"/>
              <a:pPr/>
              <a:t>30</a:t>
            </a:fld>
            <a:endParaRPr lang="en-US"/>
          </a:p>
        </p:txBody>
      </p:sp>
      <p:sp>
        <p:nvSpPr>
          <p:cNvPr id="1556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56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5C3C1-85F3-774E-B9A3-8DD39CB39F07}" type="slidenum">
              <a:rPr lang="en-US"/>
              <a:pPr/>
              <a:t>31</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5C3C1-85F3-774E-B9A3-8DD39CB39F07}" type="slidenum">
              <a:rPr lang="en-US"/>
              <a:pPr/>
              <a:t>32</a:t>
            </a:fld>
            <a:endParaRPr lang="en-US"/>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20048-E231-054D-9E68-BE2AA13F5BF6}" type="slidenum">
              <a:rPr lang="en-US"/>
              <a:pPr/>
              <a:t>33</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r>
              <a:rPr lang="en-US" dirty="0" smtClean="0"/>
              <a:t>Indirect</a:t>
            </a:r>
            <a:r>
              <a:rPr lang="en-US" baseline="0" dirty="0" smtClean="0"/>
              <a:t> triples consists of a listing of pointers to triples, rather than a listing of triples themselves.</a:t>
            </a: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120048-E231-054D-9E68-BE2AA13F5BF6}" type="slidenum">
              <a:rPr lang="en-US"/>
              <a:pPr/>
              <a:t>34</a:t>
            </a:fld>
            <a:endParaRPr lang="en-US"/>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36A866-35CD-7744-A002-28F095E0C611}" type="slidenum">
              <a:rPr lang="en-US"/>
              <a:pPr/>
              <a:t>35</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CAD6C-171C-D04E-9998-AD16F8D7A538}" type="slidenum">
              <a:rPr lang="en-US"/>
              <a:pPr/>
              <a:t>36</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2D6FC-2918-AC47-9535-1AE0BF026E09}" type="slidenum">
              <a:rPr lang="en-US"/>
              <a:pPr/>
              <a:t>37</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B25992-23B2-D54B-95F0-4971F67A4DDC}" type="slidenum">
              <a:rPr lang="en-US"/>
              <a:pPr/>
              <a:t>3</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39B993-6468-4940-BD5C-588AE441FE1F}" type="slidenum">
              <a:rPr lang="en-US"/>
              <a:pPr/>
              <a:t>38</a:t>
            </a:fld>
            <a:endParaRPr lang="en-US"/>
          </a:p>
        </p:txBody>
      </p:sp>
      <p:sp>
        <p:nvSpPr>
          <p:cNvPr id="3368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68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BE93FB-3816-D743-BBDF-081B93E1CDCA}" type="slidenum">
              <a:rPr lang="en-US"/>
              <a:pPr/>
              <a:t>39</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701FF5-2DF5-1745-B1A8-0372EC9BC37A}" type="slidenum">
              <a:rPr lang="en-US"/>
              <a:pPr/>
              <a:t>5</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759D6-ACB3-5042-8F70-2FCD37FA854F}" type="slidenum">
              <a:rPr lang="en-US"/>
              <a:pPr/>
              <a:t>6</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E759D6-ACB3-5042-8F70-2FCD37FA854F}" type="slidenum">
              <a:rPr lang="en-US"/>
              <a:pPr/>
              <a:t>7</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795806-723B-964A-BC79-B5CF0A5A634B}" type="slidenum">
              <a:rPr lang="en-US"/>
              <a:pPr/>
              <a:t>8</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r>
              <a:rPr lang="en-US" dirty="0" smtClean="0"/>
              <a:t>Symbolic label.</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BA790C-9612-6247-8929-946350767C45}" type="slidenum">
              <a:rPr lang="en-US"/>
              <a:pPr/>
              <a:t>9</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AC65D9-750E-A84D-8764-990B721A035C}" type="slidenum">
              <a:rPr lang="en-US"/>
              <a:pPr/>
              <a:t>10</a:t>
            </a:fld>
            <a:endParaRPr lang="en-US"/>
          </a:p>
        </p:txBody>
      </p:sp>
      <p:sp>
        <p:nvSpPr>
          <p:cNvPr id="15769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769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smtClean="0"/>
              <a:t>Click to edit Master subtitle style</a:t>
            </a:r>
            <a:endParaRPr lang="en-US"/>
          </a:p>
        </p:txBody>
      </p:sp>
      <p:sp>
        <p:nvSpPr>
          <p:cNvPr id="4" name="Date Placeholder 3"/>
          <p:cNvSpPr>
            <a:spLocks noGrp="1"/>
          </p:cNvSpPr>
          <p:nvPr>
            <p:ph type="dt" sz="half" idx="10"/>
          </p:nvPr>
        </p:nvSpPr>
        <p:spPr/>
        <p:txBody>
          <a:bodyPr/>
          <a:lstStyle>
            <a:lvl1pPr>
              <a:defRPr smtClean="0"/>
            </a:lvl1pPr>
          </a:lstStyle>
          <a:p>
            <a:fld id="{84C291C7-8B24-6B4A-A5BB-2B5564A7C8BD}" type="datetime1">
              <a:rPr lang="en-CA" smtClean="0"/>
              <a:t>16-07-12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08A734B2-16FA-5240-BC9B-D0D83E0FC1C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smtClean="0"/>
            </a:lvl1pPr>
          </a:lstStyle>
          <a:p>
            <a:fld id="{720A1351-399B-5149-A137-922708AB794B}" type="datetime1">
              <a:rPr lang="en-CA" smtClean="0"/>
              <a:t>16-07-12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98725B89-4EEC-944D-832C-68B8DB84D0F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smtClean="0"/>
            </a:lvl1pPr>
          </a:lstStyle>
          <a:p>
            <a:fld id="{FA3322EB-0858-0849-97A4-9053349D37B0}" type="datetime1">
              <a:rPr lang="en-CA" smtClean="0"/>
              <a:t>16-07-12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367E2924-0010-8249-900E-0BAD87BE8CE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Date Placeholder 3"/>
          <p:cNvSpPr>
            <a:spLocks noGrp="1"/>
          </p:cNvSpPr>
          <p:nvPr>
            <p:ph type="dt" sz="half" idx="10"/>
          </p:nvPr>
        </p:nvSpPr>
        <p:spPr/>
        <p:txBody>
          <a:bodyPr/>
          <a:lstStyle>
            <a:lvl1pPr>
              <a:defRPr smtClean="0"/>
            </a:lvl1pPr>
          </a:lstStyle>
          <a:p>
            <a:fld id="{10CABE92-92B2-304A-8479-956F082AE5B7}" type="datetime1">
              <a:rPr lang="en-CA" smtClean="0"/>
              <a:t>16-07-12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653FC9C9-7AF9-F646-9F3D-CD882CFA616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
        <p:nvSpPr>
          <p:cNvPr id="4" name="Date Placeholder 3"/>
          <p:cNvSpPr>
            <a:spLocks noGrp="1"/>
          </p:cNvSpPr>
          <p:nvPr>
            <p:ph type="dt" sz="half" idx="10"/>
          </p:nvPr>
        </p:nvSpPr>
        <p:spPr/>
        <p:txBody>
          <a:bodyPr/>
          <a:lstStyle>
            <a:lvl1pPr>
              <a:defRPr smtClean="0"/>
            </a:lvl1pPr>
          </a:lstStyle>
          <a:p>
            <a:fld id="{0A8F1760-B0B8-C94A-A518-2FD8AB59D2FC}" type="datetime1">
              <a:rPr lang="en-CA" smtClean="0"/>
              <a:t>16-07-12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AA422726-4BA1-2643-B976-B974F794283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Date Placeholder 4"/>
          <p:cNvSpPr>
            <a:spLocks noGrp="1"/>
          </p:cNvSpPr>
          <p:nvPr>
            <p:ph type="dt" sz="half" idx="10"/>
          </p:nvPr>
        </p:nvSpPr>
        <p:spPr/>
        <p:txBody>
          <a:bodyPr/>
          <a:lstStyle>
            <a:lvl1pPr>
              <a:defRPr smtClean="0"/>
            </a:lvl1pPr>
          </a:lstStyle>
          <a:p>
            <a:fld id="{B4D3A7EA-34A9-6249-9955-31BACB406A4D}" type="datetime1">
              <a:rPr lang="en-CA" smtClean="0"/>
              <a:t>16-07-12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E6EB13AE-1EAE-2441-97F9-7166466CACB7}"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Date Placeholder 6"/>
          <p:cNvSpPr>
            <a:spLocks noGrp="1"/>
          </p:cNvSpPr>
          <p:nvPr>
            <p:ph type="dt" sz="half" idx="10"/>
          </p:nvPr>
        </p:nvSpPr>
        <p:spPr/>
        <p:txBody>
          <a:bodyPr/>
          <a:lstStyle>
            <a:lvl1pPr>
              <a:defRPr smtClean="0"/>
            </a:lvl1pPr>
          </a:lstStyle>
          <a:p>
            <a:fld id="{6225CE62-E8F4-C54C-A4CB-2D3A2F435B63}" type="datetime1">
              <a:rPr lang="en-CA" smtClean="0"/>
              <a:t>16-07-12</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1922E9DF-1B89-E44F-90EE-6FCC05F27EC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fld id="{498C70A5-0EEE-2D44-A709-75D280E3C15D}" type="datetime1">
              <a:rPr lang="en-CA" smtClean="0"/>
              <a:t>16-07-12</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6A68B3DB-82C1-8C46-8DB1-E2A6C525048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fld id="{AC0749F7-3A84-A34F-AF69-698D6C803316}" type="datetime1">
              <a:rPr lang="en-CA" smtClean="0"/>
              <a:t>16-07-12</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C9E3F0A8-99A4-7B4F-847B-BBECC3B2148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smtClean="0"/>
            </a:lvl1pPr>
          </a:lstStyle>
          <a:p>
            <a:fld id="{F4CD191D-5FF8-1C40-A6A0-31E3A7E45778}" type="datetime1">
              <a:rPr lang="en-CA" smtClean="0"/>
              <a:t>16-07-12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644D3D56-205F-EE4B-8AA2-4062500FFE2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Date Placeholder 4"/>
          <p:cNvSpPr>
            <a:spLocks noGrp="1"/>
          </p:cNvSpPr>
          <p:nvPr>
            <p:ph type="dt" sz="half" idx="10"/>
          </p:nvPr>
        </p:nvSpPr>
        <p:spPr/>
        <p:txBody>
          <a:bodyPr/>
          <a:lstStyle>
            <a:lvl1pPr>
              <a:defRPr smtClean="0"/>
            </a:lvl1pPr>
          </a:lstStyle>
          <a:p>
            <a:fld id="{43F5B8A8-C9E3-784B-91E1-C2675156A6DF}" type="datetime1">
              <a:rPr lang="en-CA" smtClean="0"/>
              <a:t>16-07-12</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7EF335D8-7332-8B44-A8E0-864F71760F8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Candara"/>
                <a:cs typeface="Candara"/>
              </a:defRPr>
            </a:lvl1pPr>
          </a:lstStyle>
          <a:p>
            <a:fld id="{DE63177E-31F4-0B42-81C7-786063E7E282}" type="datetime1">
              <a:rPr lang="en-CA" smtClean="0"/>
              <a:t>16-07-12</a:t>
            </a:fld>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ndara"/>
                <a:cs typeface="Candara"/>
              </a:defRPr>
            </a:lvl1pPr>
          </a:lstStyle>
          <a:p>
            <a:fld id="{AECF0152-3DFB-244E-A45B-47978739254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chemeClr val="tx2"/>
          </a:solidFill>
          <a:latin typeface="Candara"/>
          <a:ea typeface="+mj-ea"/>
          <a:cs typeface="Candara"/>
        </a:defRPr>
      </a:lvl1pPr>
      <a:lvl2pPr algn="ctr" rtl="0" fontAlgn="base">
        <a:spcBef>
          <a:spcPct val="0"/>
        </a:spcBef>
        <a:spcAft>
          <a:spcPct val="0"/>
        </a:spcAft>
        <a:defRPr sz="4400">
          <a:solidFill>
            <a:schemeClr val="tx2"/>
          </a:solidFill>
          <a:latin typeface="Times" charset="0"/>
        </a:defRPr>
      </a:lvl2pPr>
      <a:lvl3pPr algn="ctr" rtl="0" fontAlgn="base">
        <a:spcBef>
          <a:spcPct val="0"/>
        </a:spcBef>
        <a:spcAft>
          <a:spcPct val="0"/>
        </a:spcAft>
        <a:defRPr sz="4400">
          <a:solidFill>
            <a:schemeClr val="tx2"/>
          </a:solidFill>
          <a:latin typeface="Times" charset="0"/>
        </a:defRPr>
      </a:lvl3pPr>
      <a:lvl4pPr algn="ctr" rtl="0" fontAlgn="base">
        <a:spcBef>
          <a:spcPct val="0"/>
        </a:spcBef>
        <a:spcAft>
          <a:spcPct val="0"/>
        </a:spcAft>
        <a:defRPr sz="4400">
          <a:solidFill>
            <a:schemeClr val="tx2"/>
          </a:solidFill>
          <a:latin typeface="Times" charset="0"/>
        </a:defRPr>
      </a:lvl4pPr>
      <a:lvl5pPr algn="ctr" rtl="0" fontAlgn="base">
        <a:spcBef>
          <a:spcPct val="0"/>
        </a:spcBef>
        <a:spcAft>
          <a:spcPct val="0"/>
        </a:spcAft>
        <a:defRPr sz="4400">
          <a:solidFill>
            <a:schemeClr val="tx2"/>
          </a:solidFill>
          <a:latin typeface="Times" charset="0"/>
        </a:defRPr>
      </a:lvl5pPr>
      <a:lvl6pPr marL="457200" algn="ctr" rtl="0" fontAlgn="base">
        <a:spcBef>
          <a:spcPct val="0"/>
        </a:spcBef>
        <a:spcAft>
          <a:spcPct val="0"/>
        </a:spcAft>
        <a:defRPr sz="4400">
          <a:solidFill>
            <a:schemeClr val="tx2"/>
          </a:solidFill>
          <a:latin typeface="Times" charset="0"/>
        </a:defRPr>
      </a:lvl6pPr>
      <a:lvl7pPr marL="914400" algn="ctr" rtl="0" fontAlgn="base">
        <a:spcBef>
          <a:spcPct val="0"/>
        </a:spcBef>
        <a:spcAft>
          <a:spcPct val="0"/>
        </a:spcAft>
        <a:defRPr sz="4400">
          <a:solidFill>
            <a:schemeClr val="tx2"/>
          </a:solidFill>
          <a:latin typeface="Times" charset="0"/>
        </a:defRPr>
      </a:lvl7pPr>
      <a:lvl8pPr marL="1371600" algn="ctr" rtl="0" fontAlgn="base">
        <a:spcBef>
          <a:spcPct val="0"/>
        </a:spcBef>
        <a:spcAft>
          <a:spcPct val="0"/>
        </a:spcAft>
        <a:defRPr sz="4400">
          <a:solidFill>
            <a:schemeClr val="tx2"/>
          </a:solidFill>
          <a:latin typeface="Times" charset="0"/>
        </a:defRPr>
      </a:lvl8pPr>
      <a:lvl9pPr marL="1828800" algn="ctr" rtl="0" fontAlgn="base">
        <a:spcBef>
          <a:spcPct val="0"/>
        </a:spcBef>
        <a:spcAft>
          <a:spcPct val="0"/>
        </a:spcAft>
        <a:defRPr sz="4400">
          <a:solidFill>
            <a:schemeClr val="tx2"/>
          </a:solidFill>
          <a:latin typeface="Times" charset="0"/>
        </a:defRPr>
      </a:lvl9pPr>
    </p:titleStyle>
    <p:body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ctrTitle"/>
          </p:nvPr>
        </p:nvSpPr>
        <p:spPr>
          <a:xfrm>
            <a:off x="311708" y="1041916"/>
            <a:ext cx="8520600" cy="2736900"/>
          </a:xfrm>
          <a:prstGeom prst="rect">
            <a:avLst/>
          </a:prstGeom>
          <a:noFill/>
          <a:ln>
            <a:noFill/>
          </a:ln>
        </p:spPr>
        <p:txBody>
          <a:bodyPr lIns="91425" tIns="45700" rIns="91425" bIns="45700" anchor="ctr" anchorCtr="0">
            <a:noAutofit/>
          </a:bodyPr>
          <a:lstStyle/>
          <a:p>
            <a:pPr lvl="0">
              <a:spcBef>
                <a:spcPts val="0"/>
              </a:spcBef>
            </a:pPr>
            <a:r>
              <a:rPr lang="en-US" dirty="0" smtClean="0">
                <a:solidFill>
                  <a:schemeClr val="dk1"/>
                </a:solidFill>
                <a:latin typeface="Calibri"/>
                <a:ea typeface="Calibri"/>
                <a:cs typeface="Calibri"/>
                <a:sym typeface="Calibri"/>
              </a:rPr>
              <a:t>Intermediate Representation</a:t>
            </a:r>
            <a:endParaRPr lang="en-US" dirty="0">
              <a:solidFill>
                <a:schemeClr val="dk1"/>
              </a:solidFill>
              <a:latin typeface="Calibri"/>
              <a:ea typeface="Calibri"/>
              <a:cs typeface="Calibri"/>
              <a:sym typeface="Calibri"/>
            </a:endParaRPr>
          </a:p>
        </p:txBody>
      </p:sp>
      <p:sp>
        <p:nvSpPr>
          <p:cNvPr id="204" name="Shape 204"/>
          <p:cNvSpPr txBox="1">
            <a:spLocks noGrp="1"/>
          </p:cNvSpPr>
          <p:nvPr>
            <p:ph type="subTitle" idx="1"/>
          </p:nvPr>
        </p:nvSpPr>
        <p:spPr>
          <a:xfrm>
            <a:off x="311700" y="3778819"/>
            <a:ext cx="8520600" cy="1734000"/>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Clr>
                <a:srgbClr val="888888"/>
              </a:buClr>
              <a:buSzPct val="25000"/>
              <a:buFont typeface="Arial"/>
              <a:buNone/>
            </a:pPr>
            <a:r>
              <a:rPr lang="en-US" sz="3200" b="0" i="0" u="none" strike="noStrike" cap="none">
                <a:solidFill>
                  <a:srgbClr val="888888"/>
                </a:solidFill>
                <a:latin typeface="Calibri"/>
                <a:ea typeface="Calibri"/>
                <a:cs typeface="Calibri"/>
                <a:sym typeface="Calibri"/>
              </a:rPr>
              <a:t>CMPT 379: Compilers</a:t>
            </a:r>
          </a:p>
          <a:p>
            <a:pPr marL="0" marR="0" lvl="0" indent="0" algn="ctr" rtl="0">
              <a:spcBef>
                <a:spcPts val="640"/>
              </a:spcBef>
              <a:buClr>
                <a:srgbClr val="888888"/>
              </a:buClr>
              <a:buSzPct val="25000"/>
              <a:buFont typeface="Arial"/>
              <a:buNone/>
            </a:pPr>
            <a:r>
              <a:rPr lang="en-US" sz="3200" b="0" i="0" u="none" strike="noStrike" cap="none">
                <a:solidFill>
                  <a:srgbClr val="888888"/>
                </a:solidFill>
                <a:latin typeface="Calibri"/>
                <a:ea typeface="Calibri"/>
                <a:cs typeface="Calibri"/>
                <a:sym typeface="Calibri"/>
              </a:rPr>
              <a:t>Instructor: Anoop Sarkar</a:t>
            </a:r>
          </a:p>
          <a:p>
            <a:pPr marL="0" marR="0" lvl="0" indent="0" algn="ctr" rtl="0">
              <a:spcBef>
                <a:spcPts val="640"/>
              </a:spcBef>
              <a:buClr>
                <a:srgbClr val="888888"/>
              </a:buClr>
              <a:buSzPct val="25000"/>
              <a:buFont typeface="Arial"/>
              <a:buNone/>
            </a:pPr>
            <a:r>
              <a:rPr lang="en-US" sz="2400">
                <a:solidFill>
                  <a:srgbClr val="888888"/>
                </a:solidFill>
                <a:latin typeface="Calibri"/>
                <a:ea typeface="Calibri"/>
                <a:cs typeface="Calibri"/>
                <a:sym typeface="Calibri"/>
              </a:rPr>
              <a:t>anoopsarkar.github.io/compilers-class</a:t>
            </a:r>
          </a:p>
        </p:txBody>
      </p:sp>
      <p:sp>
        <p:nvSpPr>
          <p:cNvPr id="205" name="Shape 205"/>
          <p:cNvSpPr/>
          <p:nvPr/>
        </p:nvSpPr>
        <p:spPr>
          <a:xfrm>
            <a:off x="7380312" y="548675"/>
            <a:ext cx="864096" cy="510900"/>
          </a:xfrm>
          <a:prstGeom prst="roundRect">
            <a:avLst>
              <a:gd name="adj" fmla="val 16667"/>
            </a:avLst>
          </a:prstGeom>
          <a:solidFill>
            <a:srgbClr val="FFAB40"/>
          </a:solidFill>
          <a:ln w="9525" cap="flat" cmpd="sng">
            <a:solidFill>
              <a:srgbClr val="000000"/>
            </a:solidFill>
            <a:prstDash val="solid"/>
            <a:round/>
            <a:headEnd type="none" w="med" len="med"/>
            <a:tailEnd type="none" w="med" len="med"/>
          </a:ln>
        </p:spPr>
        <p:txBody>
          <a:bodyPr lIns="91425" tIns="45700" rIns="91425" bIns="45700" anchor="t" anchorCtr="0">
            <a:noAutofit/>
          </a:bodyPr>
          <a:lstStyle/>
          <a:p>
            <a:pPr lvl="0" algn="ctr" rtl="0">
              <a:spcBef>
                <a:spcPts val="0"/>
              </a:spcBef>
              <a:buClr>
                <a:schemeClr val="dk1"/>
              </a:buClr>
              <a:buSzPct val="25000"/>
              <a:buFont typeface="Times New Roman"/>
              <a:buNone/>
            </a:pPr>
            <a:r>
              <a:rPr lang="en-US" sz="2400" dirty="0" smtClean="0">
                <a:solidFill>
                  <a:schemeClr val="dk1"/>
                </a:solidFill>
                <a:latin typeface="Calibri"/>
                <a:ea typeface="Calibri"/>
                <a:cs typeface="Calibri"/>
                <a:sym typeface="Calibri"/>
              </a:rPr>
              <a:t>IR</a:t>
            </a:r>
            <a:endParaRPr lang="en-US" sz="24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3311220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Short-circuiting Booleans</a:t>
            </a:r>
          </a:p>
        </p:txBody>
      </p:sp>
      <p:sp>
        <p:nvSpPr>
          <p:cNvPr id="156675" name="Rectangle 3"/>
          <p:cNvSpPr>
            <a:spLocks noGrp="1" noChangeArrowheads="1"/>
          </p:cNvSpPr>
          <p:nvPr>
            <p:ph type="body" sz="half" idx="1"/>
          </p:nvPr>
        </p:nvSpPr>
        <p:spPr>
          <a:xfrm>
            <a:off x="685800" y="1772816"/>
            <a:ext cx="3810000" cy="4114800"/>
          </a:xfrm>
        </p:spPr>
        <p:txBody>
          <a:bodyPr/>
          <a:lstStyle/>
          <a:p>
            <a:r>
              <a:rPr lang="en-US" dirty="0"/>
              <a:t>More complex if statements:</a:t>
            </a:r>
          </a:p>
          <a:p>
            <a:pPr lvl="1"/>
            <a:r>
              <a:rPr lang="en-US" dirty="0"/>
              <a:t>if (a or b and not c) { … }</a:t>
            </a:r>
          </a:p>
          <a:p>
            <a:r>
              <a:rPr lang="en-US" dirty="0"/>
              <a:t>Typical sequence:</a:t>
            </a:r>
          </a:p>
          <a:p>
            <a:pPr lvl="1">
              <a:buFontTx/>
              <a:buNone/>
            </a:pPr>
            <a:r>
              <a:rPr lang="en-US" dirty="0"/>
              <a:t>t1 = not c</a:t>
            </a:r>
          </a:p>
          <a:p>
            <a:pPr lvl="1">
              <a:buFontTx/>
              <a:buNone/>
            </a:pPr>
            <a:r>
              <a:rPr lang="en-US" dirty="0"/>
              <a:t>t2 = b and t1</a:t>
            </a:r>
          </a:p>
          <a:p>
            <a:pPr lvl="1">
              <a:buFontTx/>
              <a:buNone/>
            </a:pPr>
            <a:r>
              <a:rPr lang="en-US" dirty="0"/>
              <a:t>t3 = a or t2</a:t>
            </a:r>
          </a:p>
        </p:txBody>
      </p:sp>
      <p:sp>
        <p:nvSpPr>
          <p:cNvPr id="156676" name="Rectangle 4"/>
          <p:cNvSpPr>
            <a:spLocks noGrp="1" noChangeArrowheads="1"/>
          </p:cNvSpPr>
          <p:nvPr>
            <p:ph type="body" sz="half" idx="2"/>
          </p:nvPr>
        </p:nvSpPr>
        <p:spPr>
          <a:xfrm>
            <a:off x="4648200" y="1700808"/>
            <a:ext cx="4114800" cy="4114800"/>
          </a:xfrm>
        </p:spPr>
        <p:txBody>
          <a:bodyPr/>
          <a:lstStyle/>
          <a:p>
            <a:pPr>
              <a:lnSpc>
                <a:spcPct val="90000"/>
              </a:lnSpc>
            </a:pPr>
            <a:r>
              <a:rPr lang="en-US" dirty="0"/>
              <a:t>Short-circuit is possible in this case:</a:t>
            </a:r>
          </a:p>
          <a:p>
            <a:pPr lvl="1">
              <a:lnSpc>
                <a:spcPct val="90000"/>
              </a:lnSpc>
            </a:pPr>
            <a:r>
              <a:rPr lang="en-US" dirty="0"/>
              <a:t>if (a and b and c) { … }</a:t>
            </a:r>
          </a:p>
          <a:p>
            <a:pPr>
              <a:lnSpc>
                <a:spcPct val="90000"/>
              </a:lnSpc>
            </a:pPr>
            <a:r>
              <a:rPr lang="en-US" dirty="0"/>
              <a:t>Short-circuit sequence:</a:t>
            </a:r>
          </a:p>
          <a:p>
            <a:pPr lvl="1">
              <a:lnSpc>
                <a:spcPct val="90000"/>
              </a:lnSpc>
              <a:buFontTx/>
              <a:buNone/>
            </a:pPr>
            <a:r>
              <a:rPr lang="en-US" dirty="0"/>
              <a:t>t1 = a</a:t>
            </a:r>
          </a:p>
          <a:p>
            <a:pPr lvl="1">
              <a:lnSpc>
                <a:spcPct val="90000"/>
              </a:lnSpc>
              <a:buFontTx/>
              <a:buNone/>
            </a:pPr>
            <a:r>
              <a:rPr lang="en-US" dirty="0"/>
              <a:t>if t1 </a:t>
            </a:r>
            <a:r>
              <a:rPr lang="en-US" dirty="0" err="1"/>
              <a:t>goto</a:t>
            </a:r>
            <a:r>
              <a:rPr lang="en-US" dirty="0"/>
              <a:t> L0 /* </a:t>
            </a:r>
            <a:r>
              <a:rPr lang="en-US" dirty="0" err="1"/>
              <a:t>sckt</a:t>
            </a:r>
            <a:r>
              <a:rPr lang="en-US" dirty="0"/>
              <a:t> */</a:t>
            </a:r>
          </a:p>
          <a:p>
            <a:pPr lvl="1">
              <a:lnSpc>
                <a:spcPct val="90000"/>
              </a:lnSpc>
              <a:buFontTx/>
              <a:buNone/>
            </a:pPr>
            <a:r>
              <a:rPr lang="en-US" dirty="0" err="1"/>
              <a:t>goto</a:t>
            </a:r>
            <a:r>
              <a:rPr lang="en-US" dirty="0"/>
              <a:t> L4</a:t>
            </a:r>
          </a:p>
          <a:p>
            <a:pPr lvl="1">
              <a:lnSpc>
                <a:spcPct val="90000"/>
              </a:lnSpc>
              <a:buFontTx/>
              <a:buNone/>
            </a:pPr>
            <a:r>
              <a:rPr lang="en-US" dirty="0"/>
              <a:t>L0: t2 = b</a:t>
            </a:r>
          </a:p>
          <a:p>
            <a:pPr lvl="1">
              <a:lnSpc>
                <a:spcPct val="90000"/>
              </a:lnSpc>
              <a:buFontTx/>
              <a:buNone/>
            </a:pPr>
            <a:r>
              <a:rPr lang="en-US" dirty="0" smtClean="0"/>
              <a:t>if </a:t>
            </a:r>
            <a:r>
              <a:rPr lang="en-US" dirty="0"/>
              <a:t>t2 </a:t>
            </a:r>
            <a:r>
              <a:rPr lang="en-US" dirty="0" err="1"/>
              <a:t>goto</a:t>
            </a:r>
            <a:r>
              <a:rPr lang="en-US" dirty="0"/>
              <a:t> </a:t>
            </a:r>
            <a:r>
              <a:rPr lang="en-US" dirty="0" smtClean="0"/>
              <a:t>L1</a:t>
            </a:r>
          </a:p>
          <a:p>
            <a:pPr lvl="1">
              <a:lnSpc>
                <a:spcPct val="90000"/>
              </a:lnSpc>
              <a:buFontTx/>
              <a:buNone/>
            </a:pPr>
            <a:r>
              <a:rPr lang="en-US" dirty="0" err="1" smtClean="0"/>
              <a:t>goto</a:t>
            </a:r>
            <a:r>
              <a:rPr lang="en-US" dirty="0" smtClean="0"/>
              <a:t> L4</a:t>
            </a:r>
          </a:p>
          <a:p>
            <a:pPr lvl="1">
              <a:lnSpc>
                <a:spcPct val="90000"/>
              </a:lnSpc>
              <a:buFontTx/>
              <a:buNone/>
            </a:pPr>
            <a:r>
              <a:rPr lang="en-US" dirty="0" smtClean="0"/>
              <a:t>L1: t3 = c </a:t>
            </a:r>
          </a:p>
          <a:p>
            <a:pPr lvl="1">
              <a:lnSpc>
                <a:spcPct val="90000"/>
              </a:lnSpc>
              <a:buNone/>
            </a:pPr>
            <a:r>
              <a:rPr lang="en-US" dirty="0" smtClean="0"/>
              <a:t>…</a:t>
            </a:r>
            <a:endParaRPr lang="en-US" dirty="0"/>
          </a:p>
          <a:p>
            <a:pPr lvl="1">
              <a:lnSpc>
                <a:spcPct val="90000"/>
              </a:lnSpc>
              <a:buFontTx/>
              <a:buNone/>
            </a:pP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sz="half" idx="4294967295"/>
          </p:nvPr>
        </p:nvSpPr>
        <p:spPr>
          <a:xfrm>
            <a:off x="381000" y="685800"/>
            <a:ext cx="4038600" cy="2590800"/>
          </a:xfrm>
        </p:spPr>
        <p:txBody>
          <a:bodyPr/>
          <a:lstStyle/>
          <a:p>
            <a:pPr>
              <a:buFontTx/>
              <a:buNone/>
            </a:pPr>
            <a:r>
              <a:rPr lang="en-US" sz="2400" b="1"/>
              <a:t>void main() {</a:t>
            </a:r>
          </a:p>
          <a:p>
            <a:pPr>
              <a:buFontTx/>
              <a:buNone/>
            </a:pPr>
            <a:r>
              <a:rPr lang="en-US" sz="2400" b="1"/>
              <a:t>    int i;</a:t>
            </a:r>
          </a:p>
          <a:p>
            <a:pPr>
              <a:buFontTx/>
              <a:buNone/>
            </a:pPr>
            <a:r>
              <a:rPr lang="en-US" sz="2400" b="1"/>
              <a:t>    </a:t>
            </a:r>
            <a:r>
              <a:rPr lang="en-US" sz="2400" b="1">
                <a:solidFill>
                  <a:srgbClr val="990000"/>
                </a:solidFill>
              </a:rPr>
              <a:t>for (i = 0; i &lt; 10; i = i + 1)</a:t>
            </a:r>
          </a:p>
          <a:p>
            <a:pPr>
              <a:buFontTx/>
              <a:buNone/>
            </a:pPr>
            <a:r>
              <a:rPr lang="en-US" sz="2400" b="1">
                <a:solidFill>
                  <a:srgbClr val="990000"/>
                </a:solidFill>
              </a:rPr>
              <a:t>        print(i);</a:t>
            </a:r>
          </a:p>
          <a:p>
            <a:pPr>
              <a:buFontTx/>
              <a:buNone/>
            </a:pPr>
            <a:r>
              <a:rPr lang="en-US" sz="2400" b="1"/>
              <a:t>}</a:t>
            </a:r>
          </a:p>
        </p:txBody>
      </p:sp>
      <p:sp>
        <p:nvSpPr>
          <p:cNvPr id="158723" name="Rectangle 3"/>
          <p:cNvSpPr>
            <a:spLocks noGrp="1" noChangeArrowheads="1"/>
          </p:cNvSpPr>
          <p:nvPr>
            <p:ph type="body" sz="half" idx="4294967295"/>
          </p:nvPr>
        </p:nvSpPr>
        <p:spPr>
          <a:xfrm>
            <a:off x="4648200" y="457200"/>
            <a:ext cx="3581400" cy="6019800"/>
          </a:xfrm>
        </p:spPr>
        <p:txBody>
          <a:bodyPr/>
          <a:lstStyle/>
          <a:p>
            <a:pPr>
              <a:lnSpc>
                <a:spcPct val="90000"/>
              </a:lnSpc>
              <a:buFontTx/>
              <a:buNone/>
            </a:pPr>
            <a:r>
              <a:rPr lang="en-US" sz="2400" b="1" dirty="0"/>
              <a:t>main:</a:t>
            </a:r>
          </a:p>
          <a:p>
            <a:pPr>
              <a:lnSpc>
                <a:spcPct val="90000"/>
              </a:lnSpc>
              <a:buFontTx/>
              <a:buNone/>
            </a:pPr>
            <a:r>
              <a:rPr lang="en-US" sz="2400" b="1" dirty="0">
                <a:solidFill>
                  <a:srgbClr val="990000"/>
                </a:solidFill>
              </a:rPr>
              <a:t>        t0 = 0</a:t>
            </a:r>
          </a:p>
          <a:p>
            <a:pPr>
              <a:lnSpc>
                <a:spcPct val="90000"/>
              </a:lnSpc>
              <a:buFontTx/>
              <a:buNone/>
            </a:pPr>
            <a:r>
              <a:rPr lang="en-US" sz="2400" b="1" dirty="0">
                <a:solidFill>
                  <a:srgbClr val="990000"/>
                </a:solidFill>
              </a:rPr>
              <a:t>        </a:t>
            </a:r>
            <a:r>
              <a:rPr lang="en-US" sz="2400" b="1" dirty="0" err="1">
                <a:solidFill>
                  <a:srgbClr val="990000"/>
                </a:solidFill>
              </a:rPr>
              <a:t>i</a:t>
            </a:r>
            <a:r>
              <a:rPr lang="en-US" sz="2400" b="1" dirty="0">
                <a:solidFill>
                  <a:srgbClr val="990000"/>
                </a:solidFill>
              </a:rPr>
              <a:t> = t0</a:t>
            </a:r>
          </a:p>
          <a:p>
            <a:pPr>
              <a:lnSpc>
                <a:spcPct val="90000"/>
              </a:lnSpc>
              <a:buFontTx/>
              <a:buNone/>
            </a:pPr>
            <a:r>
              <a:rPr lang="en-US" sz="2400" b="1" dirty="0">
                <a:solidFill>
                  <a:srgbClr val="990000"/>
                </a:solidFill>
              </a:rPr>
              <a:t>L0:</a:t>
            </a:r>
          </a:p>
          <a:p>
            <a:pPr>
              <a:lnSpc>
                <a:spcPct val="90000"/>
              </a:lnSpc>
              <a:buFontTx/>
              <a:buNone/>
            </a:pPr>
            <a:r>
              <a:rPr lang="en-US" sz="2400" b="1" dirty="0">
                <a:solidFill>
                  <a:srgbClr val="990000"/>
                </a:solidFill>
              </a:rPr>
              <a:t>        t1 = 10</a:t>
            </a:r>
          </a:p>
          <a:p>
            <a:pPr>
              <a:lnSpc>
                <a:spcPct val="90000"/>
              </a:lnSpc>
              <a:buFontTx/>
              <a:buNone/>
            </a:pPr>
            <a:r>
              <a:rPr lang="en-US" sz="2400" b="1" dirty="0">
                <a:solidFill>
                  <a:srgbClr val="990000"/>
                </a:solidFill>
              </a:rPr>
              <a:t>        t2 = </a:t>
            </a:r>
            <a:r>
              <a:rPr lang="en-US" sz="2400" b="1" dirty="0" err="1">
                <a:solidFill>
                  <a:srgbClr val="990000"/>
                </a:solidFill>
              </a:rPr>
              <a:t>i</a:t>
            </a:r>
            <a:r>
              <a:rPr lang="en-US" sz="2400" b="1" dirty="0">
                <a:solidFill>
                  <a:srgbClr val="990000"/>
                </a:solidFill>
              </a:rPr>
              <a:t> &lt; t1</a:t>
            </a:r>
          </a:p>
          <a:p>
            <a:pPr>
              <a:lnSpc>
                <a:spcPct val="90000"/>
              </a:lnSpc>
              <a:buFontTx/>
              <a:buNone/>
            </a:pPr>
            <a:r>
              <a:rPr lang="en-US" sz="2400" b="1" dirty="0">
                <a:solidFill>
                  <a:srgbClr val="990000"/>
                </a:solidFill>
              </a:rPr>
              <a:t>        </a:t>
            </a:r>
            <a:r>
              <a:rPr lang="en-US" sz="2400" b="1" dirty="0" err="1">
                <a:solidFill>
                  <a:srgbClr val="990000"/>
                </a:solidFill>
              </a:rPr>
              <a:t>ifFalse</a:t>
            </a:r>
            <a:r>
              <a:rPr lang="en-US" sz="2400" b="1" dirty="0">
                <a:solidFill>
                  <a:srgbClr val="990000"/>
                </a:solidFill>
              </a:rPr>
              <a:t> t2 </a:t>
            </a:r>
            <a:r>
              <a:rPr lang="en-US" sz="2400" b="1" dirty="0" err="1">
                <a:solidFill>
                  <a:srgbClr val="990000"/>
                </a:solidFill>
              </a:rPr>
              <a:t>goto</a:t>
            </a:r>
            <a:r>
              <a:rPr lang="en-US" sz="2400" b="1" dirty="0">
                <a:solidFill>
                  <a:srgbClr val="990000"/>
                </a:solidFill>
              </a:rPr>
              <a:t> L1</a:t>
            </a:r>
          </a:p>
          <a:p>
            <a:pPr>
              <a:lnSpc>
                <a:spcPct val="90000"/>
              </a:lnSpc>
              <a:buFontTx/>
              <a:buNone/>
            </a:pPr>
            <a:r>
              <a:rPr lang="en-US" sz="2400" b="1" dirty="0">
                <a:solidFill>
                  <a:srgbClr val="990000"/>
                </a:solidFill>
              </a:rPr>
              <a:t>        </a:t>
            </a:r>
            <a:r>
              <a:rPr lang="en-US" sz="2400" b="1" dirty="0" err="1">
                <a:solidFill>
                  <a:srgbClr val="990000"/>
                </a:solidFill>
              </a:rPr>
              <a:t>param</a:t>
            </a:r>
            <a:r>
              <a:rPr lang="en-US" sz="2400" b="1" dirty="0">
                <a:solidFill>
                  <a:srgbClr val="990000"/>
                </a:solidFill>
              </a:rPr>
              <a:t> </a:t>
            </a:r>
            <a:r>
              <a:rPr lang="en-US" sz="2400" b="1" dirty="0" err="1">
                <a:solidFill>
                  <a:srgbClr val="990000"/>
                </a:solidFill>
              </a:rPr>
              <a:t>i</a:t>
            </a:r>
            <a:r>
              <a:rPr lang="en-US" sz="2400" b="1" dirty="0">
                <a:solidFill>
                  <a:srgbClr val="990000"/>
                </a:solidFill>
              </a:rPr>
              <a:t>, 1</a:t>
            </a:r>
          </a:p>
          <a:p>
            <a:pPr>
              <a:lnSpc>
                <a:spcPct val="90000"/>
              </a:lnSpc>
              <a:buFontTx/>
              <a:buNone/>
            </a:pPr>
            <a:r>
              <a:rPr lang="en-US" sz="2400" b="1" dirty="0">
                <a:solidFill>
                  <a:srgbClr val="990000"/>
                </a:solidFill>
              </a:rPr>
              <a:t>        call </a:t>
            </a:r>
            <a:r>
              <a:rPr lang="en-US" sz="2400" b="1" dirty="0" err="1">
                <a:solidFill>
                  <a:srgbClr val="990000"/>
                </a:solidFill>
              </a:rPr>
              <a:t>PrintInt</a:t>
            </a:r>
            <a:r>
              <a:rPr lang="en-US" sz="2400" b="1" dirty="0">
                <a:solidFill>
                  <a:srgbClr val="990000"/>
                </a:solidFill>
              </a:rPr>
              <a:t>, 1</a:t>
            </a:r>
          </a:p>
          <a:p>
            <a:pPr>
              <a:lnSpc>
                <a:spcPct val="90000"/>
              </a:lnSpc>
              <a:buFontTx/>
              <a:buNone/>
            </a:pPr>
            <a:r>
              <a:rPr lang="en-US" sz="2400" b="1" dirty="0">
                <a:solidFill>
                  <a:srgbClr val="990000"/>
                </a:solidFill>
              </a:rPr>
              <a:t>        t3 = 1</a:t>
            </a:r>
          </a:p>
          <a:p>
            <a:pPr>
              <a:lnSpc>
                <a:spcPct val="90000"/>
              </a:lnSpc>
              <a:buFontTx/>
              <a:buNone/>
            </a:pPr>
            <a:r>
              <a:rPr lang="en-US" sz="2400" b="1" dirty="0">
                <a:solidFill>
                  <a:srgbClr val="990000"/>
                </a:solidFill>
              </a:rPr>
              <a:t>        t4 = </a:t>
            </a:r>
            <a:r>
              <a:rPr lang="en-US" sz="2400" b="1" dirty="0" err="1">
                <a:solidFill>
                  <a:srgbClr val="990000"/>
                </a:solidFill>
              </a:rPr>
              <a:t>i</a:t>
            </a:r>
            <a:r>
              <a:rPr lang="en-US" sz="2400" b="1" dirty="0">
                <a:solidFill>
                  <a:srgbClr val="990000"/>
                </a:solidFill>
              </a:rPr>
              <a:t> + t3</a:t>
            </a:r>
          </a:p>
          <a:p>
            <a:pPr>
              <a:lnSpc>
                <a:spcPct val="90000"/>
              </a:lnSpc>
              <a:buFontTx/>
              <a:buNone/>
            </a:pPr>
            <a:r>
              <a:rPr lang="en-US" sz="2400" b="1" dirty="0">
                <a:solidFill>
                  <a:srgbClr val="990000"/>
                </a:solidFill>
              </a:rPr>
              <a:t>        </a:t>
            </a:r>
            <a:r>
              <a:rPr lang="en-US" sz="2400" b="1" dirty="0" err="1">
                <a:solidFill>
                  <a:srgbClr val="990000"/>
                </a:solidFill>
              </a:rPr>
              <a:t>i</a:t>
            </a:r>
            <a:r>
              <a:rPr lang="en-US" sz="2400" b="1" dirty="0">
                <a:solidFill>
                  <a:srgbClr val="990000"/>
                </a:solidFill>
              </a:rPr>
              <a:t> = t4</a:t>
            </a:r>
          </a:p>
          <a:p>
            <a:pPr>
              <a:lnSpc>
                <a:spcPct val="90000"/>
              </a:lnSpc>
              <a:buFontTx/>
              <a:buNone/>
            </a:pPr>
            <a:r>
              <a:rPr lang="en-US" sz="2400" b="1" dirty="0">
                <a:solidFill>
                  <a:srgbClr val="990000"/>
                </a:solidFill>
              </a:rPr>
              <a:t>        </a:t>
            </a:r>
            <a:r>
              <a:rPr lang="en-US" sz="2400" b="1" dirty="0" err="1">
                <a:solidFill>
                  <a:srgbClr val="990000"/>
                </a:solidFill>
              </a:rPr>
              <a:t>goto</a:t>
            </a:r>
            <a:r>
              <a:rPr lang="en-US" sz="2400" b="1" dirty="0">
                <a:solidFill>
                  <a:srgbClr val="990000"/>
                </a:solidFill>
              </a:rPr>
              <a:t> L0</a:t>
            </a:r>
          </a:p>
          <a:p>
            <a:pPr>
              <a:lnSpc>
                <a:spcPct val="90000"/>
              </a:lnSpc>
              <a:buFontTx/>
              <a:buNone/>
            </a:pPr>
            <a:r>
              <a:rPr lang="en-US" sz="2400" b="1" dirty="0">
                <a:solidFill>
                  <a:srgbClr val="990000"/>
                </a:solidFill>
              </a:rPr>
              <a:t>L1:</a:t>
            </a:r>
          </a:p>
          <a:p>
            <a:pPr>
              <a:lnSpc>
                <a:spcPct val="90000"/>
              </a:lnSpc>
              <a:buFontTx/>
              <a:buNone/>
            </a:pPr>
            <a:r>
              <a:rPr lang="en-US" sz="2400" b="1" dirty="0"/>
              <a:t>        return</a:t>
            </a:r>
          </a:p>
        </p:txBody>
      </p:sp>
      <p:sp>
        <p:nvSpPr>
          <p:cNvPr id="158724" name="Text Box 4"/>
          <p:cNvSpPr txBox="1">
            <a:spLocks noChangeArrowheads="1"/>
          </p:cNvSpPr>
          <p:nvPr/>
        </p:nvSpPr>
        <p:spPr bwMode="auto">
          <a:xfrm>
            <a:off x="441325" y="3551238"/>
            <a:ext cx="3467100" cy="1076325"/>
          </a:xfrm>
          <a:prstGeom prst="rect">
            <a:avLst/>
          </a:prstGeom>
          <a:solidFill>
            <a:schemeClr val="accent1"/>
          </a:solidFill>
          <a:ln w="9525">
            <a:solidFill>
              <a:schemeClr val="tx1"/>
            </a:solidFill>
            <a:miter lim="800000"/>
            <a:headEnd/>
            <a:tailEnd/>
          </a:ln>
          <a:effectLst/>
        </p:spPr>
        <p:txBody>
          <a:bodyPr wrap="none">
            <a:prstTxWarp prst="textNoShape">
              <a:avLst/>
            </a:prstTxWarp>
            <a:spAutoFit/>
          </a:bodyPr>
          <a:lstStyle/>
          <a:p>
            <a:r>
              <a:rPr lang="en-US" sz="3200"/>
              <a:t>More Control Flow:</a:t>
            </a:r>
          </a:p>
          <a:p>
            <a:r>
              <a:rPr lang="en-US" sz="3200"/>
              <a:t>for loops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Translation of Expressions</a:t>
            </a:r>
          </a:p>
        </p:txBody>
      </p:sp>
      <p:sp>
        <p:nvSpPr>
          <p:cNvPr id="162819" name="Rectangle 3"/>
          <p:cNvSpPr>
            <a:spLocks noGrp="1" noChangeArrowheads="1"/>
          </p:cNvSpPr>
          <p:nvPr>
            <p:ph type="body" sz="half" idx="1"/>
          </p:nvPr>
        </p:nvSpPr>
        <p:spPr>
          <a:xfrm>
            <a:off x="685800" y="1981200"/>
            <a:ext cx="2438400" cy="4114800"/>
          </a:xfrm>
        </p:spPr>
        <p:txBody>
          <a:bodyPr/>
          <a:lstStyle/>
          <a:p>
            <a:r>
              <a:rPr lang="en-US"/>
              <a:t>S </a:t>
            </a:r>
            <a:r>
              <a:rPr lang="en-US">
                <a:sym typeface="Symbol" charset="2"/>
              </a:rPr>
              <a:t> id = E</a:t>
            </a:r>
          </a:p>
          <a:p>
            <a:endParaRPr lang="en-US">
              <a:sym typeface="Symbol" charset="2"/>
            </a:endParaRPr>
          </a:p>
          <a:p>
            <a:r>
              <a:rPr lang="en-US">
                <a:sym typeface="Symbol" charset="2"/>
              </a:rPr>
              <a:t>E</a:t>
            </a:r>
            <a:r>
              <a:rPr lang="en-US"/>
              <a:t> </a:t>
            </a:r>
            <a:r>
              <a:rPr lang="en-US">
                <a:sym typeface="Symbol" charset="2"/>
              </a:rPr>
              <a:t> E + E</a:t>
            </a:r>
          </a:p>
          <a:p>
            <a:endParaRPr lang="en-US">
              <a:sym typeface="Symbol" charset="2"/>
            </a:endParaRPr>
          </a:p>
          <a:p>
            <a:r>
              <a:rPr lang="en-US">
                <a:sym typeface="Symbol" charset="2"/>
              </a:rPr>
              <a:t>E</a:t>
            </a:r>
            <a:r>
              <a:rPr lang="en-US"/>
              <a:t> </a:t>
            </a:r>
            <a:r>
              <a:rPr lang="en-US">
                <a:sym typeface="Symbol" charset="2"/>
              </a:rPr>
              <a:t> - E</a:t>
            </a:r>
          </a:p>
          <a:p>
            <a:endParaRPr lang="en-US">
              <a:sym typeface="Symbol" charset="2"/>
            </a:endParaRPr>
          </a:p>
          <a:p>
            <a:r>
              <a:rPr lang="en-US">
                <a:sym typeface="Symbol" charset="2"/>
              </a:rPr>
              <a:t>E</a:t>
            </a:r>
            <a:r>
              <a:rPr lang="en-US"/>
              <a:t> </a:t>
            </a:r>
            <a:r>
              <a:rPr lang="en-US">
                <a:sym typeface="Symbol" charset="2"/>
              </a:rPr>
              <a:t> ( E )</a:t>
            </a:r>
          </a:p>
          <a:p>
            <a:r>
              <a:rPr lang="en-US">
                <a:sym typeface="Symbol" charset="2"/>
              </a:rPr>
              <a:t>E</a:t>
            </a:r>
            <a:r>
              <a:rPr lang="en-US"/>
              <a:t> </a:t>
            </a:r>
            <a:r>
              <a:rPr lang="en-US">
                <a:sym typeface="Symbol" charset="2"/>
              </a:rPr>
              <a:t> id</a:t>
            </a:r>
          </a:p>
        </p:txBody>
      </p:sp>
      <p:sp>
        <p:nvSpPr>
          <p:cNvPr id="162820" name="Rectangle 4"/>
          <p:cNvSpPr>
            <a:spLocks noGrp="1" noChangeArrowheads="1"/>
          </p:cNvSpPr>
          <p:nvPr>
            <p:ph type="body" sz="half" idx="2"/>
          </p:nvPr>
        </p:nvSpPr>
        <p:spPr>
          <a:xfrm>
            <a:off x="3200400" y="1981200"/>
            <a:ext cx="5715000" cy="4495800"/>
          </a:xfrm>
        </p:spPr>
        <p:txBody>
          <a:bodyPr/>
          <a:lstStyle/>
          <a:p>
            <a:r>
              <a:rPr lang="en-US" sz="2400"/>
              <a:t>$$.code = concat($3.code, $1.lexeme = $3.addr)</a:t>
            </a:r>
          </a:p>
          <a:p>
            <a:r>
              <a:rPr lang="en-US" sz="2400"/>
              <a:t>$$.addr = new Temp(); $$.code = concat($1.code, $3.code, $$.addr = $1.addr + $3.addr)</a:t>
            </a:r>
            <a:endParaRPr lang="en-US"/>
          </a:p>
          <a:p>
            <a:r>
              <a:rPr lang="en-US" sz="2400"/>
              <a:t>$$.addr = new Temp(); $$.code = concat($2.code, $$.addr = - $2.addr)</a:t>
            </a:r>
          </a:p>
          <a:p>
            <a:endParaRPr lang="en-US" sz="2400"/>
          </a:p>
          <a:p>
            <a:r>
              <a:rPr lang="en-US" sz="2400"/>
              <a:t>$$.addr = $2.addr; $$.code = $2.code</a:t>
            </a:r>
          </a:p>
          <a:p>
            <a:r>
              <a:rPr lang="en-US" sz="2400"/>
              <a:t>$$.addr = symtbl($1.lexeme); $$.code = ‘’</a:t>
            </a:r>
          </a:p>
        </p:txBody>
      </p:sp>
      <p:sp>
        <p:nvSpPr>
          <p:cNvPr id="7" name="AutoShape 9"/>
          <p:cNvSpPr>
            <a:spLocks noChangeArrowheads="1"/>
          </p:cNvSpPr>
          <p:nvPr/>
        </p:nvSpPr>
        <p:spPr bwMode="auto">
          <a:xfrm>
            <a:off x="6948264" y="1484784"/>
            <a:ext cx="1800200" cy="369168"/>
          </a:xfrm>
          <a:prstGeom prst="wedgeRectCallout">
            <a:avLst>
              <a:gd name="adj1" fmla="val -9830"/>
              <a:gd name="adj2" fmla="val 118294"/>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2000" dirty="0"/>
              <a:t>s</a:t>
            </a:r>
            <a:r>
              <a:rPr lang="en-US" sz="2000" dirty="0" smtClean="0"/>
              <a:t>ymbol table</a:t>
            </a:r>
            <a:endParaRPr lang="en-US" sz="2000" dirty="0"/>
          </a:p>
        </p:txBody>
      </p:sp>
    </p:spTree>
    <p:extLst>
      <p:ext uri="{BB962C8B-B14F-4D97-AF65-F5344CB8AC3E}">
        <p14:creationId xmlns:p14="http://schemas.microsoft.com/office/powerpoint/2010/main" val="826440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282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2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28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28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build="p"/>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Backpatching in Control-Flow</a:t>
            </a:r>
          </a:p>
        </p:txBody>
      </p:sp>
      <p:sp>
        <p:nvSpPr>
          <p:cNvPr id="164867" name="Rectangle 3"/>
          <p:cNvSpPr>
            <a:spLocks noGrp="1" noChangeArrowheads="1"/>
          </p:cNvSpPr>
          <p:nvPr>
            <p:ph type="body" idx="1"/>
          </p:nvPr>
        </p:nvSpPr>
        <p:spPr>
          <a:xfrm>
            <a:off x="685800" y="1906488"/>
            <a:ext cx="7772400" cy="4114800"/>
          </a:xfrm>
        </p:spPr>
        <p:txBody>
          <a:bodyPr/>
          <a:lstStyle/>
          <a:p>
            <a:pPr>
              <a:lnSpc>
                <a:spcPct val="90000"/>
              </a:lnSpc>
            </a:pPr>
            <a:r>
              <a:rPr lang="en-US" sz="2800" dirty="0" smtClean="0"/>
              <a:t>Implementing </a:t>
            </a:r>
            <a:r>
              <a:rPr lang="en-US" sz="2800" dirty="0"/>
              <a:t>the translations </a:t>
            </a:r>
            <a:r>
              <a:rPr lang="en-US" sz="2800" dirty="0" smtClean="0"/>
              <a:t>can be done in one or two passes</a:t>
            </a:r>
            <a:endParaRPr lang="en-US" sz="2800" dirty="0"/>
          </a:p>
          <a:p>
            <a:pPr>
              <a:lnSpc>
                <a:spcPct val="90000"/>
              </a:lnSpc>
            </a:pPr>
            <a:r>
              <a:rPr lang="en-US" sz="2800" dirty="0" smtClean="0"/>
              <a:t>The difficulty with code generation in one pass is that </a:t>
            </a:r>
            <a:r>
              <a:rPr lang="en-US" sz="2800" dirty="0"/>
              <a:t>we may not know the target label for </a:t>
            </a:r>
            <a:r>
              <a:rPr lang="en-US" sz="2800" dirty="0" smtClean="0"/>
              <a:t>jump statements </a:t>
            </a:r>
            <a:endParaRPr lang="en-US" sz="2800" dirty="0"/>
          </a:p>
          <a:p>
            <a:pPr>
              <a:lnSpc>
                <a:spcPct val="90000"/>
              </a:lnSpc>
            </a:pPr>
            <a:r>
              <a:rPr lang="en-US" sz="2800" i="1" dirty="0" err="1"/>
              <a:t>Backpatching</a:t>
            </a:r>
            <a:r>
              <a:rPr lang="en-US" sz="2800" dirty="0"/>
              <a:t> allows one pass code generation</a:t>
            </a:r>
          </a:p>
          <a:p>
            <a:pPr lvl="1">
              <a:lnSpc>
                <a:spcPct val="90000"/>
              </a:lnSpc>
            </a:pPr>
            <a:r>
              <a:rPr lang="en-US" sz="2400" dirty="0"/>
              <a:t>Generate </a:t>
            </a:r>
            <a:r>
              <a:rPr lang="en-US" sz="2400" dirty="0" smtClean="0"/>
              <a:t>jump </a:t>
            </a:r>
            <a:r>
              <a:rPr lang="en-US" sz="2400" dirty="0"/>
              <a:t>statements with the </a:t>
            </a:r>
            <a:r>
              <a:rPr lang="en-US" sz="2400" dirty="0" smtClean="0"/>
              <a:t>empty targets (temporarily unspecified)</a:t>
            </a:r>
            <a:endParaRPr lang="en-US" sz="2400" dirty="0"/>
          </a:p>
          <a:p>
            <a:pPr lvl="1">
              <a:lnSpc>
                <a:spcPct val="90000"/>
              </a:lnSpc>
            </a:pPr>
            <a:r>
              <a:rPr lang="en-US" sz="2400" dirty="0"/>
              <a:t>Put each of these statements into a </a:t>
            </a:r>
            <a:r>
              <a:rPr lang="en-US" sz="2400" dirty="0" smtClean="0"/>
              <a:t>list</a:t>
            </a:r>
          </a:p>
          <a:p>
            <a:pPr lvl="1">
              <a:lnSpc>
                <a:spcPct val="90000"/>
              </a:lnSpc>
            </a:pPr>
            <a:r>
              <a:rPr lang="en-US" sz="2400" dirty="0" smtClean="0"/>
              <a:t>When the target is known, fill the </a:t>
            </a:r>
            <a:r>
              <a:rPr lang="en-US" sz="2400" dirty="0"/>
              <a:t>proper </a:t>
            </a:r>
            <a:r>
              <a:rPr lang="en-US" sz="2400" dirty="0" smtClean="0"/>
              <a:t>labels in the jump statements (</a:t>
            </a:r>
            <a:r>
              <a:rPr lang="en-US" sz="2400" dirty="0" err="1" smtClean="0"/>
              <a:t>backpatching</a:t>
            </a:r>
            <a:r>
              <a:rPr lang="en-US" sz="2400" dirty="0" smtClean="0"/>
              <a:t>)</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8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8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48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smtClean="0"/>
              <a:t>Backpatching</a:t>
            </a:r>
            <a:endParaRPr lang="en-CA" dirty="0"/>
          </a:p>
        </p:txBody>
      </p:sp>
      <p:sp>
        <p:nvSpPr>
          <p:cNvPr id="3" name="Content Placeholder 2"/>
          <p:cNvSpPr>
            <a:spLocks noGrp="1"/>
          </p:cNvSpPr>
          <p:nvPr>
            <p:ph idx="1"/>
          </p:nvPr>
        </p:nvSpPr>
        <p:spPr>
          <a:xfrm>
            <a:off x="685800" y="1700808"/>
            <a:ext cx="7772400" cy="4114800"/>
          </a:xfrm>
        </p:spPr>
        <p:txBody>
          <a:bodyPr/>
          <a:lstStyle/>
          <a:p>
            <a:r>
              <a:rPr lang="en-US" altLang="en-US" sz="2400" dirty="0"/>
              <a:t>If (a &lt;</a:t>
            </a:r>
            <a:r>
              <a:rPr lang="en-US" altLang="en-US" sz="2400" dirty="0" smtClean="0"/>
              <a:t> </a:t>
            </a:r>
            <a:r>
              <a:rPr lang="en-US" altLang="en-US" sz="2400" dirty="0"/>
              <a:t>b) then </a:t>
            </a:r>
            <a:r>
              <a:rPr lang="en-US" altLang="en-US" sz="2400" dirty="0" err="1" smtClean="0"/>
              <a:t>i</a:t>
            </a:r>
            <a:r>
              <a:rPr lang="en-US" altLang="en-US" sz="2400" dirty="0" smtClean="0"/>
              <a:t> = i+1; </a:t>
            </a:r>
            <a:r>
              <a:rPr lang="en-US" altLang="en-US" sz="2400" dirty="0"/>
              <a:t>else </a:t>
            </a:r>
            <a:r>
              <a:rPr lang="en-US" altLang="en-US" sz="2400" dirty="0" smtClean="0"/>
              <a:t>j = i+1;</a:t>
            </a:r>
          </a:p>
          <a:p>
            <a:pPr lvl="3" eaLnBrk="1" hangingPunct="1">
              <a:buFontTx/>
              <a:buNone/>
            </a:pPr>
            <a:r>
              <a:rPr lang="en-US" altLang="en-US" sz="2200" dirty="0" smtClean="0"/>
              <a:t> 99:   t0 = a &lt; b</a:t>
            </a:r>
          </a:p>
          <a:p>
            <a:pPr lvl="3" eaLnBrk="1" hangingPunct="1">
              <a:buFontTx/>
              <a:buNone/>
            </a:pPr>
            <a:r>
              <a:rPr lang="en-US" altLang="en-US" sz="2200" dirty="0" smtClean="0"/>
              <a:t>100</a:t>
            </a:r>
            <a:r>
              <a:rPr lang="en-US" altLang="en-US" sz="2200" dirty="0"/>
              <a:t>:   </a:t>
            </a:r>
            <a:r>
              <a:rPr lang="en-US" altLang="en-US" sz="2200" dirty="0" smtClean="0"/>
              <a:t>if t0  </a:t>
            </a:r>
            <a:r>
              <a:rPr lang="en-US" altLang="en-US" sz="2200" dirty="0" err="1"/>
              <a:t>goto</a:t>
            </a:r>
            <a:r>
              <a:rPr lang="en-US" altLang="en-US" sz="2200" dirty="0"/>
              <a:t> </a:t>
            </a:r>
            <a:r>
              <a:rPr lang="en-US" altLang="en-US" sz="2200" dirty="0" smtClean="0"/>
              <a:t>102</a:t>
            </a:r>
          </a:p>
          <a:p>
            <a:pPr lvl="3" eaLnBrk="1" hangingPunct="1">
              <a:buFontTx/>
              <a:buNone/>
            </a:pPr>
            <a:r>
              <a:rPr lang="en-US" altLang="en-US" sz="2200" dirty="0" smtClean="0"/>
              <a:t>101:   </a:t>
            </a:r>
            <a:r>
              <a:rPr lang="en-US" altLang="en-US" sz="2200" dirty="0" err="1" smtClean="0"/>
              <a:t>goto</a:t>
            </a:r>
            <a:r>
              <a:rPr lang="en-US" altLang="en-US" sz="2200" dirty="0" smtClean="0"/>
              <a:t> ???</a:t>
            </a:r>
            <a:endParaRPr lang="en-US" altLang="en-US" sz="2200" dirty="0"/>
          </a:p>
          <a:p>
            <a:pPr lvl="3" eaLnBrk="1" hangingPunct="1">
              <a:buFontTx/>
              <a:buNone/>
            </a:pPr>
            <a:r>
              <a:rPr lang="en-US" altLang="en-US" sz="2200" dirty="0" smtClean="0"/>
              <a:t>102:   t1 = 1</a:t>
            </a:r>
            <a:endParaRPr lang="en-US" altLang="en-US" sz="2200" dirty="0"/>
          </a:p>
          <a:p>
            <a:pPr lvl="3" eaLnBrk="1" hangingPunct="1">
              <a:buFontTx/>
              <a:buNone/>
            </a:pPr>
            <a:r>
              <a:rPr lang="en-US" altLang="en-US" sz="2200" dirty="0" smtClean="0"/>
              <a:t>103:   t2 </a:t>
            </a:r>
            <a:r>
              <a:rPr lang="en-US" altLang="en-US" sz="2200" dirty="0"/>
              <a:t>= i</a:t>
            </a:r>
            <a:r>
              <a:rPr lang="en-US" altLang="en-US" sz="2200" dirty="0" smtClean="0"/>
              <a:t> + t1</a:t>
            </a:r>
            <a:endParaRPr lang="en-US" altLang="en-US" sz="2200" dirty="0"/>
          </a:p>
          <a:p>
            <a:pPr lvl="3" eaLnBrk="1" hangingPunct="1">
              <a:buFontTx/>
              <a:buNone/>
            </a:pPr>
            <a:r>
              <a:rPr lang="en-US" altLang="en-US" sz="2200" dirty="0" smtClean="0"/>
              <a:t>104:   </a:t>
            </a:r>
            <a:r>
              <a:rPr lang="en-US" altLang="en-US" sz="2200" dirty="0" err="1" smtClean="0"/>
              <a:t>i</a:t>
            </a:r>
            <a:r>
              <a:rPr lang="en-US" altLang="en-US" sz="2200" dirty="0" smtClean="0"/>
              <a:t> </a:t>
            </a:r>
            <a:r>
              <a:rPr lang="en-US" altLang="en-US" sz="2200" dirty="0"/>
              <a:t>= </a:t>
            </a:r>
            <a:r>
              <a:rPr lang="en-US" altLang="en-US" sz="2200" dirty="0" smtClean="0"/>
              <a:t>t2</a:t>
            </a:r>
            <a:endParaRPr lang="en-US" altLang="en-US" sz="2200" dirty="0"/>
          </a:p>
          <a:p>
            <a:pPr lvl="3" eaLnBrk="1" hangingPunct="1">
              <a:buFontTx/>
              <a:buNone/>
            </a:pPr>
            <a:r>
              <a:rPr lang="en-US" altLang="en-US" sz="2200" dirty="0" smtClean="0"/>
              <a:t>105:   </a:t>
            </a:r>
            <a:r>
              <a:rPr lang="en-US" altLang="en-US" sz="2200" dirty="0" err="1" smtClean="0"/>
              <a:t>goto</a:t>
            </a:r>
            <a:r>
              <a:rPr lang="en-US" altLang="en-US" sz="2200" dirty="0" smtClean="0"/>
              <a:t> ???</a:t>
            </a:r>
          </a:p>
          <a:p>
            <a:pPr lvl="3" eaLnBrk="1" hangingPunct="1">
              <a:buFontTx/>
              <a:buNone/>
            </a:pPr>
            <a:r>
              <a:rPr lang="en-US" altLang="en-US" sz="2200" dirty="0" smtClean="0"/>
              <a:t>106:   t1 </a:t>
            </a:r>
            <a:r>
              <a:rPr lang="en-US" altLang="en-US" sz="2200" dirty="0"/>
              <a:t>= 1</a:t>
            </a:r>
          </a:p>
          <a:p>
            <a:pPr lvl="3" eaLnBrk="1" hangingPunct="1">
              <a:buFontTx/>
              <a:buNone/>
            </a:pPr>
            <a:r>
              <a:rPr lang="en-US" altLang="en-US" sz="2200" dirty="0" smtClean="0"/>
              <a:t>107:   t2 </a:t>
            </a:r>
            <a:r>
              <a:rPr lang="en-US" altLang="en-US" sz="2200" dirty="0"/>
              <a:t>= </a:t>
            </a:r>
            <a:r>
              <a:rPr lang="en-US" altLang="en-US" sz="2200" dirty="0" smtClean="0"/>
              <a:t>i+t1</a:t>
            </a:r>
            <a:endParaRPr lang="en-US" altLang="en-US" sz="2200" dirty="0"/>
          </a:p>
          <a:p>
            <a:pPr lvl="3" eaLnBrk="1" hangingPunct="1">
              <a:buFontTx/>
              <a:buNone/>
            </a:pPr>
            <a:r>
              <a:rPr lang="en-US" altLang="en-US" sz="2200" dirty="0" smtClean="0"/>
              <a:t>108:   </a:t>
            </a:r>
            <a:r>
              <a:rPr lang="en-US" altLang="en-US" sz="2200" dirty="0"/>
              <a:t>j = </a:t>
            </a:r>
            <a:r>
              <a:rPr lang="en-US" altLang="en-US" sz="2200" dirty="0" smtClean="0"/>
              <a:t>t2</a:t>
            </a:r>
            <a:endParaRPr lang="en-US" altLang="en-US" sz="2200" dirty="0"/>
          </a:p>
          <a:p>
            <a:pPr lvl="3" eaLnBrk="1" hangingPunct="1">
              <a:buFontTx/>
              <a:buNone/>
            </a:pPr>
            <a:r>
              <a:rPr lang="en-US" altLang="en-US" sz="2200" dirty="0" smtClean="0"/>
              <a:t>109:</a:t>
            </a:r>
            <a:endParaRPr lang="en-CA" sz="2200" dirty="0"/>
          </a:p>
        </p:txBody>
      </p:sp>
      <p:sp>
        <p:nvSpPr>
          <p:cNvPr id="7" name="AutoShape 6"/>
          <p:cNvSpPr>
            <a:spLocks noChangeArrowheads="1"/>
          </p:cNvSpPr>
          <p:nvPr/>
        </p:nvSpPr>
        <p:spPr bwMode="auto">
          <a:xfrm>
            <a:off x="4499992" y="3212976"/>
            <a:ext cx="1371600" cy="533400"/>
          </a:xfrm>
          <a:prstGeom prst="wedgeRectCallout">
            <a:avLst>
              <a:gd name="adj1" fmla="val -102083"/>
              <a:gd name="adj2" fmla="val -48514"/>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3200" dirty="0" err="1" smtClean="0"/>
              <a:t>falselist</a:t>
            </a:r>
            <a:endParaRPr lang="en-US" dirty="0"/>
          </a:p>
        </p:txBody>
      </p:sp>
      <p:sp>
        <p:nvSpPr>
          <p:cNvPr id="8" name="Rectangle 7"/>
          <p:cNvSpPr/>
          <p:nvPr/>
        </p:nvSpPr>
        <p:spPr>
          <a:xfrm>
            <a:off x="5740909" y="3933056"/>
            <a:ext cx="3007555" cy="830997"/>
          </a:xfrm>
          <a:prstGeom prst="rect">
            <a:avLst/>
          </a:prstGeom>
        </p:spPr>
        <p:txBody>
          <a:bodyPr wrap="none">
            <a:spAutoFit/>
          </a:bodyPr>
          <a:lstStyle/>
          <a:p>
            <a:r>
              <a:rPr lang="en-US" dirty="0" err="1"/>
              <a:t>backpatch</a:t>
            </a:r>
            <a:r>
              <a:rPr lang="en-US" dirty="0"/>
              <a:t>({</a:t>
            </a:r>
            <a:r>
              <a:rPr lang="en-US" dirty="0" smtClean="0"/>
              <a:t>101}, 106)</a:t>
            </a:r>
          </a:p>
          <a:p>
            <a:r>
              <a:rPr lang="en-US" dirty="0" err="1"/>
              <a:t>backpatch</a:t>
            </a:r>
            <a:r>
              <a:rPr lang="en-US" dirty="0"/>
              <a:t>({</a:t>
            </a:r>
            <a:r>
              <a:rPr lang="en-US" dirty="0" smtClean="0"/>
              <a:t>105}, 109)</a:t>
            </a:r>
            <a:endParaRPr lang="en-CA" dirty="0"/>
          </a:p>
        </p:txBody>
      </p:sp>
      <p:sp>
        <p:nvSpPr>
          <p:cNvPr id="9" name="AutoShape 6"/>
          <p:cNvSpPr>
            <a:spLocks noChangeArrowheads="1"/>
          </p:cNvSpPr>
          <p:nvPr/>
        </p:nvSpPr>
        <p:spPr bwMode="auto">
          <a:xfrm>
            <a:off x="4499992" y="4797152"/>
            <a:ext cx="1371600" cy="533400"/>
          </a:xfrm>
          <a:prstGeom prst="wedgeRectCallout">
            <a:avLst>
              <a:gd name="adj1" fmla="val -102083"/>
              <a:gd name="adj2" fmla="val -48514"/>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3200" dirty="0" err="1" smtClean="0"/>
              <a:t>nextlist</a:t>
            </a:r>
            <a:endParaRPr lang="en-US" dirty="0"/>
          </a:p>
        </p:txBody>
      </p:sp>
    </p:spTree>
    <p:extLst>
      <p:ext uri="{BB962C8B-B14F-4D97-AF65-F5344CB8AC3E}">
        <p14:creationId xmlns:p14="http://schemas.microsoft.com/office/powerpoint/2010/main" val="1769693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Backpatching</a:t>
            </a:r>
          </a:p>
        </p:txBody>
      </p:sp>
      <p:sp>
        <p:nvSpPr>
          <p:cNvPr id="174083" name="Rectangle 3"/>
          <p:cNvSpPr>
            <a:spLocks noGrp="1" noChangeArrowheads="1"/>
          </p:cNvSpPr>
          <p:nvPr>
            <p:ph type="body" idx="1"/>
          </p:nvPr>
        </p:nvSpPr>
        <p:spPr>
          <a:xfrm>
            <a:off x="685800" y="1752600"/>
            <a:ext cx="7772400" cy="4343400"/>
          </a:xfrm>
        </p:spPr>
        <p:txBody>
          <a:bodyPr/>
          <a:lstStyle/>
          <a:p>
            <a:r>
              <a:rPr lang="en-US" sz="2800" dirty="0"/>
              <a:t>We maintain a list of statements that need patching by future statements</a:t>
            </a:r>
          </a:p>
          <a:p>
            <a:r>
              <a:rPr lang="en-US" sz="2800" dirty="0"/>
              <a:t>Three lists are maintained: </a:t>
            </a:r>
          </a:p>
          <a:p>
            <a:pPr lvl="1"/>
            <a:r>
              <a:rPr lang="en-US" sz="2400" dirty="0" err="1"/>
              <a:t>truelist</a:t>
            </a:r>
            <a:r>
              <a:rPr lang="en-US" sz="2400" dirty="0"/>
              <a:t>: for targets when evaluation is true</a:t>
            </a:r>
          </a:p>
          <a:p>
            <a:pPr lvl="1"/>
            <a:r>
              <a:rPr lang="en-US" sz="2400" dirty="0" err="1"/>
              <a:t>falselist</a:t>
            </a:r>
            <a:r>
              <a:rPr lang="en-US" sz="2400" dirty="0"/>
              <a:t>: for targets when </a:t>
            </a:r>
            <a:r>
              <a:rPr lang="en-US" sz="2400" dirty="0" smtClean="0"/>
              <a:t>evaluation </a:t>
            </a:r>
            <a:r>
              <a:rPr lang="en-US" sz="2400" dirty="0"/>
              <a:t>is false</a:t>
            </a:r>
          </a:p>
          <a:p>
            <a:pPr lvl="1"/>
            <a:r>
              <a:rPr lang="en-US" sz="2400" dirty="0" err="1"/>
              <a:t>nextlist</a:t>
            </a:r>
            <a:r>
              <a:rPr lang="en-US" sz="2400" dirty="0"/>
              <a:t>: the statement that ends the block</a:t>
            </a:r>
          </a:p>
          <a:p>
            <a:r>
              <a:rPr lang="en-US" sz="2800" dirty="0"/>
              <a:t>These lists can be implemented as a synthesized </a:t>
            </a:r>
            <a:r>
              <a:rPr lang="en-US" sz="2800" dirty="0" smtClean="0"/>
              <a:t>attribute</a:t>
            </a:r>
          </a:p>
          <a:p>
            <a:pPr lvl="1"/>
            <a:r>
              <a:rPr lang="en-US" sz="2400" dirty="0" smtClean="0"/>
              <a:t>Using marker </a:t>
            </a:r>
            <a:r>
              <a:rPr lang="en-US" sz="2400" dirty="0"/>
              <a:t>non-terminals</a:t>
            </a:r>
          </a:p>
        </p:txBody>
      </p:sp>
    </p:spTree>
    <p:extLst>
      <p:ext uri="{BB962C8B-B14F-4D97-AF65-F5344CB8AC3E}">
        <p14:creationId xmlns:p14="http://schemas.microsoft.com/office/powerpoint/2010/main" val="2263944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40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476672"/>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smtClean="0"/>
              <a:t>S </a:t>
            </a:r>
            <a:r>
              <a:rPr lang="en-US" sz="2400" kern="0" dirty="0" smtClean="0">
                <a:sym typeface="Symbol" charset="2"/>
              </a:rPr>
              <a:t> if ‘</a:t>
            </a:r>
            <a:r>
              <a:rPr lang="en-US" sz="2400" b="1" kern="0" dirty="0" smtClean="0">
                <a:sym typeface="Symbol" charset="2"/>
              </a:rPr>
              <a:t>(</a:t>
            </a:r>
            <a:r>
              <a:rPr lang="en-US" sz="2400" kern="0" dirty="0" smtClean="0">
                <a:sym typeface="Symbol" charset="2"/>
              </a:rPr>
              <a:t>‘ B ’</a:t>
            </a:r>
            <a:r>
              <a:rPr lang="en-US" sz="2400" b="1" kern="0" dirty="0" smtClean="0">
                <a:sym typeface="Symbol" charset="2"/>
              </a:rPr>
              <a:t>)</a:t>
            </a:r>
            <a:r>
              <a:rPr lang="en-US" sz="2400" kern="0" dirty="0" smtClean="0">
                <a:sym typeface="Symbol" charset="2"/>
              </a:rPr>
              <a:t>’ M  block</a:t>
            </a:r>
          </a:p>
          <a:p>
            <a:pPr marL="0" indent="0" eaLnBrk="1" hangingPunct="1">
              <a:buNone/>
            </a:pPr>
            <a:r>
              <a:rPr lang="en-US" sz="2800" kern="0" dirty="0" smtClean="0">
                <a:sym typeface="Symbol" charset="2"/>
              </a:rPr>
              <a:t>   </a:t>
            </a:r>
            <a:r>
              <a:rPr lang="en-US" sz="2000" kern="0" dirty="0" smtClean="0">
                <a:sym typeface="Symbol" charset="2"/>
              </a:rPr>
              <a:t>{</a:t>
            </a:r>
            <a:r>
              <a:rPr lang="en-US" sz="2000" kern="0" dirty="0" err="1" smtClean="0">
                <a:sym typeface="Symbol" charset="2"/>
              </a:rPr>
              <a:t>backpatch</a:t>
            </a:r>
            <a:r>
              <a:rPr lang="en-US" sz="2000" kern="0" dirty="0" smtClean="0">
                <a:sym typeface="Symbol" charset="2"/>
              </a:rPr>
              <a:t>(</a:t>
            </a:r>
            <a:r>
              <a:rPr lang="en-US" sz="2000" kern="0" dirty="0" err="1" smtClean="0">
                <a:sym typeface="Symbol" charset="2"/>
              </a:rPr>
              <a:t>B.truelist</a:t>
            </a:r>
            <a:r>
              <a:rPr lang="en-US" sz="2000" kern="0" dirty="0" smtClean="0">
                <a:sym typeface="Symbol" charset="2"/>
              </a:rPr>
              <a:t>, </a:t>
            </a:r>
            <a:r>
              <a:rPr lang="en-US" sz="2000" kern="0" dirty="0" err="1" smtClean="0">
                <a:sym typeface="Symbol" charset="2"/>
              </a:rPr>
              <a:t>M.instr</a:t>
            </a:r>
            <a:r>
              <a:rPr lang="en-US" sz="2000" kern="0" dirty="0" smtClean="0">
                <a:sym typeface="Symbol" charset="2"/>
              </a:rPr>
              <a:t>);</a:t>
            </a:r>
          </a:p>
          <a:p>
            <a:pPr marL="0" indent="0" eaLnBrk="1" hangingPunct="1">
              <a:buNone/>
            </a:pPr>
            <a:r>
              <a:rPr lang="en-US" sz="2000" kern="0" dirty="0" smtClean="0">
                <a:sym typeface="Symbol" charset="2"/>
              </a:rPr>
              <a:t>     </a:t>
            </a:r>
            <a:r>
              <a:rPr lang="en-US" sz="2000" kern="0" dirty="0" err="1" smtClean="0">
                <a:sym typeface="Symbol" charset="2"/>
              </a:rPr>
              <a:t>S.nextlist</a:t>
            </a:r>
            <a:r>
              <a:rPr lang="en-US" sz="2000" kern="0" dirty="0" smtClean="0">
                <a:sym typeface="Symbol" charset="2"/>
              </a:rPr>
              <a:t> = merge(</a:t>
            </a:r>
            <a:r>
              <a:rPr lang="en-US" sz="2000" kern="0" dirty="0" err="1" smtClean="0">
                <a:sym typeface="Symbol" charset="2"/>
              </a:rPr>
              <a:t>B.falselist</a:t>
            </a:r>
            <a:r>
              <a:rPr lang="en-US" sz="2000" kern="0" dirty="0" smtClean="0">
                <a:sym typeface="Symbol" charset="2"/>
              </a:rPr>
              <a:t>, </a:t>
            </a:r>
            <a:r>
              <a:rPr lang="en-US" sz="2000" kern="0" dirty="0" err="1" smtClean="0">
                <a:sym typeface="Symbol" charset="2"/>
              </a:rPr>
              <a:t>block.nextlist</a:t>
            </a:r>
            <a:r>
              <a:rPr lang="en-US" sz="2000" kern="0" dirty="0" smtClean="0">
                <a:sym typeface="Symbol" charset="2"/>
              </a:rPr>
              <a:t>);}</a:t>
            </a:r>
          </a:p>
          <a:p>
            <a:pPr eaLnBrk="1" hangingPunct="1"/>
            <a:r>
              <a:rPr lang="en-US" sz="2400" kern="0" dirty="0">
                <a:sym typeface="Symbol" charset="2"/>
              </a:rPr>
              <a:t>B</a:t>
            </a:r>
            <a:r>
              <a:rPr lang="en-US" sz="2400" kern="0" dirty="0"/>
              <a:t> </a:t>
            </a:r>
            <a:r>
              <a:rPr lang="en-US" sz="2400" kern="0" dirty="0" smtClean="0">
                <a:sym typeface="Symbol" charset="2"/>
              </a:rPr>
              <a:t> E1 </a:t>
            </a:r>
            <a:r>
              <a:rPr lang="en-US" sz="2400" b="1" kern="0" dirty="0" err="1" smtClean="0">
                <a:sym typeface="Symbol" charset="2"/>
              </a:rPr>
              <a:t>rel</a:t>
            </a:r>
            <a:r>
              <a:rPr lang="en-US" sz="2400" kern="0" dirty="0" smtClean="0">
                <a:sym typeface="Symbol" charset="2"/>
              </a:rPr>
              <a:t> E2</a:t>
            </a:r>
          </a:p>
          <a:p>
            <a:pPr marL="0" indent="0" eaLnBrk="1" hangingPunct="1">
              <a:buNone/>
            </a:pPr>
            <a:r>
              <a:rPr lang="en-US" sz="2000" kern="0" dirty="0">
                <a:sym typeface="Symbol" charset="2"/>
              </a:rPr>
              <a:t> </a:t>
            </a:r>
            <a:r>
              <a:rPr lang="en-US" sz="2000" kern="0" dirty="0" smtClean="0">
                <a:sym typeface="Symbol" charset="2"/>
              </a:rPr>
              <a:t>   {</a:t>
            </a:r>
            <a:r>
              <a:rPr lang="en-US" sz="2000" kern="0" dirty="0" err="1" smtClean="0">
                <a:sym typeface="Symbol" charset="2"/>
              </a:rPr>
              <a:t>B.truelist</a:t>
            </a:r>
            <a:r>
              <a:rPr lang="en-US" sz="2000" kern="0" dirty="0" smtClean="0">
                <a:sym typeface="Symbol" charset="2"/>
              </a:rPr>
              <a:t> = </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smtClean="0">
                <a:sym typeface="Symbol" charset="2"/>
              </a:rPr>
              <a:t>);</a:t>
            </a:r>
          </a:p>
          <a:p>
            <a:pPr marL="0" indent="0" eaLnBrk="1" hangingPunct="1">
              <a:buNone/>
            </a:pPr>
            <a:r>
              <a:rPr lang="en-US" sz="2000" kern="0" dirty="0" smtClean="0">
                <a:sym typeface="Symbol" charset="2"/>
              </a:rPr>
              <a:t>     </a:t>
            </a:r>
            <a:r>
              <a:rPr lang="en-US" sz="2000" kern="0" dirty="0" err="1" smtClean="0">
                <a:sym typeface="Symbol" charset="2"/>
              </a:rPr>
              <a:t>B.falselist</a:t>
            </a:r>
            <a:r>
              <a:rPr lang="en-US" sz="2000" kern="0" dirty="0" smtClean="0">
                <a:sym typeface="Symbol" charset="2"/>
              </a:rPr>
              <a:t> </a:t>
            </a:r>
            <a:r>
              <a:rPr lang="en-US" sz="2000" kern="0" dirty="0">
                <a:sym typeface="Symbol" charset="2"/>
              </a:rPr>
              <a:t>= </a:t>
            </a:r>
            <a:r>
              <a:rPr lang="en-US" sz="2000" kern="0" dirty="0" err="1" smtClean="0">
                <a:sym typeface="Symbol" charset="2"/>
              </a:rPr>
              <a:t>makelist</a:t>
            </a:r>
            <a:r>
              <a:rPr lang="en-US" sz="2000" kern="0" dirty="0" smtClean="0">
                <a:sym typeface="Symbol" charset="2"/>
              </a:rPr>
              <a:t>(nextinstr+1);</a:t>
            </a:r>
          </a:p>
          <a:p>
            <a:pPr marL="0" indent="0" eaLnBrk="1" hangingPunct="1">
              <a:buNone/>
            </a:pPr>
            <a:r>
              <a:rPr lang="en-US" sz="2000" kern="0" dirty="0" smtClean="0">
                <a:sym typeface="Symbol" charset="2"/>
              </a:rPr>
              <a:t>      print(‘if’  E1.addr  </a:t>
            </a:r>
            <a:r>
              <a:rPr lang="en-US" sz="2000" b="1" kern="0" dirty="0" err="1" smtClean="0">
                <a:sym typeface="Symbol" charset="2"/>
              </a:rPr>
              <a:t>rel</a:t>
            </a:r>
            <a:r>
              <a:rPr lang="en-US" sz="2000" kern="0" dirty="0" err="1" smtClean="0">
                <a:sym typeface="Symbol" charset="2"/>
              </a:rPr>
              <a:t>.op</a:t>
            </a:r>
            <a:r>
              <a:rPr lang="en-US" sz="2000" kern="0" dirty="0" smtClean="0">
                <a:sym typeface="Symbol" charset="2"/>
              </a:rPr>
              <a:t>  E2.addr  ‘</a:t>
            </a:r>
            <a:r>
              <a:rPr lang="en-US" sz="2000" kern="0" dirty="0" err="1" smtClean="0">
                <a:sym typeface="Symbol" charset="2"/>
              </a:rPr>
              <a:t>goto</a:t>
            </a:r>
            <a:r>
              <a:rPr lang="en-US" sz="2000" kern="0" dirty="0" smtClean="0">
                <a:sym typeface="Symbol" charset="2"/>
              </a:rPr>
              <a:t> –’);</a:t>
            </a:r>
          </a:p>
          <a:p>
            <a:pPr marL="0" indent="0" eaLnBrk="1" hangingPunct="1">
              <a:buNone/>
            </a:pPr>
            <a:r>
              <a:rPr lang="en-US" sz="2000" kern="0" dirty="0" smtClean="0">
                <a:sym typeface="Symbol" charset="2"/>
              </a:rPr>
              <a:t>      </a:t>
            </a:r>
            <a:r>
              <a:rPr lang="en-US" sz="2000" kern="0" dirty="0">
                <a:sym typeface="Symbol" charset="2"/>
              </a:rPr>
              <a:t>print(‘</a:t>
            </a:r>
            <a:r>
              <a:rPr lang="en-US" sz="2000" kern="0" dirty="0" err="1">
                <a:sym typeface="Symbol" charset="2"/>
              </a:rPr>
              <a:t>goto</a:t>
            </a:r>
            <a:r>
              <a:rPr lang="en-US" sz="2000" kern="0" dirty="0">
                <a:sym typeface="Symbol" charset="2"/>
              </a:rPr>
              <a:t> –’);</a:t>
            </a:r>
            <a:endParaRPr lang="en-US" sz="2000" kern="0" dirty="0" smtClean="0">
              <a:sym typeface="Symbol" charset="2"/>
            </a:endParaRPr>
          </a:p>
          <a:p>
            <a:pPr eaLnBrk="1" hangingPunct="1"/>
            <a:r>
              <a:rPr lang="en-US" sz="2400" kern="0" dirty="0" smtClean="0">
                <a:sym typeface="Symbol" charset="2"/>
              </a:rPr>
              <a:t>B</a:t>
            </a:r>
            <a:r>
              <a:rPr lang="en-US" sz="2400" kern="0" dirty="0" smtClean="0"/>
              <a:t> </a:t>
            </a:r>
            <a:r>
              <a:rPr lang="en-US" sz="2400" kern="0" dirty="0" smtClean="0">
                <a:sym typeface="Symbol" charset="2"/>
              </a:rPr>
              <a:t> </a:t>
            </a:r>
            <a:r>
              <a:rPr lang="en-US" sz="2400" b="1" kern="0" dirty="0" smtClean="0">
                <a:sym typeface="Symbol" charset="2"/>
              </a:rPr>
              <a:t>true</a:t>
            </a:r>
          </a:p>
          <a:p>
            <a:pPr marL="0" indent="0" eaLnBrk="1" hangingPunct="1">
              <a:buNone/>
            </a:pPr>
            <a:r>
              <a:rPr lang="en-US" sz="2000" kern="0" dirty="0">
                <a:sym typeface="Symbol" charset="2"/>
              </a:rPr>
              <a:t> </a:t>
            </a:r>
            <a:r>
              <a:rPr lang="en-US" sz="2000" kern="0" dirty="0" smtClean="0">
                <a:sym typeface="Symbol" charset="2"/>
              </a:rPr>
              <a:t>  {</a:t>
            </a:r>
            <a:r>
              <a:rPr lang="en-US" sz="2000" kern="0" dirty="0" err="1" smtClean="0">
                <a:sym typeface="Symbol" charset="2"/>
              </a:rPr>
              <a:t>B.truelist</a:t>
            </a:r>
            <a:r>
              <a:rPr lang="en-US" sz="2000" kern="0" dirty="0" smtClean="0">
                <a:sym typeface="Symbol" charset="2"/>
              </a:rPr>
              <a:t>=</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smtClean="0">
                <a:sym typeface="Symbol" charset="2"/>
              </a:rPr>
              <a:t>);</a:t>
            </a:r>
          </a:p>
          <a:p>
            <a:pPr marL="0" indent="0" eaLnBrk="1" hangingPunct="1">
              <a:buNone/>
            </a:pPr>
            <a:r>
              <a:rPr lang="en-US" sz="2000" kern="0" dirty="0" smtClean="0">
                <a:sym typeface="Symbol" charset="2"/>
              </a:rPr>
              <a:t>    print(‘</a:t>
            </a:r>
            <a:r>
              <a:rPr lang="en-US" sz="2000" kern="0" dirty="0" err="1" smtClean="0">
                <a:sym typeface="Symbol" charset="2"/>
              </a:rPr>
              <a:t>goto</a:t>
            </a:r>
            <a:r>
              <a:rPr lang="en-US" sz="2000" kern="0" dirty="0" smtClean="0">
                <a:sym typeface="Symbol" charset="2"/>
              </a:rPr>
              <a:t> –’);}</a:t>
            </a:r>
          </a:p>
          <a:p>
            <a:pPr eaLnBrk="1" hangingPunct="1"/>
            <a:r>
              <a:rPr lang="en-US" sz="2400" kern="0" dirty="0" smtClean="0">
                <a:sym typeface="Symbol" charset="2"/>
              </a:rPr>
              <a:t>B</a:t>
            </a:r>
            <a:r>
              <a:rPr lang="en-US" sz="2400" kern="0" dirty="0" smtClean="0"/>
              <a:t> </a:t>
            </a:r>
            <a:r>
              <a:rPr lang="en-US" sz="2400" kern="0" dirty="0" smtClean="0">
                <a:sym typeface="Symbol" charset="2"/>
              </a:rPr>
              <a:t> </a:t>
            </a:r>
            <a:r>
              <a:rPr lang="en-US" sz="2400" b="1" kern="0" dirty="0" smtClean="0">
                <a:sym typeface="Symbol" charset="2"/>
              </a:rPr>
              <a:t>false</a:t>
            </a:r>
          </a:p>
          <a:p>
            <a:pPr marL="0" indent="0" eaLnBrk="1" hangingPunct="1">
              <a:buNone/>
            </a:pPr>
            <a:r>
              <a:rPr lang="en-US" sz="2000" kern="0" dirty="0">
                <a:sym typeface="Symbol" charset="2"/>
              </a:rPr>
              <a:t> </a:t>
            </a:r>
            <a:r>
              <a:rPr lang="en-US" sz="2000" kern="0" dirty="0" smtClean="0">
                <a:sym typeface="Symbol" charset="2"/>
              </a:rPr>
              <a:t>   {</a:t>
            </a:r>
            <a:r>
              <a:rPr lang="en-US" sz="2000" kern="0" dirty="0" err="1" smtClean="0">
                <a:sym typeface="Symbol" charset="2"/>
              </a:rPr>
              <a:t>B.falselist</a:t>
            </a:r>
            <a:r>
              <a:rPr lang="en-US" sz="2000" kern="0" dirty="0" smtClean="0">
                <a:sym typeface="Symbol" charset="2"/>
              </a:rPr>
              <a:t>=</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a:sym typeface="Symbol" charset="2"/>
              </a:rPr>
              <a:t>);</a:t>
            </a:r>
          </a:p>
          <a:p>
            <a:pPr marL="0" indent="0" eaLnBrk="1" hangingPunct="1">
              <a:buNone/>
            </a:pPr>
            <a:r>
              <a:rPr lang="en-US" sz="2000" kern="0" dirty="0">
                <a:sym typeface="Symbol" charset="2"/>
              </a:rPr>
              <a:t>     </a:t>
            </a:r>
            <a:r>
              <a:rPr lang="en-US" sz="2000" kern="0" dirty="0" smtClean="0">
                <a:sym typeface="Symbol" charset="2"/>
              </a:rPr>
              <a:t>print(‘</a:t>
            </a:r>
            <a:r>
              <a:rPr lang="en-US" sz="2000" kern="0" dirty="0" err="1" smtClean="0">
                <a:sym typeface="Symbol" charset="2"/>
              </a:rPr>
              <a:t>goto</a:t>
            </a:r>
            <a:r>
              <a:rPr lang="en-US" sz="2000" kern="0" dirty="0" smtClean="0">
                <a:sym typeface="Symbol" charset="2"/>
              </a:rPr>
              <a:t> –’);}</a:t>
            </a:r>
          </a:p>
          <a:p>
            <a:pPr eaLnBrk="1" hangingPunct="1"/>
            <a:r>
              <a:rPr lang="en-US" sz="2400" kern="0" dirty="0" smtClean="0">
                <a:sym typeface="Symbol" charset="2"/>
              </a:rPr>
              <a:t>M  </a:t>
            </a:r>
            <a:r>
              <a:rPr lang="en-US" sz="2000" kern="0" dirty="0" smtClean="0">
                <a:sym typeface="Symbol" charset="2"/>
              </a:rPr>
              <a:t>       {</a:t>
            </a:r>
            <a:r>
              <a:rPr lang="en-US" sz="2000" kern="0" dirty="0" err="1" smtClean="0">
                <a:sym typeface="Symbol" charset="2"/>
              </a:rPr>
              <a:t>M.instr</a:t>
            </a:r>
            <a:r>
              <a:rPr lang="en-US" sz="2000" kern="0" dirty="0" smtClean="0">
                <a:sym typeface="Symbol" charset="2"/>
              </a:rPr>
              <a:t> = </a:t>
            </a:r>
            <a:r>
              <a:rPr lang="en-US" sz="2000" kern="0" dirty="0" err="1" smtClean="0">
                <a:sym typeface="Symbol" charset="2"/>
              </a:rPr>
              <a:t>nextinstr</a:t>
            </a:r>
            <a:r>
              <a:rPr lang="en-US" sz="2000" kern="0" dirty="0" smtClean="0">
                <a:sym typeface="Symbol" charset="2"/>
              </a:rPr>
              <a:t>;}</a:t>
            </a:r>
            <a:endParaRPr lang="en-US" sz="2000" kern="0" dirty="0">
              <a:sym typeface="Symbol" charset="2"/>
            </a:endParaRPr>
          </a:p>
        </p:txBody>
      </p:sp>
      <p:sp>
        <p:nvSpPr>
          <p:cNvPr id="7" name="Rectangle 4"/>
          <p:cNvSpPr txBox="1">
            <a:spLocks noChangeArrowheads="1"/>
          </p:cNvSpPr>
          <p:nvPr/>
        </p:nvSpPr>
        <p:spPr bwMode="auto">
          <a:xfrm>
            <a:off x="5796136" y="1124744"/>
            <a:ext cx="331236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a:t>If </a:t>
            </a:r>
            <a:r>
              <a:rPr lang="en-US" altLang="en-US" sz="2400" dirty="0" smtClean="0"/>
              <a:t>(a &lt; b)  {</a:t>
            </a:r>
            <a:r>
              <a:rPr lang="en-US" altLang="en-US" sz="2400" dirty="0" err="1" smtClean="0"/>
              <a:t>i</a:t>
            </a:r>
            <a:r>
              <a:rPr lang="en-US" altLang="en-US" sz="2400" dirty="0" smtClean="0"/>
              <a:t> = i+1;}</a:t>
            </a:r>
            <a:endParaRPr lang="en-US" altLang="en-US" sz="2400" dirty="0"/>
          </a:p>
          <a:p>
            <a:pPr eaLnBrk="1" hangingPunct="1"/>
            <a:r>
              <a:rPr lang="en-US" sz="2400" kern="0" dirty="0" smtClean="0">
                <a:sym typeface="Symbol" charset="2"/>
              </a:rPr>
              <a:t>101: …</a:t>
            </a:r>
          </a:p>
          <a:p>
            <a:pPr eaLnBrk="1" hangingPunct="1"/>
            <a:r>
              <a:rPr lang="en-US" sz="2400" kern="0" dirty="0" smtClean="0">
                <a:sym typeface="Symbol" charset="2"/>
              </a:rPr>
              <a:t>102:  if a &lt; b </a:t>
            </a:r>
            <a:r>
              <a:rPr lang="en-US" sz="2400" kern="0" dirty="0" err="1" smtClean="0">
                <a:sym typeface="Symbol" charset="2"/>
              </a:rPr>
              <a:t>goto</a:t>
            </a:r>
            <a:r>
              <a:rPr lang="en-US" sz="2400" kern="0" dirty="0" smtClean="0">
                <a:sym typeface="Symbol" charset="2"/>
              </a:rPr>
              <a:t> –</a:t>
            </a:r>
          </a:p>
          <a:p>
            <a:pPr eaLnBrk="1" hangingPunct="1"/>
            <a:r>
              <a:rPr lang="en-US" sz="2400" kern="0" dirty="0" smtClean="0">
                <a:sym typeface="Symbol" charset="2"/>
              </a:rPr>
              <a:t>103:  </a:t>
            </a:r>
            <a:r>
              <a:rPr lang="en-US" sz="2400" kern="0" dirty="0" err="1" smtClean="0">
                <a:sym typeface="Symbol" charset="2"/>
              </a:rPr>
              <a:t>goto</a:t>
            </a:r>
            <a:r>
              <a:rPr lang="en-US" sz="2400" kern="0" dirty="0" smtClean="0">
                <a:sym typeface="Symbol" charset="2"/>
              </a:rPr>
              <a:t> </a:t>
            </a:r>
            <a:r>
              <a:rPr lang="en-US" sz="2400" kern="0" dirty="0">
                <a:sym typeface="Symbol" charset="2"/>
              </a:rPr>
              <a:t>–</a:t>
            </a:r>
            <a:endParaRPr lang="en-US" sz="2400" kern="0" dirty="0" smtClean="0">
              <a:sym typeface="Symbol" charset="2"/>
            </a:endParaRPr>
          </a:p>
          <a:p>
            <a:pPr eaLnBrk="1" hangingPunct="1"/>
            <a:r>
              <a:rPr lang="en-US" sz="2400" kern="0" dirty="0" smtClean="0">
                <a:sym typeface="Symbol" charset="2"/>
              </a:rPr>
              <a:t>104:  t1 = 1</a:t>
            </a:r>
          </a:p>
          <a:p>
            <a:pPr eaLnBrk="1" hangingPunct="1"/>
            <a:r>
              <a:rPr lang="en-US" sz="2400" kern="0" dirty="0" smtClean="0">
                <a:sym typeface="Symbol" charset="2"/>
              </a:rPr>
              <a:t>105:  t2 = i+t1</a:t>
            </a:r>
          </a:p>
          <a:p>
            <a:pPr eaLnBrk="1" hangingPunct="1"/>
            <a:r>
              <a:rPr lang="en-US" sz="2400" kern="0" dirty="0" smtClean="0">
                <a:sym typeface="Symbol" charset="2"/>
              </a:rPr>
              <a:t>106:  </a:t>
            </a:r>
            <a:r>
              <a:rPr lang="en-US" sz="2400" kern="0" dirty="0" err="1" smtClean="0">
                <a:sym typeface="Symbol" charset="2"/>
              </a:rPr>
              <a:t>i</a:t>
            </a:r>
            <a:r>
              <a:rPr lang="en-US" sz="2400" kern="0" dirty="0" smtClean="0">
                <a:sym typeface="Symbol" charset="2"/>
              </a:rPr>
              <a:t> = t2</a:t>
            </a:r>
          </a:p>
          <a:p>
            <a:pPr eaLnBrk="1" hangingPunct="1"/>
            <a:r>
              <a:rPr lang="en-US" sz="2400" kern="0" dirty="0" smtClean="0">
                <a:sym typeface="Symbol" charset="2"/>
              </a:rPr>
              <a:t>107: </a:t>
            </a:r>
            <a:endParaRPr lang="en-US" sz="2400" kern="0" dirty="0">
              <a:sym typeface="Symbol" charset="2"/>
            </a:endParaRPr>
          </a:p>
        </p:txBody>
      </p:sp>
      <p:sp>
        <p:nvSpPr>
          <p:cNvPr id="10" name="AutoShape 9"/>
          <p:cNvSpPr>
            <a:spLocks noChangeArrowheads="1"/>
          </p:cNvSpPr>
          <p:nvPr/>
        </p:nvSpPr>
        <p:spPr bwMode="auto">
          <a:xfrm>
            <a:off x="2627784" y="1810296"/>
            <a:ext cx="2520280" cy="369168"/>
          </a:xfrm>
          <a:prstGeom prst="wedgeRectCallout">
            <a:avLst>
              <a:gd name="adj1" fmla="val -19908"/>
              <a:gd name="adj2" fmla="val 90773"/>
            </a:avLst>
          </a:prstGeom>
          <a:solidFill>
            <a:schemeClr val="accent1"/>
          </a:solidFill>
          <a:ln w="9525">
            <a:solidFill>
              <a:schemeClr val="tx1"/>
            </a:solidFill>
            <a:miter lim="800000"/>
            <a:headEnd/>
            <a:tailEnd/>
          </a:ln>
          <a:effectLst/>
        </p:spPr>
        <p:txBody>
          <a:bodyPr wrap="none" anchor="ctr">
            <a:prstTxWarp prst="textNoShape">
              <a:avLst/>
            </a:prstTxWarp>
          </a:bodyPr>
          <a:lstStyle/>
          <a:p>
            <a:pPr algn="ctr"/>
            <a:r>
              <a:rPr lang="en-US" sz="2000" dirty="0"/>
              <a:t>next instruction </a:t>
            </a:r>
            <a:r>
              <a:rPr lang="en-US" sz="2000" dirty="0" smtClean="0"/>
              <a:t>number</a:t>
            </a:r>
            <a:endParaRPr lang="en-US" sz="2000" dirty="0"/>
          </a:p>
        </p:txBody>
      </p:sp>
      <p:sp>
        <p:nvSpPr>
          <p:cNvPr id="11" name="Rectangle 10"/>
          <p:cNvSpPr/>
          <p:nvPr/>
        </p:nvSpPr>
        <p:spPr>
          <a:xfrm>
            <a:off x="4499992" y="4653136"/>
            <a:ext cx="3469219" cy="1938992"/>
          </a:xfrm>
          <a:prstGeom prst="rect">
            <a:avLst/>
          </a:prstGeom>
        </p:spPr>
        <p:txBody>
          <a:bodyPr wrap="none">
            <a:spAutoFit/>
          </a:bodyPr>
          <a:lstStyle/>
          <a:p>
            <a:pPr lvl="1"/>
            <a:r>
              <a:rPr lang="en-US" dirty="0" err="1" smtClean="0">
                <a:solidFill>
                  <a:schemeClr val="accent2"/>
                </a:solidFill>
              </a:rPr>
              <a:t>B.truelist</a:t>
            </a:r>
            <a:r>
              <a:rPr lang="en-US" dirty="0" smtClean="0">
                <a:solidFill>
                  <a:schemeClr val="accent2"/>
                </a:solidFill>
              </a:rPr>
              <a:t>={102},</a:t>
            </a:r>
          </a:p>
          <a:p>
            <a:pPr lvl="1"/>
            <a:r>
              <a:rPr lang="en-US" dirty="0" err="1" smtClean="0">
                <a:solidFill>
                  <a:schemeClr val="accent2"/>
                </a:solidFill>
              </a:rPr>
              <a:t>B.falselist</a:t>
            </a:r>
            <a:r>
              <a:rPr lang="en-US" dirty="0" smtClean="0">
                <a:solidFill>
                  <a:schemeClr val="accent2"/>
                </a:solidFill>
              </a:rPr>
              <a:t>={103}</a:t>
            </a:r>
          </a:p>
          <a:p>
            <a:pPr lvl="1"/>
            <a:r>
              <a:rPr lang="en-US" dirty="0" err="1" smtClean="0">
                <a:solidFill>
                  <a:schemeClr val="accent2"/>
                </a:solidFill>
              </a:rPr>
              <a:t>M.instr</a:t>
            </a:r>
            <a:r>
              <a:rPr lang="en-US" dirty="0" smtClean="0">
                <a:solidFill>
                  <a:schemeClr val="accent2"/>
                </a:solidFill>
              </a:rPr>
              <a:t> = 104</a:t>
            </a:r>
          </a:p>
          <a:p>
            <a:pPr lvl="1"/>
            <a:r>
              <a:rPr lang="en-US" dirty="0" err="1" smtClean="0">
                <a:solidFill>
                  <a:schemeClr val="accent2"/>
                </a:solidFill>
              </a:rPr>
              <a:t>backpatch</a:t>
            </a:r>
            <a:r>
              <a:rPr lang="en-US" dirty="0">
                <a:solidFill>
                  <a:schemeClr val="accent2"/>
                </a:solidFill>
              </a:rPr>
              <a:t>({</a:t>
            </a:r>
            <a:r>
              <a:rPr lang="en-US" dirty="0" smtClean="0">
                <a:solidFill>
                  <a:schemeClr val="accent2"/>
                </a:solidFill>
              </a:rPr>
              <a:t>102}, 104)</a:t>
            </a:r>
          </a:p>
          <a:p>
            <a:pPr lvl="1"/>
            <a:r>
              <a:rPr lang="en-US" dirty="0" err="1" smtClean="0">
                <a:solidFill>
                  <a:schemeClr val="accent2"/>
                </a:solidFill>
              </a:rPr>
              <a:t>S.nextlist</a:t>
            </a:r>
            <a:r>
              <a:rPr lang="en-US" dirty="0" smtClean="0">
                <a:solidFill>
                  <a:schemeClr val="accent2"/>
                </a:solidFill>
              </a:rPr>
              <a:t>={103}</a:t>
            </a:r>
            <a:endParaRPr lang="en-US" dirty="0">
              <a:solidFill>
                <a:schemeClr val="accent2"/>
              </a:solidFill>
            </a:endParaRPr>
          </a:p>
        </p:txBody>
      </p:sp>
      <p:sp>
        <p:nvSpPr>
          <p:cNvPr id="2" name="Rectangle 1"/>
          <p:cNvSpPr/>
          <p:nvPr/>
        </p:nvSpPr>
        <p:spPr>
          <a:xfrm>
            <a:off x="8316416" y="1959223"/>
            <a:ext cx="646331" cy="461665"/>
          </a:xfrm>
          <a:prstGeom prst="rect">
            <a:avLst/>
          </a:prstGeom>
        </p:spPr>
        <p:txBody>
          <a:bodyPr wrap="none">
            <a:spAutoFit/>
          </a:bodyPr>
          <a:lstStyle/>
          <a:p>
            <a:r>
              <a:rPr lang="en-US" dirty="0">
                <a:solidFill>
                  <a:schemeClr val="accent2"/>
                </a:solidFill>
              </a:rPr>
              <a:t>104</a:t>
            </a:r>
            <a:endParaRPr lang="en-CA" dirty="0"/>
          </a:p>
        </p:txBody>
      </p:sp>
    </p:spTree>
    <p:extLst>
      <p:ext uri="{BB962C8B-B14F-4D97-AF65-F5344CB8AC3E}">
        <p14:creationId xmlns:p14="http://schemas.microsoft.com/office/powerpoint/2010/main" val="35673983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366564"/>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smtClean="0"/>
              <a:t>S </a:t>
            </a:r>
            <a:r>
              <a:rPr lang="en-US" sz="2400" kern="0" dirty="0" smtClean="0">
                <a:sym typeface="Symbol" charset="2"/>
              </a:rPr>
              <a:t> while M1 ‘</a:t>
            </a:r>
            <a:r>
              <a:rPr lang="en-US" sz="2400" b="1" kern="0" dirty="0" smtClean="0">
                <a:sym typeface="Symbol" charset="2"/>
              </a:rPr>
              <a:t>(</a:t>
            </a:r>
            <a:r>
              <a:rPr lang="en-US" sz="2400" kern="0" dirty="0" smtClean="0">
                <a:sym typeface="Symbol" charset="2"/>
              </a:rPr>
              <a:t>‘ B ’</a:t>
            </a:r>
            <a:r>
              <a:rPr lang="en-US" sz="2400" b="1" kern="0" dirty="0" smtClean="0">
                <a:sym typeface="Symbol" charset="2"/>
              </a:rPr>
              <a:t>)</a:t>
            </a:r>
            <a:r>
              <a:rPr lang="en-US" sz="2400" kern="0" dirty="0" smtClean="0">
                <a:sym typeface="Symbol" charset="2"/>
              </a:rPr>
              <a:t>’ M2  block</a:t>
            </a:r>
          </a:p>
          <a:p>
            <a:pPr marL="0" indent="0" eaLnBrk="1" hangingPunct="1">
              <a:buNone/>
            </a:pPr>
            <a:r>
              <a:rPr lang="en-US" sz="2800" kern="0" dirty="0" smtClean="0">
                <a:sym typeface="Symbol" charset="2"/>
              </a:rPr>
              <a:t>   </a:t>
            </a:r>
            <a:r>
              <a:rPr lang="en-US" sz="2000" kern="0" dirty="0" smtClean="0">
                <a:sym typeface="Symbol" charset="2"/>
              </a:rPr>
              <a:t>{</a:t>
            </a:r>
            <a:r>
              <a:rPr lang="en-US" sz="2000" kern="0" dirty="0" err="1" smtClean="0">
                <a:sym typeface="Symbol" charset="2"/>
              </a:rPr>
              <a:t>backpatch</a:t>
            </a:r>
            <a:r>
              <a:rPr lang="en-US" sz="2000" kern="0" dirty="0" smtClean="0">
                <a:sym typeface="Symbol" charset="2"/>
              </a:rPr>
              <a:t>(</a:t>
            </a:r>
            <a:r>
              <a:rPr lang="en-US" sz="2000" kern="0" dirty="0" err="1" smtClean="0">
                <a:sym typeface="Symbol" charset="2"/>
              </a:rPr>
              <a:t>block.nextlist</a:t>
            </a:r>
            <a:r>
              <a:rPr lang="en-US" sz="2000" kern="0" dirty="0" smtClean="0">
                <a:sym typeface="Symbol" charset="2"/>
              </a:rPr>
              <a:t>, M1.instr);</a:t>
            </a:r>
          </a:p>
          <a:p>
            <a:pPr marL="0" indent="0" eaLnBrk="1" hangingPunct="1">
              <a:buNone/>
            </a:pPr>
            <a:r>
              <a:rPr lang="en-US" sz="2000" kern="0" dirty="0" smtClean="0">
                <a:sym typeface="Symbol" charset="2"/>
              </a:rPr>
              <a:t>     </a:t>
            </a:r>
            <a:r>
              <a:rPr lang="en-US" sz="2000" kern="0" dirty="0" err="1" smtClean="0">
                <a:sym typeface="Symbol" charset="2"/>
              </a:rPr>
              <a:t>backpatch</a:t>
            </a:r>
            <a:r>
              <a:rPr lang="en-US" sz="2000" kern="0" dirty="0" smtClean="0">
                <a:sym typeface="Symbol" charset="2"/>
              </a:rPr>
              <a:t>(</a:t>
            </a:r>
            <a:r>
              <a:rPr lang="en-US" sz="2000" kern="0" dirty="0" err="1" smtClean="0">
                <a:sym typeface="Symbol" charset="2"/>
              </a:rPr>
              <a:t>B.truelist</a:t>
            </a:r>
            <a:r>
              <a:rPr lang="en-US" sz="2000" kern="0" dirty="0" smtClean="0">
                <a:sym typeface="Symbol" charset="2"/>
              </a:rPr>
              <a:t>, M2.instr);</a:t>
            </a:r>
          </a:p>
          <a:p>
            <a:pPr marL="0" indent="0" eaLnBrk="1" hangingPunct="1">
              <a:buNone/>
            </a:pPr>
            <a:r>
              <a:rPr lang="en-US" sz="2000" kern="0" dirty="0" smtClean="0">
                <a:sym typeface="Symbol" charset="2"/>
              </a:rPr>
              <a:t>    </a:t>
            </a:r>
            <a:r>
              <a:rPr lang="en-US" sz="2000" kern="0" dirty="0" err="1" smtClean="0">
                <a:sym typeface="Symbol" charset="2"/>
              </a:rPr>
              <a:t>S.nextlist</a:t>
            </a:r>
            <a:r>
              <a:rPr lang="en-US" sz="2000" kern="0" dirty="0" smtClean="0">
                <a:sym typeface="Symbol" charset="2"/>
              </a:rPr>
              <a:t> = </a:t>
            </a:r>
            <a:r>
              <a:rPr lang="en-US" sz="2000" kern="0" dirty="0" err="1" smtClean="0">
                <a:sym typeface="Symbol" charset="2"/>
              </a:rPr>
              <a:t>B.falselist</a:t>
            </a:r>
            <a:r>
              <a:rPr lang="en-US" sz="2000" kern="0" dirty="0" smtClean="0">
                <a:sym typeface="Symbol" charset="2"/>
              </a:rPr>
              <a:t>; print(‘</a:t>
            </a:r>
            <a:r>
              <a:rPr lang="en-US" sz="2000" kern="0" dirty="0" err="1" smtClean="0">
                <a:sym typeface="Symbol" charset="2"/>
              </a:rPr>
              <a:t>goto</a:t>
            </a:r>
            <a:r>
              <a:rPr lang="en-US" sz="2000" kern="0" dirty="0" smtClean="0">
                <a:sym typeface="Symbol" charset="2"/>
              </a:rPr>
              <a:t>’ M1.instr)}</a:t>
            </a:r>
          </a:p>
          <a:p>
            <a:pPr eaLnBrk="1" hangingPunct="1"/>
            <a:r>
              <a:rPr lang="en-US" sz="2400" kern="0" dirty="0">
                <a:sym typeface="Symbol" charset="2"/>
              </a:rPr>
              <a:t>B</a:t>
            </a:r>
            <a:r>
              <a:rPr lang="en-US" sz="2400" kern="0" dirty="0"/>
              <a:t> </a:t>
            </a:r>
            <a:r>
              <a:rPr lang="en-US" sz="2400" kern="0" dirty="0" smtClean="0">
                <a:sym typeface="Symbol" charset="2"/>
              </a:rPr>
              <a:t> E1 </a:t>
            </a:r>
            <a:r>
              <a:rPr lang="en-US" sz="2400" b="1" kern="0" dirty="0" err="1" smtClean="0">
                <a:sym typeface="Symbol" charset="2"/>
              </a:rPr>
              <a:t>rel</a:t>
            </a:r>
            <a:r>
              <a:rPr lang="en-US" sz="2400" kern="0" dirty="0" smtClean="0">
                <a:sym typeface="Symbol" charset="2"/>
              </a:rPr>
              <a:t> E2</a:t>
            </a:r>
          </a:p>
          <a:p>
            <a:pPr marL="0" indent="0" eaLnBrk="1" hangingPunct="1">
              <a:buNone/>
            </a:pPr>
            <a:r>
              <a:rPr lang="en-US" sz="2000" kern="0" dirty="0">
                <a:sym typeface="Symbol" charset="2"/>
              </a:rPr>
              <a:t> </a:t>
            </a:r>
            <a:r>
              <a:rPr lang="en-US" sz="2000" kern="0" dirty="0" smtClean="0">
                <a:sym typeface="Symbol" charset="2"/>
              </a:rPr>
              <a:t>   {</a:t>
            </a:r>
            <a:r>
              <a:rPr lang="en-US" sz="2000" kern="0" dirty="0" err="1" smtClean="0">
                <a:sym typeface="Symbol" charset="2"/>
              </a:rPr>
              <a:t>B.truelist</a:t>
            </a:r>
            <a:r>
              <a:rPr lang="en-US" sz="2000" kern="0" dirty="0" smtClean="0">
                <a:sym typeface="Symbol" charset="2"/>
              </a:rPr>
              <a:t> = </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smtClean="0">
                <a:sym typeface="Symbol" charset="2"/>
              </a:rPr>
              <a:t>);</a:t>
            </a:r>
          </a:p>
          <a:p>
            <a:pPr marL="0" indent="0" eaLnBrk="1" hangingPunct="1">
              <a:buNone/>
            </a:pPr>
            <a:r>
              <a:rPr lang="en-US" sz="2000" kern="0" dirty="0" smtClean="0">
                <a:sym typeface="Symbol" charset="2"/>
              </a:rPr>
              <a:t>     </a:t>
            </a:r>
            <a:r>
              <a:rPr lang="en-US" sz="2000" kern="0" dirty="0" err="1" smtClean="0">
                <a:sym typeface="Symbol" charset="2"/>
              </a:rPr>
              <a:t>B.falselist</a:t>
            </a:r>
            <a:r>
              <a:rPr lang="en-US" sz="2000" kern="0" dirty="0" smtClean="0">
                <a:sym typeface="Symbol" charset="2"/>
              </a:rPr>
              <a:t> </a:t>
            </a:r>
            <a:r>
              <a:rPr lang="en-US" sz="2000" kern="0" dirty="0">
                <a:sym typeface="Symbol" charset="2"/>
              </a:rPr>
              <a:t>= </a:t>
            </a:r>
            <a:r>
              <a:rPr lang="en-US" sz="2000" kern="0" dirty="0" err="1" smtClean="0">
                <a:sym typeface="Symbol" charset="2"/>
              </a:rPr>
              <a:t>makelist</a:t>
            </a:r>
            <a:r>
              <a:rPr lang="en-US" sz="2000" kern="0" dirty="0" smtClean="0">
                <a:sym typeface="Symbol" charset="2"/>
              </a:rPr>
              <a:t>(nextinstr+1);</a:t>
            </a:r>
          </a:p>
          <a:p>
            <a:pPr marL="0" indent="0" eaLnBrk="1" hangingPunct="1">
              <a:buNone/>
            </a:pPr>
            <a:r>
              <a:rPr lang="en-US" sz="2000" kern="0" dirty="0" smtClean="0">
                <a:sym typeface="Symbol" charset="2"/>
              </a:rPr>
              <a:t>      print(‘if’  E1.addr  </a:t>
            </a:r>
            <a:r>
              <a:rPr lang="en-US" sz="2000" b="1" kern="0" dirty="0" err="1" smtClean="0">
                <a:sym typeface="Symbol" charset="2"/>
              </a:rPr>
              <a:t>rel</a:t>
            </a:r>
            <a:r>
              <a:rPr lang="en-US" sz="2000" kern="0" dirty="0" err="1" smtClean="0">
                <a:sym typeface="Symbol" charset="2"/>
              </a:rPr>
              <a:t>.op</a:t>
            </a:r>
            <a:r>
              <a:rPr lang="en-US" sz="2000" kern="0" dirty="0" smtClean="0">
                <a:sym typeface="Symbol" charset="2"/>
              </a:rPr>
              <a:t>  E2.addr  ‘</a:t>
            </a:r>
            <a:r>
              <a:rPr lang="en-US" sz="2000" kern="0" dirty="0" err="1" smtClean="0">
                <a:sym typeface="Symbol" charset="2"/>
              </a:rPr>
              <a:t>goto</a:t>
            </a:r>
            <a:r>
              <a:rPr lang="en-US" sz="2000" kern="0" dirty="0" smtClean="0">
                <a:sym typeface="Symbol" charset="2"/>
              </a:rPr>
              <a:t> –’);</a:t>
            </a:r>
          </a:p>
          <a:p>
            <a:pPr marL="0" indent="0" eaLnBrk="1" hangingPunct="1">
              <a:buNone/>
            </a:pPr>
            <a:r>
              <a:rPr lang="en-US" sz="2000" kern="0" dirty="0" smtClean="0">
                <a:sym typeface="Symbol" charset="2"/>
              </a:rPr>
              <a:t>      </a:t>
            </a:r>
            <a:r>
              <a:rPr lang="en-US" sz="2000" kern="0" dirty="0">
                <a:sym typeface="Symbol" charset="2"/>
              </a:rPr>
              <a:t>print(‘</a:t>
            </a:r>
            <a:r>
              <a:rPr lang="en-US" sz="2000" kern="0" dirty="0" err="1">
                <a:sym typeface="Symbol" charset="2"/>
              </a:rPr>
              <a:t>goto</a:t>
            </a:r>
            <a:r>
              <a:rPr lang="en-US" sz="2000" kern="0" dirty="0">
                <a:sym typeface="Symbol" charset="2"/>
              </a:rPr>
              <a:t> –’);</a:t>
            </a:r>
            <a:endParaRPr lang="en-US" sz="2000" kern="0" dirty="0" smtClean="0">
              <a:sym typeface="Symbol" charset="2"/>
            </a:endParaRPr>
          </a:p>
          <a:p>
            <a:pPr eaLnBrk="1" hangingPunct="1"/>
            <a:r>
              <a:rPr lang="en-US" sz="2400" kern="0" dirty="0" smtClean="0">
                <a:sym typeface="Symbol" charset="2"/>
              </a:rPr>
              <a:t>B</a:t>
            </a:r>
            <a:r>
              <a:rPr lang="en-US" sz="2400" kern="0" dirty="0" smtClean="0"/>
              <a:t> </a:t>
            </a:r>
            <a:r>
              <a:rPr lang="en-US" sz="2400" kern="0" dirty="0" smtClean="0">
                <a:sym typeface="Symbol" charset="2"/>
              </a:rPr>
              <a:t> true</a:t>
            </a:r>
          </a:p>
          <a:p>
            <a:pPr marL="0" indent="0" eaLnBrk="1" hangingPunct="1">
              <a:buNone/>
            </a:pPr>
            <a:r>
              <a:rPr lang="en-US" sz="2000" kern="0" dirty="0">
                <a:sym typeface="Symbol" charset="2"/>
              </a:rPr>
              <a:t> </a:t>
            </a:r>
            <a:r>
              <a:rPr lang="en-US" sz="2000" kern="0" dirty="0" smtClean="0">
                <a:sym typeface="Symbol" charset="2"/>
              </a:rPr>
              <a:t>  {</a:t>
            </a:r>
            <a:r>
              <a:rPr lang="en-US" sz="2000" kern="0" dirty="0" err="1" smtClean="0">
                <a:sym typeface="Symbol" charset="2"/>
              </a:rPr>
              <a:t>B.truelist</a:t>
            </a:r>
            <a:r>
              <a:rPr lang="en-US" sz="2000" kern="0" dirty="0" smtClean="0">
                <a:sym typeface="Symbol" charset="2"/>
              </a:rPr>
              <a:t>=</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smtClean="0">
                <a:sym typeface="Symbol" charset="2"/>
              </a:rPr>
              <a:t>);</a:t>
            </a:r>
          </a:p>
          <a:p>
            <a:pPr marL="0" indent="0" eaLnBrk="1" hangingPunct="1">
              <a:buNone/>
            </a:pPr>
            <a:r>
              <a:rPr lang="en-US" sz="2000" kern="0" dirty="0" smtClean="0">
                <a:sym typeface="Symbol" charset="2"/>
              </a:rPr>
              <a:t>    print(‘</a:t>
            </a:r>
            <a:r>
              <a:rPr lang="en-US" sz="2000" kern="0" dirty="0" err="1" smtClean="0">
                <a:sym typeface="Symbol" charset="2"/>
              </a:rPr>
              <a:t>goto</a:t>
            </a:r>
            <a:r>
              <a:rPr lang="en-US" sz="2000" kern="0" dirty="0" smtClean="0">
                <a:sym typeface="Symbol" charset="2"/>
              </a:rPr>
              <a:t> –’);}</a:t>
            </a:r>
          </a:p>
          <a:p>
            <a:pPr eaLnBrk="1" hangingPunct="1"/>
            <a:r>
              <a:rPr lang="en-US" sz="2400" kern="0" dirty="0" smtClean="0">
                <a:sym typeface="Symbol" charset="2"/>
              </a:rPr>
              <a:t>B</a:t>
            </a:r>
            <a:r>
              <a:rPr lang="en-US" sz="2400" kern="0" dirty="0" smtClean="0"/>
              <a:t> </a:t>
            </a:r>
            <a:r>
              <a:rPr lang="en-US" sz="2400" kern="0" dirty="0" smtClean="0">
                <a:sym typeface="Symbol" charset="2"/>
              </a:rPr>
              <a:t> false</a:t>
            </a:r>
          </a:p>
          <a:p>
            <a:pPr marL="0" indent="0" eaLnBrk="1" hangingPunct="1">
              <a:buNone/>
            </a:pPr>
            <a:r>
              <a:rPr lang="en-US" sz="2000" kern="0" dirty="0">
                <a:sym typeface="Symbol" charset="2"/>
              </a:rPr>
              <a:t> </a:t>
            </a:r>
            <a:r>
              <a:rPr lang="en-US" sz="2000" kern="0" dirty="0" smtClean="0">
                <a:sym typeface="Symbol" charset="2"/>
              </a:rPr>
              <a:t>   {</a:t>
            </a:r>
            <a:r>
              <a:rPr lang="en-US" sz="2000" kern="0" dirty="0" err="1" smtClean="0">
                <a:sym typeface="Symbol" charset="2"/>
              </a:rPr>
              <a:t>B.falselist</a:t>
            </a:r>
            <a:r>
              <a:rPr lang="en-US" sz="2000" kern="0" dirty="0" smtClean="0">
                <a:sym typeface="Symbol" charset="2"/>
              </a:rPr>
              <a:t>=</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a:sym typeface="Symbol" charset="2"/>
              </a:rPr>
              <a:t>);</a:t>
            </a:r>
          </a:p>
          <a:p>
            <a:pPr marL="0" indent="0" eaLnBrk="1" hangingPunct="1">
              <a:buNone/>
            </a:pPr>
            <a:r>
              <a:rPr lang="en-US" sz="2000" kern="0" dirty="0">
                <a:sym typeface="Symbol" charset="2"/>
              </a:rPr>
              <a:t>     </a:t>
            </a:r>
            <a:r>
              <a:rPr lang="en-US" sz="2000" kern="0" dirty="0" smtClean="0">
                <a:sym typeface="Symbol" charset="2"/>
              </a:rPr>
              <a:t>print(‘</a:t>
            </a:r>
            <a:r>
              <a:rPr lang="en-US" sz="2000" kern="0" dirty="0" err="1" smtClean="0">
                <a:sym typeface="Symbol" charset="2"/>
              </a:rPr>
              <a:t>goto</a:t>
            </a:r>
            <a:r>
              <a:rPr lang="en-US" sz="2000" kern="0" dirty="0" smtClean="0">
                <a:sym typeface="Symbol" charset="2"/>
              </a:rPr>
              <a:t> –’);}</a:t>
            </a:r>
          </a:p>
          <a:p>
            <a:pPr eaLnBrk="1" hangingPunct="1"/>
            <a:r>
              <a:rPr lang="en-US" sz="2400" kern="0" dirty="0" smtClean="0">
                <a:sym typeface="Symbol" charset="2"/>
              </a:rPr>
              <a:t>M  </a:t>
            </a:r>
            <a:r>
              <a:rPr lang="en-US" sz="2000" kern="0" dirty="0" smtClean="0">
                <a:sym typeface="Symbol" charset="2"/>
              </a:rPr>
              <a:t>       {</a:t>
            </a:r>
            <a:r>
              <a:rPr lang="en-US" sz="2000" kern="0" dirty="0" err="1" smtClean="0">
                <a:sym typeface="Symbol" charset="2"/>
              </a:rPr>
              <a:t>M.instr</a:t>
            </a:r>
            <a:r>
              <a:rPr lang="en-US" sz="2000" kern="0" dirty="0" smtClean="0">
                <a:sym typeface="Symbol" charset="2"/>
              </a:rPr>
              <a:t> = </a:t>
            </a:r>
            <a:r>
              <a:rPr lang="en-US" sz="2000" kern="0" dirty="0" err="1" smtClean="0">
                <a:sym typeface="Symbol" charset="2"/>
              </a:rPr>
              <a:t>nextinstr</a:t>
            </a:r>
            <a:r>
              <a:rPr lang="en-US" sz="2000" kern="0" dirty="0" smtClean="0">
                <a:sym typeface="Symbol" charset="2"/>
              </a:rPr>
              <a:t>;}</a:t>
            </a:r>
            <a:endParaRPr lang="en-US" sz="2000" kern="0" dirty="0">
              <a:sym typeface="Symbol" charset="2"/>
            </a:endParaRPr>
          </a:p>
        </p:txBody>
      </p:sp>
      <p:sp>
        <p:nvSpPr>
          <p:cNvPr id="7" name="Rectangle 4"/>
          <p:cNvSpPr txBox="1">
            <a:spLocks noChangeArrowheads="1"/>
          </p:cNvSpPr>
          <p:nvPr/>
        </p:nvSpPr>
        <p:spPr bwMode="auto">
          <a:xfrm>
            <a:off x="5796136" y="764704"/>
            <a:ext cx="331236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smtClean="0"/>
              <a:t>while (</a:t>
            </a:r>
            <a:r>
              <a:rPr lang="en-US" altLang="en-US" sz="2400" dirty="0" err="1" smtClean="0"/>
              <a:t>i</a:t>
            </a:r>
            <a:r>
              <a:rPr lang="en-US" altLang="en-US" sz="2400" dirty="0" smtClean="0"/>
              <a:t> &lt; n)  {</a:t>
            </a:r>
            <a:r>
              <a:rPr lang="en-US" altLang="en-US" sz="2400" dirty="0" err="1" smtClean="0"/>
              <a:t>i</a:t>
            </a:r>
            <a:r>
              <a:rPr lang="en-US" altLang="en-US" sz="2400" dirty="0" smtClean="0"/>
              <a:t> = i+1;}</a:t>
            </a:r>
            <a:endParaRPr lang="en-US" altLang="en-US" sz="2400" dirty="0"/>
          </a:p>
          <a:p>
            <a:pPr eaLnBrk="1" hangingPunct="1"/>
            <a:r>
              <a:rPr lang="en-US" sz="2400" kern="0" dirty="0" smtClean="0">
                <a:sym typeface="Symbol" charset="2"/>
              </a:rPr>
              <a:t>101: …</a:t>
            </a:r>
          </a:p>
          <a:p>
            <a:pPr eaLnBrk="1" hangingPunct="1"/>
            <a:r>
              <a:rPr lang="en-US" sz="2400" kern="0" dirty="0" smtClean="0">
                <a:sym typeface="Symbol" charset="2"/>
              </a:rPr>
              <a:t>102:  if </a:t>
            </a:r>
            <a:r>
              <a:rPr lang="en-US" sz="2400" kern="0" dirty="0" err="1" smtClean="0">
                <a:sym typeface="Symbol" charset="2"/>
              </a:rPr>
              <a:t>i</a:t>
            </a:r>
            <a:r>
              <a:rPr lang="en-US" sz="2400" kern="0" dirty="0" smtClean="0">
                <a:sym typeface="Symbol" charset="2"/>
              </a:rPr>
              <a:t> &lt; n </a:t>
            </a:r>
            <a:r>
              <a:rPr lang="en-US" sz="2400" kern="0" dirty="0" err="1" smtClean="0">
                <a:sym typeface="Symbol" charset="2"/>
              </a:rPr>
              <a:t>goto</a:t>
            </a:r>
            <a:r>
              <a:rPr lang="en-US" sz="2400" kern="0" dirty="0" smtClean="0">
                <a:sym typeface="Symbol" charset="2"/>
              </a:rPr>
              <a:t> –</a:t>
            </a:r>
          </a:p>
          <a:p>
            <a:pPr eaLnBrk="1" hangingPunct="1"/>
            <a:r>
              <a:rPr lang="en-US" sz="2400" kern="0" dirty="0" smtClean="0">
                <a:sym typeface="Symbol" charset="2"/>
              </a:rPr>
              <a:t>103:  </a:t>
            </a:r>
            <a:r>
              <a:rPr lang="en-US" sz="2400" kern="0" dirty="0" err="1" smtClean="0">
                <a:sym typeface="Symbol" charset="2"/>
              </a:rPr>
              <a:t>goto</a:t>
            </a:r>
            <a:r>
              <a:rPr lang="en-US" sz="2400" kern="0" dirty="0" smtClean="0">
                <a:sym typeface="Symbol" charset="2"/>
              </a:rPr>
              <a:t> </a:t>
            </a:r>
            <a:r>
              <a:rPr lang="en-US" sz="2400" kern="0" dirty="0">
                <a:sym typeface="Symbol" charset="2"/>
              </a:rPr>
              <a:t>–</a:t>
            </a:r>
            <a:endParaRPr lang="en-US" sz="2400" kern="0" dirty="0" smtClean="0">
              <a:sym typeface="Symbol" charset="2"/>
            </a:endParaRPr>
          </a:p>
          <a:p>
            <a:pPr eaLnBrk="1" hangingPunct="1"/>
            <a:r>
              <a:rPr lang="en-US" sz="2400" kern="0" dirty="0" smtClean="0">
                <a:sym typeface="Symbol" charset="2"/>
              </a:rPr>
              <a:t>104:  t1 = 1</a:t>
            </a:r>
          </a:p>
          <a:p>
            <a:pPr eaLnBrk="1" hangingPunct="1"/>
            <a:r>
              <a:rPr lang="en-US" sz="2400" kern="0" dirty="0" smtClean="0">
                <a:sym typeface="Symbol" charset="2"/>
              </a:rPr>
              <a:t>105:  t2 = i+t1</a:t>
            </a:r>
          </a:p>
          <a:p>
            <a:pPr eaLnBrk="1" hangingPunct="1"/>
            <a:r>
              <a:rPr lang="en-US" sz="2400" kern="0" dirty="0" smtClean="0">
                <a:sym typeface="Symbol" charset="2"/>
              </a:rPr>
              <a:t>106:  </a:t>
            </a:r>
            <a:r>
              <a:rPr lang="en-US" sz="2400" kern="0" dirty="0" err="1" smtClean="0">
                <a:sym typeface="Symbol" charset="2"/>
              </a:rPr>
              <a:t>i</a:t>
            </a:r>
            <a:r>
              <a:rPr lang="en-US" sz="2400" kern="0" dirty="0" smtClean="0">
                <a:sym typeface="Symbol" charset="2"/>
              </a:rPr>
              <a:t> = t2</a:t>
            </a:r>
          </a:p>
          <a:p>
            <a:pPr eaLnBrk="1" hangingPunct="1"/>
            <a:r>
              <a:rPr lang="en-US" sz="2400" kern="0" dirty="0" smtClean="0">
                <a:sym typeface="Symbol" charset="2"/>
              </a:rPr>
              <a:t>107: </a:t>
            </a:r>
          </a:p>
          <a:p>
            <a:pPr eaLnBrk="1" hangingPunct="1"/>
            <a:r>
              <a:rPr lang="en-US" sz="2400" kern="0" dirty="0" smtClean="0">
                <a:sym typeface="Symbol" charset="2"/>
              </a:rPr>
              <a:t>108: </a:t>
            </a:r>
            <a:endParaRPr lang="en-US" sz="2400" kern="0" dirty="0">
              <a:sym typeface="Symbol" charset="2"/>
            </a:endParaRPr>
          </a:p>
        </p:txBody>
      </p:sp>
      <p:sp>
        <p:nvSpPr>
          <p:cNvPr id="11" name="Rectangle 10"/>
          <p:cNvSpPr/>
          <p:nvPr/>
        </p:nvSpPr>
        <p:spPr>
          <a:xfrm>
            <a:off x="3995936" y="4725144"/>
            <a:ext cx="5032147" cy="1938992"/>
          </a:xfrm>
          <a:prstGeom prst="rect">
            <a:avLst/>
          </a:prstGeom>
        </p:spPr>
        <p:txBody>
          <a:bodyPr wrap="none">
            <a:spAutoFit/>
          </a:bodyPr>
          <a:lstStyle/>
          <a:p>
            <a:pPr lvl="1"/>
            <a:r>
              <a:rPr lang="en-US" dirty="0">
                <a:solidFill>
                  <a:schemeClr val="accent2"/>
                </a:solidFill>
              </a:rPr>
              <a:t>M1.instr = </a:t>
            </a:r>
            <a:r>
              <a:rPr lang="en-US" dirty="0" smtClean="0">
                <a:solidFill>
                  <a:schemeClr val="accent2"/>
                </a:solidFill>
              </a:rPr>
              <a:t>102</a:t>
            </a:r>
          </a:p>
          <a:p>
            <a:pPr lvl="1"/>
            <a:r>
              <a:rPr lang="en-US" dirty="0" err="1" smtClean="0">
                <a:solidFill>
                  <a:schemeClr val="accent2"/>
                </a:solidFill>
              </a:rPr>
              <a:t>B.truelist</a:t>
            </a:r>
            <a:r>
              <a:rPr lang="en-US" dirty="0" smtClean="0">
                <a:solidFill>
                  <a:schemeClr val="accent2"/>
                </a:solidFill>
              </a:rPr>
              <a:t>={102}, </a:t>
            </a:r>
            <a:r>
              <a:rPr lang="en-US" dirty="0" err="1" smtClean="0">
                <a:solidFill>
                  <a:schemeClr val="accent2"/>
                </a:solidFill>
              </a:rPr>
              <a:t>B.falselist</a:t>
            </a:r>
            <a:r>
              <a:rPr lang="en-US" dirty="0" smtClean="0">
                <a:solidFill>
                  <a:schemeClr val="accent2"/>
                </a:solidFill>
              </a:rPr>
              <a:t>={103}</a:t>
            </a:r>
          </a:p>
          <a:p>
            <a:pPr lvl="1"/>
            <a:r>
              <a:rPr lang="en-US" dirty="0" smtClean="0">
                <a:solidFill>
                  <a:schemeClr val="accent2"/>
                </a:solidFill>
              </a:rPr>
              <a:t>M2.instr = 104</a:t>
            </a:r>
          </a:p>
          <a:p>
            <a:pPr lvl="1"/>
            <a:r>
              <a:rPr lang="en-US" dirty="0" err="1" smtClean="0">
                <a:solidFill>
                  <a:schemeClr val="accent2"/>
                </a:solidFill>
              </a:rPr>
              <a:t>backpatch</a:t>
            </a:r>
            <a:r>
              <a:rPr lang="en-US" dirty="0">
                <a:solidFill>
                  <a:schemeClr val="accent2"/>
                </a:solidFill>
              </a:rPr>
              <a:t>({</a:t>
            </a:r>
            <a:r>
              <a:rPr lang="en-US" dirty="0" smtClean="0">
                <a:solidFill>
                  <a:schemeClr val="accent2"/>
                </a:solidFill>
              </a:rPr>
              <a:t>102}, 104)</a:t>
            </a:r>
          </a:p>
          <a:p>
            <a:pPr lvl="1"/>
            <a:r>
              <a:rPr lang="en-US" dirty="0" err="1">
                <a:solidFill>
                  <a:schemeClr val="accent2"/>
                </a:solidFill>
              </a:rPr>
              <a:t>S.nextlist</a:t>
            </a:r>
            <a:r>
              <a:rPr lang="en-US" dirty="0">
                <a:solidFill>
                  <a:schemeClr val="accent2"/>
                </a:solidFill>
              </a:rPr>
              <a:t>={</a:t>
            </a:r>
            <a:r>
              <a:rPr lang="en-US" dirty="0" smtClean="0">
                <a:solidFill>
                  <a:schemeClr val="accent2"/>
                </a:solidFill>
              </a:rPr>
              <a:t>103}</a:t>
            </a:r>
            <a:endParaRPr lang="en-US" dirty="0">
              <a:solidFill>
                <a:schemeClr val="accent2"/>
              </a:solidFill>
            </a:endParaRPr>
          </a:p>
        </p:txBody>
      </p:sp>
      <p:sp>
        <p:nvSpPr>
          <p:cNvPr id="2" name="Rectangle 1"/>
          <p:cNvSpPr/>
          <p:nvPr/>
        </p:nvSpPr>
        <p:spPr>
          <a:xfrm>
            <a:off x="6786737" y="3814440"/>
            <a:ext cx="1290738" cy="461665"/>
          </a:xfrm>
          <a:prstGeom prst="rect">
            <a:avLst/>
          </a:prstGeom>
        </p:spPr>
        <p:txBody>
          <a:bodyPr wrap="none">
            <a:spAutoFit/>
          </a:bodyPr>
          <a:lstStyle/>
          <a:p>
            <a:r>
              <a:rPr lang="en-US" kern="0" dirty="0" err="1">
                <a:latin typeface="Candara" panose="020E0502030303020204" pitchFamily="34" charset="0"/>
                <a:sym typeface="Symbol" charset="2"/>
              </a:rPr>
              <a:t>goto</a:t>
            </a:r>
            <a:r>
              <a:rPr lang="en-US" kern="0" dirty="0">
                <a:latin typeface="Candara" panose="020E0502030303020204" pitchFamily="34" charset="0"/>
                <a:sym typeface="Symbol" charset="2"/>
              </a:rPr>
              <a:t> </a:t>
            </a:r>
            <a:r>
              <a:rPr lang="en-US" kern="0" dirty="0" smtClean="0">
                <a:latin typeface="Candara" panose="020E0502030303020204" pitchFamily="34" charset="0"/>
                <a:sym typeface="Symbol" charset="2"/>
              </a:rPr>
              <a:t>102</a:t>
            </a:r>
            <a:endParaRPr lang="en-CA" dirty="0">
              <a:latin typeface="Candara" panose="020E0502030303020204" pitchFamily="34" charset="0"/>
            </a:endParaRPr>
          </a:p>
        </p:txBody>
      </p:sp>
      <p:sp>
        <p:nvSpPr>
          <p:cNvPr id="3" name="Rectangle 2"/>
          <p:cNvSpPr/>
          <p:nvPr/>
        </p:nvSpPr>
        <p:spPr>
          <a:xfrm>
            <a:off x="8246149" y="1599183"/>
            <a:ext cx="646331" cy="461665"/>
          </a:xfrm>
          <a:prstGeom prst="rect">
            <a:avLst/>
          </a:prstGeom>
        </p:spPr>
        <p:txBody>
          <a:bodyPr wrap="none">
            <a:spAutoFit/>
          </a:bodyPr>
          <a:lstStyle/>
          <a:p>
            <a:r>
              <a:rPr lang="en-US" dirty="0">
                <a:solidFill>
                  <a:schemeClr val="accent2"/>
                </a:solidFill>
              </a:rPr>
              <a:t>104</a:t>
            </a:r>
            <a:endParaRPr lang="en-CA" dirty="0"/>
          </a:p>
        </p:txBody>
      </p:sp>
    </p:spTree>
    <p:extLst>
      <p:ext uri="{BB962C8B-B14F-4D97-AF65-F5344CB8AC3E}">
        <p14:creationId xmlns:p14="http://schemas.microsoft.com/office/powerpoint/2010/main" val="36648012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366564"/>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smtClean="0"/>
              <a:t>S </a:t>
            </a:r>
            <a:r>
              <a:rPr lang="en-US" sz="2400" kern="0" dirty="0" smtClean="0">
                <a:sym typeface="Symbol" charset="2"/>
              </a:rPr>
              <a:t> while M1 ‘</a:t>
            </a:r>
            <a:r>
              <a:rPr lang="en-US" sz="2400" b="1" kern="0" dirty="0" smtClean="0">
                <a:sym typeface="Symbol" charset="2"/>
              </a:rPr>
              <a:t>(</a:t>
            </a:r>
            <a:r>
              <a:rPr lang="en-US" sz="2400" kern="0" dirty="0" smtClean="0">
                <a:sym typeface="Symbol" charset="2"/>
              </a:rPr>
              <a:t>‘ B ’</a:t>
            </a:r>
            <a:r>
              <a:rPr lang="en-US" sz="2400" b="1" kern="0" dirty="0" smtClean="0">
                <a:sym typeface="Symbol" charset="2"/>
              </a:rPr>
              <a:t>)</a:t>
            </a:r>
            <a:r>
              <a:rPr lang="en-US" sz="2400" kern="0" dirty="0" smtClean="0">
                <a:sym typeface="Symbol" charset="2"/>
              </a:rPr>
              <a:t>’ M2  block</a:t>
            </a:r>
          </a:p>
          <a:p>
            <a:pPr marL="0" indent="0" eaLnBrk="1" hangingPunct="1">
              <a:buNone/>
            </a:pPr>
            <a:r>
              <a:rPr lang="en-US" sz="2800" kern="0" dirty="0" smtClean="0">
                <a:sym typeface="Symbol" charset="2"/>
              </a:rPr>
              <a:t>   </a:t>
            </a:r>
            <a:r>
              <a:rPr lang="en-US" sz="2000" kern="0" dirty="0" smtClean="0">
                <a:sym typeface="Symbol" charset="2"/>
              </a:rPr>
              <a:t>{</a:t>
            </a:r>
            <a:r>
              <a:rPr lang="en-US" sz="2000" kern="0" dirty="0" err="1" smtClean="0">
                <a:sym typeface="Symbol" charset="2"/>
              </a:rPr>
              <a:t>backpatch</a:t>
            </a:r>
            <a:r>
              <a:rPr lang="en-US" sz="2000" kern="0" dirty="0" smtClean="0">
                <a:sym typeface="Symbol" charset="2"/>
              </a:rPr>
              <a:t>(</a:t>
            </a:r>
            <a:r>
              <a:rPr lang="en-US" sz="2000" kern="0" dirty="0" err="1" smtClean="0">
                <a:sym typeface="Symbol" charset="2"/>
              </a:rPr>
              <a:t>block.nextlist</a:t>
            </a:r>
            <a:r>
              <a:rPr lang="en-US" sz="2000" kern="0" dirty="0" smtClean="0">
                <a:sym typeface="Symbol" charset="2"/>
              </a:rPr>
              <a:t>, M1.instr);</a:t>
            </a:r>
          </a:p>
          <a:p>
            <a:pPr marL="0" indent="0" eaLnBrk="1" hangingPunct="1">
              <a:buNone/>
            </a:pPr>
            <a:r>
              <a:rPr lang="en-US" sz="2000" kern="0" dirty="0" smtClean="0">
                <a:sym typeface="Symbol" charset="2"/>
              </a:rPr>
              <a:t>     </a:t>
            </a:r>
            <a:r>
              <a:rPr lang="en-US" sz="2000" kern="0" dirty="0" err="1" smtClean="0">
                <a:sym typeface="Symbol" charset="2"/>
              </a:rPr>
              <a:t>backpatch</a:t>
            </a:r>
            <a:r>
              <a:rPr lang="en-US" sz="2000" kern="0" dirty="0" smtClean="0">
                <a:sym typeface="Symbol" charset="2"/>
              </a:rPr>
              <a:t>(</a:t>
            </a:r>
            <a:r>
              <a:rPr lang="en-US" sz="2000" kern="0" dirty="0" err="1" smtClean="0">
                <a:sym typeface="Symbol" charset="2"/>
              </a:rPr>
              <a:t>B.truelist</a:t>
            </a:r>
            <a:r>
              <a:rPr lang="en-US" sz="2000" kern="0" dirty="0" smtClean="0">
                <a:sym typeface="Symbol" charset="2"/>
              </a:rPr>
              <a:t>, M2.instr);</a:t>
            </a:r>
          </a:p>
          <a:p>
            <a:pPr marL="0" indent="0" eaLnBrk="1" hangingPunct="1">
              <a:buNone/>
            </a:pPr>
            <a:r>
              <a:rPr lang="en-US" sz="2000" kern="0" dirty="0" smtClean="0">
                <a:sym typeface="Symbol" charset="2"/>
              </a:rPr>
              <a:t>    </a:t>
            </a:r>
            <a:r>
              <a:rPr lang="en-US" sz="2000" kern="0" dirty="0" err="1" smtClean="0">
                <a:sym typeface="Symbol" charset="2"/>
              </a:rPr>
              <a:t>S.nextlist</a:t>
            </a:r>
            <a:r>
              <a:rPr lang="en-US" sz="2000" kern="0" dirty="0" smtClean="0">
                <a:sym typeface="Symbol" charset="2"/>
              </a:rPr>
              <a:t> = merge(</a:t>
            </a:r>
            <a:r>
              <a:rPr lang="en-US" sz="2000" kern="0" dirty="0" err="1" smtClean="0">
                <a:sym typeface="Symbol" charset="2"/>
              </a:rPr>
              <a:t>B.falselist</a:t>
            </a:r>
            <a:r>
              <a:rPr lang="en-US" sz="2000" kern="0" dirty="0" smtClean="0">
                <a:sym typeface="Symbol" charset="2"/>
              </a:rPr>
              <a:t>; </a:t>
            </a:r>
            <a:r>
              <a:rPr lang="en-US" sz="2000" kern="0" dirty="0" err="1" smtClean="0">
                <a:sym typeface="Symbol" charset="2"/>
              </a:rPr>
              <a:t>block.breaklist</a:t>
            </a:r>
            <a:r>
              <a:rPr lang="en-US" sz="2000" kern="0" dirty="0" smtClean="0">
                <a:sym typeface="Symbol" charset="2"/>
              </a:rPr>
              <a:t>); }</a:t>
            </a:r>
          </a:p>
          <a:p>
            <a:pPr marL="0" indent="0" eaLnBrk="1" hangingPunct="1">
              <a:buNone/>
            </a:pPr>
            <a:r>
              <a:rPr lang="en-US" sz="2000" kern="0" dirty="0">
                <a:sym typeface="Symbol" charset="2"/>
              </a:rPr>
              <a:t> </a:t>
            </a:r>
            <a:r>
              <a:rPr lang="en-US" sz="2000" kern="0" dirty="0" smtClean="0">
                <a:sym typeface="Symbol" charset="2"/>
              </a:rPr>
              <a:t>   print(‘</a:t>
            </a:r>
            <a:r>
              <a:rPr lang="en-US" sz="2000" kern="0" dirty="0" err="1" smtClean="0">
                <a:sym typeface="Symbol" charset="2"/>
              </a:rPr>
              <a:t>goto</a:t>
            </a:r>
            <a:r>
              <a:rPr lang="en-US" sz="2000" kern="0" dirty="0" smtClean="0">
                <a:sym typeface="Symbol" charset="2"/>
              </a:rPr>
              <a:t>’ M1.instr)}</a:t>
            </a:r>
          </a:p>
          <a:p>
            <a:pPr eaLnBrk="1" hangingPunct="1"/>
            <a:r>
              <a:rPr lang="en-US" sz="2400" kern="0" dirty="0" smtClean="0">
                <a:sym typeface="Symbol" charset="2"/>
              </a:rPr>
              <a:t>S1</a:t>
            </a:r>
            <a:r>
              <a:rPr lang="en-US" sz="2400" kern="0" dirty="0" smtClean="0"/>
              <a:t> </a:t>
            </a:r>
            <a:r>
              <a:rPr lang="en-US" sz="2400" kern="0" dirty="0">
                <a:sym typeface="Symbol" charset="2"/>
              </a:rPr>
              <a:t> break ;</a:t>
            </a:r>
          </a:p>
          <a:p>
            <a:pPr marL="0" indent="0" eaLnBrk="1" hangingPunct="1">
              <a:buNone/>
            </a:pPr>
            <a:r>
              <a:rPr lang="en-US" sz="2000" kern="0" dirty="0">
                <a:sym typeface="Symbol" charset="2"/>
              </a:rPr>
              <a:t>    {</a:t>
            </a:r>
            <a:r>
              <a:rPr lang="en-US" sz="2000" kern="0" dirty="0" smtClean="0">
                <a:sym typeface="Symbol" charset="2"/>
              </a:rPr>
              <a:t>S1.breaklist=</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a:sym typeface="Symbol" charset="2"/>
              </a:rPr>
              <a:t>);</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smtClean="0">
                <a:sym typeface="Symbol" charset="2"/>
              </a:rPr>
              <a:t>S1</a:t>
            </a:r>
            <a:r>
              <a:rPr lang="en-US" sz="2400" kern="0" dirty="0" smtClean="0"/>
              <a:t> </a:t>
            </a:r>
            <a:r>
              <a:rPr lang="en-US" sz="2400" kern="0" dirty="0">
                <a:sym typeface="Symbol" charset="2"/>
              </a:rPr>
              <a:t> continue ;</a:t>
            </a:r>
          </a:p>
          <a:p>
            <a:pPr marL="0" indent="0" eaLnBrk="1" hangingPunct="1">
              <a:buNone/>
            </a:pPr>
            <a:r>
              <a:rPr lang="en-US" sz="2000" kern="0" dirty="0">
                <a:sym typeface="Symbol" charset="2"/>
              </a:rPr>
              <a:t>{</a:t>
            </a:r>
            <a:r>
              <a:rPr lang="en-US" sz="2000" kern="0" dirty="0" smtClean="0">
                <a:sym typeface="Symbol" charset="2"/>
              </a:rPr>
              <a:t>S1.nextlist=</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a:sym typeface="Symbol" charset="2"/>
              </a:rPr>
              <a:t>);print(‘</a:t>
            </a:r>
            <a:r>
              <a:rPr lang="en-US" sz="2000" kern="0" dirty="0" err="1">
                <a:sym typeface="Symbol" charset="2"/>
              </a:rPr>
              <a:t>goto</a:t>
            </a:r>
            <a:r>
              <a:rPr lang="en-US" sz="2000" kern="0" dirty="0">
                <a:sym typeface="Symbol" charset="2"/>
              </a:rPr>
              <a:t> </a:t>
            </a:r>
            <a:r>
              <a:rPr lang="en-US" sz="2000" kern="0" dirty="0" smtClean="0">
                <a:sym typeface="Symbol" charset="2"/>
              </a:rPr>
              <a:t>–’);}</a:t>
            </a:r>
          </a:p>
          <a:p>
            <a:pPr eaLnBrk="1" hangingPunct="1"/>
            <a:r>
              <a:rPr lang="en-US" sz="2400" kern="0" dirty="0" smtClean="0">
                <a:sym typeface="Symbol" charset="2"/>
              </a:rPr>
              <a:t>B</a:t>
            </a:r>
            <a:r>
              <a:rPr lang="en-US" sz="2400" kern="0" dirty="0" smtClean="0"/>
              <a:t> </a:t>
            </a:r>
            <a:r>
              <a:rPr lang="en-US" sz="2400" kern="0" dirty="0" smtClean="0">
                <a:sym typeface="Symbol" charset="2"/>
              </a:rPr>
              <a:t> E1 </a:t>
            </a:r>
            <a:r>
              <a:rPr lang="en-US" sz="2400" b="1" kern="0" dirty="0" err="1" smtClean="0">
                <a:sym typeface="Symbol" charset="2"/>
              </a:rPr>
              <a:t>rel</a:t>
            </a:r>
            <a:r>
              <a:rPr lang="en-US" sz="2400" kern="0" dirty="0" smtClean="0">
                <a:sym typeface="Symbol" charset="2"/>
              </a:rPr>
              <a:t> E2  </a:t>
            </a:r>
            <a:r>
              <a:rPr lang="en-US" sz="2000" kern="0" dirty="0" smtClean="0">
                <a:sym typeface="Symbol" charset="2"/>
              </a:rPr>
              <a:t>{…}</a:t>
            </a:r>
          </a:p>
          <a:p>
            <a:pPr eaLnBrk="1" hangingPunct="1"/>
            <a:r>
              <a:rPr lang="en-US" sz="2400" kern="0" dirty="0" smtClean="0">
                <a:sym typeface="Symbol" charset="2"/>
              </a:rPr>
              <a:t>block</a:t>
            </a:r>
            <a:r>
              <a:rPr lang="en-US" sz="2400" kern="0" dirty="0" smtClean="0"/>
              <a:t> </a:t>
            </a:r>
            <a:r>
              <a:rPr lang="en-US" sz="2400" kern="0" dirty="0" smtClean="0">
                <a:sym typeface="Symbol" charset="2"/>
              </a:rPr>
              <a:t> ‘{‘ S1 ‘}’</a:t>
            </a:r>
          </a:p>
          <a:p>
            <a:pPr marL="0" indent="0">
              <a:buNone/>
            </a:pPr>
            <a:r>
              <a:rPr lang="en-US" sz="2000" kern="0" dirty="0" smtClean="0">
                <a:sym typeface="Symbol" charset="2"/>
              </a:rPr>
              <a:t>    {</a:t>
            </a:r>
            <a:r>
              <a:rPr lang="en-CA" sz="2000" dirty="0" err="1" smtClean="0">
                <a:sym typeface="Symbol" charset="2"/>
              </a:rPr>
              <a:t>block.breaklist</a:t>
            </a:r>
            <a:r>
              <a:rPr lang="en-CA" sz="2000" dirty="0" smtClean="0">
                <a:sym typeface="Symbol" charset="2"/>
              </a:rPr>
              <a:t>=</a:t>
            </a:r>
            <a:r>
              <a:rPr lang="en-CA" sz="2000" dirty="0" err="1" smtClean="0">
                <a:sym typeface="Symbol" charset="2"/>
              </a:rPr>
              <a:t>S.breaklist</a:t>
            </a:r>
            <a:r>
              <a:rPr lang="en-US" sz="2000" kern="0" dirty="0" smtClean="0">
                <a:sym typeface="Symbol" charset="2"/>
              </a:rPr>
              <a:t>;</a:t>
            </a:r>
          </a:p>
          <a:p>
            <a:pPr marL="0" indent="0">
              <a:buNone/>
            </a:pPr>
            <a:r>
              <a:rPr lang="en-US" sz="2000" kern="0" dirty="0">
                <a:sym typeface="Symbol" charset="2"/>
              </a:rPr>
              <a:t> </a:t>
            </a:r>
            <a:r>
              <a:rPr lang="en-US" sz="2000" kern="0" dirty="0" smtClean="0">
                <a:sym typeface="Symbol" charset="2"/>
              </a:rPr>
              <a:t>     </a:t>
            </a:r>
            <a:r>
              <a:rPr lang="en-CA" sz="2000" dirty="0" err="1" smtClean="0">
                <a:sym typeface="Symbol" charset="2"/>
              </a:rPr>
              <a:t>block.nextlist</a:t>
            </a:r>
            <a:r>
              <a:rPr lang="en-CA" sz="2000" dirty="0" smtClean="0">
                <a:sym typeface="Symbol" charset="2"/>
              </a:rPr>
              <a:t>=</a:t>
            </a:r>
            <a:r>
              <a:rPr lang="en-CA" sz="2000" dirty="0" err="1" smtClean="0">
                <a:sym typeface="Symbol" charset="2"/>
              </a:rPr>
              <a:t>S.nextlist</a:t>
            </a:r>
            <a:r>
              <a:rPr lang="en-US" sz="2000" kern="0" dirty="0">
                <a:sym typeface="Symbol" charset="2"/>
              </a:rPr>
              <a:t>;</a:t>
            </a:r>
            <a:r>
              <a:rPr lang="en-US" sz="2000" kern="0" dirty="0" smtClean="0">
                <a:sym typeface="Symbol" charset="2"/>
              </a:rPr>
              <a:t>}</a:t>
            </a:r>
          </a:p>
          <a:p>
            <a:pPr eaLnBrk="1" hangingPunct="1"/>
            <a:r>
              <a:rPr lang="en-US" sz="2400" kern="0" dirty="0" smtClean="0">
                <a:sym typeface="Symbol" charset="2"/>
              </a:rPr>
              <a:t>M  </a:t>
            </a:r>
            <a:r>
              <a:rPr lang="en-US" sz="2000" kern="0" dirty="0" smtClean="0">
                <a:sym typeface="Symbol" charset="2"/>
              </a:rPr>
              <a:t>       {</a:t>
            </a:r>
            <a:r>
              <a:rPr lang="en-US" sz="2000" kern="0" dirty="0" err="1" smtClean="0">
                <a:sym typeface="Symbol" charset="2"/>
              </a:rPr>
              <a:t>M.instr</a:t>
            </a:r>
            <a:r>
              <a:rPr lang="en-US" sz="2000" kern="0" dirty="0" smtClean="0">
                <a:sym typeface="Symbol" charset="2"/>
              </a:rPr>
              <a:t> = </a:t>
            </a:r>
            <a:r>
              <a:rPr lang="en-US" sz="2000" kern="0" dirty="0" err="1" smtClean="0">
                <a:sym typeface="Symbol" charset="2"/>
              </a:rPr>
              <a:t>nextinstr</a:t>
            </a:r>
            <a:r>
              <a:rPr lang="en-US" sz="2000" kern="0" dirty="0" smtClean="0">
                <a:sym typeface="Symbol" charset="2"/>
              </a:rPr>
              <a:t>;}</a:t>
            </a:r>
            <a:endParaRPr lang="en-US" sz="2000" kern="0" dirty="0">
              <a:sym typeface="Symbol" charset="2"/>
            </a:endParaRPr>
          </a:p>
        </p:txBody>
      </p:sp>
      <p:sp>
        <p:nvSpPr>
          <p:cNvPr id="7" name="Rectangle 4"/>
          <p:cNvSpPr txBox="1">
            <a:spLocks noChangeArrowheads="1"/>
          </p:cNvSpPr>
          <p:nvPr/>
        </p:nvSpPr>
        <p:spPr bwMode="auto">
          <a:xfrm>
            <a:off x="5652120" y="908720"/>
            <a:ext cx="367240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smtClean="0"/>
              <a:t>while (</a:t>
            </a:r>
            <a:r>
              <a:rPr lang="en-US" altLang="en-US" sz="2400" dirty="0" err="1" smtClean="0"/>
              <a:t>i</a:t>
            </a:r>
            <a:r>
              <a:rPr lang="en-US" altLang="en-US" sz="2400" dirty="0" smtClean="0"/>
              <a:t> &lt; n){continue;}</a:t>
            </a:r>
            <a:endParaRPr lang="en-US" altLang="en-US" sz="2400" dirty="0"/>
          </a:p>
          <a:p>
            <a:pPr eaLnBrk="1" hangingPunct="1"/>
            <a:r>
              <a:rPr lang="en-US" sz="2400" kern="0" dirty="0" smtClean="0">
                <a:sym typeface="Symbol" charset="2"/>
              </a:rPr>
              <a:t>101: …</a:t>
            </a:r>
          </a:p>
          <a:p>
            <a:pPr eaLnBrk="1" hangingPunct="1"/>
            <a:r>
              <a:rPr lang="en-US" sz="2400" kern="0" dirty="0" smtClean="0">
                <a:sym typeface="Symbol" charset="2"/>
              </a:rPr>
              <a:t>102:  if </a:t>
            </a:r>
            <a:r>
              <a:rPr lang="en-US" sz="2400" kern="0" dirty="0" err="1" smtClean="0">
                <a:sym typeface="Symbol" charset="2"/>
              </a:rPr>
              <a:t>i</a:t>
            </a:r>
            <a:r>
              <a:rPr lang="en-US" sz="2400" kern="0" dirty="0" smtClean="0">
                <a:sym typeface="Symbol" charset="2"/>
              </a:rPr>
              <a:t> &lt; n </a:t>
            </a:r>
            <a:r>
              <a:rPr lang="en-US" sz="2400" kern="0" dirty="0" err="1" smtClean="0">
                <a:sym typeface="Symbol" charset="2"/>
              </a:rPr>
              <a:t>goto</a:t>
            </a:r>
            <a:r>
              <a:rPr lang="en-US" sz="2400" kern="0" dirty="0" smtClean="0">
                <a:sym typeface="Symbol" charset="2"/>
              </a:rPr>
              <a:t> –</a:t>
            </a:r>
          </a:p>
          <a:p>
            <a:pPr eaLnBrk="1" hangingPunct="1"/>
            <a:r>
              <a:rPr lang="en-US" sz="2400" kern="0" dirty="0" smtClean="0">
                <a:sym typeface="Symbol" charset="2"/>
              </a:rPr>
              <a:t>103:  </a:t>
            </a:r>
            <a:r>
              <a:rPr lang="en-US" sz="2400" kern="0" dirty="0" err="1" smtClean="0">
                <a:sym typeface="Symbol" charset="2"/>
              </a:rPr>
              <a:t>goto</a:t>
            </a:r>
            <a:r>
              <a:rPr lang="en-US" sz="2400" kern="0" dirty="0" smtClean="0">
                <a:sym typeface="Symbol" charset="2"/>
              </a:rPr>
              <a:t> </a:t>
            </a:r>
            <a:r>
              <a:rPr lang="en-US" sz="2400" kern="0" dirty="0">
                <a:sym typeface="Symbol" charset="2"/>
              </a:rPr>
              <a:t>–</a:t>
            </a:r>
            <a:endParaRPr lang="en-US" sz="2400" kern="0" dirty="0" smtClean="0">
              <a:sym typeface="Symbol" charset="2"/>
            </a:endParaRPr>
          </a:p>
          <a:p>
            <a:pPr eaLnBrk="1" hangingPunct="1"/>
            <a:r>
              <a:rPr lang="en-US" sz="2400" kern="0" dirty="0" smtClean="0">
                <a:sym typeface="Symbol" charset="2"/>
              </a:rPr>
              <a:t>104:  </a:t>
            </a:r>
            <a:r>
              <a:rPr lang="en-US" sz="2400" kern="0" dirty="0" err="1" smtClean="0">
                <a:sym typeface="Symbol" charset="2"/>
              </a:rPr>
              <a:t>goto</a:t>
            </a:r>
            <a:r>
              <a:rPr lang="en-US" sz="2400" kern="0" dirty="0" smtClean="0">
                <a:sym typeface="Symbol" charset="2"/>
              </a:rPr>
              <a:t> </a:t>
            </a:r>
            <a:r>
              <a:rPr lang="en-US" sz="2400" kern="0" dirty="0">
                <a:sym typeface="Symbol" charset="2"/>
              </a:rPr>
              <a:t>–</a:t>
            </a:r>
            <a:endParaRPr lang="en-US" sz="2400" kern="0" dirty="0" smtClean="0">
              <a:sym typeface="Symbol" charset="2"/>
            </a:endParaRPr>
          </a:p>
          <a:p>
            <a:pPr eaLnBrk="1" hangingPunct="1"/>
            <a:r>
              <a:rPr lang="en-US" sz="2400" kern="0" dirty="0" smtClean="0">
                <a:sym typeface="Symbol" charset="2"/>
              </a:rPr>
              <a:t>105:</a:t>
            </a:r>
          </a:p>
          <a:p>
            <a:pPr eaLnBrk="1" hangingPunct="1"/>
            <a:r>
              <a:rPr lang="en-US" sz="2400" kern="0" dirty="0" smtClean="0">
                <a:sym typeface="Symbol" charset="2"/>
              </a:rPr>
              <a:t>106: </a:t>
            </a:r>
          </a:p>
        </p:txBody>
      </p:sp>
      <p:sp>
        <p:nvSpPr>
          <p:cNvPr id="11" name="Rectangle 10"/>
          <p:cNvSpPr/>
          <p:nvPr/>
        </p:nvSpPr>
        <p:spPr>
          <a:xfrm>
            <a:off x="4355976" y="4246488"/>
            <a:ext cx="4666662" cy="2462213"/>
          </a:xfrm>
          <a:prstGeom prst="rect">
            <a:avLst/>
          </a:prstGeom>
        </p:spPr>
        <p:txBody>
          <a:bodyPr wrap="none">
            <a:spAutoFit/>
          </a:bodyPr>
          <a:lstStyle/>
          <a:p>
            <a:pPr lvl="1"/>
            <a:r>
              <a:rPr lang="en-US" sz="2200" dirty="0">
                <a:solidFill>
                  <a:schemeClr val="accent2"/>
                </a:solidFill>
              </a:rPr>
              <a:t>M1.instr = </a:t>
            </a:r>
            <a:r>
              <a:rPr lang="en-US" sz="2200" dirty="0" smtClean="0">
                <a:solidFill>
                  <a:schemeClr val="accent2"/>
                </a:solidFill>
              </a:rPr>
              <a:t>102</a:t>
            </a:r>
          </a:p>
          <a:p>
            <a:pPr lvl="1"/>
            <a:r>
              <a:rPr lang="en-US" sz="2200" dirty="0" err="1" smtClean="0">
                <a:solidFill>
                  <a:schemeClr val="accent2"/>
                </a:solidFill>
              </a:rPr>
              <a:t>B.truelist</a:t>
            </a:r>
            <a:r>
              <a:rPr lang="en-US" sz="2200" dirty="0" smtClean="0">
                <a:solidFill>
                  <a:schemeClr val="accent2"/>
                </a:solidFill>
              </a:rPr>
              <a:t>={102}, </a:t>
            </a:r>
            <a:r>
              <a:rPr lang="en-US" sz="2200" dirty="0" err="1" smtClean="0">
                <a:solidFill>
                  <a:schemeClr val="accent2"/>
                </a:solidFill>
              </a:rPr>
              <a:t>B.falselist</a:t>
            </a:r>
            <a:r>
              <a:rPr lang="en-US" sz="2200" dirty="0" smtClean="0">
                <a:solidFill>
                  <a:schemeClr val="accent2"/>
                </a:solidFill>
              </a:rPr>
              <a:t>={103}</a:t>
            </a:r>
          </a:p>
          <a:p>
            <a:pPr lvl="1"/>
            <a:r>
              <a:rPr lang="en-US" sz="2200" dirty="0" smtClean="0">
                <a:solidFill>
                  <a:schemeClr val="accent2"/>
                </a:solidFill>
              </a:rPr>
              <a:t>M2.instr = 104</a:t>
            </a:r>
          </a:p>
          <a:p>
            <a:pPr lvl="1"/>
            <a:r>
              <a:rPr lang="en-US" sz="2200" dirty="0" smtClean="0">
                <a:solidFill>
                  <a:schemeClr val="accent2"/>
                </a:solidFill>
              </a:rPr>
              <a:t>S1.nextlist=</a:t>
            </a:r>
            <a:r>
              <a:rPr lang="en-US" sz="2200" dirty="0" err="1" smtClean="0">
                <a:solidFill>
                  <a:schemeClr val="accent2"/>
                </a:solidFill>
              </a:rPr>
              <a:t>block.nextlist</a:t>
            </a:r>
            <a:r>
              <a:rPr lang="en-US" sz="2200" dirty="0" smtClean="0">
                <a:solidFill>
                  <a:schemeClr val="accent2"/>
                </a:solidFill>
              </a:rPr>
              <a:t>={104}</a:t>
            </a:r>
          </a:p>
          <a:p>
            <a:pPr lvl="1"/>
            <a:r>
              <a:rPr lang="en-US" sz="2200" dirty="0" err="1" smtClean="0">
                <a:solidFill>
                  <a:schemeClr val="accent2"/>
                </a:solidFill>
              </a:rPr>
              <a:t>backpatch</a:t>
            </a:r>
            <a:r>
              <a:rPr lang="en-US" sz="2200" dirty="0">
                <a:solidFill>
                  <a:schemeClr val="accent2"/>
                </a:solidFill>
              </a:rPr>
              <a:t>({</a:t>
            </a:r>
            <a:r>
              <a:rPr lang="en-US" sz="2200" dirty="0" smtClean="0">
                <a:solidFill>
                  <a:schemeClr val="accent2"/>
                </a:solidFill>
              </a:rPr>
              <a:t>104}, 102)</a:t>
            </a:r>
          </a:p>
          <a:p>
            <a:pPr lvl="1"/>
            <a:r>
              <a:rPr lang="en-US" sz="2200" dirty="0" err="1">
                <a:solidFill>
                  <a:schemeClr val="accent2"/>
                </a:solidFill>
              </a:rPr>
              <a:t>backpatch</a:t>
            </a:r>
            <a:r>
              <a:rPr lang="en-US" sz="2200" dirty="0">
                <a:solidFill>
                  <a:schemeClr val="accent2"/>
                </a:solidFill>
              </a:rPr>
              <a:t>({102}, 104)</a:t>
            </a:r>
            <a:endParaRPr lang="en-US" sz="2200" dirty="0" smtClean="0">
              <a:solidFill>
                <a:schemeClr val="accent2"/>
              </a:solidFill>
            </a:endParaRPr>
          </a:p>
          <a:p>
            <a:pPr lvl="1"/>
            <a:r>
              <a:rPr lang="en-US" sz="2200" dirty="0" err="1" smtClean="0">
                <a:solidFill>
                  <a:schemeClr val="accent2"/>
                </a:solidFill>
              </a:rPr>
              <a:t>S.nextlist</a:t>
            </a:r>
            <a:r>
              <a:rPr lang="en-US" sz="2200" dirty="0" smtClean="0">
                <a:solidFill>
                  <a:schemeClr val="accent2"/>
                </a:solidFill>
              </a:rPr>
              <a:t>={103}</a:t>
            </a:r>
            <a:endParaRPr lang="en-US" sz="2200" dirty="0">
              <a:solidFill>
                <a:schemeClr val="accent2"/>
              </a:solidFill>
            </a:endParaRPr>
          </a:p>
        </p:txBody>
      </p:sp>
      <p:sp>
        <p:nvSpPr>
          <p:cNvPr id="2" name="Rectangle 1"/>
          <p:cNvSpPr/>
          <p:nvPr/>
        </p:nvSpPr>
        <p:spPr>
          <a:xfrm>
            <a:off x="6647532" y="3107060"/>
            <a:ext cx="1290738" cy="461665"/>
          </a:xfrm>
          <a:prstGeom prst="rect">
            <a:avLst/>
          </a:prstGeom>
        </p:spPr>
        <p:txBody>
          <a:bodyPr wrap="none">
            <a:spAutoFit/>
          </a:bodyPr>
          <a:lstStyle/>
          <a:p>
            <a:r>
              <a:rPr lang="en-US" kern="0" dirty="0" err="1">
                <a:latin typeface="Candara" panose="020E0502030303020204" pitchFamily="34" charset="0"/>
                <a:sym typeface="Symbol" charset="2"/>
              </a:rPr>
              <a:t>goto</a:t>
            </a:r>
            <a:r>
              <a:rPr lang="en-US" kern="0" dirty="0">
                <a:latin typeface="Candara" panose="020E0502030303020204" pitchFamily="34" charset="0"/>
                <a:sym typeface="Symbol" charset="2"/>
              </a:rPr>
              <a:t> </a:t>
            </a:r>
            <a:r>
              <a:rPr lang="en-US" kern="0" dirty="0" smtClean="0">
                <a:latin typeface="Candara" panose="020E0502030303020204" pitchFamily="34" charset="0"/>
                <a:sym typeface="Symbol" charset="2"/>
              </a:rPr>
              <a:t>102</a:t>
            </a:r>
            <a:endParaRPr lang="en-CA" dirty="0">
              <a:latin typeface="Candara" panose="020E0502030303020204" pitchFamily="34" charset="0"/>
            </a:endParaRPr>
          </a:p>
        </p:txBody>
      </p:sp>
      <p:sp>
        <p:nvSpPr>
          <p:cNvPr id="3" name="Rectangle 2"/>
          <p:cNvSpPr/>
          <p:nvPr/>
        </p:nvSpPr>
        <p:spPr>
          <a:xfrm>
            <a:off x="8102133" y="1743199"/>
            <a:ext cx="646331" cy="461665"/>
          </a:xfrm>
          <a:prstGeom prst="rect">
            <a:avLst/>
          </a:prstGeom>
        </p:spPr>
        <p:txBody>
          <a:bodyPr wrap="none">
            <a:spAutoFit/>
          </a:bodyPr>
          <a:lstStyle/>
          <a:p>
            <a:r>
              <a:rPr lang="en-US" dirty="0">
                <a:solidFill>
                  <a:schemeClr val="accent2"/>
                </a:solidFill>
              </a:rPr>
              <a:t>104</a:t>
            </a:r>
            <a:endParaRPr lang="en-CA" dirty="0"/>
          </a:p>
        </p:txBody>
      </p:sp>
      <p:sp>
        <p:nvSpPr>
          <p:cNvPr id="8" name="Rectangle 7"/>
          <p:cNvSpPr/>
          <p:nvPr/>
        </p:nvSpPr>
        <p:spPr>
          <a:xfrm>
            <a:off x="7380312" y="2607295"/>
            <a:ext cx="646331" cy="461665"/>
          </a:xfrm>
          <a:prstGeom prst="rect">
            <a:avLst/>
          </a:prstGeom>
        </p:spPr>
        <p:txBody>
          <a:bodyPr wrap="none">
            <a:spAutoFit/>
          </a:bodyPr>
          <a:lstStyle/>
          <a:p>
            <a:r>
              <a:rPr lang="en-US" dirty="0" smtClean="0">
                <a:solidFill>
                  <a:schemeClr val="accent2"/>
                </a:solidFill>
              </a:rPr>
              <a:t>102</a:t>
            </a:r>
          </a:p>
        </p:txBody>
      </p:sp>
    </p:spTree>
    <p:extLst>
      <p:ext uri="{BB962C8B-B14F-4D97-AF65-F5344CB8AC3E}">
        <p14:creationId xmlns:p14="http://schemas.microsoft.com/office/powerpoint/2010/main" val="39616640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366564"/>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smtClean="0"/>
              <a:t>S </a:t>
            </a:r>
            <a:r>
              <a:rPr lang="en-US" sz="2400" kern="0" dirty="0" smtClean="0">
                <a:sym typeface="Symbol" charset="2"/>
              </a:rPr>
              <a:t> while M1 ‘</a:t>
            </a:r>
            <a:r>
              <a:rPr lang="en-US" sz="2400" b="1" kern="0" dirty="0" smtClean="0">
                <a:sym typeface="Symbol" charset="2"/>
              </a:rPr>
              <a:t>(</a:t>
            </a:r>
            <a:r>
              <a:rPr lang="en-US" sz="2400" kern="0" dirty="0" smtClean="0">
                <a:sym typeface="Symbol" charset="2"/>
              </a:rPr>
              <a:t>‘ B ’</a:t>
            </a:r>
            <a:r>
              <a:rPr lang="en-US" sz="2400" b="1" kern="0" dirty="0" smtClean="0">
                <a:sym typeface="Symbol" charset="2"/>
              </a:rPr>
              <a:t>)</a:t>
            </a:r>
            <a:r>
              <a:rPr lang="en-US" sz="2400" kern="0" dirty="0" smtClean="0">
                <a:sym typeface="Symbol" charset="2"/>
              </a:rPr>
              <a:t>’ M2  block</a:t>
            </a:r>
          </a:p>
          <a:p>
            <a:pPr marL="0" indent="0" eaLnBrk="1" hangingPunct="1">
              <a:buNone/>
            </a:pPr>
            <a:r>
              <a:rPr lang="en-US" sz="2800" kern="0" dirty="0" smtClean="0">
                <a:sym typeface="Symbol" charset="2"/>
              </a:rPr>
              <a:t>   </a:t>
            </a:r>
            <a:r>
              <a:rPr lang="en-US" sz="2000" kern="0" dirty="0" smtClean="0">
                <a:sym typeface="Symbol" charset="2"/>
              </a:rPr>
              <a:t>{</a:t>
            </a:r>
            <a:r>
              <a:rPr lang="en-US" sz="2000" kern="0" dirty="0" err="1" smtClean="0">
                <a:sym typeface="Symbol" charset="2"/>
              </a:rPr>
              <a:t>backpatch</a:t>
            </a:r>
            <a:r>
              <a:rPr lang="en-US" sz="2000" kern="0" dirty="0" smtClean="0">
                <a:sym typeface="Symbol" charset="2"/>
              </a:rPr>
              <a:t>(</a:t>
            </a:r>
            <a:r>
              <a:rPr lang="en-US" sz="2000" kern="0" dirty="0" err="1" smtClean="0">
                <a:sym typeface="Symbol" charset="2"/>
              </a:rPr>
              <a:t>block.nextlist</a:t>
            </a:r>
            <a:r>
              <a:rPr lang="en-US" sz="2000" kern="0" dirty="0" smtClean="0">
                <a:sym typeface="Symbol" charset="2"/>
              </a:rPr>
              <a:t>, M1.instr);</a:t>
            </a:r>
          </a:p>
          <a:p>
            <a:pPr marL="0" indent="0" eaLnBrk="1" hangingPunct="1">
              <a:buNone/>
            </a:pPr>
            <a:r>
              <a:rPr lang="en-US" sz="2000" kern="0" dirty="0" smtClean="0">
                <a:sym typeface="Symbol" charset="2"/>
              </a:rPr>
              <a:t>     </a:t>
            </a:r>
            <a:r>
              <a:rPr lang="en-US" sz="2000" kern="0" dirty="0" err="1" smtClean="0">
                <a:sym typeface="Symbol" charset="2"/>
              </a:rPr>
              <a:t>backpatch</a:t>
            </a:r>
            <a:r>
              <a:rPr lang="en-US" sz="2000" kern="0" dirty="0" smtClean="0">
                <a:sym typeface="Symbol" charset="2"/>
              </a:rPr>
              <a:t>(</a:t>
            </a:r>
            <a:r>
              <a:rPr lang="en-US" sz="2000" kern="0" dirty="0" err="1" smtClean="0">
                <a:sym typeface="Symbol" charset="2"/>
              </a:rPr>
              <a:t>B.truelist</a:t>
            </a:r>
            <a:r>
              <a:rPr lang="en-US" sz="2000" kern="0" dirty="0" smtClean="0">
                <a:sym typeface="Symbol" charset="2"/>
              </a:rPr>
              <a:t>, M2.instr);</a:t>
            </a:r>
          </a:p>
          <a:p>
            <a:pPr marL="0" indent="0" eaLnBrk="1" hangingPunct="1">
              <a:buNone/>
            </a:pPr>
            <a:r>
              <a:rPr lang="en-US" sz="2000" kern="0" dirty="0" smtClean="0">
                <a:sym typeface="Symbol" charset="2"/>
              </a:rPr>
              <a:t>    </a:t>
            </a:r>
            <a:r>
              <a:rPr lang="en-US" sz="2000" kern="0" dirty="0" err="1" smtClean="0">
                <a:sym typeface="Symbol" charset="2"/>
              </a:rPr>
              <a:t>S.nextlist</a:t>
            </a:r>
            <a:r>
              <a:rPr lang="en-US" sz="2000" kern="0" dirty="0" smtClean="0">
                <a:sym typeface="Symbol" charset="2"/>
              </a:rPr>
              <a:t> = merge(</a:t>
            </a:r>
            <a:r>
              <a:rPr lang="en-US" sz="2000" kern="0" dirty="0" err="1" smtClean="0">
                <a:sym typeface="Symbol" charset="2"/>
              </a:rPr>
              <a:t>B.falselist</a:t>
            </a:r>
            <a:r>
              <a:rPr lang="en-US" sz="2000" kern="0" dirty="0" smtClean="0">
                <a:sym typeface="Symbol" charset="2"/>
              </a:rPr>
              <a:t>; </a:t>
            </a:r>
            <a:r>
              <a:rPr lang="en-US" sz="2000" kern="0" dirty="0" err="1" smtClean="0">
                <a:sym typeface="Symbol" charset="2"/>
              </a:rPr>
              <a:t>block.breaklist</a:t>
            </a:r>
            <a:r>
              <a:rPr lang="en-US" sz="2000" kern="0" dirty="0" smtClean="0">
                <a:sym typeface="Symbol" charset="2"/>
              </a:rPr>
              <a:t>); }</a:t>
            </a:r>
          </a:p>
          <a:p>
            <a:pPr marL="0" indent="0" eaLnBrk="1" hangingPunct="1">
              <a:buNone/>
            </a:pPr>
            <a:r>
              <a:rPr lang="en-US" sz="2000" kern="0" dirty="0">
                <a:sym typeface="Symbol" charset="2"/>
              </a:rPr>
              <a:t> </a:t>
            </a:r>
            <a:r>
              <a:rPr lang="en-US" sz="2000" kern="0" dirty="0" smtClean="0">
                <a:sym typeface="Symbol" charset="2"/>
              </a:rPr>
              <a:t>   print(‘</a:t>
            </a:r>
            <a:r>
              <a:rPr lang="en-US" sz="2000" kern="0" dirty="0" err="1" smtClean="0">
                <a:sym typeface="Symbol" charset="2"/>
              </a:rPr>
              <a:t>goto</a:t>
            </a:r>
            <a:r>
              <a:rPr lang="en-US" sz="2000" kern="0" dirty="0" smtClean="0">
                <a:sym typeface="Symbol" charset="2"/>
              </a:rPr>
              <a:t>’ M1.instr)}</a:t>
            </a:r>
          </a:p>
          <a:p>
            <a:pPr eaLnBrk="1" hangingPunct="1"/>
            <a:r>
              <a:rPr lang="en-US" sz="2400" kern="0" dirty="0" smtClean="0">
                <a:sym typeface="Symbol" charset="2"/>
              </a:rPr>
              <a:t>S1</a:t>
            </a:r>
            <a:r>
              <a:rPr lang="en-US" sz="2400" kern="0" dirty="0" smtClean="0"/>
              <a:t> </a:t>
            </a:r>
            <a:r>
              <a:rPr lang="en-US" sz="2400" kern="0" dirty="0">
                <a:sym typeface="Symbol" charset="2"/>
              </a:rPr>
              <a:t> break ;</a:t>
            </a:r>
          </a:p>
          <a:p>
            <a:pPr marL="0" indent="0" eaLnBrk="1" hangingPunct="1">
              <a:buNone/>
            </a:pPr>
            <a:r>
              <a:rPr lang="en-US" sz="2000" kern="0" dirty="0">
                <a:sym typeface="Symbol" charset="2"/>
              </a:rPr>
              <a:t>    {</a:t>
            </a:r>
            <a:r>
              <a:rPr lang="en-US" sz="2000" kern="0" dirty="0" smtClean="0">
                <a:sym typeface="Symbol" charset="2"/>
              </a:rPr>
              <a:t>S1.breaklist=</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a:sym typeface="Symbol" charset="2"/>
              </a:rPr>
              <a:t>);</a:t>
            </a:r>
          </a:p>
          <a:p>
            <a:pPr marL="0" indent="0" eaLnBrk="1" hangingPunct="1">
              <a:buNone/>
            </a:pPr>
            <a:r>
              <a:rPr lang="en-US" sz="2000" kern="0" dirty="0">
                <a:sym typeface="Symbol" charset="2"/>
              </a:rPr>
              <a:t>     print(‘</a:t>
            </a:r>
            <a:r>
              <a:rPr lang="en-US" sz="2000" kern="0" dirty="0" err="1">
                <a:sym typeface="Symbol" charset="2"/>
              </a:rPr>
              <a:t>goto</a:t>
            </a:r>
            <a:r>
              <a:rPr lang="en-US" sz="2000" kern="0" dirty="0">
                <a:sym typeface="Symbol" charset="2"/>
              </a:rPr>
              <a:t> –’);}</a:t>
            </a:r>
          </a:p>
          <a:p>
            <a:pPr eaLnBrk="1" hangingPunct="1"/>
            <a:r>
              <a:rPr lang="en-US" sz="2400" kern="0" dirty="0" smtClean="0">
                <a:sym typeface="Symbol" charset="2"/>
              </a:rPr>
              <a:t>S1</a:t>
            </a:r>
            <a:r>
              <a:rPr lang="en-US" sz="2400" kern="0" dirty="0" smtClean="0"/>
              <a:t> </a:t>
            </a:r>
            <a:r>
              <a:rPr lang="en-US" sz="2400" kern="0" dirty="0">
                <a:sym typeface="Symbol" charset="2"/>
              </a:rPr>
              <a:t> continue ;</a:t>
            </a:r>
          </a:p>
          <a:p>
            <a:pPr marL="0" indent="0" eaLnBrk="1" hangingPunct="1">
              <a:buNone/>
            </a:pPr>
            <a:r>
              <a:rPr lang="en-US" sz="2000" kern="0" dirty="0">
                <a:sym typeface="Symbol" charset="2"/>
              </a:rPr>
              <a:t>{</a:t>
            </a:r>
            <a:r>
              <a:rPr lang="en-US" sz="2000" kern="0" dirty="0" smtClean="0">
                <a:sym typeface="Symbol" charset="2"/>
              </a:rPr>
              <a:t>S1.nextlist=</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a:sym typeface="Symbol" charset="2"/>
              </a:rPr>
              <a:t>);print(‘</a:t>
            </a:r>
            <a:r>
              <a:rPr lang="en-US" sz="2000" kern="0" dirty="0" err="1">
                <a:sym typeface="Symbol" charset="2"/>
              </a:rPr>
              <a:t>goto</a:t>
            </a:r>
            <a:r>
              <a:rPr lang="en-US" sz="2000" kern="0" dirty="0">
                <a:sym typeface="Symbol" charset="2"/>
              </a:rPr>
              <a:t> </a:t>
            </a:r>
            <a:r>
              <a:rPr lang="en-US" sz="2000" kern="0" dirty="0" smtClean="0">
                <a:sym typeface="Symbol" charset="2"/>
              </a:rPr>
              <a:t>–’);}</a:t>
            </a:r>
          </a:p>
          <a:p>
            <a:pPr eaLnBrk="1" hangingPunct="1"/>
            <a:r>
              <a:rPr lang="en-US" sz="2400" kern="0" dirty="0" smtClean="0">
                <a:sym typeface="Symbol" charset="2"/>
              </a:rPr>
              <a:t>B</a:t>
            </a:r>
            <a:r>
              <a:rPr lang="en-US" sz="2400" kern="0" dirty="0" smtClean="0"/>
              <a:t> </a:t>
            </a:r>
            <a:r>
              <a:rPr lang="en-US" sz="2400" kern="0" dirty="0" smtClean="0">
                <a:sym typeface="Symbol" charset="2"/>
              </a:rPr>
              <a:t> E1 </a:t>
            </a:r>
            <a:r>
              <a:rPr lang="en-US" sz="2400" b="1" kern="0" dirty="0" err="1" smtClean="0">
                <a:sym typeface="Symbol" charset="2"/>
              </a:rPr>
              <a:t>rel</a:t>
            </a:r>
            <a:r>
              <a:rPr lang="en-US" sz="2400" kern="0" dirty="0" smtClean="0">
                <a:sym typeface="Symbol" charset="2"/>
              </a:rPr>
              <a:t> E2  </a:t>
            </a:r>
            <a:r>
              <a:rPr lang="en-US" sz="2000" kern="0" dirty="0" smtClean="0">
                <a:sym typeface="Symbol" charset="2"/>
              </a:rPr>
              <a:t>{…}</a:t>
            </a:r>
          </a:p>
          <a:p>
            <a:pPr eaLnBrk="1" hangingPunct="1"/>
            <a:r>
              <a:rPr lang="en-US" sz="2400" kern="0" dirty="0" smtClean="0">
                <a:sym typeface="Symbol" charset="2"/>
              </a:rPr>
              <a:t>block</a:t>
            </a:r>
            <a:r>
              <a:rPr lang="en-US" sz="2400" kern="0" dirty="0" smtClean="0"/>
              <a:t> </a:t>
            </a:r>
            <a:r>
              <a:rPr lang="en-US" sz="2400" kern="0" dirty="0" smtClean="0">
                <a:sym typeface="Symbol" charset="2"/>
              </a:rPr>
              <a:t> ‘{‘ S1 ‘}’</a:t>
            </a:r>
          </a:p>
          <a:p>
            <a:pPr marL="0" indent="0">
              <a:buNone/>
            </a:pPr>
            <a:r>
              <a:rPr lang="en-US" sz="2000" kern="0" dirty="0" smtClean="0">
                <a:sym typeface="Symbol" charset="2"/>
              </a:rPr>
              <a:t>    {</a:t>
            </a:r>
            <a:r>
              <a:rPr lang="en-CA" sz="2000" dirty="0" err="1" smtClean="0">
                <a:sym typeface="Symbol" charset="2"/>
              </a:rPr>
              <a:t>block.breaklist</a:t>
            </a:r>
            <a:r>
              <a:rPr lang="en-CA" sz="2000" dirty="0" smtClean="0">
                <a:sym typeface="Symbol" charset="2"/>
              </a:rPr>
              <a:t>=</a:t>
            </a:r>
            <a:r>
              <a:rPr lang="en-CA" sz="2000" dirty="0" err="1" smtClean="0">
                <a:sym typeface="Symbol" charset="2"/>
              </a:rPr>
              <a:t>S.breaklist</a:t>
            </a:r>
            <a:r>
              <a:rPr lang="en-US" sz="2000" kern="0" dirty="0" smtClean="0">
                <a:sym typeface="Symbol" charset="2"/>
              </a:rPr>
              <a:t>;</a:t>
            </a:r>
          </a:p>
          <a:p>
            <a:pPr marL="0" indent="0">
              <a:buNone/>
            </a:pPr>
            <a:r>
              <a:rPr lang="en-US" sz="2000" kern="0" dirty="0">
                <a:sym typeface="Symbol" charset="2"/>
              </a:rPr>
              <a:t> </a:t>
            </a:r>
            <a:r>
              <a:rPr lang="en-US" sz="2000" kern="0" dirty="0" smtClean="0">
                <a:sym typeface="Symbol" charset="2"/>
              </a:rPr>
              <a:t>     </a:t>
            </a:r>
            <a:r>
              <a:rPr lang="en-CA" sz="2000" dirty="0" err="1" smtClean="0">
                <a:sym typeface="Symbol" charset="2"/>
              </a:rPr>
              <a:t>block.nextlist</a:t>
            </a:r>
            <a:r>
              <a:rPr lang="en-CA" sz="2000" dirty="0" smtClean="0">
                <a:sym typeface="Symbol" charset="2"/>
              </a:rPr>
              <a:t>=</a:t>
            </a:r>
            <a:r>
              <a:rPr lang="en-CA" sz="2000" dirty="0" err="1" smtClean="0">
                <a:sym typeface="Symbol" charset="2"/>
              </a:rPr>
              <a:t>S.nextlist</a:t>
            </a:r>
            <a:r>
              <a:rPr lang="en-US" sz="2000" kern="0" dirty="0">
                <a:sym typeface="Symbol" charset="2"/>
              </a:rPr>
              <a:t>;</a:t>
            </a:r>
            <a:r>
              <a:rPr lang="en-US" sz="2000" kern="0" dirty="0" smtClean="0">
                <a:sym typeface="Symbol" charset="2"/>
              </a:rPr>
              <a:t>}</a:t>
            </a:r>
          </a:p>
          <a:p>
            <a:pPr eaLnBrk="1" hangingPunct="1"/>
            <a:r>
              <a:rPr lang="en-US" sz="2400" kern="0" dirty="0" smtClean="0">
                <a:sym typeface="Symbol" charset="2"/>
              </a:rPr>
              <a:t>M  </a:t>
            </a:r>
            <a:r>
              <a:rPr lang="en-US" sz="2000" kern="0" dirty="0" smtClean="0">
                <a:sym typeface="Symbol" charset="2"/>
              </a:rPr>
              <a:t>       {</a:t>
            </a:r>
            <a:r>
              <a:rPr lang="en-US" sz="2000" kern="0" dirty="0" err="1" smtClean="0">
                <a:sym typeface="Symbol" charset="2"/>
              </a:rPr>
              <a:t>M.instr</a:t>
            </a:r>
            <a:r>
              <a:rPr lang="en-US" sz="2000" kern="0" dirty="0" smtClean="0">
                <a:sym typeface="Symbol" charset="2"/>
              </a:rPr>
              <a:t> = </a:t>
            </a:r>
            <a:r>
              <a:rPr lang="en-US" sz="2000" kern="0" dirty="0" err="1" smtClean="0">
                <a:sym typeface="Symbol" charset="2"/>
              </a:rPr>
              <a:t>nextinstr</a:t>
            </a:r>
            <a:r>
              <a:rPr lang="en-US" sz="2000" kern="0" dirty="0" smtClean="0">
                <a:sym typeface="Symbol" charset="2"/>
              </a:rPr>
              <a:t>;}</a:t>
            </a:r>
            <a:endParaRPr lang="en-US" sz="2000" kern="0" dirty="0">
              <a:sym typeface="Symbol" charset="2"/>
            </a:endParaRPr>
          </a:p>
        </p:txBody>
      </p:sp>
      <p:sp>
        <p:nvSpPr>
          <p:cNvPr id="7" name="Rectangle 4"/>
          <p:cNvSpPr txBox="1">
            <a:spLocks noChangeArrowheads="1"/>
          </p:cNvSpPr>
          <p:nvPr/>
        </p:nvSpPr>
        <p:spPr bwMode="auto">
          <a:xfrm>
            <a:off x="5652120" y="908720"/>
            <a:ext cx="367240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smtClean="0"/>
              <a:t>while (</a:t>
            </a:r>
            <a:r>
              <a:rPr lang="en-US" altLang="en-US" sz="2400" dirty="0" err="1" smtClean="0"/>
              <a:t>i</a:t>
            </a:r>
            <a:r>
              <a:rPr lang="en-US" altLang="en-US" sz="2400" dirty="0" smtClean="0"/>
              <a:t> &lt; n){break;}</a:t>
            </a:r>
            <a:endParaRPr lang="en-US" altLang="en-US" sz="2400" dirty="0"/>
          </a:p>
          <a:p>
            <a:pPr eaLnBrk="1" hangingPunct="1"/>
            <a:r>
              <a:rPr lang="en-US" sz="2400" kern="0" dirty="0" smtClean="0">
                <a:sym typeface="Symbol" charset="2"/>
              </a:rPr>
              <a:t>101: …</a:t>
            </a:r>
          </a:p>
          <a:p>
            <a:pPr eaLnBrk="1" hangingPunct="1"/>
            <a:r>
              <a:rPr lang="en-US" sz="2400" kern="0" dirty="0" smtClean="0">
                <a:sym typeface="Symbol" charset="2"/>
              </a:rPr>
              <a:t>102:  if </a:t>
            </a:r>
            <a:r>
              <a:rPr lang="en-US" sz="2400" kern="0" dirty="0" err="1" smtClean="0">
                <a:sym typeface="Symbol" charset="2"/>
              </a:rPr>
              <a:t>i</a:t>
            </a:r>
            <a:r>
              <a:rPr lang="en-US" sz="2400" kern="0" dirty="0" smtClean="0">
                <a:sym typeface="Symbol" charset="2"/>
              </a:rPr>
              <a:t> &lt; n </a:t>
            </a:r>
            <a:r>
              <a:rPr lang="en-US" sz="2400" kern="0" dirty="0" err="1" smtClean="0">
                <a:sym typeface="Symbol" charset="2"/>
              </a:rPr>
              <a:t>goto</a:t>
            </a:r>
            <a:r>
              <a:rPr lang="en-US" sz="2400" kern="0" dirty="0" smtClean="0">
                <a:sym typeface="Symbol" charset="2"/>
              </a:rPr>
              <a:t> –</a:t>
            </a:r>
          </a:p>
          <a:p>
            <a:pPr eaLnBrk="1" hangingPunct="1"/>
            <a:r>
              <a:rPr lang="en-US" sz="2400" kern="0" dirty="0" smtClean="0">
                <a:sym typeface="Symbol" charset="2"/>
              </a:rPr>
              <a:t>103:  </a:t>
            </a:r>
            <a:r>
              <a:rPr lang="en-US" sz="2400" kern="0" dirty="0" err="1" smtClean="0">
                <a:sym typeface="Symbol" charset="2"/>
              </a:rPr>
              <a:t>goto</a:t>
            </a:r>
            <a:r>
              <a:rPr lang="en-US" sz="2400" kern="0" dirty="0" smtClean="0">
                <a:sym typeface="Symbol" charset="2"/>
              </a:rPr>
              <a:t> </a:t>
            </a:r>
            <a:r>
              <a:rPr lang="en-US" sz="2400" kern="0" dirty="0">
                <a:sym typeface="Symbol" charset="2"/>
              </a:rPr>
              <a:t>–</a:t>
            </a:r>
            <a:endParaRPr lang="en-US" sz="2400" kern="0" dirty="0" smtClean="0">
              <a:sym typeface="Symbol" charset="2"/>
            </a:endParaRPr>
          </a:p>
          <a:p>
            <a:pPr eaLnBrk="1" hangingPunct="1"/>
            <a:r>
              <a:rPr lang="en-US" sz="2400" kern="0" dirty="0" smtClean="0">
                <a:sym typeface="Symbol" charset="2"/>
              </a:rPr>
              <a:t>104:  </a:t>
            </a:r>
            <a:r>
              <a:rPr lang="en-US" sz="2400" kern="0" dirty="0" err="1" smtClean="0">
                <a:sym typeface="Symbol" charset="2"/>
              </a:rPr>
              <a:t>goto</a:t>
            </a:r>
            <a:r>
              <a:rPr lang="en-US" sz="2400" kern="0" dirty="0" smtClean="0">
                <a:sym typeface="Symbol" charset="2"/>
              </a:rPr>
              <a:t> </a:t>
            </a:r>
            <a:r>
              <a:rPr lang="en-US" sz="2400" kern="0" dirty="0">
                <a:sym typeface="Symbol" charset="2"/>
              </a:rPr>
              <a:t>–</a:t>
            </a:r>
            <a:endParaRPr lang="en-US" sz="2400" kern="0" dirty="0" smtClean="0">
              <a:sym typeface="Symbol" charset="2"/>
            </a:endParaRPr>
          </a:p>
          <a:p>
            <a:pPr eaLnBrk="1" hangingPunct="1"/>
            <a:r>
              <a:rPr lang="en-US" sz="2400" kern="0" dirty="0" smtClean="0">
                <a:sym typeface="Symbol" charset="2"/>
              </a:rPr>
              <a:t>105: </a:t>
            </a:r>
          </a:p>
        </p:txBody>
      </p:sp>
      <p:sp>
        <p:nvSpPr>
          <p:cNvPr id="11" name="Rectangle 10"/>
          <p:cNvSpPr/>
          <p:nvPr/>
        </p:nvSpPr>
        <p:spPr>
          <a:xfrm>
            <a:off x="3995936" y="4365104"/>
            <a:ext cx="5032147" cy="2308324"/>
          </a:xfrm>
          <a:prstGeom prst="rect">
            <a:avLst/>
          </a:prstGeom>
        </p:spPr>
        <p:txBody>
          <a:bodyPr wrap="none">
            <a:spAutoFit/>
          </a:bodyPr>
          <a:lstStyle/>
          <a:p>
            <a:pPr lvl="1"/>
            <a:r>
              <a:rPr lang="en-US" dirty="0">
                <a:solidFill>
                  <a:schemeClr val="accent2"/>
                </a:solidFill>
              </a:rPr>
              <a:t>M1.instr = </a:t>
            </a:r>
            <a:r>
              <a:rPr lang="en-US" dirty="0" smtClean="0">
                <a:solidFill>
                  <a:schemeClr val="accent2"/>
                </a:solidFill>
              </a:rPr>
              <a:t>102</a:t>
            </a:r>
          </a:p>
          <a:p>
            <a:pPr lvl="1"/>
            <a:r>
              <a:rPr lang="en-US" dirty="0" err="1" smtClean="0">
                <a:solidFill>
                  <a:schemeClr val="accent2"/>
                </a:solidFill>
              </a:rPr>
              <a:t>B.truelist</a:t>
            </a:r>
            <a:r>
              <a:rPr lang="en-US" dirty="0" smtClean="0">
                <a:solidFill>
                  <a:schemeClr val="accent2"/>
                </a:solidFill>
              </a:rPr>
              <a:t>={102}, </a:t>
            </a:r>
            <a:r>
              <a:rPr lang="en-US" dirty="0" err="1" smtClean="0">
                <a:solidFill>
                  <a:schemeClr val="accent2"/>
                </a:solidFill>
              </a:rPr>
              <a:t>B.falselist</a:t>
            </a:r>
            <a:r>
              <a:rPr lang="en-US" dirty="0" smtClean="0">
                <a:solidFill>
                  <a:schemeClr val="accent2"/>
                </a:solidFill>
              </a:rPr>
              <a:t>={103}</a:t>
            </a:r>
          </a:p>
          <a:p>
            <a:pPr lvl="1"/>
            <a:r>
              <a:rPr lang="en-US" dirty="0" smtClean="0">
                <a:solidFill>
                  <a:schemeClr val="accent2"/>
                </a:solidFill>
              </a:rPr>
              <a:t>M2.instr = 104</a:t>
            </a:r>
          </a:p>
          <a:p>
            <a:pPr lvl="1"/>
            <a:r>
              <a:rPr lang="en-US" dirty="0" smtClean="0">
                <a:solidFill>
                  <a:schemeClr val="accent2"/>
                </a:solidFill>
              </a:rPr>
              <a:t>S1.breaklist=</a:t>
            </a:r>
            <a:r>
              <a:rPr lang="en-US" dirty="0" err="1" smtClean="0">
                <a:solidFill>
                  <a:schemeClr val="accent2"/>
                </a:solidFill>
              </a:rPr>
              <a:t>block.breaklist</a:t>
            </a:r>
            <a:r>
              <a:rPr lang="en-US" dirty="0" smtClean="0">
                <a:solidFill>
                  <a:schemeClr val="accent2"/>
                </a:solidFill>
              </a:rPr>
              <a:t>={104}</a:t>
            </a:r>
          </a:p>
          <a:p>
            <a:pPr lvl="1"/>
            <a:r>
              <a:rPr lang="en-US" dirty="0" err="1" smtClean="0">
                <a:solidFill>
                  <a:schemeClr val="accent2"/>
                </a:solidFill>
              </a:rPr>
              <a:t>backpatch</a:t>
            </a:r>
            <a:r>
              <a:rPr lang="en-US" dirty="0">
                <a:solidFill>
                  <a:schemeClr val="accent2"/>
                </a:solidFill>
              </a:rPr>
              <a:t>({</a:t>
            </a:r>
            <a:r>
              <a:rPr lang="en-US" dirty="0" smtClean="0">
                <a:solidFill>
                  <a:schemeClr val="accent2"/>
                </a:solidFill>
              </a:rPr>
              <a:t>102}, 104)</a:t>
            </a:r>
          </a:p>
          <a:p>
            <a:pPr lvl="1"/>
            <a:r>
              <a:rPr lang="en-US" dirty="0" err="1" smtClean="0">
                <a:solidFill>
                  <a:schemeClr val="accent2"/>
                </a:solidFill>
              </a:rPr>
              <a:t>S.nextlist</a:t>
            </a:r>
            <a:r>
              <a:rPr lang="en-US" dirty="0" smtClean="0">
                <a:solidFill>
                  <a:schemeClr val="accent2"/>
                </a:solidFill>
              </a:rPr>
              <a:t>={103,104}</a:t>
            </a:r>
            <a:endParaRPr lang="en-US" dirty="0">
              <a:solidFill>
                <a:schemeClr val="accent2"/>
              </a:solidFill>
            </a:endParaRPr>
          </a:p>
        </p:txBody>
      </p:sp>
      <p:sp>
        <p:nvSpPr>
          <p:cNvPr id="2" name="Rectangle 1"/>
          <p:cNvSpPr/>
          <p:nvPr/>
        </p:nvSpPr>
        <p:spPr>
          <a:xfrm>
            <a:off x="6647532" y="3107060"/>
            <a:ext cx="1290738" cy="461665"/>
          </a:xfrm>
          <a:prstGeom prst="rect">
            <a:avLst/>
          </a:prstGeom>
        </p:spPr>
        <p:txBody>
          <a:bodyPr wrap="none">
            <a:spAutoFit/>
          </a:bodyPr>
          <a:lstStyle/>
          <a:p>
            <a:r>
              <a:rPr lang="en-US" kern="0" dirty="0" err="1">
                <a:latin typeface="Candara" panose="020E0502030303020204" pitchFamily="34" charset="0"/>
                <a:sym typeface="Symbol" charset="2"/>
              </a:rPr>
              <a:t>goto</a:t>
            </a:r>
            <a:r>
              <a:rPr lang="en-US" kern="0" dirty="0">
                <a:latin typeface="Candara" panose="020E0502030303020204" pitchFamily="34" charset="0"/>
                <a:sym typeface="Symbol" charset="2"/>
              </a:rPr>
              <a:t> </a:t>
            </a:r>
            <a:r>
              <a:rPr lang="en-US" kern="0" dirty="0" smtClean="0">
                <a:latin typeface="Candara" panose="020E0502030303020204" pitchFamily="34" charset="0"/>
                <a:sym typeface="Symbol" charset="2"/>
              </a:rPr>
              <a:t>102</a:t>
            </a:r>
            <a:endParaRPr lang="en-CA" dirty="0">
              <a:latin typeface="Candara" panose="020E0502030303020204" pitchFamily="34" charset="0"/>
            </a:endParaRPr>
          </a:p>
        </p:txBody>
      </p:sp>
      <p:sp>
        <p:nvSpPr>
          <p:cNvPr id="8" name="Rectangle 7"/>
          <p:cNvSpPr/>
          <p:nvPr/>
        </p:nvSpPr>
        <p:spPr>
          <a:xfrm>
            <a:off x="8102133" y="1743199"/>
            <a:ext cx="646331" cy="461665"/>
          </a:xfrm>
          <a:prstGeom prst="rect">
            <a:avLst/>
          </a:prstGeom>
        </p:spPr>
        <p:txBody>
          <a:bodyPr wrap="none">
            <a:spAutoFit/>
          </a:bodyPr>
          <a:lstStyle/>
          <a:p>
            <a:r>
              <a:rPr lang="en-US" dirty="0">
                <a:solidFill>
                  <a:schemeClr val="accent2"/>
                </a:solidFill>
              </a:rPr>
              <a:t>104</a:t>
            </a:r>
            <a:endParaRPr lang="en-CA" dirty="0"/>
          </a:p>
        </p:txBody>
      </p:sp>
    </p:spTree>
    <p:extLst>
      <p:ext uri="{BB962C8B-B14F-4D97-AF65-F5344CB8AC3E}">
        <p14:creationId xmlns:p14="http://schemas.microsoft.com/office/powerpoint/2010/main" val="26881928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sz="4000" dirty="0" smtClean="0"/>
              <a:t>Intermediate </a:t>
            </a:r>
            <a:r>
              <a:rPr lang="en-US" sz="4000" dirty="0"/>
              <a:t>Representation</a:t>
            </a:r>
            <a:endParaRPr lang="en-US" dirty="0"/>
          </a:p>
        </p:txBody>
      </p:sp>
      <p:sp>
        <p:nvSpPr>
          <p:cNvPr id="97283" name="Rectangle 3"/>
          <p:cNvSpPr>
            <a:spLocks noChangeArrowheads="1"/>
          </p:cNvSpPr>
          <p:nvPr/>
        </p:nvSpPr>
        <p:spPr bwMode="auto">
          <a:xfrm>
            <a:off x="1752600" y="3429000"/>
            <a:ext cx="2209800" cy="1295400"/>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b="1" dirty="0"/>
              <a:t>Intermediate</a:t>
            </a:r>
          </a:p>
          <a:p>
            <a:pPr algn="ctr" eaLnBrk="1" hangingPunct="1"/>
            <a:r>
              <a:rPr lang="en-US" b="1" dirty="0"/>
              <a:t>Code </a:t>
            </a:r>
          </a:p>
          <a:p>
            <a:pPr algn="ctr" eaLnBrk="1" hangingPunct="1"/>
            <a:r>
              <a:rPr lang="en-US" b="1" dirty="0"/>
              <a:t>Generator</a:t>
            </a:r>
          </a:p>
        </p:txBody>
      </p:sp>
      <p:sp>
        <p:nvSpPr>
          <p:cNvPr id="97284" name="Rectangle 4"/>
          <p:cNvSpPr>
            <a:spLocks noChangeArrowheads="1"/>
          </p:cNvSpPr>
          <p:nvPr/>
        </p:nvSpPr>
        <p:spPr bwMode="auto">
          <a:xfrm>
            <a:off x="4953000" y="3429000"/>
            <a:ext cx="2209800" cy="1295400"/>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b="1"/>
              <a:t>Code </a:t>
            </a:r>
          </a:p>
          <a:p>
            <a:pPr algn="ctr" eaLnBrk="1" hangingPunct="1"/>
            <a:r>
              <a:rPr lang="en-US" b="1"/>
              <a:t>Generator</a:t>
            </a:r>
          </a:p>
        </p:txBody>
      </p:sp>
      <p:cxnSp>
        <p:nvCxnSpPr>
          <p:cNvPr id="97285" name="AutoShape 5"/>
          <p:cNvCxnSpPr>
            <a:cxnSpLocks noChangeShapeType="1"/>
            <a:stCxn id="97283" idx="3"/>
            <a:endCxn id="97284" idx="1"/>
          </p:cNvCxnSpPr>
          <p:nvPr/>
        </p:nvCxnSpPr>
        <p:spPr bwMode="auto">
          <a:xfrm>
            <a:off x="3971925" y="4076700"/>
            <a:ext cx="971550" cy="0"/>
          </a:xfrm>
          <a:prstGeom prst="straightConnector1">
            <a:avLst/>
          </a:prstGeom>
          <a:noFill/>
          <a:ln w="19050">
            <a:solidFill>
              <a:schemeClr val="tx1"/>
            </a:solidFill>
            <a:round/>
            <a:headEnd/>
            <a:tailEnd type="triangle" w="med" len="med"/>
          </a:ln>
          <a:effectLst/>
        </p:spPr>
      </p:cxnSp>
      <p:cxnSp>
        <p:nvCxnSpPr>
          <p:cNvPr id="97286" name="AutoShape 6"/>
          <p:cNvCxnSpPr>
            <a:cxnSpLocks noChangeShapeType="1"/>
            <a:stCxn id="97288" idx="1"/>
            <a:endCxn id="97288" idx="3"/>
          </p:cNvCxnSpPr>
          <p:nvPr/>
        </p:nvCxnSpPr>
        <p:spPr bwMode="auto">
          <a:xfrm>
            <a:off x="0" y="4076700"/>
            <a:ext cx="1752600" cy="0"/>
          </a:xfrm>
          <a:prstGeom prst="straightConnector1">
            <a:avLst/>
          </a:prstGeom>
          <a:noFill/>
          <a:ln w="19050">
            <a:solidFill>
              <a:schemeClr val="tx1"/>
            </a:solidFill>
            <a:round/>
            <a:headEnd/>
            <a:tailEnd type="triangle" w="med" len="med"/>
          </a:ln>
          <a:effectLst/>
        </p:spPr>
      </p:cxnSp>
      <p:cxnSp>
        <p:nvCxnSpPr>
          <p:cNvPr id="97287" name="AutoShape 7"/>
          <p:cNvCxnSpPr>
            <a:cxnSpLocks noChangeShapeType="1"/>
            <a:stCxn id="97290" idx="1"/>
            <a:endCxn id="97290" idx="3"/>
          </p:cNvCxnSpPr>
          <p:nvPr/>
        </p:nvCxnSpPr>
        <p:spPr bwMode="auto">
          <a:xfrm>
            <a:off x="7162800" y="4000500"/>
            <a:ext cx="1676400" cy="0"/>
          </a:xfrm>
          <a:prstGeom prst="straightConnector1">
            <a:avLst/>
          </a:prstGeom>
          <a:noFill/>
          <a:ln w="19050">
            <a:solidFill>
              <a:schemeClr val="tx1"/>
            </a:solidFill>
            <a:round/>
            <a:headEnd/>
            <a:tailEnd type="triangle" w="med" len="med"/>
          </a:ln>
          <a:effectLst/>
        </p:spPr>
      </p:cxnSp>
      <p:sp>
        <p:nvSpPr>
          <p:cNvPr id="97288" name="Rectangle 8"/>
          <p:cNvSpPr>
            <a:spLocks noChangeArrowheads="1"/>
          </p:cNvSpPr>
          <p:nvPr/>
        </p:nvSpPr>
        <p:spPr bwMode="auto">
          <a:xfrm>
            <a:off x="0" y="3429000"/>
            <a:ext cx="1752600" cy="12954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a:t>Front End</a:t>
            </a:r>
          </a:p>
          <a:p>
            <a:pPr algn="ctr" eaLnBrk="1" hangingPunct="1"/>
            <a:r>
              <a:rPr lang="en-US" sz="1200" b="1"/>
              <a:t> </a:t>
            </a:r>
          </a:p>
          <a:p>
            <a:pPr algn="ctr" eaLnBrk="1" hangingPunct="1"/>
            <a:r>
              <a:rPr lang="en-US" b="1">
                <a:solidFill>
                  <a:srgbClr val="990000"/>
                </a:solidFill>
              </a:rPr>
              <a:t>AST</a:t>
            </a:r>
          </a:p>
        </p:txBody>
      </p:sp>
      <p:sp>
        <p:nvSpPr>
          <p:cNvPr id="97289" name="Rectangle 9"/>
          <p:cNvSpPr>
            <a:spLocks noChangeArrowheads="1"/>
          </p:cNvSpPr>
          <p:nvPr/>
        </p:nvSpPr>
        <p:spPr bwMode="auto">
          <a:xfrm>
            <a:off x="3962400" y="4038600"/>
            <a:ext cx="914400" cy="5334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dirty="0" smtClean="0">
                <a:solidFill>
                  <a:srgbClr val="990000"/>
                </a:solidFill>
              </a:rPr>
              <a:t>IR</a:t>
            </a:r>
            <a:endParaRPr lang="en-US" b="1" dirty="0">
              <a:solidFill>
                <a:srgbClr val="990000"/>
              </a:solidFill>
            </a:endParaRPr>
          </a:p>
        </p:txBody>
      </p:sp>
      <p:sp>
        <p:nvSpPr>
          <p:cNvPr id="97290" name="Rectangle 10"/>
          <p:cNvSpPr>
            <a:spLocks noChangeArrowheads="1"/>
          </p:cNvSpPr>
          <p:nvPr/>
        </p:nvSpPr>
        <p:spPr bwMode="auto">
          <a:xfrm>
            <a:off x="7162800" y="3505200"/>
            <a:ext cx="1676400" cy="9906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a:solidFill>
                  <a:srgbClr val="990000"/>
                </a:solidFill>
              </a:rPr>
              <a:t>Assembly</a:t>
            </a:r>
          </a:p>
          <a:p>
            <a:pPr algn="ctr" eaLnBrk="1" hangingPunct="1"/>
            <a:r>
              <a:rPr lang="en-US" sz="1200" b="1">
                <a:solidFill>
                  <a:srgbClr val="990000"/>
                </a:solidFill>
              </a:rPr>
              <a:t> </a:t>
            </a:r>
          </a:p>
          <a:p>
            <a:pPr algn="ctr" eaLnBrk="1" hangingPunct="1"/>
            <a:r>
              <a:rPr lang="en-US" b="1">
                <a:solidFill>
                  <a:srgbClr val="990000"/>
                </a:solidFill>
              </a:rPr>
              <a:t>Language</a:t>
            </a:r>
          </a:p>
        </p:txBody>
      </p:sp>
      <p:sp>
        <p:nvSpPr>
          <p:cNvPr id="97291" name="Freeform 11"/>
          <p:cNvSpPr>
            <a:spLocks/>
          </p:cNvSpPr>
          <p:nvPr/>
        </p:nvSpPr>
        <p:spPr bwMode="auto">
          <a:xfrm>
            <a:off x="2514600" y="2447925"/>
            <a:ext cx="123825" cy="990600"/>
          </a:xfrm>
          <a:custGeom>
            <a:avLst/>
            <a:gdLst/>
            <a:ahLst/>
            <a:cxnLst>
              <a:cxn ang="0">
                <a:pos x="78" y="0"/>
              </a:cxn>
              <a:cxn ang="0">
                <a:pos x="0" y="138"/>
              </a:cxn>
              <a:cxn ang="0">
                <a:pos x="78" y="312"/>
              </a:cxn>
              <a:cxn ang="0">
                <a:pos x="0" y="474"/>
              </a:cxn>
              <a:cxn ang="0">
                <a:pos x="78" y="624"/>
              </a:cxn>
            </a:cxnLst>
            <a:rect l="0" t="0" r="r" b="b"/>
            <a:pathLst>
              <a:path w="78" h="624">
                <a:moveTo>
                  <a:pt x="78" y="0"/>
                </a:moveTo>
                <a:cubicBezTo>
                  <a:pt x="64" y="23"/>
                  <a:pt x="0" y="86"/>
                  <a:pt x="0" y="138"/>
                </a:cubicBezTo>
                <a:cubicBezTo>
                  <a:pt x="0" y="190"/>
                  <a:pt x="78" y="256"/>
                  <a:pt x="78" y="312"/>
                </a:cubicBezTo>
                <a:cubicBezTo>
                  <a:pt x="78" y="368"/>
                  <a:pt x="0" y="422"/>
                  <a:pt x="0" y="474"/>
                </a:cubicBezTo>
                <a:cubicBezTo>
                  <a:pt x="0" y="526"/>
                  <a:pt x="62" y="593"/>
                  <a:pt x="78" y="624"/>
                </a:cubicBezTo>
              </a:path>
            </a:pathLst>
          </a:custGeom>
          <a:noFill/>
          <a:ln w="19050" cap="flat" cmpd="sng">
            <a:solidFill>
              <a:schemeClr val="tx1"/>
            </a:solidFill>
            <a:prstDash val="sysDot"/>
            <a:round/>
            <a:headEnd/>
            <a:tailEnd/>
          </a:ln>
          <a:effectLst/>
        </p:spPr>
        <p:txBody>
          <a:bodyPr wrap="none" anchor="ctr">
            <a:prstTxWarp prst="textNoShape">
              <a:avLst/>
            </a:prstTxWarp>
          </a:bodyPr>
          <a:lstStyle/>
          <a:p>
            <a:endParaRPr lang="en-US"/>
          </a:p>
        </p:txBody>
      </p:sp>
      <p:sp>
        <p:nvSpPr>
          <p:cNvPr id="97293" name="Freeform 13"/>
          <p:cNvSpPr>
            <a:spLocks/>
          </p:cNvSpPr>
          <p:nvPr/>
        </p:nvSpPr>
        <p:spPr bwMode="auto">
          <a:xfrm>
            <a:off x="5943600" y="2438400"/>
            <a:ext cx="123825" cy="990600"/>
          </a:xfrm>
          <a:custGeom>
            <a:avLst/>
            <a:gdLst/>
            <a:ahLst/>
            <a:cxnLst>
              <a:cxn ang="0">
                <a:pos x="78" y="0"/>
              </a:cxn>
              <a:cxn ang="0">
                <a:pos x="0" y="138"/>
              </a:cxn>
              <a:cxn ang="0">
                <a:pos x="78" y="312"/>
              </a:cxn>
              <a:cxn ang="0">
                <a:pos x="0" y="474"/>
              </a:cxn>
              <a:cxn ang="0">
                <a:pos x="78" y="624"/>
              </a:cxn>
            </a:cxnLst>
            <a:rect l="0" t="0" r="r" b="b"/>
            <a:pathLst>
              <a:path w="78" h="624">
                <a:moveTo>
                  <a:pt x="78" y="0"/>
                </a:moveTo>
                <a:cubicBezTo>
                  <a:pt x="64" y="23"/>
                  <a:pt x="0" y="86"/>
                  <a:pt x="0" y="138"/>
                </a:cubicBezTo>
                <a:cubicBezTo>
                  <a:pt x="0" y="190"/>
                  <a:pt x="78" y="256"/>
                  <a:pt x="78" y="312"/>
                </a:cubicBezTo>
                <a:cubicBezTo>
                  <a:pt x="78" y="368"/>
                  <a:pt x="0" y="422"/>
                  <a:pt x="0" y="474"/>
                </a:cubicBezTo>
                <a:cubicBezTo>
                  <a:pt x="0" y="526"/>
                  <a:pt x="62" y="593"/>
                  <a:pt x="78" y="624"/>
                </a:cubicBezTo>
              </a:path>
            </a:pathLst>
          </a:custGeom>
          <a:noFill/>
          <a:ln w="19050" cap="flat" cmpd="sng">
            <a:solidFill>
              <a:schemeClr val="tx1"/>
            </a:solidFill>
            <a:prstDash val="sysDot"/>
            <a:round/>
            <a:headEnd/>
            <a:tailEnd/>
          </a:ln>
          <a:effectLst/>
        </p:spPr>
        <p:txBody>
          <a:bodyPr wrap="none" anchor="ctr">
            <a:prstTxWarp prst="textNoShape">
              <a:avLst/>
            </a:prstTxWarp>
          </a:bodyPr>
          <a:lstStyle/>
          <a:p>
            <a:endParaRPr lang="en-US"/>
          </a:p>
        </p:txBody>
      </p:sp>
      <p:sp>
        <p:nvSpPr>
          <p:cNvPr id="97295" name="Rectangle 15"/>
          <p:cNvSpPr>
            <a:spLocks noChangeArrowheads="1"/>
          </p:cNvSpPr>
          <p:nvPr/>
        </p:nvSpPr>
        <p:spPr bwMode="auto">
          <a:xfrm>
            <a:off x="2819400" y="2362200"/>
            <a:ext cx="2971800" cy="6858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dirty="0">
                <a:solidFill>
                  <a:srgbClr val="990000"/>
                </a:solidFill>
              </a:rPr>
              <a:t>Language + Machine</a:t>
            </a:r>
          </a:p>
          <a:p>
            <a:pPr algn="ctr" eaLnBrk="1" hangingPunct="1"/>
            <a:r>
              <a:rPr lang="en-US" b="1" dirty="0">
                <a:solidFill>
                  <a:srgbClr val="990000"/>
                </a:solidFill>
              </a:rPr>
              <a:t>Independent</a:t>
            </a:r>
          </a:p>
        </p:txBody>
      </p:sp>
      <p:sp>
        <p:nvSpPr>
          <p:cNvPr id="97296" name="Rectangle 16"/>
          <p:cNvSpPr>
            <a:spLocks noChangeArrowheads="1"/>
          </p:cNvSpPr>
          <p:nvPr/>
        </p:nvSpPr>
        <p:spPr bwMode="auto">
          <a:xfrm>
            <a:off x="6477000" y="2362200"/>
            <a:ext cx="1981200" cy="6858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dirty="0">
                <a:solidFill>
                  <a:srgbClr val="990000"/>
                </a:solidFill>
              </a:rPr>
              <a:t>Machine</a:t>
            </a:r>
          </a:p>
          <a:p>
            <a:pPr algn="ctr" eaLnBrk="1" hangingPunct="1"/>
            <a:r>
              <a:rPr lang="en-US" b="1" dirty="0">
                <a:solidFill>
                  <a:srgbClr val="990000"/>
                </a:solidFill>
              </a:rPr>
              <a:t>Dependent</a:t>
            </a:r>
          </a:p>
        </p:txBody>
      </p:sp>
      <p:sp>
        <p:nvSpPr>
          <p:cNvPr id="97297" name="Rectangle 17"/>
          <p:cNvSpPr>
            <a:spLocks noChangeArrowheads="1"/>
          </p:cNvSpPr>
          <p:nvPr/>
        </p:nvSpPr>
        <p:spPr bwMode="auto">
          <a:xfrm>
            <a:off x="228600" y="2362200"/>
            <a:ext cx="1981200" cy="685800"/>
          </a:xfrm>
          <a:prstGeom prst="rect">
            <a:avLst/>
          </a:prstGeom>
          <a:noFill/>
          <a:ln w="19050">
            <a:noFill/>
            <a:miter lim="800000"/>
            <a:headEnd/>
            <a:tailEnd/>
          </a:ln>
          <a:effectLst/>
        </p:spPr>
        <p:txBody>
          <a:bodyPr wrap="none" anchor="ctr">
            <a:prstTxWarp prst="textNoShape">
              <a:avLst/>
            </a:prstTxWarp>
          </a:bodyPr>
          <a:lstStyle/>
          <a:p>
            <a:pPr algn="ctr" eaLnBrk="1" hangingPunct="1"/>
            <a:r>
              <a:rPr lang="en-US" b="1">
                <a:solidFill>
                  <a:srgbClr val="990000"/>
                </a:solidFill>
              </a:rPr>
              <a:t>Language</a:t>
            </a:r>
          </a:p>
          <a:p>
            <a:pPr algn="ctr" eaLnBrk="1" hangingPunct="1"/>
            <a:r>
              <a:rPr lang="en-US" b="1">
                <a:solidFill>
                  <a:srgbClr val="990000"/>
                </a:solidFill>
              </a:rPr>
              <a:t>Specific</a:t>
            </a:r>
          </a:p>
        </p:txBody>
      </p:sp>
      <p:sp>
        <p:nvSpPr>
          <p:cNvPr id="19" name="Rectangle 15"/>
          <p:cNvSpPr>
            <a:spLocks noChangeArrowheads="1"/>
          </p:cNvSpPr>
          <p:nvPr/>
        </p:nvSpPr>
        <p:spPr bwMode="auto">
          <a:xfrm>
            <a:off x="1331640" y="5263480"/>
            <a:ext cx="2971800" cy="685800"/>
          </a:xfrm>
          <a:prstGeom prst="rect">
            <a:avLst/>
          </a:prstGeom>
          <a:noFill/>
          <a:ln w="19050">
            <a:noFill/>
            <a:miter lim="800000"/>
            <a:headEnd/>
            <a:tailEnd/>
          </a:ln>
          <a:effectLst/>
        </p:spPr>
        <p:txBody>
          <a:bodyPr wrap="none" anchor="ctr">
            <a:prstTxWarp prst="textNoShape">
              <a:avLst/>
            </a:prstTxWarp>
          </a:bodyPr>
          <a:lstStyle/>
          <a:p>
            <a:pPr eaLnBrk="1" hangingPunct="1"/>
            <a:r>
              <a:rPr lang="en-US" b="1" dirty="0" smtClean="0">
                <a:solidFill>
                  <a:schemeClr val="accent2"/>
                </a:solidFill>
              </a:rPr>
              <a:t>Provides an intermediate level of abstraction</a:t>
            </a:r>
          </a:p>
          <a:p>
            <a:pPr marL="342900" indent="-342900" eaLnBrk="1" hangingPunct="1">
              <a:buFont typeface="Arial" panose="020B0604020202020204" pitchFamily="34" charset="0"/>
              <a:buChar char="•"/>
            </a:pPr>
            <a:r>
              <a:rPr lang="en-US" b="1" dirty="0" smtClean="0">
                <a:solidFill>
                  <a:schemeClr val="accent2"/>
                </a:solidFill>
              </a:rPr>
              <a:t>More details than source (programming language)</a:t>
            </a:r>
          </a:p>
          <a:p>
            <a:pPr marL="342900" indent="-342900" eaLnBrk="1" hangingPunct="1">
              <a:buFont typeface="Arial" panose="020B0604020202020204" pitchFamily="34" charset="0"/>
              <a:buChar char="•"/>
            </a:pPr>
            <a:r>
              <a:rPr lang="en-US" b="1" dirty="0" smtClean="0">
                <a:solidFill>
                  <a:schemeClr val="accent2"/>
                </a:solidFill>
              </a:rPr>
              <a:t>Fewer details than target (assembly language)</a:t>
            </a:r>
            <a:endParaRPr lang="en-US" b="1" dirty="0">
              <a:solidFill>
                <a:schemeClr val="accent2"/>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273348"/>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a:t>S </a:t>
            </a:r>
            <a:r>
              <a:rPr lang="en-US" sz="2400" kern="0" dirty="0">
                <a:sym typeface="Symbol" charset="2"/>
              </a:rPr>
              <a:t> if ‘</a:t>
            </a:r>
            <a:r>
              <a:rPr lang="en-US" sz="2400" b="1" kern="0" dirty="0">
                <a:sym typeface="Symbol" charset="2"/>
              </a:rPr>
              <a:t>(</a:t>
            </a:r>
            <a:r>
              <a:rPr lang="en-US" sz="2400" kern="0" dirty="0">
                <a:sym typeface="Symbol" charset="2"/>
              </a:rPr>
              <a:t>‘ B ’</a:t>
            </a:r>
            <a:r>
              <a:rPr lang="en-US" sz="2400" b="1" kern="0" dirty="0">
                <a:sym typeface="Symbol" charset="2"/>
              </a:rPr>
              <a:t>)</a:t>
            </a:r>
            <a:r>
              <a:rPr lang="en-US" sz="2400" kern="0" dirty="0">
                <a:sym typeface="Symbol" charset="2"/>
              </a:rPr>
              <a:t>’ M  block</a:t>
            </a:r>
          </a:p>
          <a:p>
            <a:pPr marL="0" indent="0" eaLnBrk="1" hangingPunct="1">
              <a:buNone/>
            </a:pPr>
            <a:r>
              <a:rPr lang="en-US" sz="2000" kern="0" dirty="0">
                <a:sym typeface="Symbol" charset="2"/>
              </a:rPr>
              <a:t>   {</a:t>
            </a:r>
            <a:r>
              <a:rPr lang="en-US" sz="2000" kern="0" dirty="0" err="1">
                <a:sym typeface="Symbol" charset="2"/>
              </a:rPr>
              <a:t>backpatch</a:t>
            </a:r>
            <a:r>
              <a:rPr lang="en-US" sz="2000" kern="0" dirty="0">
                <a:sym typeface="Symbol" charset="2"/>
              </a:rPr>
              <a:t>(</a:t>
            </a:r>
            <a:r>
              <a:rPr lang="en-US" sz="2000" kern="0" dirty="0" err="1">
                <a:sym typeface="Symbol" charset="2"/>
              </a:rPr>
              <a:t>B.truelist</a:t>
            </a:r>
            <a:r>
              <a:rPr lang="en-US" sz="2000" kern="0" dirty="0">
                <a:sym typeface="Symbol" charset="2"/>
              </a:rPr>
              <a:t>, </a:t>
            </a:r>
            <a:r>
              <a:rPr lang="en-US" sz="2000" kern="0" dirty="0" err="1">
                <a:sym typeface="Symbol" charset="2"/>
              </a:rPr>
              <a:t>M.instr</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backpatch</a:t>
            </a:r>
            <a:r>
              <a:rPr lang="en-US" sz="2000" kern="0" dirty="0">
                <a:sym typeface="Symbol" charset="2"/>
              </a:rPr>
              <a:t>(</a:t>
            </a:r>
            <a:r>
              <a:rPr lang="en-US" sz="2000" kern="0" dirty="0" err="1">
                <a:sym typeface="Symbol" charset="2"/>
              </a:rPr>
              <a:t>B.falselist</a:t>
            </a:r>
            <a:r>
              <a:rPr lang="en-US" sz="2000" kern="0" dirty="0">
                <a:sym typeface="Symbol" charset="2"/>
              </a:rPr>
              <a:t>, </a:t>
            </a:r>
            <a:r>
              <a:rPr lang="en-US" sz="2000" kern="0" dirty="0" err="1">
                <a:sym typeface="Symbol" charset="2"/>
              </a:rPr>
              <a:t>block.nextlist</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S.nextlist</a:t>
            </a:r>
            <a:r>
              <a:rPr lang="en-US" sz="2000" kern="0" dirty="0">
                <a:sym typeface="Symbol" charset="2"/>
              </a:rPr>
              <a:t> = merge(</a:t>
            </a:r>
            <a:r>
              <a:rPr lang="en-US" sz="2000" kern="0" dirty="0" err="1">
                <a:sym typeface="Symbol" charset="2"/>
              </a:rPr>
              <a:t>B.falselist</a:t>
            </a:r>
            <a:r>
              <a:rPr lang="en-US" sz="2000" kern="0" dirty="0">
                <a:sym typeface="Symbol" charset="2"/>
              </a:rPr>
              <a:t>, </a:t>
            </a:r>
            <a:r>
              <a:rPr lang="en-US" sz="2000" kern="0" dirty="0" err="1">
                <a:sym typeface="Symbol" charset="2"/>
              </a:rPr>
              <a:t>block.nextlist</a:t>
            </a:r>
            <a:r>
              <a:rPr lang="en-US" sz="2000" kern="0" dirty="0" smtClean="0">
                <a:sym typeface="Symbol" charset="2"/>
              </a:rPr>
              <a:t>);}</a:t>
            </a:r>
            <a:endParaRPr lang="en-US" sz="2000" kern="0" dirty="0" smtClean="0"/>
          </a:p>
          <a:p>
            <a:pPr eaLnBrk="1" hangingPunct="1"/>
            <a:r>
              <a:rPr lang="en-US" sz="2400" kern="0" dirty="0" smtClean="0"/>
              <a:t>B </a:t>
            </a:r>
            <a:r>
              <a:rPr lang="en-US" sz="2400" kern="0" dirty="0" smtClean="0">
                <a:sym typeface="Symbol" charset="2"/>
              </a:rPr>
              <a:t> B1 || M B2</a:t>
            </a:r>
          </a:p>
          <a:p>
            <a:pPr marL="0" indent="0" eaLnBrk="1" hangingPunct="1">
              <a:buNone/>
            </a:pPr>
            <a:r>
              <a:rPr lang="en-US" sz="2800" kern="0" dirty="0" smtClean="0">
                <a:sym typeface="Symbol" charset="2"/>
              </a:rPr>
              <a:t>   </a:t>
            </a:r>
            <a:r>
              <a:rPr lang="en-US" sz="2000" kern="0" dirty="0" smtClean="0">
                <a:sym typeface="Symbol" charset="2"/>
              </a:rPr>
              <a:t>{</a:t>
            </a:r>
            <a:r>
              <a:rPr lang="en-US" sz="2000" kern="0" dirty="0" err="1" smtClean="0">
                <a:sym typeface="Symbol" charset="2"/>
              </a:rPr>
              <a:t>backpatch</a:t>
            </a:r>
            <a:r>
              <a:rPr lang="en-US" sz="2000" kern="0" dirty="0" smtClean="0">
                <a:sym typeface="Symbol" charset="2"/>
              </a:rPr>
              <a:t>(B1.falselist, </a:t>
            </a:r>
            <a:r>
              <a:rPr lang="en-US" sz="2000" kern="0" dirty="0" err="1" smtClean="0">
                <a:sym typeface="Symbol" charset="2"/>
              </a:rPr>
              <a:t>M.instr</a:t>
            </a:r>
            <a:r>
              <a:rPr lang="en-US" sz="2000" kern="0" dirty="0" smtClean="0">
                <a:sym typeface="Symbol" charset="2"/>
              </a:rPr>
              <a:t>);</a:t>
            </a:r>
          </a:p>
          <a:p>
            <a:pPr marL="0" indent="0" eaLnBrk="1" hangingPunct="1">
              <a:buNone/>
            </a:pPr>
            <a:r>
              <a:rPr lang="en-US" sz="2000" kern="0" dirty="0" smtClean="0">
                <a:sym typeface="Symbol" charset="2"/>
              </a:rPr>
              <a:t>     </a:t>
            </a:r>
            <a:r>
              <a:rPr lang="en-US" sz="2000" kern="0" dirty="0" err="1" smtClean="0">
                <a:sym typeface="Symbol" charset="2"/>
              </a:rPr>
              <a:t>B.truelist</a:t>
            </a:r>
            <a:r>
              <a:rPr lang="en-US" sz="2000" kern="0" dirty="0" smtClean="0">
                <a:sym typeface="Symbol" charset="2"/>
              </a:rPr>
              <a:t> = merge(B1.truelist, B2.truelist);</a:t>
            </a:r>
          </a:p>
          <a:p>
            <a:pPr marL="0" indent="0" eaLnBrk="1" hangingPunct="1">
              <a:buNone/>
            </a:pPr>
            <a:r>
              <a:rPr lang="en-US" sz="2000" kern="0" dirty="0" smtClean="0">
                <a:sym typeface="Symbol" charset="2"/>
              </a:rPr>
              <a:t>    </a:t>
            </a:r>
            <a:r>
              <a:rPr lang="en-US" sz="2000" kern="0" dirty="0">
                <a:sym typeface="Symbol" charset="2"/>
              </a:rPr>
              <a:t> </a:t>
            </a:r>
            <a:r>
              <a:rPr lang="en-US" sz="2000" kern="0" dirty="0" err="1" smtClean="0">
                <a:sym typeface="Symbol" charset="2"/>
              </a:rPr>
              <a:t>B.falselist</a:t>
            </a:r>
            <a:r>
              <a:rPr lang="en-US" sz="2000" kern="0" dirty="0" smtClean="0">
                <a:sym typeface="Symbol" charset="2"/>
              </a:rPr>
              <a:t> = B2.falselist;}</a:t>
            </a:r>
          </a:p>
          <a:p>
            <a:pPr eaLnBrk="1" hangingPunct="1"/>
            <a:r>
              <a:rPr lang="en-US" sz="2400" kern="0" dirty="0" smtClean="0">
                <a:sym typeface="Symbol" charset="2"/>
              </a:rPr>
              <a:t>B</a:t>
            </a:r>
            <a:r>
              <a:rPr lang="en-US" sz="2400" kern="0" dirty="0" smtClean="0"/>
              <a:t> </a:t>
            </a:r>
            <a:r>
              <a:rPr lang="en-US" sz="2400" kern="0" dirty="0" smtClean="0">
                <a:sym typeface="Symbol" charset="2"/>
              </a:rPr>
              <a:t> E1 </a:t>
            </a:r>
            <a:r>
              <a:rPr lang="en-US" sz="2400" b="1" kern="0" dirty="0" err="1" smtClean="0">
                <a:sym typeface="Symbol" charset="2"/>
              </a:rPr>
              <a:t>rel</a:t>
            </a:r>
            <a:r>
              <a:rPr lang="en-US" sz="2400" kern="0" dirty="0" smtClean="0">
                <a:sym typeface="Symbol" charset="2"/>
              </a:rPr>
              <a:t> E2</a:t>
            </a:r>
          </a:p>
          <a:p>
            <a:pPr marL="0" indent="0" eaLnBrk="1" hangingPunct="1">
              <a:buNone/>
            </a:pPr>
            <a:r>
              <a:rPr lang="en-US" sz="2000" kern="0" dirty="0">
                <a:sym typeface="Symbol" charset="2"/>
              </a:rPr>
              <a:t> </a:t>
            </a:r>
            <a:r>
              <a:rPr lang="en-US" sz="2000" kern="0" dirty="0" smtClean="0">
                <a:sym typeface="Symbol" charset="2"/>
              </a:rPr>
              <a:t>   {</a:t>
            </a:r>
            <a:r>
              <a:rPr lang="en-US" sz="2000" kern="0" dirty="0" err="1" smtClean="0">
                <a:sym typeface="Symbol" charset="2"/>
              </a:rPr>
              <a:t>B.truelist</a:t>
            </a:r>
            <a:r>
              <a:rPr lang="en-US" sz="2000" kern="0" dirty="0" smtClean="0">
                <a:sym typeface="Symbol" charset="2"/>
              </a:rPr>
              <a:t> = </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smtClean="0">
                <a:sym typeface="Symbol" charset="2"/>
              </a:rPr>
              <a:t>);</a:t>
            </a:r>
          </a:p>
          <a:p>
            <a:pPr marL="0" indent="0" eaLnBrk="1" hangingPunct="1">
              <a:buNone/>
            </a:pPr>
            <a:r>
              <a:rPr lang="en-US" sz="2000" kern="0" dirty="0" smtClean="0">
                <a:sym typeface="Symbol" charset="2"/>
              </a:rPr>
              <a:t>     </a:t>
            </a:r>
            <a:r>
              <a:rPr lang="en-US" sz="2000" kern="0" dirty="0" err="1" smtClean="0">
                <a:sym typeface="Symbol" charset="2"/>
              </a:rPr>
              <a:t>B.falselist</a:t>
            </a:r>
            <a:r>
              <a:rPr lang="en-US" sz="2000" kern="0" dirty="0" smtClean="0">
                <a:sym typeface="Symbol" charset="2"/>
              </a:rPr>
              <a:t> </a:t>
            </a:r>
            <a:r>
              <a:rPr lang="en-US" sz="2000" kern="0" dirty="0">
                <a:sym typeface="Symbol" charset="2"/>
              </a:rPr>
              <a:t>= </a:t>
            </a:r>
            <a:r>
              <a:rPr lang="en-US" sz="2000" kern="0" dirty="0" err="1" smtClean="0">
                <a:sym typeface="Symbol" charset="2"/>
              </a:rPr>
              <a:t>makelist</a:t>
            </a:r>
            <a:r>
              <a:rPr lang="en-US" sz="2000" kern="0" dirty="0" smtClean="0">
                <a:sym typeface="Symbol" charset="2"/>
              </a:rPr>
              <a:t>(nextinstr+1);</a:t>
            </a:r>
          </a:p>
          <a:p>
            <a:pPr marL="0" indent="0" eaLnBrk="1" hangingPunct="1">
              <a:buNone/>
            </a:pPr>
            <a:r>
              <a:rPr lang="en-US" sz="2000" kern="0" dirty="0" smtClean="0">
                <a:sym typeface="Symbol" charset="2"/>
              </a:rPr>
              <a:t>      print(‘if’  E1.addr  </a:t>
            </a:r>
            <a:r>
              <a:rPr lang="en-US" sz="2000" b="1" kern="0" dirty="0" err="1" smtClean="0">
                <a:sym typeface="Symbol" charset="2"/>
              </a:rPr>
              <a:t>rel</a:t>
            </a:r>
            <a:r>
              <a:rPr lang="en-US" sz="2000" kern="0" dirty="0" err="1" smtClean="0">
                <a:sym typeface="Symbol" charset="2"/>
              </a:rPr>
              <a:t>.op</a:t>
            </a:r>
            <a:r>
              <a:rPr lang="en-US" sz="2000" kern="0" dirty="0" smtClean="0">
                <a:sym typeface="Symbol" charset="2"/>
              </a:rPr>
              <a:t>  </a:t>
            </a:r>
          </a:p>
          <a:p>
            <a:pPr marL="0" indent="0" eaLnBrk="1" hangingPunct="1">
              <a:buNone/>
            </a:pPr>
            <a:r>
              <a:rPr lang="en-US" sz="2000" kern="0" dirty="0">
                <a:sym typeface="Symbol" charset="2"/>
              </a:rPr>
              <a:t> </a:t>
            </a:r>
            <a:r>
              <a:rPr lang="en-US" sz="2000" kern="0" dirty="0" smtClean="0">
                <a:sym typeface="Symbol" charset="2"/>
              </a:rPr>
              <a:t>                       E2.addr  ‘</a:t>
            </a:r>
            <a:r>
              <a:rPr lang="en-US" sz="2000" kern="0" dirty="0" err="1" smtClean="0">
                <a:sym typeface="Symbol" charset="2"/>
              </a:rPr>
              <a:t>goto</a:t>
            </a:r>
            <a:r>
              <a:rPr lang="en-US" sz="2000" kern="0" dirty="0" smtClean="0">
                <a:sym typeface="Symbol" charset="2"/>
              </a:rPr>
              <a:t> –’);</a:t>
            </a:r>
          </a:p>
          <a:p>
            <a:pPr marL="0" indent="0" eaLnBrk="1" hangingPunct="1">
              <a:buNone/>
            </a:pPr>
            <a:r>
              <a:rPr lang="en-US" sz="2000" kern="0" dirty="0" smtClean="0">
                <a:sym typeface="Symbol" charset="2"/>
              </a:rPr>
              <a:t>      </a:t>
            </a:r>
            <a:r>
              <a:rPr lang="en-US" sz="2000" kern="0" dirty="0">
                <a:sym typeface="Symbol" charset="2"/>
              </a:rPr>
              <a:t>print(‘</a:t>
            </a:r>
            <a:r>
              <a:rPr lang="en-US" sz="2000" kern="0" dirty="0" err="1">
                <a:sym typeface="Symbol" charset="2"/>
              </a:rPr>
              <a:t>goto</a:t>
            </a:r>
            <a:r>
              <a:rPr lang="en-US" sz="2000" kern="0" dirty="0">
                <a:sym typeface="Symbol" charset="2"/>
              </a:rPr>
              <a:t> –’);</a:t>
            </a:r>
            <a:endParaRPr lang="en-US" sz="2000" kern="0" dirty="0" smtClean="0">
              <a:sym typeface="Symbol" charset="2"/>
            </a:endParaRPr>
          </a:p>
          <a:p>
            <a:pPr eaLnBrk="1" hangingPunct="1"/>
            <a:r>
              <a:rPr lang="en-US" sz="2400" kern="0" dirty="0" smtClean="0">
                <a:sym typeface="Symbol" charset="2"/>
              </a:rPr>
              <a:t>M  </a:t>
            </a:r>
            <a:r>
              <a:rPr lang="en-US" sz="2000" kern="0" dirty="0" smtClean="0">
                <a:sym typeface="Symbol" charset="2"/>
              </a:rPr>
              <a:t>       {</a:t>
            </a:r>
            <a:r>
              <a:rPr lang="en-US" sz="2000" kern="0" dirty="0" err="1" smtClean="0">
                <a:sym typeface="Symbol" charset="2"/>
              </a:rPr>
              <a:t>M.instr</a:t>
            </a:r>
            <a:r>
              <a:rPr lang="en-US" sz="2000" kern="0" dirty="0" smtClean="0">
                <a:sym typeface="Symbol" charset="2"/>
              </a:rPr>
              <a:t> = </a:t>
            </a:r>
            <a:r>
              <a:rPr lang="en-US" sz="2000" kern="0" dirty="0" err="1" smtClean="0">
                <a:sym typeface="Symbol" charset="2"/>
              </a:rPr>
              <a:t>nextinstr</a:t>
            </a:r>
            <a:r>
              <a:rPr lang="en-US" sz="2000" kern="0" dirty="0" smtClean="0">
                <a:sym typeface="Symbol" charset="2"/>
              </a:rPr>
              <a:t>;}</a:t>
            </a:r>
            <a:endParaRPr lang="en-US" sz="2000" kern="0" dirty="0">
              <a:sym typeface="Symbol" charset="2"/>
            </a:endParaRPr>
          </a:p>
        </p:txBody>
      </p:sp>
      <p:sp>
        <p:nvSpPr>
          <p:cNvPr id="7" name="Rectangle 4"/>
          <p:cNvSpPr txBox="1">
            <a:spLocks noChangeArrowheads="1"/>
          </p:cNvSpPr>
          <p:nvPr/>
        </p:nvSpPr>
        <p:spPr bwMode="auto">
          <a:xfrm>
            <a:off x="5508104" y="260648"/>
            <a:ext cx="331236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a:t>If </a:t>
            </a:r>
            <a:r>
              <a:rPr lang="en-US" altLang="en-US" sz="2400" dirty="0" smtClean="0"/>
              <a:t>(a &lt; b || </a:t>
            </a:r>
            <a:r>
              <a:rPr lang="en-US" altLang="en-US" sz="2400" dirty="0" err="1" smtClean="0"/>
              <a:t>i</a:t>
            </a:r>
            <a:r>
              <a:rPr lang="en-US" altLang="en-US" sz="2400" dirty="0" smtClean="0"/>
              <a:t> &lt; n)  {</a:t>
            </a:r>
            <a:r>
              <a:rPr lang="en-US" altLang="en-US" sz="2400" dirty="0" err="1" smtClean="0"/>
              <a:t>i</a:t>
            </a:r>
            <a:r>
              <a:rPr lang="en-US" altLang="en-US" sz="2400" dirty="0" smtClean="0"/>
              <a:t> = i+1;}</a:t>
            </a:r>
            <a:endParaRPr lang="en-US" altLang="en-US" sz="2400" dirty="0"/>
          </a:p>
          <a:p>
            <a:pPr eaLnBrk="1" hangingPunct="1"/>
            <a:r>
              <a:rPr lang="en-US" sz="2400" kern="0" dirty="0" smtClean="0">
                <a:sym typeface="Symbol" charset="2"/>
              </a:rPr>
              <a:t>101: …</a:t>
            </a:r>
          </a:p>
          <a:p>
            <a:pPr eaLnBrk="1" hangingPunct="1"/>
            <a:r>
              <a:rPr lang="en-US" sz="2400" kern="0" dirty="0" smtClean="0">
                <a:sym typeface="Symbol" charset="2"/>
              </a:rPr>
              <a:t>102:  if a &lt; b </a:t>
            </a:r>
            <a:r>
              <a:rPr lang="en-US" sz="2400" kern="0" dirty="0" err="1" smtClean="0">
                <a:sym typeface="Symbol" charset="2"/>
              </a:rPr>
              <a:t>goto</a:t>
            </a:r>
            <a:r>
              <a:rPr lang="en-US" sz="2400" kern="0" dirty="0" smtClean="0">
                <a:sym typeface="Symbol" charset="2"/>
              </a:rPr>
              <a:t> –</a:t>
            </a:r>
          </a:p>
          <a:p>
            <a:pPr eaLnBrk="1" hangingPunct="1"/>
            <a:r>
              <a:rPr lang="en-US" sz="2400" kern="0" dirty="0" smtClean="0">
                <a:sym typeface="Symbol" charset="2"/>
              </a:rPr>
              <a:t>103:  </a:t>
            </a:r>
            <a:r>
              <a:rPr lang="en-US" sz="2400" kern="0" dirty="0" err="1" smtClean="0">
                <a:sym typeface="Symbol" charset="2"/>
              </a:rPr>
              <a:t>goto</a:t>
            </a:r>
            <a:r>
              <a:rPr lang="en-US" sz="2400" kern="0" dirty="0" smtClean="0">
                <a:sym typeface="Symbol" charset="2"/>
              </a:rPr>
              <a:t> –</a:t>
            </a:r>
          </a:p>
          <a:p>
            <a:pPr eaLnBrk="1" hangingPunct="1"/>
            <a:r>
              <a:rPr lang="en-US" sz="2400" kern="0" dirty="0" smtClean="0">
                <a:sym typeface="Symbol" charset="2"/>
              </a:rPr>
              <a:t>104:  </a:t>
            </a:r>
            <a:r>
              <a:rPr lang="en-US" sz="2400" kern="0" dirty="0">
                <a:sym typeface="Symbol" charset="2"/>
              </a:rPr>
              <a:t>if </a:t>
            </a:r>
            <a:r>
              <a:rPr lang="en-US" sz="2400" kern="0" dirty="0" err="1" smtClean="0">
                <a:sym typeface="Symbol" charset="2"/>
              </a:rPr>
              <a:t>i</a:t>
            </a:r>
            <a:r>
              <a:rPr lang="en-US" sz="2400" kern="0" dirty="0" smtClean="0">
                <a:sym typeface="Symbol" charset="2"/>
              </a:rPr>
              <a:t> </a:t>
            </a:r>
            <a:r>
              <a:rPr lang="en-US" sz="2400" kern="0" dirty="0">
                <a:sym typeface="Symbol" charset="2"/>
              </a:rPr>
              <a:t>&lt; </a:t>
            </a:r>
            <a:r>
              <a:rPr lang="en-US" sz="2400" kern="0" dirty="0" smtClean="0">
                <a:sym typeface="Symbol" charset="2"/>
              </a:rPr>
              <a:t>n </a:t>
            </a:r>
            <a:r>
              <a:rPr lang="en-US" sz="2400" kern="0" dirty="0" err="1">
                <a:sym typeface="Symbol" charset="2"/>
              </a:rPr>
              <a:t>goto</a:t>
            </a:r>
            <a:r>
              <a:rPr lang="en-US" sz="2400" kern="0" dirty="0">
                <a:sym typeface="Symbol" charset="2"/>
              </a:rPr>
              <a:t> –</a:t>
            </a:r>
          </a:p>
          <a:p>
            <a:pPr eaLnBrk="1" hangingPunct="1"/>
            <a:r>
              <a:rPr lang="en-US" sz="2400" kern="0" dirty="0" smtClean="0">
                <a:sym typeface="Symbol" charset="2"/>
              </a:rPr>
              <a:t>105:  </a:t>
            </a:r>
            <a:r>
              <a:rPr lang="en-US" sz="2400" kern="0" dirty="0" err="1">
                <a:sym typeface="Symbol" charset="2"/>
              </a:rPr>
              <a:t>goto</a:t>
            </a:r>
            <a:r>
              <a:rPr lang="en-US" sz="2400" kern="0" dirty="0">
                <a:sym typeface="Symbol" charset="2"/>
              </a:rPr>
              <a:t> </a:t>
            </a:r>
            <a:r>
              <a:rPr lang="en-US" sz="2400" kern="0" dirty="0" smtClean="0">
                <a:sym typeface="Symbol" charset="2"/>
              </a:rPr>
              <a:t>–</a:t>
            </a:r>
          </a:p>
        </p:txBody>
      </p:sp>
      <p:sp>
        <p:nvSpPr>
          <p:cNvPr id="11" name="Rectangle 10"/>
          <p:cNvSpPr/>
          <p:nvPr/>
        </p:nvSpPr>
        <p:spPr>
          <a:xfrm>
            <a:off x="3817504" y="4509120"/>
            <a:ext cx="5291000" cy="1785104"/>
          </a:xfrm>
          <a:prstGeom prst="rect">
            <a:avLst/>
          </a:prstGeom>
        </p:spPr>
        <p:txBody>
          <a:bodyPr wrap="none">
            <a:spAutoFit/>
          </a:bodyPr>
          <a:lstStyle/>
          <a:p>
            <a:pPr lvl="1"/>
            <a:r>
              <a:rPr lang="en-US" sz="2200" dirty="0" smtClean="0">
                <a:solidFill>
                  <a:schemeClr val="accent2"/>
                </a:solidFill>
              </a:rPr>
              <a:t>B1.truelist={102}</a:t>
            </a:r>
            <a:r>
              <a:rPr lang="en-US" sz="2200" dirty="0">
                <a:solidFill>
                  <a:schemeClr val="accent2"/>
                </a:solidFill>
              </a:rPr>
              <a:t> </a:t>
            </a:r>
            <a:r>
              <a:rPr lang="en-US" sz="2200" dirty="0" smtClean="0">
                <a:solidFill>
                  <a:schemeClr val="accent2"/>
                </a:solidFill>
              </a:rPr>
              <a:t>B1.falselist</a:t>
            </a:r>
            <a:r>
              <a:rPr lang="en-US" sz="2200" dirty="0">
                <a:solidFill>
                  <a:schemeClr val="accent2"/>
                </a:solidFill>
              </a:rPr>
              <a:t>={</a:t>
            </a:r>
            <a:r>
              <a:rPr lang="en-US" sz="2200" dirty="0" smtClean="0">
                <a:solidFill>
                  <a:schemeClr val="accent2"/>
                </a:solidFill>
              </a:rPr>
              <a:t>103}</a:t>
            </a:r>
          </a:p>
          <a:p>
            <a:pPr lvl="1"/>
            <a:r>
              <a:rPr lang="en-US" sz="2200" dirty="0" err="1" smtClean="0">
                <a:solidFill>
                  <a:schemeClr val="accent2"/>
                </a:solidFill>
              </a:rPr>
              <a:t>M.instr</a:t>
            </a:r>
            <a:r>
              <a:rPr lang="en-US" sz="2200" dirty="0" smtClean="0">
                <a:solidFill>
                  <a:schemeClr val="accent2"/>
                </a:solidFill>
              </a:rPr>
              <a:t> = 104</a:t>
            </a:r>
          </a:p>
          <a:p>
            <a:pPr lvl="1"/>
            <a:r>
              <a:rPr lang="en-US" sz="2200" dirty="0" smtClean="0">
                <a:solidFill>
                  <a:schemeClr val="accent2"/>
                </a:solidFill>
              </a:rPr>
              <a:t>B2.truelist</a:t>
            </a:r>
            <a:r>
              <a:rPr lang="en-US" sz="2200" dirty="0">
                <a:solidFill>
                  <a:schemeClr val="accent2"/>
                </a:solidFill>
              </a:rPr>
              <a:t>={</a:t>
            </a:r>
            <a:r>
              <a:rPr lang="en-US" sz="2200" dirty="0" smtClean="0">
                <a:solidFill>
                  <a:schemeClr val="accent2"/>
                </a:solidFill>
              </a:rPr>
              <a:t>104} B2.falselist</a:t>
            </a:r>
            <a:r>
              <a:rPr lang="en-US" sz="2200" dirty="0">
                <a:solidFill>
                  <a:schemeClr val="accent2"/>
                </a:solidFill>
              </a:rPr>
              <a:t>={</a:t>
            </a:r>
            <a:r>
              <a:rPr lang="en-US" sz="2200" dirty="0" smtClean="0">
                <a:solidFill>
                  <a:schemeClr val="accent2"/>
                </a:solidFill>
              </a:rPr>
              <a:t>105}</a:t>
            </a:r>
          </a:p>
          <a:p>
            <a:pPr lvl="1"/>
            <a:r>
              <a:rPr lang="en-US" sz="2200" dirty="0" err="1" smtClean="0">
                <a:solidFill>
                  <a:schemeClr val="accent2"/>
                </a:solidFill>
              </a:rPr>
              <a:t>backpatch</a:t>
            </a:r>
            <a:r>
              <a:rPr lang="en-US" sz="2200" dirty="0">
                <a:solidFill>
                  <a:schemeClr val="accent2"/>
                </a:solidFill>
              </a:rPr>
              <a:t>({</a:t>
            </a:r>
            <a:r>
              <a:rPr lang="en-US" sz="2200" dirty="0" smtClean="0">
                <a:solidFill>
                  <a:schemeClr val="accent2"/>
                </a:solidFill>
              </a:rPr>
              <a:t>103}, 104)</a:t>
            </a:r>
          </a:p>
          <a:p>
            <a:pPr lvl="1"/>
            <a:r>
              <a:rPr lang="en-US" sz="2200" dirty="0" err="1" smtClean="0">
                <a:solidFill>
                  <a:schemeClr val="accent2"/>
                </a:solidFill>
              </a:rPr>
              <a:t>B.truelist</a:t>
            </a:r>
            <a:r>
              <a:rPr lang="en-US" sz="2200" dirty="0" smtClean="0">
                <a:solidFill>
                  <a:schemeClr val="accent2"/>
                </a:solidFill>
              </a:rPr>
              <a:t>={102,104}, </a:t>
            </a:r>
            <a:r>
              <a:rPr lang="en-US" sz="2200" dirty="0" err="1" smtClean="0">
                <a:solidFill>
                  <a:schemeClr val="accent2"/>
                </a:solidFill>
              </a:rPr>
              <a:t>B.falselist</a:t>
            </a:r>
            <a:r>
              <a:rPr lang="en-US" sz="2200" dirty="0" smtClean="0">
                <a:solidFill>
                  <a:schemeClr val="accent2"/>
                </a:solidFill>
              </a:rPr>
              <a:t>={105</a:t>
            </a:r>
            <a:r>
              <a:rPr lang="en-US" sz="2200" dirty="0">
                <a:solidFill>
                  <a:schemeClr val="accent2"/>
                </a:solidFill>
              </a:rPr>
              <a:t>}</a:t>
            </a:r>
          </a:p>
        </p:txBody>
      </p:sp>
      <p:sp>
        <p:nvSpPr>
          <p:cNvPr id="8" name="Rectangle 7"/>
          <p:cNvSpPr/>
          <p:nvPr/>
        </p:nvSpPr>
        <p:spPr>
          <a:xfrm>
            <a:off x="7236296" y="1527175"/>
            <a:ext cx="646331" cy="461665"/>
          </a:xfrm>
          <a:prstGeom prst="rect">
            <a:avLst/>
          </a:prstGeom>
        </p:spPr>
        <p:txBody>
          <a:bodyPr wrap="none">
            <a:spAutoFit/>
          </a:bodyPr>
          <a:lstStyle/>
          <a:p>
            <a:r>
              <a:rPr lang="en-US" dirty="0">
                <a:solidFill>
                  <a:schemeClr val="accent2"/>
                </a:solidFill>
              </a:rPr>
              <a:t>104</a:t>
            </a:r>
            <a:endParaRPr lang="en-CA" dirty="0"/>
          </a:p>
        </p:txBody>
      </p:sp>
    </p:spTree>
    <p:extLst>
      <p:ext uri="{BB962C8B-B14F-4D97-AF65-F5344CB8AC3E}">
        <p14:creationId xmlns:p14="http://schemas.microsoft.com/office/powerpoint/2010/main" val="36163039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bwMode="auto">
          <a:xfrm>
            <a:off x="179512" y="273348"/>
            <a:ext cx="5904656"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400" kern="0" dirty="0"/>
              <a:t>S </a:t>
            </a:r>
            <a:r>
              <a:rPr lang="en-US" sz="2400" kern="0" dirty="0">
                <a:sym typeface="Symbol" charset="2"/>
              </a:rPr>
              <a:t> if ‘</a:t>
            </a:r>
            <a:r>
              <a:rPr lang="en-US" sz="2400" b="1" kern="0" dirty="0">
                <a:sym typeface="Symbol" charset="2"/>
              </a:rPr>
              <a:t>(</a:t>
            </a:r>
            <a:r>
              <a:rPr lang="en-US" sz="2400" kern="0" dirty="0">
                <a:sym typeface="Symbol" charset="2"/>
              </a:rPr>
              <a:t>‘ B ’</a:t>
            </a:r>
            <a:r>
              <a:rPr lang="en-US" sz="2400" b="1" kern="0" dirty="0">
                <a:sym typeface="Symbol" charset="2"/>
              </a:rPr>
              <a:t>)</a:t>
            </a:r>
            <a:r>
              <a:rPr lang="en-US" sz="2400" kern="0" dirty="0">
                <a:sym typeface="Symbol" charset="2"/>
              </a:rPr>
              <a:t>’ M  block</a:t>
            </a:r>
          </a:p>
          <a:p>
            <a:pPr marL="0" indent="0" eaLnBrk="1" hangingPunct="1">
              <a:buNone/>
            </a:pPr>
            <a:r>
              <a:rPr lang="en-US" sz="2000" kern="0" dirty="0">
                <a:sym typeface="Symbol" charset="2"/>
              </a:rPr>
              <a:t>   {</a:t>
            </a:r>
            <a:r>
              <a:rPr lang="en-US" sz="2000" kern="0" dirty="0" err="1">
                <a:sym typeface="Symbol" charset="2"/>
              </a:rPr>
              <a:t>backpatch</a:t>
            </a:r>
            <a:r>
              <a:rPr lang="en-US" sz="2000" kern="0" dirty="0">
                <a:sym typeface="Symbol" charset="2"/>
              </a:rPr>
              <a:t>(</a:t>
            </a:r>
            <a:r>
              <a:rPr lang="en-US" sz="2000" kern="0" dirty="0" err="1">
                <a:sym typeface="Symbol" charset="2"/>
              </a:rPr>
              <a:t>B.truelist</a:t>
            </a:r>
            <a:r>
              <a:rPr lang="en-US" sz="2000" kern="0" dirty="0">
                <a:sym typeface="Symbol" charset="2"/>
              </a:rPr>
              <a:t>, </a:t>
            </a:r>
            <a:r>
              <a:rPr lang="en-US" sz="2000" kern="0" dirty="0" err="1">
                <a:sym typeface="Symbol" charset="2"/>
              </a:rPr>
              <a:t>M.instr</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backpatch</a:t>
            </a:r>
            <a:r>
              <a:rPr lang="en-US" sz="2000" kern="0" dirty="0">
                <a:sym typeface="Symbol" charset="2"/>
              </a:rPr>
              <a:t>(</a:t>
            </a:r>
            <a:r>
              <a:rPr lang="en-US" sz="2000" kern="0" dirty="0" err="1">
                <a:sym typeface="Symbol" charset="2"/>
              </a:rPr>
              <a:t>B.falselist</a:t>
            </a:r>
            <a:r>
              <a:rPr lang="en-US" sz="2000" kern="0" dirty="0">
                <a:sym typeface="Symbol" charset="2"/>
              </a:rPr>
              <a:t>, </a:t>
            </a:r>
            <a:r>
              <a:rPr lang="en-US" sz="2000" kern="0" dirty="0" err="1">
                <a:sym typeface="Symbol" charset="2"/>
              </a:rPr>
              <a:t>block.nextlist</a:t>
            </a:r>
            <a:r>
              <a:rPr lang="en-US" sz="2000" kern="0" dirty="0">
                <a:sym typeface="Symbol" charset="2"/>
              </a:rPr>
              <a:t>);</a:t>
            </a:r>
          </a:p>
          <a:p>
            <a:pPr marL="0" indent="0" eaLnBrk="1" hangingPunct="1">
              <a:buNone/>
            </a:pPr>
            <a:r>
              <a:rPr lang="en-US" sz="2000" kern="0" dirty="0">
                <a:sym typeface="Symbol" charset="2"/>
              </a:rPr>
              <a:t>    </a:t>
            </a:r>
            <a:r>
              <a:rPr lang="en-US" sz="2000" kern="0" dirty="0" err="1">
                <a:sym typeface="Symbol" charset="2"/>
              </a:rPr>
              <a:t>S.nextlist</a:t>
            </a:r>
            <a:r>
              <a:rPr lang="en-US" sz="2000" kern="0" dirty="0">
                <a:sym typeface="Symbol" charset="2"/>
              </a:rPr>
              <a:t> = merge(</a:t>
            </a:r>
            <a:r>
              <a:rPr lang="en-US" sz="2000" kern="0" dirty="0" err="1">
                <a:sym typeface="Symbol" charset="2"/>
              </a:rPr>
              <a:t>B.falselist</a:t>
            </a:r>
            <a:r>
              <a:rPr lang="en-US" sz="2000" kern="0" dirty="0">
                <a:sym typeface="Symbol" charset="2"/>
              </a:rPr>
              <a:t>, </a:t>
            </a:r>
            <a:r>
              <a:rPr lang="en-US" sz="2000" kern="0" dirty="0" err="1">
                <a:sym typeface="Symbol" charset="2"/>
              </a:rPr>
              <a:t>block.nextlist</a:t>
            </a:r>
            <a:r>
              <a:rPr lang="en-US" sz="2000" kern="0" dirty="0" smtClean="0">
                <a:sym typeface="Symbol" charset="2"/>
              </a:rPr>
              <a:t>);}</a:t>
            </a:r>
            <a:endParaRPr lang="en-US" sz="2000" kern="0" dirty="0" smtClean="0"/>
          </a:p>
          <a:p>
            <a:pPr eaLnBrk="1" hangingPunct="1"/>
            <a:r>
              <a:rPr lang="en-US" sz="2400" kern="0" dirty="0" smtClean="0"/>
              <a:t>B </a:t>
            </a:r>
            <a:r>
              <a:rPr lang="en-US" sz="2400" kern="0" dirty="0" smtClean="0">
                <a:sym typeface="Symbol" charset="2"/>
              </a:rPr>
              <a:t> B1 || M B2</a:t>
            </a:r>
          </a:p>
          <a:p>
            <a:pPr marL="0" indent="0" eaLnBrk="1" hangingPunct="1">
              <a:buNone/>
            </a:pPr>
            <a:r>
              <a:rPr lang="en-US" sz="2800" kern="0" dirty="0" smtClean="0">
                <a:sym typeface="Symbol" charset="2"/>
              </a:rPr>
              <a:t>   </a:t>
            </a:r>
            <a:r>
              <a:rPr lang="en-US" sz="2000" kern="0" dirty="0" smtClean="0">
                <a:sym typeface="Symbol" charset="2"/>
              </a:rPr>
              <a:t>{</a:t>
            </a:r>
            <a:r>
              <a:rPr lang="en-US" sz="2000" kern="0" dirty="0" err="1" smtClean="0">
                <a:sym typeface="Symbol" charset="2"/>
              </a:rPr>
              <a:t>backpatch</a:t>
            </a:r>
            <a:r>
              <a:rPr lang="en-US" sz="2000" kern="0" dirty="0" smtClean="0">
                <a:sym typeface="Symbol" charset="2"/>
              </a:rPr>
              <a:t>(B1.falselist, </a:t>
            </a:r>
            <a:r>
              <a:rPr lang="en-US" sz="2000" kern="0" dirty="0" err="1" smtClean="0">
                <a:sym typeface="Symbol" charset="2"/>
              </a:rPr>
              <a:t>M.instr</a:t>
            </a:r>
            <a:r>
              <a:rPr lang="en-US" sz="2000" kern="0" dirty="0" smtClean="0">
                <a:sym typeface="Symbol" charset="2"/>
              </a:rPr>
              <a:t>);</a:t>
            </a:r>
          </a:p>
          <a:p>
            <a:pPr marL="0" indent="0" eaLnBrk="1" hangingPunct="1">
              <a:buNone/>
            </a:pPr>
            <a:r>
              <a:rPr lang="en-US" sz="2000" kern="0" dirty="0" smtClean="0">
                <a:sym typeface="Symbol" charset="2"/>
              </a:rPr>
              <a:t>     </a:t>
            </a:r>
            <a:r>
              <a:rPr lang="en-US" sz="2000" kern="0" dirty="0" err="1" smtClean="0">
                <a:sym typeface="Symbol" charset="2"/>
              </a:rPr>
              <a:t>B.truelist</a:t>
            </a:r>
            <a:r>
              <a:rPr lang="en-US" sz="2000" kern="0" dirty="0" smtClean="0">
                <a:sym typeface="Symbol" charset="2"/>
              </a:rPr>
              <a:t> = merge(B1.truelist, B2.truelist);</a:t>
            </a:r>
          </a:p>
          <a:p>
            <a:pPr marL="0" indent="0" eaLnBrk="1" hangingPunct="1">
              <a:buNone/>
            </a:pPr>
            <a:r>
              <a:rPr lang="en-US" sz="2000" kern="0" dirty="0" smtClean="0">
                <a:sym typeface="Symbol" charset="2"/>
              </a:rPr>
              <a:t>    </a:t>
            </a:r>
            <a:r>
              <a:rPr lang="en-US" sz="2000" kern="0" dirty="0">
                <a:sym typeface="Symbol" charset="2"/>
              </a:rPr>
              <a:t> </a:t>
            </a:r>
            <a:r>
              <a:rPr lang="en-US" sz="2000" kern="0" dirty="0" err="1" smtClean="0">
                <a:sym typeface="Symbol" charset="2"/>
              </a:rPr>
              <a:t>B.falselist</a:t>
            </a:r>
            <a:r>
              <a:rPr lang="en-US" sz="2000" kern="0" dirty="0" smtClean="0">
                <a:sym typeface="Symbol" charset="2"/>
              </a:rPr>
              <a:t> = B2.falselist;}</a:t>
            </a:r>
          </a:p>
          <a:p>
            <a:pPr eaLnBrk="1" hangingPunct="1"/>
            <a:r>
              <a:rPr lang="en-US" sz="2400" kern="0" dirty="0" smtClean="0">
                <a:sym typeface="Symbol" charset="2"/>
              </a:rPr>
              <a:t>B</a:t>
            </a:r>
            <a:r>
              <a:rPr lang="en-US" sz="2400" kern="0" dirty="0" smtClean="0"/>
              <a:t> </a:t>
            </a:r>
            <a:r>
              <a:rPr lang="en-US" sz="2400" kern="0" dirty="0" smtClean="0">
                <a:sym typeface="Symbol" charset="2"/>
              </a:rPr>
              <a:t> E1 </a:t>
            </a:r>
            <a:r>
              <a:rPr lang="en-US" sz="2400" b="1" kern="0" dirty="0" err="1" smtClean="0">
                <a:sym typeface="Symbol" charset="2"/>
              </a:rPr>
              <a:t>rel</a:t>
            </a:r>
            <a:r>
              <a:rPr lang="en-US" sz="2400" kern="0" dirty="0" smtClean="0">
                <a:sym typeface="Symbol" charset="2"/>
              </a:rPr>
              <a:t> E2</a:t>
            </a:r>
          </a:p>
          <a:p>
            <a:pPr marL="0" indent="0" eaLnBrk="1" hangingPunct="1">
              <a:buNone/>
            </a:pPr>
            <a:r>
              <a:rPr lang="en-US" sz="2000" kern="0" dirty="0">
                <a:sym typeface="Symbol" charset="2"/>
              </a:rPr>
              <a:t> </a:t>
            </a:r>
            <a:r>
              <a:rPr lang="en-US" sz="2000" kern="0" dirty="0" smtClean="0">
                <a:sym typeface="Symbol" charset="2"/>
              </a:rPr>
              <a:t>   {</a:t>
            </a:r>
            <a:r>
              <a:rPr lang="en-US" sz="2000" kern="0" dirty="0" err="1" smtClean="0">
                <a:sym typeface="Symbol" charset="2"/>
              </a:rPr>
              <a:t>B.truelist</a:t>
            </a:r>
            <a:r>
              <a:rPr lang="en-US" sz="2000" kern="0" dirty="0" smtClean="0">
                <a:sym typeface="Symbol" charset="2"/>
              </a:rPr>
              <a:t> = </a:t>
            </a:r>
            <a:r>
              <a:rPr lang="en-US" sz="2000" kern="0" dirty="0" err="1" smtClean="0">
                <a:sym typeface="Symbol" charset="2"/>
              </a:rPr>
              <a:t>makelist</a:t>
            </a:r>
            <a:r>
              <a:rPr lang="en-US" sz="2000" kern="0" dirty="0" smtClean="0">
                <a:sym typeface="Symbol" charset="2"/>
              </a:rPr>
              <a:t>(</a:t>
            </a:r>
            <a:r>
              <a:rPr lang="en-US" sz="2000" kern="0" dirty="0" err="1" smtClean="0">
                <a:sym typeface="Symbol" charset="2"/>
              </a:rPr>
              <a:t>nextinstr</a:t>
            </a:r>
            <a:r>
              <a:rPr lang="en-US" sz="2000" kern="0" dirty="0" smtClean="0">
                <a:sym typeface="Symbol" charset="2"/>
              </a:rPr>
              <a:t>);</a:t>
            </a:r>
          </a:p>
          <a:p>
            <a:pPr marL="0" indent="0" eaLnBrk="1" hangingPunct="1">
              <a:buNone/>
            </a:pPr>
            <a:r>
              <a:rPr lang="en-US" sz="2000" kern="0" dirty="0" smtClean="0">
                <a:sym typeface="Symbol" charset="2"/>
              </a:rPr>
              <a:t>     </a:t>
            </a:r>
            <a:r>
              <a:rPr lang="en-US" sz="2000" kern="0" dirty="0" err="1" smtClean="0">
                <a:sym typeface="Symbol" charset="2"/>
              </a:rPr>
              <a:t>B.falselist</a:t>
            </a:r>
            <a:r>
              <a:rPr lang="en-US" sz="2000" kern="0" dirty="0" smtClean="0">
                <a:sym typeface="Symbol" charset="2"/>
              </a:rPr>
              <a:t> </a:t>
            </a:r>
            <a:r>
              <a:rPr lang="en-US" sz="2000" kern="0" dirty="0">
                <a:sym typeface="Symbol" charset="2"/>
              </a:rPr>
              <a:t>= </a:t>
            </a:r>
            <a:r>
              <a:rPr lang="en-US" sz="2000" kern="0" dirty="0" err="1" smtClean="0">
                <a:sym typeface="Symbol" charset="2"/>
              </a:rPr>
              <a:t>makelist</a:t>
            </a:r>
            <a:r>
              <a:rPr lang="en-US" sz="2000" kern="0" dirty="0" smtClean="0">
                <a:sym typeface="Symbol" charset="2"/>
              </a:rPr>
              <a:t>(nextinstr+1);</a:t>
            </a:r>
          </a:p>
          <a:p>
            <a:pPr marL="0" indent="0" eaLnBrk="1" hangingPunct="1">
              <a:buNone/>
            </a:pPr>
            <a:r>
              <a:rPr lang="en-US" sz="2000" kern="0" dirty="0" smtClean="0">
                <a:sym typeface="Symbol" charset="2"/>
              </a:rPr>
              <a:t>      print(‘if’  E1.addr  </a:t>
            </a:r>
            <a:r>
              <a:rPr lang="en-US" sz="2000" b="1" kern="0" dirty="0" err="1" smtClean="0">
                <a:sym typeface="Symbol" charset="2"/>
              </a:rPr>
              <a:t>rel</a:t>
            </a:r>
            <a:r>
              <a:rPr lang="en-US" sz="2000" kern="0" dirty="0" err="1" smtClean="0">
                <a:sym typeface="Symbol" charset="2"/>
              </a:rPr>
              <a:t>.op</a:t>
            </a:r>
            <a:r>
              <a:rPr lang="en-US" sz="2000" kern="0" dirty="0" smtClean="0">
                <a:sym typeface="Symbol" charset="2"/>
              </a:rPr>
              <a:t>  </a:t>
            </a:r>
          </a:p>
          <a:p>
            <a:pPr marL="0" indent="0" eaLnBrk="1" hangingPunct="1">
              <a:buNone/>
            </a:pPr>
            <a:r>
              <a:rPr lang="en-US" sz="2000" kern="0" dirty="0">
                <a:sym typeface="Symbol" charset="2"/>
              </a:rPr>
              <a:t> </a:t>
            </a:r>
            <a:r>
              <a:rPr lang="en-US" sz="2000" kern="0" dirty="0" smtClean="0">
                <a:sym typeface="Symbol" charset="2"/>
              </a:rPr>
              <a:t>                       E2.addr  ‘</a:t>
            </a:r>
            <a:r>
              <a:rPr lang="en-US" sz="2000" kern="0" dirty="0" err="1" smtClean="0">
                <a:sym typeface="Symbol" charset="2"/>
              </a:rPr>
              <a:t>goto</a:t>
            </a:r>
            <a:r>
              <a:rPr lang="en-US" sz="2000" kern="0" dirty="0" smtClean="0">
                <a:sym typeface="Symbol" charset="2"/>
              </a:rPr>
              <a:t> –’);</a:t>
            </a:r>
          </a:p>
          <a:p>
            <a:pPr marL="0" indent="0" eaLnBrk="1" hangingPunct="1">
              <a:buNone/>
            </a:pPr>
            <a:r>
              <a:rPr lang="en-US" sz="2000" kern="0" dirty="0" smtClean="0">
                <a:sym typeface="Symbol" charset="2"/>
              </a:rPr>
              <a:t>      </a:t>
            </a:r>
            <a:r>
              <a:rPr lang="en-US" sz="2000" kern="0" dirty="0">
                <a:sym typeface="Symbol" charset="2"/>
              </a:rPr>
              <a:t>print(‘</a:t>
            </a:r>
            <a:r>
              <a:rPr lang="en-US" sz="2000" kern="0" dirty="0" err="1">
                <a:sym typeface="Symbol" charset="2"/>
              </a:rPr>
              <a:t>goto</a:t>
            </a:r>
            <a:r>
              <a:rPr lang="en-US" sz="2000" kern="0" dirty="0">
                <a:sym typeface="Symbol" charset="2"/>
              </a:rPr>
              <a:t> –’);</a:t>
            </a:r>
            <a:endParaRPr lang="en-US" sz="2000" kern="0" dirty="0" smtClean="0">
              <a:sym typeface="Symbol" charset="2"/>
            </a:endParaRPr>
          </a:p>
          <a:p>
            <a:pPr eaLnBrk="1" hangingPunct="1"/>
            <a:r>
              <a:rPr lang="en-US" sz="2400" kern="0" dirty="0" smtClean="0">
                <a:sym typeface="Symbol" charset="2"/>
              </a:rPr>
              <a:t>M  </a:t>
            </a:r>
            <a:r>
              <a:rPr lang="en-US" sz="2000" kern="0" dirty="0" smtClean="0">
                <a:sym typeface="Symbol" charset="2"/>
              </a:rPr>
              <a:t>       {</a:t>
            </a:r>
            <a:r>
              <a:rPr lang="en-US" sz="2000" kern="0" dirty="0" err="1" smtClean="0">
                <a:sym typeface="Symbol" charset="2"/>
              </a:rPr>
              <a:t>M.instr</a:t>
            </a:r>
            <a:r>
              <a:rPr lang="en-US" sz="2000" kern="0" dirty="0" smtClean="0">
                <a:sym typeface="Symbol" charset="2"/>
              </a:rPr>
              <a:t> = </a:t>
            </a:r>
            <a:r>
              <a:rPr lang="en-US" sz="2000" kern="0" dirty="0" err="1" smtClean="0">
                <a:sym typeface="Symbol" charset="2"/>
              </a:rPr>
              <a:t>nextinstr</a:t>
            </a:r>
            <a:r>
              <a:rPr lang="en-US" sz="2000" kern="0" dirty="0" smtClean="0">
                <a:sym typeface="Symbol" charset="2"/>
              </a:rPr>
              <a:t>;}</a:t>
            </a:r>
            <a:endParaRPr lang="en-US" sz="2000" kern="0" dirty="0">
              <a:sym typeface="Symbol" charset="2"/>
            </a:endParaRPr>
          </a:p>
        </p:txBody>
      </p:sp>
      <p:sp>
        <p:nvSpPr>
          <p:cNvPr id="7" name="Rectangle 4"/>
          <p:cNvSpPr txBox="1">
            <a:spLocks noChangeArrowheads="1"/>
          </p:cNvSpPr>
          <p:nvPr/>
        </p:nvSpPr>
        <p:spPr bwMode="auto">
          <a:xfrm>
            <a:off x="5508104" y="260648"/>
            <a:ext cx="3312368" cy="30346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r>
              <a:rPr lang="en-US" altLang="en-US" sz="2400" dirty="0"/>
              <a:t>If </a:t>
            </a:r>
            <a:r>
              <a:rPr lang="en-US" altLang="en-US" sz="2400" dirty="0" smtClean="0"/>
              <a:t>(a &lt; b || </a:t>
            </a:r>
            <a:r>
              <a:rPr lang="en-US" altLang="en-US" sz="2400" dirty="0" err="1" smtClean="0"/>
              <a:t>i</a:t>
            </a:r>
            <a:r>
              <a:rPr lang="en-US" altLang="en-US" sz="2400" dirty="0" smtClean="0"/>
              <a:t> &lt; n)  {</a:t>
            </a:r>
            <a:r>
              <a:rPr lang="en-US" altLang="en-US" sz="2400" dirty="0" err="1" smtClean="0"/>
              <a:t>i</a:t>
            </a:r>
            <a:r>
              <a:rPr lang="en-US" altLang="en-US" sz="2400" dirty="0" smtClean="0"/>
              <a:t> = i+1;}</a:t>
            </a:r>
            <a:endParaRPr lang="en-US" altLang="en-US" sz="2400" dirty="0"/>
          </a:p>
          <a:p>
            <a:pPr eaLnBrk="1" hangingPunct="1"/>
            <a:r>
              <a:rPr lang="en-US" sz="2400" kern="0" dirty="0" smtClean="0">
                <a:sym typeface="Symbol" charset="2"/>
              </a:rPr>
              <a:t>101: …</a:t>
            </a:r>
          </a:p>
          <a:p>
            <a:pPr eaLnBrk="1" hangingPunct="1"/>
            <a:r>
              <a:rPr lang="en-US" sz="2400" kern="0" dirty="0" smtClean="0">
                <a:sym typeface="Symbol" charset="2"/>
              </a:rPr>
              <a:t>102:  if a &lt; b </a:t>
            </a:r>
            <a:r>
              <a:rPr lang="en-US" sz="2400" kern="0" dirty="0" err="1" smtClean="0">
                <a:sym typeface="Symbol" charset="2"/>
              </a:rPr>
              <a:t>goto</a:t>
            </a:r>
            <a:r>
              <a:rPr lang="en-US" sz="2400" kern="0" dirty="0" smtClean="0">
                <a:sym typeface="Symbol" charset="2"/>
              </a:rPr>
              <a:t> –</a:t>
            </a:r>
          </a:p>
          <a:p>
            <a:pPr eaLnBrk="1" hangingPunct="1"/>
            <a:r>
              <a:rPr lang="en-US" sz="2400" kern="0" dirty="0" smtClean="0">
                <a:sym typeface="Symbol" charset="2"/>
              </a:rPr>
              <a:t>103:  </a:t>
            </a:r>
            <a:r>
              <a:rPr lang="en-US" sz="2400" kern="0" dirty="0" err="1" smtClean="0">
                <a:sym typeface="Symbol" charset="2"/>
              </a:rPr>
              <a:t>goto</a:t>
            </a:r>
            <a:r>
              <a:rPr lang="en-US" sz="2400" kern="0" dirty="0" smtClean="0">
                <a:sym typeface="Symbol" charset="2"/>
              </a:rPr>
              <a:t> 104</a:t>
            </a:r>
          </a:p>
          <a:p>
            <a:pPr eaLnBrk="1" hangingPunct="1"/>
            <a:r>
              <a:rPr lang="en-US" sz="2400" kern="0" dirty="0" smtClean="0">
                <a:sym typeface="Symbol" charset="2"/>
              </a:rPr>
              <a:t>104:  </a:t>
            </a:r>
            <a:r>
              <a:rPr lang="en-US" sz="2400" kern="0" dirty="0">
                <a:sym typeface="Symbol" charset="2"/>
              </a:rPr>
              <a:t>if </a:t>
            </a:r>
            <a:r>
              <a:rPr lang="en-US" sz="2400" kern="0" dirty="0" err="1" smtClean="0">
                <a:sym typeface="Symbol" charset="2"/>
              </a:rPr>
              <a:t>i</a:t>
            </a:r>
            <a:r>
              <a:rPr lang="en-US" sz="2400" kern="0" dirty="0" smtClean="0">
                <a:sym typeface="Symbol" charset="2"/>
              </a:rPr>
              <a:t> </a:t>
            </a:r>
            <a:r>
              <a:rPr lang="en-US" sz="2400" kern="0" dirty="0">
                <a:sym typeface="Symbol" charset="2"/>
              </a:rPr>
              <a:t>&lt; </a:t>
            </a:r>
            <a:r>
              <a:rPr lang="en-US" sz="2400" kern="0" dirty="0" smtClean="0">
                <a:sym typeface="Symbol" charset="2"/>
              </a:rPr>
              <a:t>n </a:t>
            </a:r>
            <a:r>
              <a:rPr lang="en-US" sz="2400" kern="0" dirty="0" err="1">
                <a:sym typeface="Symbol" charset="2"/>
              </a:rPr>
              <a:t>goto</a:t>
            </a:r>
            <a:r>
              <a:rPr lang="en-US" sz="2400" kern="0" dirty="0">
                <a:sym typeface="Symbol" charset="2"/>
              </a:rPr>
              <a:t> –</a:t>
            </a:r>
          </a:p>
          <a:p>
            <a:pPr eaLnBrk="1" hangingPunct="1"/>
            <a:r>
              <a:rPr lang="en-US" sz="2400" kern="0" dirty="0" smtClean="0">
                <a:sym typeface="Symbol" charset="2"/>
              </a:rPr>
              <a:t>105:  </a:t>
            </a:r>
            <a:r>
              <a:rPr lang="en-US" sz="2400" kern="0" dirty="0" err="1">
                <a:sym typeface="Symbol" charset="2"/>
              </a:rPr>
              <a:t>goto</a:t>
            </a:r>
            <a:r>
              <a:rPr lang="en-US" sz="2400" kern="0" dirty="0">
                <a:sym typeface="Symbol" charset="2"/>
              </a:rPr>
              <a:t> –</a:t>
            </a:r>
            <a:endParaRPr lang="en-US" sz="2400" kern="0" dirty="0" smtClean="0">
              <a:sym typeface="Symbol" charset="2"/>
            </a:endParaRPr>
          </a:p>
          <a:p>
            <a:pPr eaLnBrk="1" hangingPunct="1"/>
            <a:r>
              <a:rPr lang="en-US" sz="2400" kern="0" dirty="0" smtClean="0">
                <a:sym typeface="Symbol" charset="2"/>
              </a:rPr>
              <a:t>106:  t1 = 1</a:t>
            </a:r>
          </a:p>
          <a:p>
            <a:pPr eaLnBrk="1" hangingPunct="1"/>
            <a:r>
              <a:rPr lang="en-US" sz="2400" kern="0" dirty="0" smtClean="0">
                <a:sym typeface="Symbol" charset="2"/>
              </a:rPr>
              <a:t>107:  t2 = i+t1</a:t>
            </a:r>
          </a:p>
          <a:p>
            <a:pPr eaLnBrk="1" hangingPunct="1"/>
            <a:r>
              <a:rPr lang="en-US" sz="2400" kern="0" dirty="0" smtClean="0">
                <a:sym typeface="Symbol" charset="2"/>
              </a:rPr>
              <a:t>108:  </a:t>
            </a:r>
            <a:r>
              <a:rPr lang="en-US" sz="2400" kern="0" dirty="0" err="1" smtClean="0">
                <a:sym typeface="Symbol" charset="2"/>
              </a:rPr>
              <a:t>i</a:t>
            </a:r>
            <a:r>
              <a:rPr lang="en-US" sz="2400" kern="0" dirty="0" smtClean="0">
                <a:sym typeface="Symbol" charset="2"/>
              </a:rPr>
              <a:t> = t2</a:t>
            </a:r>
          </a:p>
          <a:p>
            <a:pPr eaLnBrk="1" hangingPunct="1"/>
            <a:r>
              <a:rPr lang="en-US" sz="2400" kern="0" dirty="0" smtClean="0">
                <a:sym typeface="Symbol" charset="2"/>
              </a:rPr>
              <a:t>109: </a:t>
            </a:r>
            <a:endParaRPr lang="en-US" sz="2400" kern="0" dirty="0">
              <a:sym typeface="Symbol" charset="2"/>
            </a:endParaRPr>
          </a:p>
        </p:txBody>
      </p:sp>
      <p:sp>
        <p:nvSpPr>
          <p:cNvPr id="11" name="Rectangle 10"/>
          <p:cNvSpPr/>
          <p:nvPr/>
        </p:nvSpPr>
        <p:spPr>
          <a:xfrm>
            <a:off x="3817504" y="4833734"/>
            <a:ext cx="5160387" cy="2123658"/>
          </a:xfrm>
          <a:prstGeom prst="rect">
            <a:avLst/>
          </a:prstGeom>
        </p:spPr>
        <p:txBody>
          <a:bodyPr wrap="none">
            <a:spAutoFit/>
          </a:bodyPr>
          <a:lstStyle/>
          <a:p>
            <a:pPr lvl="1"/>
            <a:r>
              <a:rPr lang="en-US" sz="2200" dirty="0" err="1" smtClean="0">
                <a:solidFill>
                  <a:schemeClr val="accent2"/>
                </a:solidFill>
              </a:rPr>
              <a:t>B.truelist</a:t>
            </a:r>
            <a:r>
              <a:rPr lang="en-US" sz="2200" dirty="0" smtClean="0">
                <a:solidFill>
                  <a:schemeClr val="accent2"/>
                </a:solidFill>
              </a:rPr>
              <a:t>={102,104}, </a:t>
            </a:r>
            <a:r>
              <a:rPr lang="en-US" sz="2200" dirty="0" err="1" smtClean="0">
                <a:solidFill>
                  <a:schemeClr val="accent2"/>
                </a:solidFill>
              </a:rPr>
              <a:t>B.falselist</a:t>
            </a:r>
            <a:r>
              <a:rPr lang="en-US" sz="2200" dirty="0" smtClean="0">
                <a:solidFill>
                  <a:schemeClr val="accent2"/>
                </a:solidFill>
              </a:rPr>
              <a:t>={105}</a:t>
            </a:r>
          </a:p>
          <a:p>
            <a:pPr lvl="1"/>
            <a:r>
              <a:rPr lang="en-US" sz="2200" dirty="0" err="1">
                <a:solidFill>
                  <a:schemeClr val="accent2"/>
                </a:solidFill>
              </a:rPr>
              <a:t>M.instr</a:t>
            </a:r>
            <a:r>
              <a:rPr lang="en-US" sz="2200" dirty="0">
                <a:solidFill>
                  <a:schemeClr val="accent2"/>
                </a:solidFill>
              </a:rPr>
              <a:t> = </a:t>
            </a:r>
            <a:r>
              <a:rPr lang="en-US" sz="2200" dirty="0" smtClean="0">
                <a:solidFill>
                  <a:schemeClr val="accent2"/>
                </a:solidFill>
              </a:rPr>
              <a:t>106</a:t>
            </a:r>
          </a:p>
          <a:p>
            <a:pPr lvl="1"/>
            <a:r>
              <a:rPr lang="en-US" sz="2200" dirty="0" err="1">
                <a:solidFill>
                  <a:schemeClr val="accent2"/>
                </a:solidFill>
              </a:rPr>
              <a:t>backpatch</a:t>
            </a:r>
            <a:r>
              <a:rPr lang="en-US" sz="2200" dirty="0">
                <a:solidFill>
                  <a:schemeClr val="accent2"/>
                </a:solidFill>
              </a:rPr>
              <a:t>({</a:t>
            </a:r>
            <a:r>
              <a:rPr lang="en-US" sz="2200" dirty="0" smtClean="0">
                <a:solidFill>
                  <a:schemeClr val="accent2"/>
                </a:solidFill>
              </a:rPr>
              <a:t>102,104}, 106)</a:t>
            </a:r>
            <a:endParaRPr lang="en-US" sz="2200" dirty="0">
              <a:solidFill>
                <a:schemeClr val="accent2"/>
              </a:solidFill>
            </a:endParaRPr>
          </a:p>
          <a:p>
            <a:pPr lvl="1"/>
            <a:r>
              <a:rPr lang="en-US" sz="2200" dirty="0" err="1" smtClean="0">
                <a:solidFill>
                  <a:schemeClr val="accent2"/>
                </a:solidFill>
              </a:rPr>
              <a:t>S.nextlist</a:t>
            </a:r>
            <a:r>
              <a:rPr lang="en-US" sz="2200" dirty="0">
                <a:solidFill>
                  <a:schemeClr val="accent2"/>
                </a:solidFill>
              </a:rPr>
              <a:t>={</a:t>
            </a:r>
            <a:r>
              <a:rPr lang="en-US" sz="2200" dirty="0" smtClean="0">
                <a:solidFill>
                  <a:schemeClr val="accent2"/>
                </a:solidFill>
              </a:rPr>
              <a:t>105}</a:t>
            </a:r>
            <a:endParaRPr lang="en-US" sz="2200" dirty="0">
              <a:solidFill>
                <a:schemeClr val="accent2"/>
              </a:solidFill>
            </a:endParaRPr>
          </a:p>
          <a:p>
            <a:pPr lvl="1"/>
            <a:endParaRPr lang="en-US" sz="2200" dirty="0" smtClean="0">
              <a:solidFill>
                <a:schemeClr val="accent2"/>
              </a:solidFill>
            </a:endParaRPr>
          </a:p>
          <a:p>
            <a:pPr lvl="1"/>
            <a:endParaRPr lang="en-US" sz="2200" dirty="0">
              <a:solidFill>
                <a:schemeClr val="accent2"/>
              </a:solidFill>
            </a:endParaRPr>
          </a:p>
        </p:txBody>
      </p:sp>
      <p:sp>
        <p:nvSpPr>
          <p:cNvPr id="8" name="Rectangle 7"/>
          <p:cNvSpPr/>
          <p:nvPr/>
        </p:nvSpPr>
        <p:spPr>
          <a:xfrm>
            <a:off x="8102133" y="1124744"/>
            <a:ext cx="646331" cy="461665"/>
          </a:xfrm>
          <a:prstGeom prst="rect">
            <a:avLst/>
          </a:prstGeom>
        </p:spPr>
        <p:txBody>
          <a:bodyPr wrap="none">
            <a:spAutoFit/>
          </a:bodyPr>
          <a:lstStyle/>
          <a:p>
            <a:r>
              <a:rPr lang="en-US" dirty="0" smtClean="0">
                <a:solidFill>
                  <a:schemeClr val="accent2"/>
                </a:solidFill>
              </a:rPr>
              <a:t>106</a:t>
            </a:r>
            <a:endParaRPr lang="en-CA" dirty="0"/>
          </a:p>
        </p:txBody>
      </p:sp>
      <p:sp>
        <p:nvSpPr>
          <p:cNvPr id="9" name="Rectangle 8"/>
          <p:cNvSpPr/>
          <p:nvPr/>
        </p:nvSpPr>
        <p:spPr>
          <a:xfrm>
            <a:off x="8028384" y="1959223"/>
            <a:ext cx="646331" cy="461665"/>
          </a:xfrm>
          <a:prstGeom prst="rect">
            <a:avLst/>
          </a:prstGeom>
        </p:spPr>
        <p:txBody>
          <a:bodyPr wrap="none">
            <a:spAutoFit/>
          </a:bodyPr>
          <a:lstStyle/>
          <a:p>
            <a:r>
              <a:rPr lang="en-US" dirty="0" smtClean="0">
                <a:solidFill>
                  <a:schemeClr val="accent2"/>
                </a:solidFill>
              </a:rPr>
              <a:t>106</a:t>
            </a:r>
            <a:endParaRPr lang="en-CA" dirty="0"/>
          </a:p>
        </p:txBody>
      </p:sp>
    </p:spTree>
    <p:extLst>
      <p:ext uri="{BB962C8B-B14F-4D97-AF65-F5344CB8AC3E}">
        <p14:creationId xmlns:p14="http://schemas.microsoft.com/office/powerpoint/2010/main" val="29520970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Array Elements</a:t>
            </a:r>
          </a:p>
        </p:txBody>
      </p:sp>
      <p:sp>
        <p:nvSpPr>
          <p:cNvPr id="166915" name="Rectangle 3"/>
          <p:cNvSpPr>
            <a:spLocks noGrp="1" noChangeArrowheads="1"/>
          </p:cNvSpPr>
          <p:nvPr>
            <p:ph type="body" idx="1"/>
          </p:nvPr>
        </p:nvSpPr>
        <p:spPr/>
        <p:txBody>
          <a:bodyPr/>
          <a:lstStyle/>
          <a:p>
            <a:pPr>
              <a:lnSpc>
                <a:spcPct val="90000"/>
              </a:lnSpc>
            </a:pPr>
            <a:r>
              <a:rPr lang="en-US"/>
              <a:t>Array elements are numbered </a:t>
            </a:r>
            <a:r>
              <a:rPr lang="en-US" i="1"/>
              <a:t>0, ..., n-1</a:t>
            </a:r>
            <a:endParaRPr lang="en-US"/>
          </a:p>
          <a:p>
            <a:pPr>
              <a:lnSpc>
                <a:spcPct val="90000"/>
              </a:lnSpc>
            </a:pPr>
            <a:r>
              <a:rPr lang="en-US"/>
              <a:t>Let </a:t>
            </a:r>
            <a:r>
              <a:rPr lang="en-US" i="1"/>
              <a:t>w</a:t>
            </a:r>
            <a:r>
              <a:rPr lang="en-US"/>
              <a:t> be the width of each array element</a:t>
            </a:r>
          </a:p>
          <a:p>
            <a:pPr>
              <a:lnSpc>
                <a:spcPct val="90000"/>
              </a:lnSpc>
            </a:pPr>
            <a:r>
              <a:rPr lang="en-US"/>
              <a:t>Let </a:t>
            </a:r>
            <a:r>
              <a:rPr lang="en-US" i="1"/>
              <a:t>base</a:t>
            </a:r>
            <a:r>
              <a:rPr lang="en-US"/>
              <a:t> be the address of the storage allocated for the array</a:t>
            </a:r>
          </a:p>
          <a:p>
            <a:pPr>
              <a:lnSpc>
                <a:spcPct val="90000"/>
              </a:lnSpc>
            </a:pPr>
            <a:r>
              <a:rPr lang="en-US"/>
              <a:t>Then the </a:t>
            </a:r>
            <a:r>
              <a:rPr lang="en-US" i="1"/>
              <a:t>i</a:t>
            </a:r>
            <a:r>
              <a:rPr lang="en-US" baseline="30000"/>
              <a:t>th</a:t>
            </a:r>
            <a:r>
              <a:rPr lang="en-US"/>
              <a:t> element </a:t>
            </a:r>
            <a:r>
              <a:rPr lang="en-US" i="1"/>
              <a:t>A[i]</a:t>
            </a:r>
            <a:r>
              <a:rPr lang="en-US"/>
              <a:t> begins in location </a:t>
            </a:r>
            <a:r>
              <a:rPr lang="en-US" i="1"/>
              <a:t>base+i*w</a:t>
            </a:r>
          </a:p>
          <a:p>
            <a:pPr>
              <a:lnSpc>
                <a:spcPct val="90000"/>
              </a:lnSpc>
            </a:pPr>
            <a:r>
              <a:rPr lang="en-US"/>
              <a:t>The element </a:t>
            </a:r>
            <a:r>
              <a:rPr lang="en-US" i="1"/>
              <a:t>A[i][j]</a:t>
            </a:r>
            <a:r>
              <a:rPr lang="en-US"/>
              <a:t> with </a:t>
            </a:r>
            <a:r>
              <a:rPr lang="en-US" i="1"/>
              <a:t>n</a:t>
            </a:r>
            <a:r>
              <a:rPr lang="en-US"/>
              <a:t> elements in the 2nd dimension begins at: </a:t>
            </a:r>
            <a:r>
              <a:rPr lang="en-US" i="1"/>
              <a:t>base+(i*n+j)*w</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6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body" sz="half" idx="4294967295"/>
          </p:nvPr>
        </p:nvSpPr>
        <p:spPr>
          <a:xfrm>
            <a:off x="381000" y="1143000"/>
            <a:ext cx="4343400" cy="5334000"/>
          </a:xfrm>
        </p:spPr>
        <p:txBody>
          <a:bodyPr/>
          <a:lstStyle/>
          <a:p>
            <a:pPr>
              <a:buFontTx/>
              <a:buNone/>
            </a:pPr>
            <a:r>
              <a:rPr lang="en-US" sz="1800" b="1" dirty="0"/>
              <a:t>foo:</a:t>
            </a:r>
          </a:p>
          <a:p>
            <a:pPr>
              <a:buFontTx/>
              <a:buNone/>
            </a:pPr>
            <a:r>
              <a:rPr lang="en-US" sz="1800" b="1" dirty="0"/>
              <a:t> </a:t>
            </a:r>
            <a:r>
              <a:rPr lang="en-US" sz="1800" b="1" dirty="0" smtClean="0"/>
              <a:t>     t0 </a:t>
            </a:r>
            <a:r>
              <a:rPr lang="en-US" sz="1800" b="1" dirty="0"/>
              <a:t>= 1</a:t>
            </a:r>
          </a:p>
          <a:p>
            <a:pPr>
              <a:buFontTx/>
              <a:buNone/>
            </a:pPr>
            <a:r>
              <a:rPr lang="en-US" sz="1800" b="1" dirty="0"/>
              <a:t>      t1 = 4</a:t>
            </a:r>
          </a:p>
          <a:p>
            <a:pPr>
              <a:buFontTx/>
              <a:buNone/>
            </a:pPr>
            <a:r>
              <a:rPr lang="en-US" sz="1800" b="1" dirty="0"/>
              <a:t>      t2 = t1 * t0</a:t>
            </a:r>
          </a:p>
          <a:p>
            <a:pPr>
              <a:buFontTx/>
              <a:buNone/>
            </a:pPr>
            <a:r>
              <a:rPr lang="en-US" sz="1800" b="1" dirty="0"/>
              <a:t>      </a:t>
            </a:r>
            <a:r>
              <a:rPr lang="en-US" sz="1800" b="1" dirty="0">
                <a:solidFill>
                  <a:srgbClr val="990000"/>
                </a:solidFill>
              </a:rPr>
              <a:t>t3 = </a:t>
            </a:r>
            <a:r>
              <a:rPr lang="en-US" sz="1800" b="1" dirty="0" err="1">
                <a:solidFill>
                  <a:srgbClr val="990000"/>
                </a:solidFill>
              </a:rPr>
              <a:t>arr</a:t>
            </a:r>
            <a:r>
              <a:rPr lang="en-US" sz="1800" b="1" dirty="0">
                <a:solidFill>
                  <a:srgbClr val="990000"/>
                </a:solidFill>
              </a:rPr>
              <a:t> + t2</a:t>
            </a:r>
          </a:p>
          <a:p>
            <a:pPr>
              <a:buFontTx/>
              <a:buNone/>
            </a:pPr>
            <a:r>
              <a:rPr lang="en-US" sz="1800" b="1" dirty="0"/>
              <a:t>      </a:t>
            </a:r>
            <a:r>
              <a:rPr lang="en-US" sz="1800" b="1" dirty="0">
                <a:solidFill>
                  <a:srgbClr val="990000"/>
                </a:solidFill>
              </a:rPr>
              <a:t>t4 = *(t3)</a:t>
            </a:r>
          </a:p>
          <a:p>
            <a:pPr>
              <a:buFontTx/>
              <a:buNone/>
            </a:pPr>
            <a:r>
              <a:rPr lang="en-US" sz="1800" b="1" dirty="0"/>
              <a:t>      t5 = 0</a:t>
            </a:r>
          </a:p>
          <a:p>
            <a:pPr>
              <a:buFontTx/>
              <a:buNone/>
            </a:pPr>
            <a:r>
              <a:rPr lang="en-US" sz="1800" b="1" dirty="0"/>
              <a:t>      t6 = 4</a:t>
            </a:r>
          </a:p>
          <a:p>
            <a:pPr>
              <a:buFontTx/>
              <a:buNone/>
            </a:pPr>
            <a:r>
              <a:rPr lang="en-US" sz="1800" b="1" dirty="0"/>
              <a:t>      t7 = t6 * t5</a:t>
            </a:r>
          </a:p>
          <a:p>
            <a:pPr>
              <a:buFontTx/>
              <a:buNone/>
            </a:pPr>
            <a:r>
              <a:rPr lang="en-US" sz="1800" b="1" dirty="0"/>
              <a:t>      t8 = </a:t>
            </a:r>
            <a:r>
              <a:rPr lang="en-US" sz="1800" b="1" dirty="0" err="1"/>
              <a:t>arr</a:t>
            </a:r>
            <a:r>
              <a:rPr lang="en-US" sz="1800" b="1" dirty="0"/>
              <a:t> + t7</a:t>
            </a:r>
          </a:p>
          <a:p>
            <a:pPr>
              <a:buFontTx/>
              <a:buNone/>
            </a:pPr>
            <a:r>
              <a:rPr lang="en-US" sz="1800" b="1" dirty="0"/>
              <a:t>      t9 = *(t8)</a:t>
            </a:r>
          </a:p>
          <a:p>
            <a:pPr>
              <a:buFontTx/>
              <a:buNone/>
            </a:pPr>
            <a:r>
              <a:rPr lang="en-US" sz="1800" b="1" dirty="0"/>
              <a:t>      t10 = 2</a:t>
            </a:r>
          </a:p>
          <a:p>
            <a:pPr>
              <a:buFontTx/>
              <a:buNone/>
            </a:pPr>
            <a:r>
              <a:rPr lang="en-US" sz="1800" b="1" dirty="0"/>
              <a:t>      t11 = t9 * t10</a:t>
            </a:r>
          </a:p>
          <a:p>
            <a:pPr>
              <a:buFontTx/>
              <a:buNone/>
            </a:pPr>
            <a:r>
              <a:rPr lang="en-US" sz="1800" b="1" dirty="0"/>
              <a:t>      </a:t>
            </a:r>
            <a:r>
              <a:rPr lang="en-US" sz="1800" b="1" dirty="0">
                <a:solidFill>
                  <a:srgbClr val="990000"/>
                </a:solidFill>
              </a:rPr>
              <a:t>t4 = t11</a:t>
            </a:r>
            <a:endParaRPr lang="en-US" sz="1800" b="1" dirty="0"/>
          </a:p>
        </p:txBody>
      </p:sp>
      <p:sp>
        <p:nvSpPr>
          <p:cNvPr id="160771" name="Rectangle 3"/>
          <p:cNvSpPr>
            <a:spLocks noGrp="1" noChangeArrowheads="1"/>
          </p:cNvSpPr>
          <p:nvPr>
            <p:ph type="body" sz="half" idx="4294967295"/>
          </p:nvPr>
        </p:nvSpPr>
        <p:spPr>
          <a:xfrm>
            <a:off x="4724400" y="1143000"/>
            <a:ext cx="3733800" cy="4953000"/>
          </a:xfrm>
        </p:spPr>
        <p:txBody>
          <a:bodyPr/>
          <a:lstStyle/>
          <a:p>
            <a:pPr>
              <a:buFontTx/>
              <a:buNone/>
            </a:pPr>
            <a:r>
              <a:rPr lang="en-US" sz="1800" b="1"/>
              <a:t>foo:</a:t>
            </a:r>
          </a:p>
          <a:p>
            <a:pPr>
              <a:buFontTx/>
              <a:buNone/>
            </a:pPr>
            <a:r>
              <a:rPr lang="en-US" sz="1800" b="1"/>
              <a:t>      t0 = 1</a:t>
            </a:r>
          </a:p>
          <a:p>
            <a:pPr>
              <a:buFontTx/>
              <a:buNone/>
            </a:pPr>
            <a:r>
              <a:rPr lang="en-US" sz="1800" b="1"/>
              <a:t>      t1 = 4</a:t>
            </a:r>
          </a:p>
          <a:p>
            <a:pPr>
              <a:buFontTx/>
              <a:buNone/>
            </a:pPr>
            <a:r>
              <a:rPr lang="en-US" sz="1800" b="1"/>
              <a:t>      t2 = t1 * t0</a:t>
            </a:r>
          </a:p>
          <a:p>
            <a:pPr>
              <a:buFontTx/>
              <a:buNone/>
            </a:pPr>
            <a:r>
              <a:rPr lang="en-US" sz="1800" b="1"/>
              <a:t>      </a:t>
            </a:r>
            <a:r>
              <a:rPr lang="en-US" sz="1800" b="1">
                <a:solidFill>
                  <a:srgbClr val="990000"/>
                </a:solidFill>
              </a:rPr>
              <a:t>t3 = arr + t2</a:t>
            </a:r>
          </a:p>
          <a:p>
            <a:pPr>
              <a:buFontTx/>
              <a:buNone/>
            </a:pPr>
            <a:r>
              <a:rPr lang="en-US" sz="1800" b="1"/>
              <a:t>      t4 = 0</a:t>
            </a:r>
          </a:p>
          <a:p>
            <a:pPr>
              <a:buFontTx/>
              <a:buNone/>
            </a:pPr>
            <a:r>
              <a:rPr lang="en-US" sz="1800" b="1"/>
              <a:t>      t5 = 4</a:t>
            </a:r>
          </a:p>
          <a:p>
            <a:pPr>
              <a:buFontTx/>
              <a:buNone/>
            </a:pPr>
            <a:r>
              <a:rPr lang="en-US" sz="1800" b="1"/>
              <a:t>      t6 = t5 * t4</a:t>
            </a:r>
          </a:p>
          <a:p>
            <a:pPr>
              <a:buFontTx/>
              <a:buNone/>
            </a:pPr>
            <a:r>
              <a:rPr lang="en-US" sz="1800" b="1"/>
              <a:t>      t7 = arr + t6</a:t>
            </a:r>
          </a:p>
          <a:p>
            <a:pPr>
              <a:buFontTx/>
              <a:buNone/>
            </a:pPr>
            <a:r>
              <a:rPr lang="en-US" sz="1800" b="1"/>
              <a:t>      t8 = *(t7)</a:t>
            </a:r>
          </a:p>
          <a:p>
            <a:pPr>
              <a:buFontTx/>
              <a:buNone/>
            </a:pPr>
            <a:r>
              <a:rPr lang="en-US" sz="1800" b="1"/>
              <a:t>      t9 = 2</a:t>
            </a:r>
          </a:p>
          <a:p>
            <a:pPr>
              <a:buFontTx/>
              <a:buNone/>
            </a:pPr>
            <a:r>
              <a:rPr lang="en-US" sz="1800" b="1"/>
              <a:t>      t10 = t8 * t9</a:t>
            </a:r>
          </a:p>
          <a:p>
            <a:pPr>
              <a:buFontTx/>
              <a:buNone/>
            </a:pPr>
            <a:r>
              <a:rPr lang="en-US" sz="1800" b="1"/>
              <a:t>      </a:t>
            </a:r>
            <a:r>
              <a:rPr lang="en-US" sz="1800" b="1">
                <a:solidFill>
                  <a:srgbClr val="990000"/>
                </a:solidFill>
              </a:rPr>
              <a:t>*(t3) = t10</a:t>
            </a:r>
            <a:endParaRPr lang="en-US" sz="1800" b="1"/>
          </a:p>
        </p:txBody>
      </p:sp>
      <p:sp>
        <p:nvSpPr>
          <p:cNvPr id="160772" name="Text Box 4"/>
          <p:cNvSpPr txBox="1">
            <a:spLocks noChangeArrowheads="1"/>
          </p:cNvSpPr>
          <p:nvPr/>
        </p:nvSpPr>
        <p:spPr bwMode="auto">
          <a:xfrm>
            <a:off x="2057400" y="228600"/>
            <a:ext cx="4622800" cy="720725"/>
          </a:xfrm>
          <a:prstGeom prst="rect">
            <a:avLst/>
          </a:prstGeom>
          <a:solidFill>
            <a:srgbClr val="DDDDDD"/>
          </a:solidFill>
          <a:ln w="19050">
            <a:solidFill>
              <a:schemeClr val="tx1"/>
            </a:solidFill>
            <a:miter lim="800000"/>
            <a:headEnd/>
            <a:tailEnd/>
          </a:ln>
          <a:effectLst/>
        </p:spPr>
        <p:txBody>
          <a:bodyPr wrap="none">
            <a:prstTxWarp prst="textNoShape">
              <a:avLst/>
            </a:prstTxWarp>
            <a:spAutoFit/>
          </a:bodyPr>
          <a:lstStyle/>
          <a:p>
            <a:pPr eaLnBrk="1" hangingPunct="1"/>
            <a:r>
              <a:rPr lang="en-US" sz="2000" b="1">
                <a:latin typeface="Courier" charset="0"/>
              </a:rPr>
              <a:t>void foo(int[] arr)</a:t>
            </a:r>
            <a:br>
              <a:rPr lang="en-US" sz="2000" b="1">
                <a:latin typeface="Courier" charset="0"/>
              </a:rPr>
            </a:br>
            <a:r>
              <a:rPr lang="en-US" sz="2000" b="1">
                <a:latin typeface="Courier" charset="0"/>
              </a:rPr>
              <a:t>	{ arr[1] = arr[0] * 2 }</a:t>
            </a:r>
          </a:p>
        </p:txBody>
      </p:sp>
      <p:sp>
        <p:nvSpPr>
          <p:cNvPr id="160773" name="Text Box 5"/>
          <p:cNvSpPr txBox="1">
            <a:spLocks noChangeArrowheads="1"/>
          </p:cNvSpPr>
          <p:nvPr/>
        </p:nvSpPr>
        <p:spPr bwMode="auto">
          <a:xfrm>
            <a:off x="6781800" y="6005513"/>
            <a:ext cx="1217613" cy="476250"/>
          </a:xfrm>
          <a:prstGeom prst="rect">
            <a:avLst/>
          </a:prstGeom>
          <a:noFill/>
          <a:ln w="19050">
            <a:solidFill>
              <a:srgbClr val="00FF00"/>
            </a:solidFill>
            <a:miter lim="800000"/>
            <a:headEnd/>
            <a:tailEnd/>
          </a:ln>
          <a:effectLst/>
        </p:spPr>
        <p:txBody>
          <a:bodyPr wrap="none">
            <a:prstTxWarp prst="textNoShape">
              <a:avLst/>
            </a:prstTxWarp>
            <a:spAutoFit/>
          </a:bodyPr>
          <a:lstStyle/>
          <a:p>
            <a:pPr eaLnBrk="1" hangingPunct="1"/>
            <a:r>
              <a:rPr lang="en-US" b="1">
                <a:solidFill>
                  <a:srgbClr val="00FF00"/>
                </a:solidFill>
              </a:rPr>
              <a:t>Correct</a:t>
            </a:r>
          </a:p>
        </p:txBody>
      </p:sp>
      <p:sp>
        <p:nvSpPr>
          <p:cNvPr id="160774" name="Text Box 6"/>
          <p:cNvSpPr txBox="1">
            <a:spLocks noChangeArrowheads="1"/>
          </p:cNvSpPr>
          <p:nvPr/>
        </p:nvSpPr>
        <p:spPr bwMode="auto">
          <a:xfrm>
            <a:off x="2971800" y="6081713"/>
            <a:ext cx="1117600" cy="476250"/>
          </a:xfrm>
          <a:prstGeom prst="rect">
            <a:avLst/>
          </a:prstGeom>
          <a:noFill/>
          <a:ln w="19050">
            <a:solidFill>
              <a:srgbClr val="FF0000"/>
            </a:solidFill>
            <a:miter lim="800000"/>
            <a:headEnd/>
            <a:tailEnd/>
          </a:ln>
          <a:effectLst/>
        </p:spPr>
        <p:txBody>
          <a:bodyPr wrap="none">
            <a:prstTxWarp prst="textNoShape">
              <a:avLst/>
            </a:prstTxWarp>
            <a:spAutoFit/>
          </a:bodyPr>
          <a:lstStyle/>
          <a:p>
            <a:pPr eaLnBrk="1" hangingPunct="1"/>
            <a:r>
              <a:rPr lang="en-US" b="1" dirty="0">
                <a:solidFill>
                  <a:srgbClr val="FF0000"/>
                </a:solidFill>
              </a:rPr>
              <a:t>Wrong</a:t>
            </a:r>
          </a:p>
        </p:txBody>
      </p:sp>
      <p:sp>
        <p:nvSpPr>
          <p:cNvPr id="160775" name="Text Box 7"/>
          <p:cNvSpPr txBox="1">
            <a:spLocks noChangeArrowheads="1"/>
          </p:cNvSpPr>
          <p:nvPr/>
        </p:nvSpPr>
        <p:spPr bwMode="auto">
          <a:xfrm>
            <a:off x="6781800" y="1371600"/>
            <a:ext cx="2133600" cy="1085850"/>
          </a:xfrm>
          <a:prstGeom prst="rect">
            <a:avLst/>
          </a:prstGeom>
          <a:solidFill>
            <a:srgbClr val="DDDDDD"/>
          </a:solidFill>
          <a:ln w="19050">
            <a:solidFill>
              <a:schemeClr val="tx1"/>
            </a:solidFill>
            <a:miter lim="800000"/>
            <a:headEnd/>
            <a:tailEnd/>
          </a:ln>
          <a:effectLst/>
        </p:spPr>
        <p:txBody>
          <a:bodyPr>
            <a:prstTxWarp prst="textNoShape">
              <a:avLst/>
            </a:prstTxWarp>
            <a:spAutoFit/>
          </a:bodyPr>
          <a:lstStyle/>
          <a:p>
            <a:pPr eaLnBrk="1" hangingPunct="1"/>
            <a:r>
              <a:rPr lang="en-US" sz="3200"/>
              <a:t>Array References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animBg="1"/>
      <p:bldP spid="1607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sz="half" idx="4294967295"/>
          </p:nvPr>
        </p:nvSpPr>
        <p:spPr>
          <a:xfrm>
            <a:off x="304800" y="609600"/>
            <a:ext cx="3810000" cy="4114800"/>
          </a:xfrm>
        </p:spPr>
        <p:txBody>
          <a:bodyPr/>
          <a:lstStyle/>
          <a:p>
            <a:pPr>
              <a:lnSpc>
                <a:spcPct val="90000"/>
              </a:lnSpc>
              <a:buFontTx/>
              <a:buNone/>
            </a:pPr>
            <a:r>
              <a:rPr lang="en-US" sz="2400" dirty="0" err="1"/>
              <a:t>int</a:t>
            </a:r>
            <a:r>
              <a:rPr lang="en-US" sz="2400" dirty="0"/>
              <a:t> factorial(</a:t>
            </a:r>
            <a:r>
              <a:rPr lang="en-US" sz="2400" dirty="0" err="1"/>
              <a:t>int</a:t>
            </a:r>
            <a:r>
              <a:rPr lang="en-US" sz="2400" dirty="0"/>
              <a:t> n)</a:t>
            </a:r>
          </a:p>
          <a:p>
            <a:pPr>
              <a:lnSpc>
                <a:spcPct val="90000"/>
              </a:lnSpc>
              <a:buFontTx/>
              <a:buNone/>
            </a:pPr>
            <a:r>
              <a:rPr lang="en-US" sz="2400" dirty="0"/>
              <a:t>{</a:t>
            </a:r>
          </a:p>
          <a:p>
            <a:pPr>
              <a:lnSpc>
                <a:spcPct val="90000"/>
              </a:lnSpc>
              <a:buFontTx/>
              <a:buNone/>
            </a:pPr>
            <a:r>
              <a:rPr lang="en-US" sz="2400" dirty="0"/>
              <a:t>  </a:t>
            </a:r>
            <a:r>
              <a:rPr lang="en-US" sz="2400" dirty="0">
                <a:solidFill>
                  <a:srgbClr val="990000"/>
                </a:solidFill>
              </a:rPr>
              <a:t>if (n &lt;=1 )</a:t>
            </a:r>
            <a:r>
              <a:rPr lang="en-US" sz="2400" dirty="0"/>
              <a:t> return 1;</a:t>
            </a:r>
          </a:p>
          <a:p>
            <a:pPr>
              <a:lnSpc>
                <a:spcPct val="90000"/>
              </a:lnSpc>
              <a:buFontTx/>
              <a:buNone/>
            </a:pPr>
            <a:r>
              <a:rPr lang="en-US" sz="2400" dirty="0"/>
              <a:t>  return n*factorial(n-1);</a:t>
            </a:r>
          </a:p>
          <a:p>
            <a:pPr>
              <a:lnSpc>
                <a:spcPct val="90000"/>
              </a:lnSpc>
              <a:buFontTx/>
              <a:buNone/>
            </a:pPr>
            <a:r>
              <a:rPr lang="en-US" sz="2400" dirty="0"/>
              <a:t>}</a:t>
            </a:r>
          </a:p>
          <a:p>
            <a:pPr>
              <a:lnSpc>
                <a:spcPct val="90000"/>
              </a:lnSpc>
              <a:buFontTx/>
              <a:buNone/>
            </a:pPr>
            <a:endParaRPr lang="en-US" sz="2400" dirty="0"/>
          </a:p>
          <a:p>
            <a:pPr>
              <a:lnSpc>
                <a:spcPct val="90000"/>
              </a:lnSpc>
              <a:buFontTx/>
              <a:buNone/>
            </a:pPr>
            <a:r>
              <a:rPr lang="en-US" sz="2400" dirty="0"/>
              <a:t>void main()</a:t>
            </a:r>
          </a:p>
          <a:p>
            <a:pPr>
              <a:lnSpc>
                <a:spcPct val="90000"/>
              </a:lnSpc>
              <a:buFontTx/>
              <a:buNone/>
            </a:pPr>
            <a:r>
              <a:rPr lang="en-US" sz="2400" dirty="0"/>
              <a:t>{</a:t>
            </a:r>
          </a:p>
          <a:p>
            <a:pPr>
              <a:lnSpc>
                <a:spcPct val="90000"/>
              </a:lnSpc>
              <a:buFontTx/>
              <a:buNone/>
            </a:pPr>
            <a:r>
              <a:rPr lang="en-US" sz="2400" dirty="0"/>
              <a:t>    print(factorial(6));</a:t>
            </a:r>
          </a:p>
          <a:p>
            <a:pPr>
              <a:lnSpc>
                <a:spcPct val="90000"/>
              </a:lnSpc>
              <a:buFontTx/>
              <a:buNone/>
            </a:pPr>
            <a:r>
              <a:rPr lang="en-US" sz="2400" dirty="0"/>
              <a:t>}</a:t>
            </a:r>
            <a:endParaRPr lang="en-US" sz="2000" dirty="0"/>
          </a:p>
        </p:txBody>
      </p:sp>
      <p:sp>
        <p:nvSpPr>
          <p:cNvPr id="109572" name="Rectangle 4"/>
          <p:cNvSpPr>
            <a:spLocks noGrp="1" noChangeArrowheads="1"/>
          </p:cNvSpPr>
          <p:nvPr>
            <p:ph type="body" sz="half" idx="4294967295"/>
          </p:nvPr>
        </p:nvSpPr>
        <p:spPr>
          <a:xfrm>
            <a:off x="4191000" y="381000"/>
            <a:ext cx="4191000" cy="5715000"/>
          </a:xfrm>
        </p:spPr>
        <p:txBody>
          <a:bodyPr/>
          <a:lstStyle/>
          <a:p>
            <a:pPr>
              <a:buFontTx/>
              <a:buNone/>
            </a:pPr>
            <a:r>
              <a:rPr lang="en-US" sz="2000" b="1" dirty="0"/>
              <a:t>factorial:</a:t>
            </a:r>
          </a:p>
          <a:p>
            <a:pPr>
              <a:buFontTx/>
              <a:buNone/>
            </a:pPr>
            <a:r>
              <a:rPr lang="en-US" sz="2000" b="1" dirty="0">
                <a:solidFill>
                  <a:srgbClr val="990000"/>
                </a:solidFill>
              </a:rPr>
              <a:t>        t0 = 1</a:t>
            </a:r>
          </a:p>
          <a:p>
            <a:pPr>
              <a:buFontTx/>
              <a:buNone/>
            </a:pPr>
            <a:r>
              <a:rPr lang="en-US" sz="2000" b="1" dirty="0">
                <a:solidFill>
                  <a:srgbClr val="990000"/>
                </a:solidFill>
              </a:rPr>
              <a:t>        t1 = n </a:t>
            </a:r>
            <a:r>
              <a:rPr lang="en-US" sz="2000" b="1" dirty="0" err="1">
                <a:solidFill>
                  <a:srgbClr val="990000"/>
                </a:solidFill>
              </a:rPr>
              <a:t>lt</a:t>
            </a:r>
            <a:r>
              <a:rPr lang="en-US" sz="2000" b="1" dirty="0">
                <a:solidFill>
                  <a:srgbClr val="990000"/>
                </a:solidFill>
              </a:rPr>
              <a:t> t0</a:t>
            </a:r>
          </a:p>
          <a:p>
            <a:pPr>
              <a:buFontTx/>
              <a:buNone/>
            </a:pPr>
            <a:r>
              <a:rPr lang="en-US" sz="2000" b="1" dirty="0">
                <a:solidFill>
                  <a:srgbClr val="990000"/>
                </a:solidFill>
              </a:rPr>
              <a:t>        t2 = n </a:t>
            </a:r>
            <a:r>
              <a:rPr lang="en-US" sz="2000" b="1" dirty="0" err="1">
                <a:solidFill>
                  <a:srgbClr val="990000"/>
                </a:solidFill>
              </a:rPr>
              <a:t>eq</a:t>
            </a:r>
            <a:r>
              <a:rPr lang="en-US" sz="2000" b="1" dirty="0">
                <a:solidFill>
                  <a:srgbClr val="990000"/>
                </a:solidFill>
              </a:rPr>
              <a:t> t0</a:t>
            </a:r>
          </a:p>
          <a:p>
            <a:pPr>
              <a:buFontTx/>
              <a:buNone/>
            </a:pPr>
            <a:r>
              <a:rPr lang="en-US" sz="2000" b="1" dirty="0">
                <a:solidFill>
                  <a:srgbClr val="990000"/>
                </a:solidFill>
              </a:rPr>
              <a:t>        t3 = t1 or t2</a:t>
            </a:r>
          </a:p>
          <a:p>
            <a:pPr>
              <a:buFontTx/>
              <a:buNone/>
            </a:pPr>
            <a:r>
              <a:rPr lang="en-US" sz="2000" b="1" dirty="0">
                <a:solidFill>
                  <a:srgbClr val="990000"/>
                </a:solidFill>
              </a:rPr>
              <a:t>        </a:t>
            </a:r>
            <a:r>
              <a:rPr lang="en-US" sz="2000" b="1" dirty="0" err="1">
                <a:solidFill>
                  <a:srgbClr val="990000"/>
                </a:solidFill>
              </a:rPr>
              <a:t>ifFalse</a:t>
            </a:r>
            <a:r>
              <a:rPr lang="en-US" sz="2000" b="1" dirty="0">
                <a:solidFill>
                  <a:srgbClr val="990000"/>
                </a:solidFill>
              </a:rPr>
              <a:t> t3</a:t>
            </a:r>
            <a:r>
              <a:rPr lang="en-US" sz="2000" b="1" dirty="0"/>
              <a:t> </a:t>
            </a:r>
            <a:r>
              <a:rPr lang="en-US" sz="2000" b="1" dirty="0" err="1"/>
              <a:t>goto</a:t>
            </a:r>
            <a:r>
              <a:rPr lang="en-US" sz="2000" b="1" dirty="0"/>
              <a:t> L0</a:t>
            </a:r>
          </a:p>
          <a:p>
            <a:pPr>
              <a:buFontTx/>
              <a:buNone/>
            </a:pPr>
            <a:r>
              <a:rPr lang="en-US" sz="2000" b="1" dirty="0"/>
              <a:t>        t4 = 1</a:t>
            </a:r>
          </a:p>
          <a:p>
            <a:pPr>
              <a:buFontTx/>
              <a:buNone/>
            </a:pPr>
            <a:r>
              <a:rPr lang="en-US" sz="2000" b="1" dirty="0"/>
              <a:t>        return t4</a:t>
            </a:r>
          </a:p>
          <a:p>
            <a:pPr>
              <a:buFontTx/>
              <a:buNone/>
            </a:pPr>
            <a:r>
              <a:rPr lang="en-US" sz="2000" b="1" dirty="0"/>
              <a:t>L0:</a:t>
            </a:r>
          </a:p>
          <a:p>
            <a:pPr>
              <a:buFontTx/>
              <a:buNone/>
            </a:pPr>
            <a:r>
              <a:rPr lang="en-US" sz="2000" b="1" dirty="0"/>
              <a:t>        t5 = 1</a:t>
            </a:r>
          </a:p>
          <a:p>
            <a:pPr>
              <a:buFontTx/>
              <a:buNone/>
            </a:pPr>
            <a:r>
              <a:rPr lang="en-US" sz="2000" b="1" dirty="0"/>
              <a:t>        t6 = n - t5</a:t>
            </a:r>
          </a:p>
          <a:p>
            <a:pPr>
              <a:buFontTx/>
              <a:buNone/>
            </a:pPr>
            <a:r>
              <a:rPr lang="en-US" sz="2000" b="1" dirty="0"/>
              <a:t>        </a:t>
            </a:r>
            <a:r>
              <a:rPr lang="en-US" sz="2000" b="1" dirty="0" err="1"/>
              <a:t>param</a:t>
            </a:r>
            <a:r>
              <a:rPr lang="en-US" sz="2000" b="1" dirty="0"/>
              <a:t> t6</a:t>
            </a:r>
          </a:p>
          <a:p>
            <a:pPr>
              <a:buFontTx/>
              <a:buNone/>
            </a:pPr>
            <a:r>
              <a:rPr lang="en-US" sz="2000" b="1" dirty="0"/>
              <a:t>        t7 = call factorial, 1</a:t>
            </a:r>
          </a:p>
          <a:p>
            <a:pPr>
              <a:buFontTx/>
              <a:buNone/>
            </a:pPr>
            <a:r>
              <a:rPr lang="en-US" sz="2000" b="1" dirty="0"/>
              <a:t>        t8 = n * t7</a:t>
            </a:r>
          </a:p>
          <a:p>
            <a:pPr>
              <a:buFontTx/>
              <a:buNone/>
            </a:pPr>
            <a:r>
              <a:rPr lang="en-US" sz="2000" b="1" dirty="0"/>
              <a:t>        return t8</a:t>
            </a:r>
          </a:p>
        </p:txBody>
      </p:sp>
      <p:sp>
        <p:nvSpPr>
          <p:cNvPr id="109574" name="AutoShape 6"/>
          <p:cNvSpPr>
            <a:spLocks noChangeArrowheads="1"/>
          </p:cNvSpPr>
          <p:nvPr/>
        </p:nvSpPr>
        <p:spPr bwMode="auto">
          <a:xfrm>
            <a:off x="6400800" y="1143000"/>
            <a:ext cx="1752600" cy="457200"/>
          </a:xfrm>
          <a:prstGeom prst="wedgeRectCallout">
            <a:avLst>
              <a:gd name="adj1" fmla="val -60417"/>
              <a:gd name="adj2" fmla="val 130208"/>
            </a:avLst>
          </a:prstGeom>
          <a:solidFill>
            <a:srgbClr val="FFFFFF"/>
          </a:solidFill>
          <a:ln w="9525">
            <a:solidFill>
              <a:srgbClr val="000000"/>
            </a:solidFill>
            <a:miter lim="800000"/>
            <a:headEnd/>
            <a:tailEnd/>
          </a:ln>
        </p:spPr>
        <p:txBody>
          <a:bodyPr>
            <a:prstTxWarp prst="textNoShape">
              <a:avLst/>
            </a:prstTxWarp>
          </a:bodyPr>
          <a:lstStyle/>
          <a:p>
            <a:r>
              <a:rPr lang="en-US">
                <a:solidFill>
                  <a:srgbClr val="804000"/>
                </a:solidFill>
                <a:latin typeface="Times New Roman" charset="0"/>
                <a:ea typeface="ＭＳ Ｐゴシック" charset="-128"/>
                <a:cs typeface="ＭＳ Ｐゴシック" charset="-128"/>
              </a:rPr>
              <a:t>t3 = n &lt;= 1</a:t>
            </a:r>
          </a:p>
        </p:txBody>
      </p:sp>
    </p:spTree>
    <p:extLst>
      <p:ext uri="{BB962C8B-B14F-4D97-AF65-F5344CB8AC3E}">
        <p14:creationId xmlns:p14="http://schemas.microsoft.com/office/powerpoint/2010/main" val="179689677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350" y="1844824"/>
            <a:ext cx="19240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Left Brace 3"/>
          <p:cNvSpPr/>
          <p:nvPr/>
        </p:nvSpPr>
        <p:spPr bwMode="auto">
          <a:xfrm>
            <a:off x="5825505" y="1990355"/>
            <a:ext cx="258663" cy="2277341"/>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charset="0"/>
            </a:endParaRPr>
          </a:p>
        </p:txBody>
      </p:sp>
      <p:sp>
        <p:nvSpPr>
          <p:cNvPr id="18" name="Rectangle 17"/>
          <p:cNvSpPr/>
          <p:nvPr/>
        </p:nvSpPr>
        <p:spPr>
          <a:xfrm>
            <a:off x="4086200" y="2516703"/>
            <a:ext cx="1781944" cy="1200329"/>
          </a:xfrm>
          <a:prstGeom prst="rect">
            <a:avLst/>
          </a:prstGeom>
        </p:spPr>
        <p:txBody>
          <a:bodyPr wrap="square">
            <a:spAutoFit/>
          </a:bodyPr>
          <a:lstStyle/>
          <a:p>
            <a:r>
              <a:rPr lang="en-US" dirty="0" smtClean="0"/>
              <a:t>Stack frame for function f(a</a:t>
            </a:r>
            <a:r>
              <a:rPr lang="en-US" baseline="-25000" dirty="0" smtClean="0"/>
              <a:t>1</a:t>
            </a:r>
            <a:r>
              <a:rPr lang="en-US" dirty="0" smtClean="0"/>
              <a:t>,…</a:t>
            </a:r>
            <a:r>
              <a:rPr lang="en-US" dirty="0" err="1" smtClean="0"/>
              <a:t>a</a:t>
            </a:r>
            <a:r>
              <a:rPr lang="en-US" baseline="-25000" dirty="0" err="1" smtClean="0"/>
              <a:t>N</a:t>
            </a:r>
            <a:r>
              <a:rPr lang="en-US" dirty="0"/>
              <a:t>)</a:t>
            </a:r>
            <a:endParaRPr lang="en-CA"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4" name="Left Brace 3"/>
          <p:cNvSpPr/>
          <p:nvPr/>
        </p:nvSpPr>
        <p:spPr bwMode="auto">
          <a:xfrm>
            <a:off x="5825505" y="1990355"/>
            <a:ext cx="258663" cy="2277341"/>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617" y="1853332"/>
            <a:ext cx="193357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086200" y="2516703"/>
            <a:ext cx="1781944" cy="1200329"/>
          </a:xfrm>
          <a:prstGeom prst="rect">
            <a:avLst/>
          </a:prstGeom>
        </p:spPr>
        <p:txBody>
          <a:bodyPr wrap="square">
            <a:spAutoFit/>
          </a:bodyPr>
          <a:lstStyle/>
          <a:p>
            <a:r>
              <a:rPr lang="en-US" dirty="0" smtClean="0"/>
              <a:t>Stack frame for function f(a</a:t>
            </a:r>
            <a:r>
              <a:rPr lang="en-US" baseline="-25000" dirty="0" smtClean="0"/>
              <a:t>1</a:t>
            </a:r>
            <a:r>
              <a:rPr lang="en-US" dirty="0" smtClean="0"/>
              <a:t>,…</a:t>
            </a:r>
            <a:r>
              <a:rPr lang="en-US" dirty="0" err="1" smtClean="0"/>
              <a:t>a</a:t>
            </a:r>
            <a:r>
              <a:rPr lang="en-US" baseline="-25000" dirty="0" err="1" smtClean="0"/>
              <a:t>N</a:t>
            </a:r>
            <a:r>
              <a:rPr lang="en-US" dirty="0"/>
              <a:t>)</a:t>
            </a:r>
            <a:endParaRPr lang="en-CA" dirty="0"/>
          </a:p>
        </p:txBody>
      </p:sp>
    </p:spTree>
    <p:extLst>
      <p:ext uri="{BB962C8B-B14F-4D97-AF65-F5344CB8AC3E}">
        <p14:creationId xmlns:p14="http://schemas.microsoft.com/office/powerpoint/2010/main" val="228593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4" name="Left Brace 3"/>
          <p:cNvSpPr/>
          <p:nvPr/>
        </p:nvSpPr>
        <p:spPr bwMode="auto">
          <a:xfrm>
            <a:off x="5825505" y="1990355"/>
            <a:ext cx="258663" cy="2277341"/>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258" y="1882924"/>
            <a:ext cx="1962150"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086200" y="2516703"/>
            <a:ext cx="1781944" cy="1200329"/>
          </a:xfrm>
          <a:prstGeom prst="rect">
            <a:avLst/>
          </a:prstGeom>
        </p:spPr>
        <p:txBody>
          <a:bodyPr wrap="square">
            <a:spAutoFit/>
          </a:bodyPr>
          <a:lstStyle/>
          <a:p>
            <a:r>
              <a:rPr lang="en-US" dirty="0" smtClean="0"/>
              <a:t>Stack frame for function f(a</a:t>
            </a:r>
            <a:r>
              <a:rPr lang="en-US" baseline="-25000" dirty="0" smtClean="0"/>
              <a:t>1</a:t>
            </a:r>
            <a:r>
              <a:rPr lang="en-US" dirty="0" smtClean="0"/>
              <a:t>,…</a:t>
            </a:r>
            <a:r>
              <a:rPr lang="en-US" dirty="0" err="1" smtClean="0"/>
              <a:t>a</a:t>
            </a:r>
            <a:r>
              <a:rPr lang="en-US" baseline="-25000" dirty="0" err="1" smtClean="0"/>
              <a:t>N</a:t>
            </a:r>
            <a:r>
              <a:rPr lang="en-US" dirty="0"/>
              <a:t>)</a:t>
            </a:r>
            <a:endParaRPr lang="en-CA" dirty="0"/>
          </a:p>
        </p:txBody>
      </p:sp>
    </p:spTree>
    <p:extLst>
      <p:ext uri="{BB962C8B-B14F-4D97-AF65-F5344CB8AC3E}">
        <p14:creationId xmlns:p14="http://schemas.microsoft.com/office/powerpoint/2010/main" val="18176262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7" name="Rectangle 11"/>
          <p:cNvSpPr>
            <a:spLocks noGrp="1" noChangeArrowheads="1"/>
          </p:cNvSpPr>
          <p:nvPr>
            <p:ph type="title"/>
          </p:nvPr>
        </p:nvSpPr>
        <p:spPr/>
        <p:txBody>
          <a:bodyPr/>
          <a:lstStyle/>
          <a:p>
            <a:r>
              <a:rPr lang="en-US"/>
              <a:t>Function arguments</a:t>
            </a:r>
          </a:p>
        </p:txBody>
      </p:sp>
      <p:sp>
        <p:nvSpPr>
          <p:cNvPr id="2" name="Rectangle 1"/>
          <p:cNvSpPr/>
          <p:nvPr/>
        </p:nvSpPr>
        <p:spPr>
          <a:xfrm>
            <a:off x="4086200" y="2515188"/>
            <a:ext cx="1781944" cy="1200329"/>
          </a:xfrm>
          <a:prstGeom prst="rect">
            <a:avLst/>
          </a:prstGeom>
        </p:spPr>
        <p:txBody>
          <a:bodyPr wrap="square">
            <a:spAutoFit/>
          </a:bodyPr>
          <a:lstStyle/>
          <a:p>
            <a:r>
              <a:rPr lang="en-US" dirty="0" smtClean="0"/>
              <a:t>Stack frame for function f(a</a:t>
            </a:r>
            <a:r>
              <a:rPr lang="en-US" baseline="-25000" dirty="0" smtClean="0"/>
              <a:t>1</a:t>
            </a:r>
            <a:r>
              <a:rPr lang="en-US" dirty="0" smtClean="0"/>
              <a:t>,…</a:t>
            </a:r>
            <a:r>
              <a:rPr lang="en-US" dirty="0" err="1" smtClean="0"/>
              <a:t>a</a:t>
            </a:r>
            <a:r>
              <a:rPr lang="en-US" baseline="-25000" dirty="0" err="1" smtClean="0"/>
              <a:t>N</a:t>
            </a:r>
            <a:r>
              <a:rPr lang="en-US" dirty="0"/>
              <a:t>)</a:t>
            </a:r>
            <a:endParaRPr lang="en-CA" dirty="0"/>
          </a:p>
        </p:txBody>
      </p:sp>
      <p:sp>
        <p:nvSpPr>
          <p:cNvPr id="4" name="Left Brace 3"/>
          <p:cNvSpPr/>
          <p:nvPr/>
        </p:nvSpPr>
        <p:spPr bwMode="auto">
          <a:xfrm>
            <a:off x="5825505" y="1988840"/>
            <a:ext cx="258663" cy="2277341"/>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6817" y="1882924"/>
            <a:ext cx="1933575" cy="452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086200" y="4774351"/>
            <a:ext cx="1781944" cy="1200329"/>
          </a:xfrm>
          <a:prstGeom prst="rect">
            <a:avLst/>
          </a:prstGeom>
        </p:spPr>
        <p:txBody>
          <a:bodyPr wrap="square">
            <a:spAutoFit/>
          </a:bodyPr>
          <a:lstStyle/>
          <a:p>
            <a:r>
              <a:rPr lang="en-US" dirty="0" smtClean="0"/>
              <a:t>Stack frame for function g(a</a:t>
            </a:r>
            <a:r>
              <a:rPr lang="en-US" baseline="-25000" dirty="0" smtClean="0"/>
              <a:t>1</a:t>
            </a:r>
            <a:r>
              <a:rPr lang="en-US" dirty="0" smtClean="0"/>
              <a:t>,…</a:t>
            </a:r>
            <a:r>
              <a:rPr lang="en-US" dirty="0" err="1" smtClean="0"/>
              <a:t>a</a:t>
            </a:r>
            <a:r>
              <a:rPr lang="en-US" baseline="-25000" dirty="0" err="1"/>
              <a:t>M</a:t>
            </a:r>
            <a:r>
              <a:rPr lang="en-US" dirty="0" smtClean="0"/>
              <a:t>)</a:t>
            </a:r>
            <a:endParaRPr lang="en-CA" dirty="0"/>
          </a:p>
        </p:txBody>
      </p:sp>
      <p:sp>
        <p:nvSpPr>
          <p:cNvPr id="10" name="Left Brace 9"/>
          <p:cNvSpPr/>
          <p:nvPr/>
        </p:nvSpPr>
        <p:spPr bwMode="auto">
          <a:xfrm>
            <a:off x="5825505" y="4300718"/>
            <a:ext cx="258663" cy="2070310"/>
          </a:xfrm>
          <a:prstGeom prst="leftBrace">
            <a:avLst>
              <a:gd name="adj1" fmla="val 66284"/>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CA" sz="2400" b="0" i="0" u="none" strike="noStrike" cap="none" normalizeH="0" baseline="0">
              <a:ln>
                <a:noFill/>
              </a:ln>
              <a:solidFill>
                <a:schemeClr val="tx1"/>
              </a:solidFill>
              <a:effectLst/>
              <a:latin typeface="Times" charset="0"/>
            </a:endParaRPr>
          </a:p>
        </p:txBody>
      </p:sp>
      <p:sp>
        <p:nvSpPr>
          <p:cNvPr id="6" name="Rectangle 5"/>
          <p:cNvSpPr/>
          <p:nvPr/>
        </p:nvSpPr>
        <p:spPr>
          <a:xfrm>
            <a:off x="107504" y="2291388"/>
            <a:ext cx="3978696" cy="1569660"/>
          </a:xfrm>
          <a:prstGeom prst="rect">
            <a:avLst/>
          </a:prstGeom>
        </p:spPr>
        <p:txBody>
          <a:bodyPr wrap="square">
            <a:spAutoFit/>
          </a:bodyPr>
          <a:lstStyle/>
          <a:p>
            <a:pPr marL="342900" indent="-342900">
              <a:buFont typeface="Arial" panose="020B0604020202020204" pitchFamily="34" charset="0"/>
              <a:buChar char="•"/>
            </a:pPr>
            <a:r>
              <a:rPr lang="en-CA" dirty="0"/>
              <a:t>Usually, stacks start at high memory addresses </a:t>
            </a:r>
            <a:r>
              <a:rPr lang="en-CA" dirty="0" smtClean="0"/>
              <a:t>and grow </a:t>
            </a:r>
            <a:r>
              <a:rPr lang="en-CA" dirty="0"/>
              <a:t>to low memory addresses.</a:t>
            </a:r>
          </a:p>
        </p:txBody>
      </p:sp>
    </p:spTree>
    <p:extLst>
      <p:ext uri="{BB962C8B-B14F-4D97-AF65-F5344CB8AC3E}">
        <p14:creationId xmlns:p14="http://schemas.microsoft.com/office/powerpoint/2010/main" val="1761792717"/>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36512" y="1628800"/>
            <a:ext cx="6120680" cy="403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Candara"/>
                <a:ea typeface="+mn-ea"/>
                <a:cs typeface="Candara"/>
              </a:defRPr>
            </a:lvl1pPr>
            <a:lvl2pPr marL="742950" indent="-285750" algn="l" rtl="0" fontAlgn="base">
              <a:spcBef>
                <a:spcPct val="20000"/>
              </a:spcBef>
              <a:spcAft>
                <a:spcPct val="0"/>
              </a:spcAft>
              <a:buChar char="–"/>
              <a:defRPr sz="2800">
                <a:solidFill>
                  <a:schemeClr val="tx1"/>
                </a:solidFill>
                <a:latin typeface="Candara"/>
                <a:ea typeface="ＭＳ Ｐゴシック" charset="-128"/>
                <a:cs typeface="Candara"/>
              </a:defRPr>
            </a:lvl2pPr>
            <a:lvl3pPr marL="1143000" indent="-228600" algn="l" rtl="0" fontAlgn="base">
              <a:spcBef>
                <a:spcPct val="20000"/>
              </a:spcBef>
              <a:spcAft>
                <a:spcPct val="0"/>
              </a:spcAft>
              <a:buChar char="•"/>
              <a:defRPr sz="2400">
                <a:solidFill>
                  <a:schemeClr val="tx1"/>
                </a:solidFill>
                <a:latin typeface="Candara"/>
                <a:ea typeface="ＭＳ Ｐゴシック" charset="-128"/>
                <a:cs typeface="Candara"/>
              </a:defRPr>
            </a:lvl3pPr>
            <a:lvl4pPr marL="1600200" indent="-228600" algn="l" rtl="0" fontAlgn="base">
              <a:spcBef>
                <a:spcPct val="20000"/>
              </a:spcBef>
              <a:spcAft>
                <a:spcPct val="0"/>
              </a:spcAft>
              <a:buChar char="–"/>
              <a:defRPr sz="2000">
                <a:solidFill>
                  <a:schemeClr val="tx1"/>
                </a:solidFill>
                <a:latin typeface="Candara"/>
                <a:ea typeface="ＭＳ Ｐゴシック" charset="-128"/>
                <a:cs typeface="Candara"/>
              </a:defRPr>
            </a:lvl4pPr>
            <a:lvl5pPr marL="2057400" indent="-228600" algn="l" rtl="0" fontAlgn="base">
              <a:spcBef>
                <a:spcPct val="20000"/>
              </a:spcBef>
              <a:spcAft>
                <a:spcPct val="0"/>
              </a:spcAft>
              <a:buChar char="»"/>
              <a:defRPr sz="2000">
                <a:solidFill>
                  <a:schemeClr val="tx1"/>
                </a:solidFill>
                <a:latin typeface="Candara"/>
                <a:ea typeface="ＭＳ Ｐゴシック" charset="-128"/>
                <a:cs typeface="Candara"/>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kern="0" dirty="0" smtClean="0"/>
              <a:t>Compute offsets for all incoming arguments, local variables and temporaries</a:t>
            </a:r>
          </a:p>
          <a:p>
            <a:pPr lvl="1" eaLnBrk="1" hangingPunct="1"/>
            <a:r>
              <a:rPr lang="en-US" kern="0" dirty="0" smtClean="0"/>
              <a:t>Incoming arguments </a:t>
            </a:r>
          </a:p>
          <a:p>
            <a:pPr marL="457200" lvl="1" indent="0" eaLnBrk="1" hangingPunct="1">
              <a:buNone/>
            </a:pPr>
            <a:r>
              <a:rPr lang="en-US" kern="0" dirty="0"/>
              <a:t> </a:t>
            </a:r>
            <a:r>
              <a:rPr lang="en-US" kern="0" dirty="0" smtClean="0"/>
              <a:t>   are at offset @x, @x+4, @x+8,…</a:t>
            </a:r>
          </a:p>
          <a:p>
            <a:pPr lvl="1" eaLnBrk="1" hangingPunct="1"/>
            <a:r>
              <a:rPr lang="en-US" kern="0" dirty="0" err="1" smtClean="0"/>
              <a:t>Locals+Temps</a:t>
            </a:r>
            <a:r>
              <a:rPr lang="en-US" kern="0" dirty="0" smtClean="0"/>
              <a:t> are at </a:t>
            </a:r>
            <a:r>
              <a:rPr lang="en-US" kern="0" dirty="0"/>
              <a:t>@-y-4, @-y-8</a:t>
            </a:r>
            <a:r>
              <a:rPr lang="en-US" kern="0" dirty="0" smtClean="0"/>
              <a:t>, … </a:t>
            </a:r>
          </a:p>
        </p:txBody>
      </p:sp>
      <p:sp>
        <p:nvSpPr>
          <p:cNvPr id="152587" name="Rectangle 11"/>
          <p:cNvSpPr>
            <a:spLocks noGrp="1" noChangeArrowheads="1"/>
          </p:cNvSpPr>
          <p:nvPr>
            <p:ph type="title"/>
          </p:nvPr>
        </p:nvSpPr>
        <p:spPr/>
        <p:txBody>
          <a:bodyPr/>
          <a:lstStyle/>
          <a:p>
            <a:r>
              <a:rPr lang="en-US"/>
              <a:t>Function arguments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4414" y="1844824"/>
            <a:ext cx="1924050" cy="2505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a:spLocks noChangeArrowheads="1"/>
          </p:cNvSpPr>
          <p:nvPr/>
        </p:nvSpPr>
        <p:spPr bwMode="auto">
          <a:xfrm>
            <a:off x="4437096" y="3135870"/>
            <a:ext cx="2007112" cy="484909"/>
          </a:xfrm>
          <a:prstGeom prst="rect">
            <a:avLst/>
          </a:prstGeom>
          <a:noFill/>
          <a:ln w="19050">
            <a:solidFill>
              <a:schemeClr val="tx1"/>
            </a:solidFill>
            <a:miter lim="800000"/>
            <a:headEnd/>
            <a:tailEnd/>
          </a:ln>
          <a:effectLst/>
        </p:spPr>
        <p:txBody>
          <a:bodyPr wrap="none" anchor="ctr">
            <a:prstTxWarp prst="textNoShape">
              <a:avLst/>
            </a:prstTxWarp>
          </a:bodyPr>
          <a:lstStyle/>
          <a:p>
            <a:pPr algn="ctr" eaLnBrk="1" hangingPunct="1"/>
            <a:r>
              <a:rPr lang="en-US" b="1" dirty="0"/>
              <a:t>Frame </a:t>
            </a:r>
            <a:r>
              <a:rPr lang="en-US" b="1" dirty="0" smtClean="0"/>
              <a:t>pointer</a:t>
            </a:r>
            <a:endParaRPr lang="en-US" b="1" dirty="0"/>
          </a:p>
        </p:txBody>
      </p:sp>
      <p:cxnSp>
        <p:nvCxnSpPr>
          <p:cNvPr id="9" name="Straight Arrow Connector 8"/>
          <p:cNvCxnSpPr/>
          <p:nvPr/>
        </p:nvCxnSpPr>
        <p:spPr bwMode="auto">
          <a:xfrm>
            <a:off x="6413654" y="3378324"/>
            <a:ext cx="418645"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75211111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r>
              <a:rPr lang="en-US" dirty="0" smtClean="0"/>
              <a:t>IR: </a:t>
            </a:r>
            <a:r>
              <a:rPr lang="en-US" dirty="0"/>
              <a:t>3-Address Code</a:t>
            </a:r>
          </a:p>
        </p:txBody>
      </p:sp>
      <p:sp>
        <p:nvSpPr>
          <p:cNvPr id="98309" name="Rectangle 5"/>
          <p:cNvSpPr>
            <a:spLocks noGrp="1" noChangeArrowheads="1"/>
          </p:cNvSpPr>
          <p:nvPr>
            <p:ph type="body" idx="1"/>
          </p:nvPr>
        </p:nvSpPr>
        <p:spPr>
          <a:xfrm>
            <a:off x="685800" y="1844824"/>
            <a:ext cx="7772400" cy="4114800"/>
          </a:xfrm>
        </p:spPr>
        <p:txBody>
          <a:bodyPr/>
          <a:lstStyle/>
          <a:p>
            <a:pPr>
              <a:lnSpc>
                <a:spcPct val="90000"/>
              </a:lnSpc>
            </a:pPr>
            <a:r>
              <a:rPr lang="en-US" sz="2800" dirty="0" smtClean="0"/>
              <a:t>High level assembly </a:t>
            </a:r>
          </a:p>
          <a:p>
            <a:pPr>
              <a:lnSpc>
                <a:spcPct val="90000"/>
              </a:lnSpc>
            </a:pPr>
            <a:r>
              <a:rPr lang="en-US" sz="2800" dirty="0" smtClean="0"/>
              <a:t>Instructions </a:t>
            </a:r>
            <a:r>
              <a:rPr lang="en-US" sz="2800" dirty="0"/>
              <a:t>that operate on named locations and </a:t>
            </a:r>
            <a:r>
              <a:rPr lang="en-US" sz="2800" dirty="0" smtClean="0"/>
              <a:t>labels</a:t>
            </a:r>
            <a:endParaRPr lang="en-US" sz="2800" dirty="0"/>
          </a:p>
          <a:p>
            <a:pPr>
              <a:lnSpc>
                <a:spcPct val="90000"/>
              </a:lnSpc>
            </a:pPr>
            <a:r>
              <a:rPr lang="en-US" sz="2800" dirty="0"/>
              <a:t>Locations</a:t>
            </a:r>
          </a:p>
          <a:p>
            <a:pPr lvl="1">
              <a:lnSpc>
                <a:spcPct val="90000"/>
              </a:lnSpc>
            </a:pPr>
            <a:r>
              <a:rPr lang="en-US" sz="2400" dirty="0" smtClean="0"/>
              <a:t>Each location is </a:t>
            </a:r>
            <a:r>
              <a:rPr lang="en-US" sz="2400" dirty="0"/>
              <a:t>some place to store 4 </a:t>
            </a:r>
            <a:r>
              <a:rPr lang="en-US" sz="2400" dirty="0" smtClean="0"/>
              <a:t>bytes</a:t>
            </a:r>
            <a:endParaRPr lang="en-US" sz="2400" dirty="0"/>
          </a:p>
          <a:p>
            <a:pPr lvl="2">
              <a:lnSpc>
                <a:spcPct val="90000"/>
              </a:lnSpc>
            </a:pPr>
            <a:r>
              <a:rPr lang="en-US" sz="2000" dirty="0"/>
              <a:t>Pretend we can make infinitely many of them</a:t>
            </a:r>
          </a:p>
          <a:p>
            <a:pPr lvl="1">
              <a:lnSpc>
                <a:spcPct val="90000"/>
              </a:lnSpc>
            </a:pPr>
            <a:r>
              <a:rPr lang="en-US" sz="2400" dirty="0" smtClean="0"/>
              <a:t>Or </a:t>
            </a:r>
            <a:r>
              <a:rPr lang="en-US" sz="2400" dirty="0"/>
              <a:t>global variable</a:t>
            </a:r>
          </a:p>
          <a:p>
            <a:pPr lvl="2">
              <a:lnSpc>
                <a:spcPct val="90000"/>
              </a:lnSpc>
            </a:pPr>
            <a:r>
              <a:rPr lang="en-US" sz="2000" dirty="0"/>
              <a:t>Referred to by global name</a:t>
            </a:r>
          </a:p>
          <a:p>
            <a:pPr>
              <a:lnSpc>
                <a:spcPct val="90000"/>
              </a:lnSpc>
            </a:pPr>
            <a:r>
              <a:rPr lang="en-US" sz="2800" dirty="0"/>
              <a:t>Labels (you generate as needed</a:t>
            </a:r>
            <a:r>
              <a:rPr lang="en-US" sz="2800" dirty="0" smtClean="0"/>
              <a:t>)</a:t>
            </a:r>
          </a:p>
          <a:p>
            <a:pPr>
              <a:lnSpc>
                <a:spcPct val="90000"/>
              </a:lnSpc>
            </a:pPr>
            <a:r>
              <a:rPr lang="en-US" sz="2800" dirty="0" smtClean="0"/>
              <a:t>3-address code = at most three addresses in each instructions</a:t>
            </a:r>
            <a:endParaRPr lang="en-US" sz="2800"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p:txBody>
          <a:bodyPr/>
          <a:lstStyle/>
          <a:p>
            <a:pPr>
              <a:lnSpc>
                <a:spcPct val="90000"/>
              </a:lnSpc>
              <a:buFontTx/>
              <a:buNone/>
            </a:pPr>
            <a:r>
              <a:rPr lang="en-US" sz="1600" b="1" dirty="0"/>
              <a:t>class A {</a:t>
            </a:r>
          </a:p>
          <a:p>
            <a:pPr>
              <a:lnSpc>
                <a:spcPct val="90000"/>
              </a:lnSpc>
              <a:buFontTx/>
              <a:buNone/>
            </a:pPr>
            <a:r>
              <a:rPr lang="en-US" sz="1600" b="1" dirty="0"/>
              <a:t>  void f (</a:t>
            </a:r>
            <a:r>
              <a:rPr lang="en-US" sz="1600" b="1" dirty="0" err="1"/>
              <a:t>int</a:t>
            </a:r>
            <a:r>
              <a:rPr lang="en-US" sz="1600" b="1" dirty="0"/>
              <a:t> a </a:t>
            </a:r>
            <a:r>
              <a:rPr lang="en-US" sz="1600" b="1" dirty="0">
                <a:solidFill>
                  <a:srgbClr val="CC0000"/>
                </a:solidFill>
              </a:rPr>
              <a:t>/* </a:t>
            </a:r>
            <a:r>
              <a:rPr lang="en-US" sz="1600" b="1" dirty="0" smtClean="0">
                <a:solidFill>
                  <a:srgbClr val="CC0000"/>
                </a:solidFill>
              </a:rPr>
              <a:t>@x+4 </a:t>
            </a:r>
            <a:r>
              <a:rPr lang="en-US" sz="1600" b="1" dirty="0">
                <a:solidFill>
                  <a:srgbClr val="CC0000"/>
                </a:solidFill>
              </a:rPr>
              <a:t>*/</a:t>
            </a:r>
            <a:r>
              <a:rPr lang="en-US" sz="1600" b="1" dirty="0"/>
              <a:t>, </a:t>
            </a:r>
          </a:p>
          <a:p>
            <a:pPr>
              <a:lnSpc>
                <a:spcPct val="90000"/>
              </a:lnSpc>
              <a:buFontTx/>
              <a:buNone/>
            </a:pPr>
            <a:r>
              <a:rPr lang="en-US" sz="1600" b="1" dirty="0"/>
              <a:t>		</a:t>
            </a:r>
            <a:r>
              <a:rPr lang="en-US" sz="1600" b="1" dirty="0" err="1"/>
              <a:t>int</a:t>
            </a:r>
            <a:r>
              <a:rPr lang="en-US" sz="1600" b="1" dirty="0"/>
              <a:t> b </a:t>
            </a:r>
            <a:r>
              <a:rPr lang="en-US" sz="1600" b="1" dirty="0">
                <a:solidFill>
                  <a:srgbClr val="CC0000"/>
                </a:solidFill>
              </a:rPr>
              <a:t>/* </a:t>
            </a:r>
            <a:r>
              <a:rPr lang="en-US" sz="1600" b="1" dirty="0" smtClean="0">
                <a:solidFill>
                  <a:srgbClr val="CC0000"/>
                </a:solidFill>
              </a:rPr>
              <a:t>@x+8 </a:t>
            </a:r>
            <a:r>
              <a:rPr lang="en-US" sz="1600" b="1" dirty="0">
                <a:solidFill>
                  <a:srgbClr val="CC0000"/>
                </a:solidFill>
              </a:rPr>
              <a:t>*/</a:t>
            </a:r>
            <a:r>
              <a:rPr lang="en-US" sz="1600" b="1" dirty="0"/>
              <a:t>, </a:t>
            </a:r>
          </a:p>
          <a:p>
            <a:pPr>
              <a:lnSpc>
                <a:spcPct val="90000"/>
              </a:lnSpc>
              <a:buFontTx/>
              <a:buNone/>
            </a:pPr>
            <a:r>
              <a:rPr lang="en-US" sz="1600" b="1" dirty="0"/>
              <a:t>		</a:t>
            </a:r>
            <a:r>
              <a:rPr lang="en-US" sz="1600" b="1" dirty="0" err="1"/>
              <a:t>int</a:t>
            </a:r>
            <a:r>
              <a:rPr lang="en-US" sz="1600" b="1" dirty="0"/>
              <a:t> c </a:t>
            </a:r>
            <a:r>
              <a:rPr lang="en-US" sz="1600" b="1" dirty="0">
                <a:solidFill>
                  <a:srgbClr val="CC0000"/>
                </a:solidFill>
              </a:rPr>
              <a:t>/* </a:t>
            </a:r>
            <a:r>
              <a:rPr lang="en-US" sz="1600" b="1" dirty="0" smtClean="0">
                <a:solidFill>
                  <a:srgbClr val="CC0000"/>
                </a:solidFill>
              </a:rPr>
              <a:t>@x+12 </a:t>
            </a:r>
            <a:r>
              <a:rPr lang="en-US" sz="1600" b="1" dirty="0">
                <a:solidFill>
                  <a:srgbClr val="CC0000"/>
                </a:solidFill>
              </a:rPr>
              <a:t>*/</a:t>
            </a:r>
            <a:r>
              <a:rPr lang="en-US" sz="1600" b="1" dirty="0"/>
              <a:t>) {</a:t>
            </a:r>
          </a:p>
          <a:p>
            <a:pPr>
              <a:lnSpc>
                <a:spcPct val="90000"/>
              </a:lnSpc>
              <a:buFontTx/>
              <a:buNone/>
            </a:pPr>
            <a:r>
              <a:rPr lang="en-US" sz="1600" b="1" dirty="0"/>
              <a:t>	</a:t>
            </a:r>
            <a:r>
              <a:rPr lang="en-US" sz="1600" b="1" dirty="0" err="1"/>
              <a:t>int</a:t>
            </a:r>
            <a:r>
              <a:rPr lang="en-US" sz="1600" b="1" dirty="0"/>
              <a:t> s	</a:t>
            </a:r>
            <a:r>
              <a:rPr lang="en-US" sz="1600" b="1" dirty="0">
                <a:solidFill>
                  <a:srgbClr val="CC0000"/>
                </a:solidFill>
              </a:rPr>
              <a:t>// </a:t>
            </a:r>
            <a:r>
              <a:rPr lang="en-US" sz="1600" b="1" dirty="0" smtClean="0">
                <a:solidFill>
                  <a:srgbClr val="CC0000"/>
                </a:solidFill>
              </a:rPr>
              <a:t>@-y-4</a:t>
            </a:r>
            <a:endParaRPr lang="en-US" sz="1600" b="1" dirty="0">
              <a:solidFill>
                <a:srgbClr val="CC0000"/>
              </a:solidFill>
            </a:endParaRPr>
          </a:p>
          <a:p>
            <a:pPr>
              <a:lnSpc>
                <a:spcPct val="90000"/>
              </a:lnSpc>
              <a:buFontTx/>
              <a:buNone/>
            </a:pPr>
            <a:r>
              <a:rPr lang="en-US" sz="1600" b="1" dirty="0"/>
              <a:t>	if (c &gt; 0) {</a:t>
            </a:r>
          </a:p>
          <a:p>
            <a:pPr>
              <a:lnSpc>
                <a:spcPct val="90000"/>
              </a:lnSpc>
              <a:buFontTx/>
              <a:buNone/>
            </a:pPr>
            <a:r>
              <a:rPr lang="en-US" sz="1600" b="1" dirty="0"/>
              <a:t>		</a:t>
            </a:r>
            <a:r>
              <a:rPr lang="en-US" sz="1600" b="1" dirty="0" err="1"/>
              <a:t>int</a:t>
            </a:r>
            <a:r>
              <a:rPr lang="en-US" sz="1600" b="1" dirty="0"/>
              <a:t> t …	</a:t>
            </a:r>
            <a:r>
              <a:rPr lang="en-US" sz="1600" b="1" dirty="0">
                <a:solidFill>
                  <a:srgbClr val="CC0000"/>
                </a:solidFill>
              </a:rPr>
              <a:t>// </a:t>
            </a:r>
            <a:r>
              <a:rPr lang="en-US" sz="1600" b="1" dirty="0" smtClean="0">
                <a:solidFill>
                  <a:srgbClr val="CC0000"/>
                </a:solidFill>
              </a:rPr>
              <a:t>@-y-8</a:t>
            </a:r>
            <a:endParaRPr lang="en-US" sz="1600" b="1" dirty="0">
              <a:solidFill>
                <a:srgbClr val="CC0000"/>
              </a:solidFill>
            </a:endParaRPr>
          </a:p>
          <a:p>
            <a:pPr>
              <a:lnSpc>
                <a:spcPct val="90000"/>
              </a:lnSpc>
              <a:buFontTx/>
              <a:buNone/>
            </a:pPr>
            <a:r>
              <a:rPr lang="en-US" sz="1600" b="1" dirty="0"/>
              <a:t>	} else {</a:t>
            </a:r>
          </a:p>
          <a:p>
            <a:pPr>
              <a:lnSpc>
                <a:spcPct val="90000"/>
              </a:lnSpc>
              <a:buFontTx/>
              <a:buNone/>
            </a:pPr>
            <a:r>
              <a:rPr lang="en-US" sz="1600" b="1" dirty="0"/>
              <a:t>		</a:t>
            </a:r>
            <a:r>
              <a:rPr lang="en-US" sz="1600" b="1" dirty="0" err="1"/>
              <a:t>int</a:t>
            </a:r>
            <a:r>
              <a:rPr lang="en-US" sz="1600" b="1" dirty="0"/>
              <a:t> u	</a:t>
            </a:r>
            <a:r>
              <a:rPr lang="en-US" sz="1600" b="1" dirty="0">
                <a:solidFill>
                  <a:srgbClr val="CC0000"/>
                </a:solidFill>
              </a:rPr>
              <a:t>// </a:t>
            </a:r>
            <a:r>
              <a:rPr lang="en-US" sz="1600" b="1" dirty="0" smtClean="0">
                <a:solidFill>
                  <a:srgbClr val="CC0000"/>
                </a:solidFill>
              </a:rPr>
              <a:t>@-y-12</a:t>
            </a:r>
            <a:endParaRPr lang="en-US" sz="1600" b="1" dirty="0">
              <a:solidFill>
                <a:srgbClr val="CC0000"/>
              </a:solidFill>
            </a:endParaRPr>
          </a:p>
          <a:p>
            <a:pPr>
              <a:lnSpc>
                <a:spcPct val="90000"/>
              </a:lnSpc>
              <a:buFontTx/>
              <a:buNone/>
            </a:pPr>
            <a:r>
              <a:rPr lang="en-US" sz="1600" b="1" dirty="0"/>
              <a:t>		</a:t>
            </a:r>
            <a:r>
              <a:rPr lang="en-US" sz="1600" b="1" dirty="0" err="1"/>
              <a:t>int</a:t>
            </a:r>
            <a:r>
              <a:rPr lang="en-US" sz="1600" b="1" dirty="0"/>
              <a:t> t …	</a:t>
            </a:r>
            <a:r>
              <a:rPr lang="en-US" sz="1600" b="1" dirty="0">
                <a:solidFill>
                  <a:srgbClr val="CC0000"/>
                </a:solidFill>
              </a:rPr>
              <a:t>// </a:t>
            </a:r>
            <a:r>
              <a:rPr lang="en-US" sz="1600" b="1" dirty="0" smtClean="0">
                <a:solidFill>
                  <a:srgbClr val="CC0000"/>
                </a:solidFill>
              </a:rPr>
              <a:t>@-y-16</a:t>
            </a:r>
            <a:endParaRPr lang="en-US" sz="1600" b="1" dirty="0">
              <a:solidFill>
                <a:srgbClr val="CC0000"/>
              </a:solidFill>
            </a:endParaRPr>
          </a:p>
          <a:p>
            <a:pPr>
              <a:lnSpc>
                <a:spcPct val="90000"/>
              </a:lnSpc>
              <a:buFontTx/>
              <a:buNone/>
            </a:pPr>
            <a:r>
              <a:rPr lang="en-US" sz="1600" b="1" dirty="0"/>
              <a:t>	}</a:t>
            </a:r>
          </a:p>
          <a:p>
            <a:pPr>
              <a:lnSpc>
                <a:spcPct val="90000"/>
              </a:lnSpc>
              <a:buFontTx/>
              <a:buNone/>
            </a:pPr>
            <a:r>
              <a:rPr lang="en-US" sz="1600" b="1" dirty="0"/>
              <a:t>  }</a:t>
            </a:r>
          </a:p>
          <a:p>
            <a:pPr>
              <a:lnSpc>
                <a:spcPct val="90000"/>
              </a:lnSpc>
              <a:buFontTx/>
              <a:buNone/>
            </a:pPr>
            <a:r>
              <a:rPr lang="en-US" sz="1600" b="1" dirty="0"/>
              <a:t>}</a:t>
            </a:r>
          </a:p>
        </p:txBody>
      </p:sp>
      <p:sp>
        <p:nvSpPr>
          <p:cNvPr id="154627" name="Rectangle 3"/>
          <p:cNvSpPr>
            <a:spLocks noGrp="1" noChangeArrowheads="1"/>
          </p:cNvSpPr>
          <p:nvPr>
            <p:ph type="title"/>
          </p:nvPr>
        </p:nvSpPr>
        <p:spPr/>
        <p:txBody>
          <a:bodyPr/>
          <a:lstStyle/>
          <a:p>
            <a:r>
              <a:rPr lang="en-US" dirty="0"/>
              <a:t>Computing Location Offsets</a:t>
            </a:r>
          </a:p>
        </p:txBody>
      </p:sp>
      <p:sp>
        <p:nvSpPr>
          <p:cNvPr id="154628" name="Text Box 4"/>
          <p:cNvSpPr txBox="1">
            <a:spLocks noChangeArrowheads="1"/>
          </p:cNvSpPr>
          <p:nvPr/>
        </p:nvSpPr>
        <p:spPr bwMode="auto">
          <a:xfrm>
            <a:off x="5257800" y="2590800"/>
            <a:ext cx="3078163" cy="1187450"/>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dirty="0"/>
              <a:t>Location offsets for </a:t>
            </a:r>
          </a:p>
          <a:p>
            <a:pPr algn="ctr" eaLnBrk="1" hangingPunct="1"/>
            <a:r>
              <a:rPr lang="en-US" dirty="0"/>
              <a:t>temporaries are ignored</a:t>
            </a:r>
          </a:p>
          <a:p>
            <a:pPr algn="ctr" eaLnBrk="1" hangingPunct="1"/>
            <a:r>
              <a:rPr lang="en-US" dirty="0"/>
              <a:t>on this slide</a:t>
            </a:r>
          </a:p>
        </p:txBody>
      </p:sp>
      <p:grpSp>
        <p:nvGrpSpPr>
          <p:cNvPr id="154629" name="Group 5"/>
          <p:cNvGrpSpPr>
            <a:grpSpLocks/>
          </p:cNvGrpSpPr>
          <p:nvPr/>
        </p:nvGrpSpPr>
        <p:grpSpPr bwMode="auto">
          <a:xfrm>
            <a:off x="4114800" y="4724403"/>
            <a:ext cx="4424363" cy="830263"/>
            <a:chOff x="2592" y="2823"/>
            <a:chExt cx="2787" cy="523"/>
          </a:xfrm>
        </p:grpSpPr>
        <p:sp>
          <p:nvSpPr>
            <p:cNvPr id="154630" name="Text Box 6"/>
            <p:cNvSpPr txBox="1">
              <a:spLocks noChangeArrowheads="1"/>
            </p:cNvSpPr>
            <p:nvPr/>
          </p:nvSpPr>
          <p:spPr bwMode="auto">
            <a:xfrm>
              <a:off x="3031" y="2823"/>
              <a:ext cx="2348" cy="523"/>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dirty="0"/>
                <a:t>You could reuse </a:t>
              </a:r>
              <a:r>
                <a:rPr lang="en-US" dirty="0">
                  <a:solidFill>
                    <a:srgbClr val="CC0000"/>
                  </a:solidFill>
                </a:rPr>
                <a:t>@</a:t>
              </a:r>
              <a:r>
                <a:rPr lang="en-US" dirty="0" smtClean="0">
                  <a:solidFill>
                    <a:srgbClr val="CC0000"/>
                  </a:solidFill>
                </a:rPr>
                <a:t>-y-8</a:t>
              </a:r>
              <a:r>
                <a:rPr lang="en-US" dirty="0" smtClean="0"/>
                <a:t> </a:t>
              </a:r>
              <a:r>
                <a:rPr lang="en-US" dirty="0"/>
                <a:t>here,</a:t>
              </a:r>
            </a:p>
            <a:p>
              <a:pPr algn="ctr" eaLnBrk="1" hangingPunct="1"/>
              <a:r>
                <a:rPr lang="en-US" dirty="0"/>
                <a:t>but okay if you don’t</a:t>
              </a:r>
            </a:p>
          </p:txBody>
        </p:sp>
        <p:sp>
          <p:nvSpPr>
            <p:cNvPr id="154631" name="Line 7"/>
            <p:cNvSpPr>
              <a:spLocks noChangeShapeType="1"/>
            </p:cNvSpPr>
            <p:nvPr/>
          </p:nvSpPr>
          <p:spPr bwMode="auto">
            <a:xfrm flipH="1">
              <a:off x="2592" y="2928"/>
              <a:ext cx="288" cy="0"/>
            </a:xfrm>
            <a:prstGeom prst="line">
              <a:avLst/>
            </a:prstGeom>
            <a:noFill/>
            <a:ln w="19050">
              <a:solidFill>
                <a:schemeClr val="tx1"/>
              </a:solidFill>
              <a:round/>
              <a:headEnd/>
              <a:tailEnd type="triangle" w="med" len="med"/>
            </a:ln>
            <a:effectLst/>
          </p:spPr>
          <p:txBody>
            <a:bodyPr wrap="none" anchor="ctr">
              <a:prstTxWarp prst="textNoShape">
                <a:avLst/>
              </a:prstTxWarp>
            </a:bodyPr>
            <a:lstStyle/>
            <a:p>
              <a:endParaRPr lang="en-US"/>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46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4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a:t>Implementing </a:t>
            </a:r>
            <a:r>
              <a:rPr lang="en-US" dirty="0" smtClean="0"/>
              <a:t>IR</a:t>
            </a:r>
            <a:endParaRPr lang="en-US" dirty="0"/>
          </a:p>
        </p:txBody>
      </p:sp>
      <p:sp>
        <p:nvSpPr>
          <p:cNvPr id="176131" name="Rectangle 3"/>
          <p:cNvSpPr>
            <a:spLocks noGrp="1" noChangeArrowheads="1"/>
          </p:cNvSpPr>
          <p:nvPr>
            <p:ph type="body" sz="half" idx="1"/>
          </p:nvPr>
        </p:nvSpPr>
        <p:spPr>
          <a:xfrm>
            <a:off x="685800" y="1981200"/>
            <a:ext cx="2734072" cy="3536032"/>
          </a:xfrm>
        </p:spPr>
        <p:txBody>
          <a:bodyPr/>
          <a:lstStyle/>
          <a:p>
            <a:r>
              <a:rPr lang="en-US" dirty="0"/>
              <a:t>Quadruples:</a:t>
            </a:r>
          </a:p>
          <a:p>
            <a:pPr lvl="1">
              <a:buFontTx/>
              <a:buNone/>
            </a:pPr>
            <a:r>
              <a:rPr lang="en-US" dirty="0"/>
              <a:t>t1 = - c</a:t>
            </a:r>
          </a:p>
          <a:p>
            <a:pPr lvl="1">
              <a:buFontTx/>
              <a:buNone/>
            </a:pPr>
            <a:r>
              <a:rPr lang="en-US" dirty="0"/>
              <a:t>t2 = b * t1</a:t>
            </a:r>
          </a:p>
          <a:p>
            <a:pPr lvl="1">
              <a:buFontTx/>
              <a:buNone/>
            </a:pPr>
            <a:r>
              <a:rPr lang="en-US" dirty="0"/>
              <a:t>t3 = - c</a:t>
            </a:r>
          </a:p>
          <a:p>
            <a:pPr lvl="1">
              <a:buFontTx/>
              <a:buNone/>
            </a:pPr>
            <a:r>
              <a:rPr lang="en-US" dirty="0"/>
              <a:t>t4 = b * t3</a:t>
            </a:r>
          </a:p>
          <a:p>
            <a:pPr lvl="1">
              <a:buFontTx/>
              <a:buNone/>
            </a:pPr>
            <a:r>
              <a:rPr lang="en-US" dirty="0"/>
              <a:t>t5 = t2 + t4</a:t>
            </a:r>
          </a:p>
          <a:p>
            <a:pPr lvl="1">
              <a:buFontTx/>
              <a:buNone/>
            </a:pPr>
            <a:r>
              <a:rPr lang="en-US" dirty="0"/>
              <a:t>a = </a:t>
            </a:r>
            <a:r>
              <a:rPr lang="en-US" dirty="0" smtClean="0"/>
              <a:t>t5</a:t>
            </a:r>
          </a:p>
          <a:p>
            <a:pPr>
              <a:buFontTx/>
              <a:buNone/>
            </a:pPr>
            <a:endParaRPr lang="en-US" dirty="0"/>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3193802419"/>
              </p:ext>
            </p:extLst>
          </p:nvPr>
        </p:nvGraphicFramePr>
        <p:xfrm>
          <a:off x="4290392" y="2561312"/>
          <a:ext cx="3810000" cy="2225040"/>
        </p:xfrm>
        <a:graphic>
          <a:graphicData uri="http://schemas.openxmlformats.org/drawingml/2006/table">
            <a:tbl>
              <a:tblPr firstRow="1" bandRow="1">
                <a:tableStyleId>{5940675A-B579-460E-94D1-54222C63F5DA}</a:tableStyleId>
              </a:tblPr>
              <a:tblGrid>
                <a:gridCol w="952500"/>
                <a:gridCol w="952500"/>
                <a:gridCol w="952500"/>
                <a:gridCol w="952500"/>
              </a:tblGrid>
              <a:tr h="370840">
                <a:tc>
                  <a:txBody>
                    <a:bodyPr/>
                    <a:lstStyle/>
                    <a:p>
                      <a:pPr algn="ctr"/>
                      <a:r>
                        <a:rPr lang="en-CA" dirty="0" smtClean="0"/>
                        <a:t>minus</a:t>
                      </a:r>
                      <a:endParaRPr lang="en-CA" dirty="0"/>
                    </a:p>
                  </a:txBody>
                  <a:tcPr/>
                </a:tc>
                <a:tc>
                  <a:txBody>
                    <a:bodyPr/>
                    <a:lstStyle/>
                    <a:p>
                      <a:pPr algn="ctr"/>
                      <a:r>
                        <a:rPr lang="en-CA" dirty="0" smtClean="0"/>
                        <a:t>c</a:t>
                      </a:r>
                      <a:endParaRPr lang="en-CA" dirty="0"/>
                    </a:p>
                  </a:txBody>
                  <a:tcPr/>
                </a:tc>
                <a:tc>
                  <a:txBody>
                    <a:bodyPr/>
                    <a:lstStyle/>
                    <a:p>
                      <a:pPr algn="ctr"/>
                      <a:endParaRPr lang="en-CA" dirty="0"/>
                    </a:p>
                  </a:txBody>
                  <a:tcPr/>
                </a:tc>
                <a:tc>
                  <a:txBody>
                    <a:bodyPr/>
                    <a:lstStyle/>
                    <a:p>
                      <a:pPr algn="ctr"/>
                      <a:r>
                        <a:rPr lang="en-CA" dirty="0" smtClean="0"/>
                        <a:t>t1</a:t>
                      </a: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b</a:t>
                      </a:r>
                      <a:endParaRPr lang="en-CA" dirty="0"/>
                    </a:p>
                  </a:txBody>
                  <a:tcPr/>
                </a:tc>
                <a:tc>
                  <a:txBody>
                    <a:bodyPr/>
                    <a:lstStyle/>
                    <a:p>
                      <a:pPr algn="ctr"/>
                      <a:r>
                        <a:rPr lang="en-CA" dirty="0" smtClean="0"/>
                        <a:t>t1</a:t>
                      </a:r>
                      <a:endParaRPr lang="en-CA" dirty="0"/>
                    </a:p>
                  </a:txBody>
                  <a:tcPr/>
                </a:tc>
                <a:tc>
                  <a:txBody>
                    <a:bodyPr/>
                    <a:lstStyle/>
                    <a:p>
                      <a:pPr algn="ctr"/>
                      <a:r>
                        <a:rPr lang="en-CA" dirty="0" smtClean="0"/>
                        <a:t>t2</a:t>
                      </a:r>
                      <a:endParaRPr lang="en-CA" dirty="0"/>
                    </a:p>
                  </a:txBody>
                  <a:tcPr/>
                </a:tc>
              </a:tr>
              <a:tr h="370840">
                <a:tc>
                  <a:txBody>
                    <a:bodyPr/>
                    <a:lstStyle/>
                    <a:p>
                      <a:pPr algn="ctr"/>
                      <a:r>
                        <a:rPr lang="en-CA" dirty="0" smtClean="0"/>
                        <a:t>minus</a:t>
                      </a:r>
                      <a:endParaRPr lang="en-CA" dirty="0"/>
                    </a:p>
                  </a:txBody>
                  <a:tcPr/>
                </a:tc>
                <a:tc>
                  <a:txBody>
                    <a:bodyPr/>
                    <a:lstStyle/>
                    <a:p>
                      <a:pPr algn="ctr"/>
                      <a:r>
                        <a:rPr lang="en-CA" dirty="0" smtClean="0"/>
                        <a:t>c</a:t>
                      </a:r>
                      <a:endParaRPr lang="en-CA" dirty="0"/>
                    </a:p>
                  </a:txBody>
                  <a:tcPr/>
                </a:tc>
                <a:tc>
                  <a:txBody>
                    <a:bodyPr/>
                    <a:lstStyle/>
                    <a:p>
                      <a:pPr algn="ctr"/>
                      <a:endParaRPr lang="en-CA"/>
                    </a:p>
                  </a:txBody>
                  <a:tcPr/>
                </a:tc>
                <a:tc>
                  <a:txBody>
                    <a:bodyPr/>
                    <a:lstStyle/>
                    <a:p>
                      <a:pPr algn="ctr"/>
                      <a:r>
                        <a:rPr lang="en-CA" dirty="0" smtClean="0"/>
                        <a:t>t3</a:t>
                      </a: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b</a:t>
                      </a:r>
                      <a:endParaRPr lang="en-CA" dirty="0"/>
                    </a:p>
                  </a:txBody>
                  <a:tcPr/>
                </a:tc>
                <a:tc>
                  <a:txBody>
                    <a:bodyPr/>
                    <a:lstStyle/>
                    <a:p>
                      <a:pPr algn="ctr"/>
                      <a:r>
                        <a:rPr lang="en-CA" dirty="0" smtClean="0"/>
                        <a:t>t3</a:t>
                      </a:r>
                      <a:endParaRPr lang="en-CA" dirty="0"/>
                    </a:p>
                  </a:txBody>
                  <a:tcPr/>
                </a:tc>
                <a:tc>
                  <a:txBody>
                    <a:bodyPr/>
                    <a:lstStyle/>
                    <a:p>
                      <a:pPr algn="ctr"/>
                      <a:r>
                        <a:rPr lang="en-CA" dirty="0" smtClean="0"/>
                        <a:t>t4</a:t>
                      </a: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t2</a:t>
                      </a:r>
                      <a:endParaRPr lang="en-CA" dirty="0"/>
                    </a:p>
                  </a:txBody>
                  <a:tcPr/>
                </a:tc>
                <a:tc>
                  <a:txBody>
                    <a:bodyPr/>
                    <a:lstStyle/>
                    <a:p>
                      <a:pPr algn="ctr"/>
                      <a:r>
                        <a:rPr lang="en-CA" dirty="0" smtClean="0"/>
                        <a:t>t4</a:t>
                      </a:r>
                      <a:endParaRPr lang="en-CA" dirty="0"/>
                    </a:p>
                  </a:txBody>
                  <a:tcPr/>
                </a:tc>
                <a:tc>
                  <a:txBody>
                    <a:bodyPr/>
                    <a:lstStyle/>
                    <a:p>
                      <a:pPr algn="ctr"/>
                      <a:r>
                        <a:rPr lang="en-CA" dirty="0" smtClean="0"/>
                        <a:t>t5</a:t>
                      </a: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t5</a:t>
                      </a:r>
                      <a:endParaRPr lang="en-CA" dirty="0"/>
                    </a:p>
                  </a:txBody>
                  <a:tcPr/>
                </a:tc>
                <a:tc>
                  <a:txBody>
                    <a:bodyPr/>
                    <a:lstStyle/>
                    <a:p>
                      <a:pPr algn="ctr"/>
                      <a:endParaRPr lang="en-CA" dirty="0"/>
                    </a:p>
                  </a:txBody>
                  <a:tcPr/>
                </a:tc>
                <a:tc>
                  <a:txBody>
                    <a:bodyPr/>
                    <a:lstStyle/>
                    <a:p>
                      <a:pPr algn="ctr"/>
                      <a:r>
                        <a:rPr lang="en-CA" dirty="0" smtClean="0"/>
                        <a:t>a</a:t>
                      </a:r>
                      <a:endParaRPr lang="en-CA" dirty="0"/>
                    </a:p>
                  </a:txBody>
                  <a:tcPr/>
                </a:tc>
              </a:tr>
            </a:tbl>
          </a:graphicData>
        </a:graphic>
      </p:graphicFrame>
      <p:sp>
        <p:nvSpPr>
          <p:cNvPr id="4" name="Rectangle 3"/>
          <p:cNvSpPr/>
          <p:nvPr/>
        </p:nvSpPr>
        <p:spPr>
          <a:xfrm>
            <a:off x="4499992" y="2060848"/>
            <a:ext cx="441147" cy="400110"/>
          </a:xfrm>
          <a:prstGeom prst="rect">
            <a:avLst/>
          </a:prstGeom>
        </p:spPr>
        <p:txBody>
          <a:bodyPr wrap="none">
            <a:spAutoFit/>
          </a:bodyPr>
          <a:lstStyle/>
          <a:p>
            <a:pPr algn="ctr"/>
            <a:r>
              <a:rPr lang="en-CA" sz="2000" dirty="0" smtClean="0"/>
              <a:t>op</a:t>
            </a:r>
            <a:endParaRPr lang="en-CA" sz="2000" dirty="0"/>
          </a:p>
        </p:txBody>
      </p:sp>
      <p:sp>
        <p:nvSpPr>
          <p:cNvPr id="10" name="Rectangle 9"/>
          <p:cNvSpPr/>
          <p:nvPr/>
        </p:nvSpPr>
        <p:spPr>
          <a:xfrm>
            <a:off x="5401929" y="2060848"/>
            <a:ext cx="635302" cy="400110"/>
          </a:xfrm>
          <a:prstGeom prst="rect">
            <a:avLst/>
          </a:prstGeom>
        </p:spPr>
        <p:txBody>
          <a:bodyPr wrap="none">
            <a:spAutoFit/>
          </a:bodyPr>
          <a:lstStyle/>
          <a:p>
            <a:pPr algn="ctr"/>
            <a:r>
              <a:rPr lang="en-CA" sz="2000" dirty="0" smtClean="0"/>
              <a:t>arg1</a:t>
            </a:r>
            <a:endParaRPr lang="en-CA" sz="2000" dirty="0"/>
          </a:p>
        </p:txBody>
      </p:sp>
      <p:sp>
        <p:nvSpPr>
          <p:cNvPr id="12" name="Rectangle 11"/>
          <p:cNvSpPr/>
          <p:nvPr/>
        </p:nvSpPr>
        <p:spPr>
          <a:xfrm>
            <a:off x="6423070" y="2060848"/>
            <a:ext cx="635302" cy="400110"/>
          </a:xfrm>
          <a:prstGeom prst="rect">
            <a:avLst/>
          </a:prstGeom>
        </p:spPr>
        <p:txBody>
          <a:bodyPr wrap="none">
            <a:spAutoFit/>
          </a:bodyPr>
          <a:lstStyle/>
          <a:p>
            <a:pPr algn="ctr"/>
            <a:r>
              <a:rPr lang="en-CA" sz="2000" dirty="0" smtClean="0"/>
              <a:t>arg2</a:t>
            </a:r>
            <a:endParaRPr lang="en-CA" sz="2000" dirty="0"/>
          </a:p>
        </p:txBody>
      </p:sp>
      <p:sp>
        <p:nvSpPr>
          <p:cNvPr id="13" name="Rectangle 12"/>
          <p:cNvSpPr/>
          <p:nvPr/>
        </p:nvSpPr>
        <p:spPr>
          <a:xfrm>
            <a:off x="7275361" y="2060848"/>
            <a:ext cx="752129" cy="400110"/>
          </a:xfrm>
          <a:prstGeom prst="rect">
            <a:avLst/>
          </a:prstGeom>
        </p:spPr>
        <p:txBody>
          <a:bodyPr wrap="none">
            <a:spAutoFit/>
          </a:bodyPr>
          <a:lstStyle/>
          <a:p>
            <a:pPr algn="ctr"/>
            <a:r>
              <a:rPr lang="en-CA" sz="2000" dirty="0" smtClean="0"/>
              <a:t>result</a:t>
            </a:r>
            <a:endParaRPr lang="en-CA" sz="2000" dirty="0"/>
          </a:p>
        </p:txBody>
      </p:sp>
    </p:spTree>
    <p:extLst>
      <p:ext uri="{BB962C8B-B14F-4D97-AF65-F5344CB8AC3E}">
        <p14:creationId xmlns:p14="http://schemas.microsoft.com/office/powerpoint/2010/main" val="22907491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dirty="0"/>
              <a:t>Implementing </a:t>
            </a:r>
            <a:r>
              <a:rPr lang="en-US" dirty="0" smtClean="0"/>
              <a:t>IR</a:t>
            </a:r>
            <a:endParaRPr lang="en-US" dirty="0"/>
          </a:p>
        </p:txBody>
      </p:sp>
      <p:sp>
        <p:nvSpPr>
          <p:cNvPr id="2" name="Content Placeholder 1"/>
          <p:cNvSpPr>
            <a:spLocks noGrp="1"/>
          </p:cNvSpPr>
          <p:nvPr>
            <p:ph sz="half" idx="1"/>
          </p:nvPr>
        </p:nvSpPr>
        <p:spPr>
          <a:xfrm>
            <a:off x="179512" y="1772816"/>
            <a:ext cx="8784976" cy="4114800"/>
          </a:xfrm>
        </p:spPr>
        <p:txBody>
          <a:bodyPr/>
          <a:lstStyle/>
          <a:p>
            <a:pPr marL="533400" indent="-533400"/>
            <a:r>
              <a:rPr lang="en-US" dirty="0"/>
              <a:t>Triples</a:t>
            </a:r>
          </a:p>
          <a:p>
            <a:pPr marL="914400" lvl="1" indent="-457200">
              <a:buFont typeface="Arial" charset="0"/>
              <a:buAutoNum type="arabicPeriod"/>
            </a:pPr>
            <a:r>
              <a:rPr lang="en-US" dirty="0"/>
              <a:t>- c</a:t>
            </a:r>
          </a:p>
          <a:p>
            <a:pPr marL="914400" lvl="1" indent="-457200">
              <a:buFont typeface="Arial" charset="0"/>
              <a:buAutoNum type="arabicPeriod"/>
            </a:pPr>
            <a:r>
              <a:rPr lang="en-US" dirty="0"/>
              <a:t>b * (1)</a:t>
            </a:r>
          </a:p>
          <a:p>
            <a:pPr marL="914400" lvl="1" indent="-457200">
              <a:buFont typeface="Arial" charset="0"/>
              <a:buAutoNum type="arabicPeriod"/>
            </a:pPr>
            <a:r>
              <a:rPr lang="en-US" dirty="0"/>
              <a:t>- c</a:t>
            </a:r>
          </a:p>
          <a:p>
            <a:pPr marL="914400" lvl="1" indent="-457200">
              <a:buFont typeface="Arial" charset="0"/>
              <a:buAutoNum type="arabicPeriod"/>
            </a:pPr>
            <a:r>
              <a:rPr lang="en-US" dirty="0"/>
              <a:t>b * (3)</a:t>
            </a:r>
          </a:p>
          <a:p>
            <a:pPr marL="914400" lvl="1" indent="-457200">
              <a:buFont typeface="Arial" charset="0"/>
              <a:buAutoNum type="arabicPeriod"/>
            </a:pPr>
            <a:r>
              <a:rPr lang="en-US" dirty="0"/>
              <a:t>(2) + (4)</a:t>
            </a:r>
          </a:p>
          <a:p>
            <a:pPr marL="914400" lvl="1" indent="-457200">
              <a:buFont typeface="Arial" charset="0"/>
              <a:buAutoNum type="arabicPeriod"/>
            </a:pPr>
            <a:r>
              <a:rPr lang="en-US" dirty="0"/>
              <a:t>a = (5</a:t>
            </a:r>
            <a:r>
              <a:rPr lang="en-US" dirty="0" smtClean="0"/>
              <a:t>)</a:t>
            </a:r>
          </a:p>
          <a:p>
            <a:pPr marL="57150" indent="0">
              <a:buNone/>
            </a:pPr>
            <a:r>
              <a:rPr lang="en-US" dirty="0" smtClean="0"/>
              <a:t>We refer to results of an operation </a:t>
            </a:r>
            <a:r>
              <a:rPr lang="en-US" dirty="0" smtClean="0">
                <a:solidFill>
                  <a:schemeClr val="accent2"/>
                </a:solidFill>
              </a:rPr>
              <a:t>x op y</a:t>
            </a:r>
            <a:r>
              <a:rPr lang="en-US" dirty="0" smtClean="0"/>
              <a:t> by its position</a:t>
            </a:r>
            <a:endParaRPr lang="en-US" dirty="0"/>
          </a:p>
          <a:p>
            <a:pPr marL="0" indent="0">
              <a:buNone/>
            </a:pPr>
            <a:r>
              <a:rPr lang="en-US" dirty="0" smtClean="0"/>
              <a:t>Code optimizer change the order of instructions</a:t>
            </a:r>
            <a:endParaRPr lang="en-US" dirty="0"/>
          </a:p>
          <a:p>
            <a:pPr marL="0" indent="0">
              <a:buNone/>
            </a:pPr>
            <a:endParaRPr lang="en-CA" dirty="0"/>
          </a:p>
        </p:txBody>
      </p:sp>
      <p:graphicFrame>
        <p:nvGraphicFramePr>
          <p:cNvPr id="8" name="Content Placeholder 2"/>
          <p:cNvGraphicFramePr>
            <a:graphicFrameLocks noGrp="1"/>
          </p:cNvGraphicFramePr>
          <p:nvPr>
            <p:ph sz="half" idx="2"/>
            <p:extLst>
              <p:ext uri="{D42A27DB-BD31-4B8C-83A1-F6EECF244321}">
                <p14:modId xmlns:p14="http://schemas.microsoft.com/office/powerpoint/2010/main" val="180917491"/>
              </p:ext>
            </p:extLst>
          </p:nvPr>
        </p:nvGraphicFramePr>
        <p:xfrm>
          <a:off x="4806280" y="2561312"/>
          <a:ext cx="2286000" cy="2225040"/>
        </p:xfrm>
        <a:graphic>
          <a:graphicData uri="http://schemas.openxmlformats.org/drawingml/2006/table">
            <a:tbl>
              <a:tblPr firstRow="1" bandRow="1">
                <a:tableStyleId>{5940675A-B579-460E-94D1-54222C63F5DA}</a:tableStyleId>
              </a:tblPr>
              <a:tblGrid>
                <a:gridCol w="762000"/>
                <a:gridCol w="762000"/>
                <a:gridCol w="762000"/>
              </a:tblGrid>
              <a:tr h="370840">
                <a:tc>
                  <a:txBody>
                    <a:bodyPr/>
                    <a:lstStyle/>
                    <a:p>
                      <a:pPr algn="ctr"/>
                      <a:r>
                        <a:rPr lang="en-CA" dirty="0" smtClean="0"/>
                        <a:t>minus</a:t>
                      </a:r>
                      <a:endParaRPr lang="en-CA" dirty="0"/>
                    </a:p>
                  </a:txBody>
                  <a:tcPr/>
                </a:tc>
                <a:tc>
                  <a:txBody>
                    <a:bodyPr/>
                    <a:lstStyle/>
                    <a:p>
                      <a:pPr algn="ctr"/>
                      <a:r>
                        <a:rPr lang="en-CA" dirty="0" smtClean="0"/>
                        <a:t>c</a:t>
                      </a:r>
                      <a:endParaRPr lang="en-CA" dirty="0"/>
                    </a:p>
                  </a:txBody>
                  <a:tcPr/>
                </a:tc>
                <a:tc>
                  <a:txBody>
                    <a:bodyPr/>
                    <a:lstStyle/>
                    <a:p>
                      <a:pPr algn="ct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b</a:t>
                      </a:r>
                      <a:endParaRPr lang="en-CA" dirty="0"/>
                    </a:p>
                  </a:txBody>
                  <a:tcPr/>
                </a:tc>
                <a:tc>
                  <a:txBody>
                    <a:bodyPr/>
                    <a:lstStyle/>
                    <a:p>
                      <a:pPr algn="ctr"/>
                      <a:r>
                        <a:rPr lang="en-CA" dirty="0" smtClean="0"/>
                        <a:t>(1)</a:t>
                      </a:r>
                      <a:endParaRPr lang="en-CA" dirty="0"/>
                    </a:p>
                  </a:txBody>
                  <a:tcPr/>
                </a:tc>
              </a:tr>
              <a:tr h="370840">
                <a:tc>
                  <a:txBody>
                    <a:bodyPr/>
                    <a:lstStyle/>
                    <a:p>
                      <a:pPr algn="ctr"/>
                      <a:r>
                        <a:rPr lang="en-CA" dirty="0" smtClean="0"/>
                        <a:t>minus</a:t>
                      </a:r>
                      <a:endParaRPr lang="en-CA" dirty="0"/>
                    </a:p>
                  </a:txBody>
                  <a:tcPr/>
                </a:tc>
                <a:tc>
                  <a:txBody>
                    <a:bodyPr/>
                    <a:lstStyle/>
                    <a:p>
                      <a:pPr algn="ctr"/>
                      <a:r>
                        <a:rPr lang="en-CA" dirty="0" smtClean="0"/>
                        <a:t>c</a:t>
                      </a:r>
                      <a:endParaRPr lang="en-CA" dirty="0"/>
                    </a:p>
                  </a:txBody>
                  <a:tcPr/>
                </a:tc>
                <a:tc>
                  <a:txBody>
                    <a:bodyPr/>
                    <a:lstStyle/>
                    <a:p>
                      <a:pPr algn="ct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b</a:t>
                      </a:r>
                      <a:endParaRPr lang="en-CA" dirty="0"/>
                    </a:p>
                  </a:txBody>
                  <a:tcPr/>
                </a:tc>
                <a:tc>
                  <a:txBody>
                    <a:bodyPr/>
                    <a:lstStyle/>
                    <a:p>
                      <a:pPr algn="ctr"/>
                      <a:r>
                        <a:rPr lang="en-CA" dirty="0" smtClean="0"/>
                        <a:t>(3)</a:t>
                      </a: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(2)</a:t>
                      </a:r>
                      <a:endParaRPr lang="en-CA" dirty="0"/>
                    </a:p>
                  </a:txBody>
                  <a:tcPr/>
                </a:tc>
                <a:tc>
                  <a:txBody>
                    <a:bodyPr/>
                    <a:lstStyle/>
                    <a:p>
                      <a:pPr algn="ctr"/>
                      <a:r>
                        <a:rPr lang="en-CA" dirty="0" smtClean="0"/>
                        <a:t>(4)</a:t>
                      </a: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a</a:t>
                      </a:r>
                      <a:endParaRPr lang="en-CA" dirty="0"/>
                    </a:p>
                  </a:txBody>
                  <a:tcPr/>
                </a:tc>
                <a:tc>
                  <a:txBody>
                    <a:bodyPr/>
                    <a:lstStyle/>
                    <a:p>
                      <a:pPr algn="ctr"/>
                      <a:r>
                        <a:rPr lang="en-CA" dirty="0" smtClean="0"/>
                        <a:t>(5)</a:t>
                      </a:r>
                      <a:endParaRPr lang="en-CA" dirty="0"/>
                    </a:p>
                  </a:txBody>
                  <a:tcPr/>
                </a:tc>
              </a:tr>
            </a:tbl>
          </a:graphicData>
        </a:graphic>
      </p:graphicFrame>
      <p:sp>
        <p:nvSpPr>
          <p:cNvPr id="9" name="Rectangle 8"/>
          <p:cNvSpPr/>
          <p:nvPr/>
        </p:nvSpPr>
        <p:spPr>
          <a:xfrm>
            <a:off x="4932040" y="2060848"/>
            <a:ext cx="441147" cy="400110"/>
          </a:xfrm>
          <a:prstGeom prst="rect">
            <a:avLst/>
          </a:prstGeom>
        </p:spPr>
        <p:txBody>
          <a:bodyPr wrap="none">
            <a:spAutoFit/>
          </a:bodyPr>
          <a:lstStyle/>
          <a:p>
            <a:pPr algn="ctr"/>
            <a:r>
              <a:rPr lang="en-CA" sz="2000" dirty="0" smtClean="0"/>
              <a:t>op</a:t>
            </a:r>
            <a:endParaRPr lang="en-CA" sz="2000" dirty="0"/>
          </a:p>
        </p:txBody>
      </p:sp>
      <p:sp>
        <p:nvSpPr>
          <p:cNvPr id="10" name="Rectangle 9"/>
          <p:cNvSpPr/>
          <p:nvPr/>
        </p:nvSpPr>
        <p:spPr>
          <a:xfrm>
            <a:off x="5592882" y="2060848"/>
            <a:ext cx="635302" cy="400110"/>
          </a:xfrm>
          <a:prstGeom prst="rect">
            <a:avLst/>
          </a:prstGeom>
        </p:spPr>
        <p:txBody>
          <a:bodyPr wrap="none">
            <a:spAutoFit/>
          </a:bodyPr>
          <a:lstStyle/>
          <a:p>
            <a:pPr algn="ctr"/>
            <a:r>
              <a:rPr lang="en-CA" sz="2000" dirty="0" smtClean="0"/>
              <a:t>arg1</a:t>
            </a:r>
            <a:endParaRPr lang="en-CA" sz="2000" dirty="0"/>
          </a:p>
        </p:txBody>
      </p:sp>
      <p:sp>
        <p:nvSpPr>
          <p:cNvPr id="11" name="Rectangle 10"/>
          <p:cNvSpPr/>
          <p:nvPr/>
        </p:nvSpPr>
        <p:spPr>
          <a:xfrm>
            <a:off x="6423070" y="2060848"/>
            <a:ext cx="635302" cy="400110"/>
          </a:xfrm>
          <a:prstGeom prst="rect">
            <a:avLst/>
          </a:prstGeom>
        </p:spPr>
        <p:txBody>
          <a:bodyPr wrap="none">
            <a:spAutoFit/>
          </a:bodyPr>
          <a:lstStyle/>
          <a:p>
            <a:pPr algn="ctr"/>
            <a:r>
              <a:rPr lang="en-CA" sz="2000" dirty="0" smtClean="0"/>
              <a:t>arg2</a:t>
            </a:r>
            <a:endParaRPr lang="en-CA" sz="2000" dirty="0"/>
          </a:p>
        </p:txBody>
      </p:sp>
      <p:sp>
        <p:nvSpPr>
          <p:cNvPr id="14" name="Text Box 5"/>
          <p:cNvSpPr txBox="1">
            <a:spLocks noChangeArrowheads="1"/>
          </p:cNvSpPr>
          <p:nvPr/>
        </p:nvSpPr>
        <p:spPr bwMode="auto">
          <a:xfrm>
            <a:off x="4263752" y="2529478"/>
            <a:ext cx="1676400" cy="2308324"/>
          </a:xfrm>
          <a:prstGeom prst="rect">
            <a:avLst/>
          </a:prstGeom>
          <a:noFill/>
          <a:ln w="9525">
            <a:noFill/>
            <a:miter lim="800000"/>
            <a:headEnd/>
            <a:tailEnd/>
          </a:ln>
          <a:effectLst/>
        </p:spPr>
        <p:txBody>
          <a:bodyPr>
            <a:prstTxWarp prst="textNoShape">
              <a:avLst/>
            </a:prstTxWarp>
            <a:spAutoFit/>
          </a:bodyPr>
          <a:lstStyle/>
          <a:p>
            <a:r>
              <a:rPr lang="en-US" dirty="0" smtClean="0"/>
              <a:t>(</a:t>
            </a:r>
            <a:r>
              <a:rPr lang="en-US" dirty="0"/>
              <a:t>1</a:t>
            </a:r>
            <a:r>
              <a:rPr lang="en-US" dirty="0" smtClean="0"/>
              <a:t>)</a:t>
            </a:r>
            <a:endParaRPr lang="en-US" dirty="0"/>
          </a:p>
          <a:p>
            <a:r>
              <a:rPr lang="en-US" dirty="0"/>
              <a:t>(2)</a:t>
            </a:r>
          </a:p>
          <a:p>
            <a:r>
              <a:rPr lang="en-US" dirty="0"/>
              <a:t>(3)</a:t>
            </a:r>
          </a:p>
          <a:p>
            <a:r>
              <a:rPr lang="en-US" dirty="0"/>
              <a:t>(4)</a:t>
            </a:r>
          </a:p>
          <a:p>
            <a:r>
              <a:rPr lang="en-US" dirty="0"/>
              <a:t>(5</a:t>
            </a:r>
            <a:r>
              <a:rPr lang="en-US" dirty="0" smtClean="0"/>
              <a:t>)</a:t>
            </a:r>
          </a:p>
          <a:p>
            <a:r>
              <a:rPr lang="en-US" dirty="0" smtClean="0"/>
              <a:t>(6)</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t>Implementing </a:t>
            </a:r>
            <a:r>
              <a:rPr lang="en-US" dirty="0" smtClean="0"/>
              <a:t>IR</a:t>
            </a:r>
            <a:endParaRPr lang="en-US" dirty="0"/>
          </a:p>
        </p:txBody>
      </p:sp>
      <p:sp>
        <p:nvSpPr>
          <p:cNvPr id="179203" name="Rectangle 3"/>
          <p:cNvSpPr>
            <a:spLocks noGrp="1" noChangeArrowheads="1"/>
          </p:cNvSpPr>
          <p:nvPr>
            <p:ph type="body" sz="half" idx="1"/>
          </p:nvPr>
        </p:nvSpPr>
        <p:spPr/>
        <p:txBody>
          <a:bodyPr/>
          <a:lstStyle/>
          <a:p>
            <a:r>
              <a:rPr lang="en-US" dirty="0"/>
              <a:t>Indirect Triples</a:t>
            </a:r>
          </a:p>
          <a:p>
            <a:pPr lvl="1">
              <a:buFont typeface="Arial" charset="0"/>
              <a:buAutoNum type="arabicPeriod"/>
            </a:pPr>
            <a:r>
              <a:rPr lang="en-US" dirty="0"/>
              <a:t>- c</a:t>
            </a:r>
          </a:p>
          <a:p>
            <a:pPr lvl="1">
              <a:buFont typeface="Arial" charset="0"/>
              <a:buAutoNum type="arabicPeriod"/>
            </a:pPr>
            <a:r>
              <a:rPr lang="en-US" dirty="0"/>
              <a:t>b * (1)</a:t>
            </a:r>
          </a:p>
          <a:p>
            <a:pPr lvl="1">
              <a:buFont typeface="Arial" charset="0"/>
              <a:buAutoNum type="arabicPeriod"/>
            </a:pPr>
            <a:r>
              <a:rPr lang="en-US" dirty="0"/>
              <a:t>- c</a:t>
            </a:r>
          </a:p>
          <a:p>
            <a:pPr lvl="1">
              <a:buFont typeface="Arial" charset="0"/>
              <a:buAutoNum type="arabicPeriod"/>
            </a:pPr>
            <a:r>
              <a:rPr lang="en-US" dirty="0"/>
              <a:t>b * (3)</a:t>
            </a:r>
          </a:p>
          <a:p>
            <a:pPr lvl="1">
              <a:buFont typeface="Arial" charset="0"/>
              <a:buAutoNum type="arabicPeriod"/>
            </a:pPr>
            <a:r>
              <a:rPr lang="en-US" dirty="0"/>
              <a:t>(2) + (4)</a:t>
            </a:r>
          </a:p>
          <a:p>
            <a:pPr lvl="1">
              <a:buFont typeface="Arial" charset="0"/>
              <a:buAutoNum type="arabicPeriod"/>
            </a:pPr>
            <a:r>
              <a:rPr lang="en-US" dirty="0"/>
              <a:t>a = (5)</a:t>
            </a:r>
          </a:p>
        </p:txBody>
      </p:sp>
      <p:sp>
        <p:nvSpPr>
          <p:cNvPr id="179205" name="Text Box 5"/>
          <p:cNvSpPr txBox="1">
            <a:spLocks noChangeArrowheads="1"/>
          </p:cNvSpPr>
          <p:nvPr/>
        </p:nvSpPr>
        <p:spPr bwMode="auto">
          <a:xfrm>
            <a:off x="3687688" y="2119496"/>
            <a:ext cx="2540496" cy="2677656"/>
          </a:xfrm>
          <a:prstGeom prst="rect">
            <a:avLst/>
          </a:prstGeom>
          <a:noFill/>
          <a:ln w="9525">
            <a:noFill/>
            <a:miter lim="800000"/>
            <a:headEnd/>
            <a:tailEnd/>
          </a:ln>
          <a:effectLst/>
        </p:spPr>
        <p:txBody>
          <a:bodyPr wrap="square">
            <a:prstTxWarp prst="textNoShape">
              <a:avLst/>
            </a:prstTxWarp>
            <a:spAutoFit/>
          </a:bodyPr>
          <a:lstStyle/>
          <a:p>
            <a:r>
              <a:rPr lang="en-US" b="1" dirty="0"/>
              <a:t>Instruction List</a:t>
            </a:r>
            <a:r>
              <a:rPr lang="en-US" dirty="0"/>
              <a:t>:</a:t>
            </a:r>
          </a:p>
          <a:p>
            <a:r>
              <a:rPr lang="en-US" dirty="0" smtClean="0"/>
              <a:t>35</a:t>
            </a:r>
            <a:endParaRPr lang="en-US" dirty="0"/>
          </a:p>
          <a:p>
            <a:r>
              <a:rPr lang="en-US" dirty="0" smtClean="0"/>
              <a:t>36</a:t>
            </a:r>
            <a:endParaRPr lang="en-US" dirty="0"/>
          </a:p>
          <a:p>
            <a:r>
              <a:rPr lang="en-US" dirty="0" smtClean="0"/>
              <a:t>37</a:t>
            </a:r>
            <a:endParaRPr lang="en-US" dirty="0"/>
          </a:p>
          <a:p>
            <a:r>
              <a:rPr lang="en-US" dirty="0" smtClean="0"/>
              <a:t>38</a:t>
            </a:r>
            <a:endParaRPr lang="en-US" dirty="0"/>
          </a:p>
          <a:p>
            <a:r>
              <a:rPr lang="en-US" dirty="0" smtClean="0"/>
              <a:t>39</a:t>
            </a:r>
            <a:endParaRPr lang="en-US" dirty="0"/>
          </a:p>
          <a:p>
            <a:r>
              <a:rPr lang="en-US" dirty="0" smtClean="0"/>
              <a:t>40</a:t>
            </a:r>
            <a:endParaRPr lang="en-US" dirty="0"/>
          </a:p>
        </p:txBody>
      </p:sp>
      <p:sp>
        <p:nvSpPr>
          <p:cNvPr id="179206" name="AutoShape 6"/>
          <p:cNvSpPr>
            <a:spLocks noChangeArrowheads="1"/>
          </p:cNvSpPr>
          <p:nvPr/>
        </p:nvSpPr>
        <p:spPr bwMode="auto">
          <a:xfrm>
            <a:off x="1468760" y="5410200"/>
            <a:ext cx="2743200" cy="831850"/>
          </a:xfrm>
          <a:prstGeom prst="wedgeRectCallout">
            <a:avLst>
              <a:gd name="adj1" fmla="val 50579"/>
              <a:gd name="adj2" fmla="val -109926"/>
            </a:avLst>
          </a:prstGeom>
          <a:solidFill>
            <a:schemeClr val="accent1"/>
          </a:solidFill>
          <a:ln w="9525">
            <a:solidFill>
              <a:schemeClr val="tx1"/>
            </a:solidFill>
            <a:miter lim="800000"/>
            <a:headEnd/>
            <a:tailEnd/>
          </a:ln>
          <a:effectLst/>
        </p:spPr>
        <p:txBody>
          <a:bodyPr anchor="ctr">
            <a:prstTxWarp prst="textNoShape">
              <a:avLst/>
            </a:prstTxWarp>
            <a:spAutoFit/>
          </a:bodyPr>
          <a:lstStyle/>
          <a:p>
            <a:pPr algn="ctr"/>
            <a:r>
              <a:rPr lang="en-US"/>
              <a:t>can be re-ordered by the code optimizer</a:t>
            </a:r>
          </a:p>
        </p:txBody>
      </p:sp>
      <p:graphicFrame>
        <p:nvGraphicFramePr>
          <p:cNvPr id="10" name="Content Placeholder 2"/>
          <p:cNvGraphicFramePr>
            <a:graphicFrameLocks noGrp="1"/>
          </p:cNvGraphicFramePr>
          <p:nvPr>
            <p:ph sz="half" idx="2"/>
            <p:extLst>
              <p:ext uri="{D42A27DB-BD31-4B8C-83A1-F6EECF244321}">
                <p14:modId xmlns:p14="http://schemas.microsoft.com/office/powerpoint/2010/main" val="3462478733"/>
              </p:ext>
            </p:extLst>
          </p:nvPr>
        </p:nvGraphicFramePr>
        <p:xfrm>
          <a:off x="6318448" y="2561312"/>
          <a:ext cx="2286000" cy="2225040"/>
        </p:xfrm>
        <a:graphic>
          <a:graphicData uri="http://schemas.openxmlformats.org/drawingml/2006/table">
            <a:tbl>
              <a:tblPr firstRow="1" bandRow="1">
                <a:tableStyleId>{5940675A-B579-460E-94D1-54222C63F5DA}</a:tableStyleId>
              </a:tblPr>
              <a:tblGrid>
                <a:gridCol w="762000"/>
                <a:gridCol w="762000"/>
                <a:gridCol w="762000"/>
              </a:tblGrid>
              <a:tr h="370840">
                <a:tc>
                  <a:txBody>
                    <a:bodyPr/>
                    <a:lstStyle/>
                    <a:p>
                      <a:pPr algn="ctr"/>
                      <a:r>
                        <a:rPr lang="en-CA" dirty="0" smtClean="0"/>
                        <a:t>minus</a:t>
                      </a:r>
                      <a:endParaRPr lang="en-CA" dirty="0"/>
                    </a:p>
                  </a:txBody>
                  <a:tcPr/>
                </a:tc>
                <a:tc>
                  <a:txBody>
                    <a:bodyPr/>
                    <a:lstStyle/>
                    <a:p>
                      <a:pPr algn="ctr"/>
                      <a:r>
                        <a:rPr lang="en-CA" dirty="0" smtClean="0"/>
                        <a:t>c</a:t>
                      </a:r>
                      <a:endParaRPr lang="en-CA" dirty="0"/>
                    </a:p>
                  </a:txBody>
                  <a:tcPr/>
                </a:tc>
                <a:tc>
                  <a:txBody>
                    <a:bodyPr/>
                    <a:lstStyle/>
                    <a:p>
                      <a:pPr algn="ct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b</a:t>
                      </a:r>
                      <a:endParaRPr lang="en-CA" dirty="0"/>
                    </a:p>
                  </a:txBody>
                  <a:tcPr/>
                </a:tc>
                <a:tc>
                  <a:txBody>
                    <a:bodyPr/>
                    <a:lstStyle/>
                    <a:p>
                      <a:pPr algn="ctr"/>
                      <a:r>
                        <a:rPr lang="en-CA" dirty="0" smtClean="0"/>
                        <a:t>(1)</a:t>
                      </a:r>
                      <a:endParaRPr lang="en-CA" dirty="0"/>
                    </a:p>
                  </a:txBody>
                  <a:tcPr/>
                </a:tc>
              </a:tr>
              <a:tr h="370840">
                <a:tc>
                  <a:txBody>
                    <a:bodyPr/>
                    <a:lstStyle/>
                    <a:p>
                      <a:pPr algn="ctr"/>
                      <a:r>
                        <a:rPr lang="en-CA" dirty="0" smtClean="0"/>
                        <a:t>minus</a:t>
                      </a:r>
                      <a:endParaRPr lang="en-CA" dirty="0"/>
                    </a:p>
                  </a:txBody>
                  <a:tcPr/>
                </a:tc>
                <a:tc>
                  <a:txBody>
                    <a:bodyPr/>
                    <a:lstStyle/>
                    <a:p>
                      <a:pPr algn="ctr"/>
                      <a:r>
                        <a:rPr lang="en-CA" dirty="0" smtClean="0"/>
                        <a:t>c</a:t>
                      </a:r>
                      <a:endParaRPr lang="en-CA" dirty="0"/>
                    </a:p>
                  </a:txBody>
                  <a:tcPr/>
                </a:tc>
                <a:tc>
                  <a:txBody>
                    <a:bodyPr/>
                    <a:lstStyle/>
                    <a:p>
                      <a:pPr algn="ct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b</a:t>
                      </a:r>
                      <a:endParaRPr lang="en-CA" dirty="0"/>
                    </a:p>
                  </a:txBody>
                  <a:tcPr/>
                </a:tc>
                <a:tc>
                  <a:txBody>
                    <a:bodyPr/>
                    <a:lstStyle/>
                    <a:p>
                      <a:pPr algn="ctr"/>
                      <a:r>
                        <a:rPr lang="en-CA" dirty="0" smtClean="0"/>
                        <a:t>(3)</a:t>
                      </a: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(2)</a:t>
                      </a:r>
                      <a:endParaRPr lang="en-CA" dirty="0"/>
                    </a:p>
                  </a:txBody>
                  <a:tcPr/>
                </a:tc>
                <a:tc>
                  <a:txBody>
                    <a:bodyPr/>
                    <a:lstStyle/>
                    <a:p>
                      <a:pPr algn="ctr"/>
                      <a:r>
                        <a:rPr lang="en-CA" dirty="0" smtClean="0"/>
                        <a:t>(4)</a:t>
                      </a:r>
                      <a:endParaRPr lang="en-CA" dirty="0"/>
                    </a:p>
                  </a:txBody>
                  <a:tcPr/>
                </a:tc>
              </a:tr>
              <a:tr h="370840">
                <a:tc>
                  <a:txBody>
                    <a:bodyPr/>
                    <a:lstStyle/>
                    <a:p>
                      <a:pPr algn="ctr"/>
                      <a:r>
                        <a:rPr lang="en-CA" dirty="0" smtClean="0"/>
                        <a:t>=</a:t>
                      </a:r>
                      <a:endParaRPr lang="en-CA" dirty="0"/>
                    </a:p>
                  </a:txBody>
                  <a:tcPr/>
                </a:tc>
                <a:tc>
                  <a:txBody>
                    <a:bodyPr/>
                    <a:lstStyle/>
                    <a:p>
                      <a:pPr algn="ctr"/>
                      <a:r>
                        <a:rPr lang="en-CA" dirty="0" smtClean="0"/>
                        <a:t>a</a:t>
                      </a:r>
                      <a:endParaRPr lang="en-CA" dirty="0"/>
                    </a:p>
                  </a:txBody>
                  <a:tcPr/>
                </a:tc>
                <a:tc>
                  <a:txBody>
                    <a:bodyPr/>
                    <a:lstStyle/>
                    <a:p>
                      <a:pPr algn="ctr"/>
                      <a:r>
                        <a:rPr lang="en-CA" dirty="0" smtClean="0"/>
                        <a:t>(5)</a:t>
                      </a:r>
                      <a:endParaRPr lang="en-CA" dirty="0"/>
                    </a:p>
                  </a:txBody>
                  <a:tcPr/>
                </a:tc>
              </a:tr>
            </a:tbl>
          </a:graphicData>
        </a:graphic>
      </p:graphicFrame>
      <p:sp>
        <p:nvSpPr>
          <p:cNvPr id="11" name="Rectangle 10"/>
          <p:cNvSpPr/>
          <p:nvPr/>
        </p:nvSpPr>
        <p:spPr>
          <a:xfrm>
            <a:off x="6444208" y="2060848"/>
            <a:ext cx="441147" cy="400110"/>
          </a:xfrm>
          <a:prstGeom prst="rect">
            <a:avLst/>
          </a:prstGeom>
        </p:spPr>
        <p:txBody>
          <a:bodyPr wrap="none">
            <a:spAutoFit/>
          </a:bodyPr>
          <a:lstStyle/>
          <a:p>
            <a:pPr algn="ctr"/>
            <a:r>
              <a:rPr lang="en-CA" sz="2000" dirty="0" smtClean="0"/>
              <a:t>op</a:t>
            </a:r>
            <a:endParaRPr lang="en-CA" sz="2000" dirty="0"/>
          </a:p>
        </p:txBody>
      </p:sp>
      <p:sp>
        <p:nvSpPr>
          <p:cNvPr id="12" name="Rectangle 11"/>
          <p:cNvSpPr/>
          <p:nvPr/>
        </p:nvSpPr>
        <p:spPr>
          <a:xfrm>
            <a:off x="7105050" y="2060848"/>
            <a:ext cx="635302" cy="400110"/>
          </a:xfrm>
          <a:prstGeom prst="rect">
            <a:avLst/>
          </a:prstGeom>
        </p:spPr>
        <p:txBody>
          <a:bodyPr wrap="none">
            <a:spAutoFit/>
          </a:bodyPr>
          <a:lstStyle/>
          <a:p>
            <a:pPr algn="ctr"/>
            <a:r>
              <a:rPr lang="en-CA" sz="2000" dirty="0" smtClean="0"/>
              <a:t>arg1</a:t>
            </a:r>
            <a:endParaRPr lang="en-CA" sz="2000" dirty="0"/>
          </a:p>
        </p:txBody>
      </p:sp>
      <p:sp>
        <p:nvSpPr>
          <p:cNvPr id="13" name="Rectangle 12"/>
          <p:cNvSpPr/>
          <p:nvPr/>
        </p:nvSpPr>
        <p:spPr>
          <a:xfrm>
            <a:off x="7935238" y="2060848"/>
            <a:ext cx="635302" cy="400110"/>
          </a:xfrm>
          <a:prstGeom prst="rect">
            <a:avLst/>
          </a:prstGeom>
        </p:spPr>
        <p:txBody>
          <a:bodyPr wrap="none">
            <a:spAutoFit/>
          </a:bodyPr>
          <a:lstStyle/>
          <a:p>
            <a:pPr algn="ctr"/>
            <a:r>
              <a:rPr lang="en-CA" sz="2000" dirty="0" smtClean="0"/>
              <a:t>arg2</a:t>
            </a:r>
            <a:endParaRPr lang="en-CA" sz="2000" dirty="0"/>
          </a:p>
        </p:txBody>
      </p:sp>
      <p:sp>
        <p:nvSpPr>
          <p:cNvPr id="14" name="Text Box 5"/>
          <p:cNvSpPr txBox="1">
            <a:spLocks noChangeArrowheads="1"/>
          </p:cNvSpPr>
          <p:nvPr/>
        </p:nvSpPr>
        <p:spPr bwMode="auto">
          <a:xfrm>
            <a:off x="5991944" y="2529478"/>
            <a:ext cx="1676400" cy="2308324"/>
          </a:xfrm>
          <a:prstGeom prst="rect">
            <a:avLst/>
          </a:prstGeom>
          <a:noFill/>
          <a:ln w="9525">
            <a:noFill/>
            <a:miter lim="800000"/>
            <a:headEnd/>
            <a:tailEnd/>
          </a:ln>
          <a:effectLst/>
        </p:spPr>
        <p:txBody>
          <a:bodyPr>
            <a:prstTxWarp prst="textNoShape">
              <a:avLst/>
            </a:prstTxWarp>
            <a:spAutoFit/>
          </a:bodyPr>
          <a:lstStyle/>
          <a:p>
            <a:r>
              <a:rPr lang="en-US" dirty="0" smtClean="0"/>
              <a:t>1</a:t>
            </a:r>
            <a:endParaRPr lang="en-US" dirty="0"/>
          </a:p>
          <a:p>
            <a:r>
              <a:rPr lang="en-US" dirty="0" smtClean="0"/>
              <a:t>2</a:t>
            </a:r>
            <a:endParaRPr lang="en-US" dirty="0"/>
          </a:p>
          <a:p>
            <a:r>
              <a:rPr lang="en-US" dirty="0" smtClean="0"/>
              <a:t>3</a:t>
            </a:r>
            <a:endParaRPr lang="en-US" dirty="0"/>
          </a:p>
          <a:p>
            <a:r>
              <a:rPr lang="en-US" dirty="0" smtClean="0"/>
              <a:t>4</a:t>
            </a:r>
            <a:endParaRPr lang="en-US" dirty="0"/>
          </a:p>
          <a:p>
            <a:r>
              <a:rPr lang="en-US" dirty="0" smtClean="0"/>
              <a:t>5</a:t>
            </a:r>
          </a:p>
          <a:p>
            <a:r>
              <a:rPr lang="en-US" dirty="0" smtClean="0"/>
              <a:t>6</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93521592"/>
              </p:ext>
            </p:extLst>
          </p:nvPr>
        </p:nvGraphicFramePr>
        <p:xfrm>
          <a:off x="4332312" y="2572112"/>
          <a:ext cx="599728" cy="2225040"/>
        </p:xfrm>
        <a:graphic>
          <a:graphicData uri="http://schemas.openxmlformats.org/drawingml/2006/table">
            <a:tbl>
              <a:tblPr firstRow="1" bandRow="1">
                <a:tableStyleId>{5940675A-B579-460E-94D1-54222C63F5DA}</a:tableStyleId>
              </a:tblPr>
              <a:tblGrid>
                <a:gridCol w="599728"/>
              </a:tblGrid>
              <a:tr h="370840">
                <a:tc>
                  <a:txBody>
                    <a:bodyPr/>
                    <a:lstStyle/>
                    <a:p>
                      <a:pPr algn="ctr"/>
                      <a:r>
                        <a:rPr lang="en-CA" dirty="0" smtClean="0"/>
                        <a:t>(1)</a:t>
                      </a:r>
                      <a:endParaRPr lang="en-CA" dirty="0"/>
                    </a:p>
                  </a:txBody>
                  <a:tcPr/>
                </a:tc>
              </a:tr>
              <a:tr h="370840">
                <a:tc>
                  <a:txBody>
                    <a:bodyPr/>
                    <a:lstStyle/>
                    <a:p>
                      <a:pPr algn="ctr"/>
                      <a:r>
                        <a:rPr lang="en-CA" dirty="0" smtClean="0"/>
                        <a:t>(2)</a:t>
                      </a:r>
                      <a:endParaRPr lang="en-CA" dirty="0"/>
                    </a:p>
                  </a:txBody>
                  <a:tcPr/>
                </a:tc>
              </a:tr>
              <a:tr h="370840">
                <a:tc>
                  <a:txBody>
                    <a:bodyPr/>
                    <a:lstStyle/>
                    <a:p>
                      <a:pPr algn="ctr"/>
                      <a:r>
                        <a:rPr lang="en-CA" dirty="0" smtClean="0"/>
                        <a:t>(3)</a:t>
                      </a:r>
                      <a:endParaRPr lang="en-CA" dirty="0"/>
                    </a:p>
                  </a:txBody>
                  <a:tcPr/>
                </a:tc>
              </a:tr>
              <a:tr h="370840">
                <a:tc>
                  <a:txBody>
                    <a:bodyPr/>
                    <a:lstStyle/>
                    <a:p>
                      <a:pPr algn="ctr"/>
                      <a:r>
                        <a:rPr lang="en-CA" dirty="0" smtClean="0"/>
                        <a:t>(4)</a:t>
                      </a:r>
                      <a:endParaRPr lang="en-CA" dirty="0"/>
                    </a:p>
                  </a:txBody>
                  <a:tcPr/>
                </a:tc>
              </a:tr>
              <a:tr h="370840">
                <a:tc>
                  <a:txBody>
                    <a:bodyPr/>
                    <a:lstStyle/>
                    <a:p>
                      <a:pPr algn="ctr"/>
                      <a:r>
                        <a:rPr lang="en-CA" dirty="0" smtClean="0"/>
                        <a:t>(5)</a:t>
                      </a:r>
                      <a:endParaRPr lang="en-CA" dirty="0"/>
                    </a:p>
                  </a:txBody>
                  <a:tcPr/>
                </a:tc>
              </a:tr>
              <a:tr h="370840">
                <a:tc>
                  <a:txBody>
                    <a:bodyPr/>
                    <a:lstStyle/>
                    <a:p>
                      <a:pPr algn="ctr"/>
                      <a:r>
                        <a:rPr lang="en-CA" dirty="0" smtClean="0"/>
                        <a:t>(6)</a:t>
                      </a:r>
                      <a:endParaRPr lang="en-CA" dirty="0"/>
                    </a:p>
                  </a:txBody>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dirty="0"/>
              <a:t>Implementing </a:t>
            </a:r>
            <a:r>
              <a:rPr lang="en-US" dirty="0" smtClean="0"/>
              <a:t>IR</a:t>
            </a:r>
            <a:endParaRPr lang="en-US" dirty="0"/>
          </a:p>
        </p:txBody>
      </p:sp>
      <p:sp>
        <p:nvSpPr>
          <p:cNvPr id="179204" name="Rectangle 4"/>
          <p:cNvSpPr>
            <a:spLocks noGrp="1" noChangeArrowheads="1"/>
          </p:cNvSpPr>
          <p:nvPr>
            <p:ph type="body" sz="half" idx="2"/>
          </p:nvPr>
        </p:nvSpPr>
        <p:spPr>
          <a:xfrm>
            <a:off x="683568" y="1628800"/>
            <a:ext cx="8280920" cy="4724400"/>
          </a:xfrm>
        </p:spPr>
        <p:txBody>
          <a:bodyPr/>
          <a:lstStyle/>
          <a:p>
            <a:pPr marL="533400" indent="-533400">
              <a:lnSpc>
                <a:spcPct val="90000"/>
              </a:lnSpc>
            </a:pPr>
            <a:r>
              <a:rPr lang="en-US" dirty="0"/>
              <a:t>Static Single Assignment (SSA</a:t>
            </a:r>
            <a:r>
              <a:rPr lang="en-US" dirty="0" smtClean="0"/>
              <a:t>)</a:t>
            </a:r>
          </a:p>
          <a:p>
            <a:pPr marL="933450" lvl="1" indent="-533400">
              <a:lnSpc>
                <a:spcPct val="90000"/>
              </a:lnSpc>
            </a:pPr>
            <a:r>
              <a:rPr lang="en-US" dirty="0" smtClean="0"/>
              <a:t>All assignments are to variables with distinct names</a:t>
            </a:r>
            <a:endParaRPr lang="en-US" dirty="0"/>
          </a:p>
          <a:p>
            <a:pPr marL="533400" indent="-533400">
              <a:lnSpc>
                <a:spcPct val="90000"/>
              </a:lnSpc>
              <a:buFontTx/>
              <a:buNone/>
            </a:pPr>
            <a:r>
              <a:rPr lang="en-US" dirty="0"/>
              <a:t>instead of:</a:t>
            </a:r>
          </a:p>
          <a:p>
            <a:pPr marL="914400" lvl="1" indent="-457200">
              <a:lnSpc>
                <a:spcPct val="90000"/>
              </a:lnSpc>
              <a:buFontTx/>
              <a:buNone/>
            </a:pPr>
            <a:r>
              <a:rPr lang="en-US" dirty="0"/>
              <a:t>a = t1</a:t>
            </a:r>
          </a:p>
          <a:p>
            <a:pPr marL="914400" lvl="1" indent="-457200">
              <a:lnSpc>
                <a:spcPct val="90000"/>
              </a:lnSpc>
              <a:buFontTx/>
              <a:buNone/>
            </a:pPr>
            <a:r>
              <a:rPr lang="en-US" dirty="0"/>
              <a:t>b = a + t1</a:t>
            </a:r>
          </a:p>
          <a:p>
            <a:pPr marL="914400" lvl="1" indent="-457200">
              <a:lnSpc>
                <a:spcPct val="90000"/>
              </a:lnSpc>
              <a:buFontTx/>
              <a:buNone/>
            </a:pPr>
            <a:r>
              <a:rPr lang="en-US" dirty="0"/>
              <a:t>a = b + t1</a:t>
            </a:r>
          </a:p>
          <a:p>
            <a:pPr marL="533400" indent="-533400">
              <a:lnSpc>
                <a:spcPct val="90000"/>
              </a:lnSpc>
              <a:buFontTx/>
              <a:buNone/>
            </a:pPr>
            <a:r>
              <a:rPr lang="en-US" dirty="0"/>
              <a:t>the SSA form has:</a:t>
            </a:r>
          </a:p>
          <a:p>
            <a:pPr marL="914400" lvl="1" indent="-457200">
              <a:lnSpc>
                <a:spcPct val="90000"/>
              </a:lnSpc>
              <a:buFontTx/>
              <a:buNone/>
            </a:pPr>
            <a:r>
              <a:rPr lang="en-US" dirty="0"/>
              <a:t>a1 = t1</a:t>
            </a:r>
          </a:p>
          <a:p>
            <a:pPr marL="914400" lvl="1" indent="-457200">
              <a:lnSpc>
                <a:spcPct val="90000"/>
              </a:lnSpc>
              <a:buFontTx/>
              <a:buNone/>
            </a:pPr>
            <a:r>
              <a:rPr lang="en-US" dirty="0"/>
              <a:t>b1 = a1 + t1</a:t>
            </a:r>
          </a:p>
          <a:p>
            <a:pPr marL="914400" lvl="1" indent="-457200">
              <a:lnSpc>
                <a:spcPct val="90000"/>
              </a:lnSpc>
              <a:buFontTx/>
              <a:buNone/>
            </a:pPr>
            <a:r>
              <a:rPr lang="en-US" dirty="0"/>
              <a:t>a2 = b1 + t1</a:t>
            </a:r>
          </a:p>
          <a:p>
            <a:pPr marL="533400" indent="-533400">
              <a:lnSpc>
                <a:spcPct val="90000"/>
              </a:lnSpc>
              <a:buFontTx/>
              <a:buNone/>
            </a:pPr>
            <a:r>
              <a:rPr lang="en-US" dirty="0"/>
              <a:t>a variable is never </a:t>
            </a:r>
            <a:r>
              <a:rPr lang="en-US" dirty="0" smtClean="0"/>
              <a:t>reassigned</a:t>
            </a:r>
            <a:endParaRPr lang="en-US" dirty="0"/>
          </a:p>
        </p:txBody>
      </p:sp>
    </p:spTree>
    <p:extLst>
      <p:ext uri="{BB962C8B-B14F-4D97-AF65-F5344CB8AC3E}">
        <p14:creationId xmlns:p14="http://schemas.microsoft.com/office/powerpoint/2010/main" val="398516274"/>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Grp="1" noChangeArrowheads="1"/>
          </p:cNvSpPr>
          <p:nvPr>
            <p:ph type="title"/>
          </p:nvPr>
        </p:nvSpPr>
        <p:spPr/>
        <p:txBody>
          <a:bodyPr/>
          <a:lstStyle/>
          <a:p>
            <a:r>
              <a:rPr lang="en-US"/>
              <a:t>Correctness vs. Optimizations</a:t>
            </a:r>
          </a:p>
        </p:txBody>
      </p:sp>
      <p:sp>
        <p:nvSpPr>
          <p:cNvPr id="116741" name="Rectangle 5"/>
          <p:cNvSpPr>
            <a:spLocks noGrp="1" noChangeArrowheads="1"/>
          </p:cNvSpPr>
          <p:nvPr>
            <p:ph type="body" idx="1"/>
          </p:nvPr>
        </p:nvSpPr>
        <p:spPr/>
        <p:txBody>
          <a:bodyPr/>
          <a:lstStyle/>
          <a:p>
            <a:r>
              <a:rPr lang="en-US"/>
              <a:t>When writing backend, correctness is paramount</a:t>
            </a:r>
          </a:p>
          <a:p>
            <a:pPr lvl="1"/>
            <a:r>
              <a:rPr lang="en-US"/>
              <a:t>Efficiency and optimizations are secondary concerns at this point</a:t>
            </a:r>
          </a:p>
          <a:p>
            <a:r>
              <a:rPr lang="en-US"/>
              <a:t>Don’t try optimizations at this stage</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Basic Blocks</a:t>
            </a:r>
          </a:p>
        </p:txBody>
      </p:sp>
      <p:sp>
        <p:nvSpPr>
          <p:cNvPr id="106499" name="Rectangle 3"/>
          <p:cNvSpPr>
            <a:spLocks noGrp="1" noChangeArrowheads="1"/>
          </p:cNvSpPr>
          <p:nvPr>
            <p:ph type="body" idx="1"/>
          </p:nvPr>
        </p:nvSpPr>
        <p:spPr/>
        <p:txBody>
          <a:bodyPr/>
          <a:lstStyle/>
          <a:p>
            <a:pPr>
              <a:lnSpc>
                <a:spcPct val="90000"/>
              </a:lnSpc>
            </a:pPr>
            <a:r>
              <a:rPr lang="en-US" sz="2800" dirty="0"/>
              <a:t>A </a:t>
            </a:r>
            <a:r>
              <a:rPr lang="en-US" sz="2800" i="1" dirty="0"/>
              <a:t>basic block</a:t>
            </a:r>
            <a:r>
              <a:rPr lang="en-US" sz="2800" dirty="0"/>
              <a:t> is a sequence of statements that enters at the start and ends with a branch at the </a:t>
            </a:r>
            <a:r>
              <a:rPr lang="en-US" sz="2800" dirty="0" smtClean="0"/>
              <a:t>end</a:t>
            </a:r>
          </a:p>
          <a:p>
            <a:pPr>
              <a:lnSpc>
                <a:spcPct val="90000"/>
              </a:lnSpc>
            </a:pPr>
            <a:r>
              <a:rPr lang="en-US" sz="2800" dirty="0" smtClean="0"/>
              <a:t>Functions </a:t>
            </a:r>
            <a:r>
              <a:rPr lang="en-US" sz="2800" dirty="0"/>
              <a:t>transfer control from one place (the caller) to another (the called function)</a:t>
            </a:r>
          </a:p>
          <a:p>
            <a:pPr>
              <a:lnSpc>
                <a:spcPct val="90000"/>
              </a:lnSpc>
            </a:pPr>
            <a:r>
              <a:rPr lang="en-US" sz="2800" dirty="0"/>
              <a:t>Other examples include any place where there are branch </a:t>
            </a:r>
            <a:r>
              <a:rPr lang="en-US" sz="2800" dirty="0" smtClean="0"/>
              <a:t>instructions</a:t>
            </a:r>
          </a:p>
          <a:p>
            <a:pPr>
              <a:lnSpc>
                <a:spcPct val="90000"/>
              </a:lnSpc>
            </a:pPr>
            <a:r>
              <a:rPr lang="en-US" sz="2800" dirty="0" smtClean="0"/>
              <a:t>Code </a:t>
            </a:r>
            <a:r>
              <a:rPr lang="en-US" sz="2800" dirty="0"/>
              <a:t>generation </a:t>
            </a:r>
            <a:r>
              <a:rPr lang="en-US" sz="2800" dirty="0" smtClean="0"/>
              <a:t>should </a:t>
            </a:r>
            <a:r>
              <a:rPr lang="en-US" sz="2800" dirty="0"/>
              <a:t>create code for basic blocks and branch them together</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Rectangle 4"/>
          <p:cNvSpPr>
            <a:spLocks noGrp="1" noChangeArrowheads="1"/>
          </p:cNvSpPr>
          <p:nvPr>
            <p:ph type="title"/>
          </p:nvPr>
        </p:nvSpPr>
        <p:spPr/>
        <p:txBody>
          <a:bodyPr/>
          <a:lstStyle/>
          <a:p>
            <a:r>
              <a:rPr lang="en-US"/>
              <a:t>Summary</a:t>
            </a:r>
          </a:p>
        </p:txBody>
      </p:sp>
      <p:sp>
        <p:nvSpPr>
          <p:cNvPr id="121861" name="Rectangle 5"/>
          <p:cNvSpPr>
            <a:spLocks noGrp="1" noChangeArrowheads="1"/>
          </p:cNvSpPr>
          <p:nvPr>
            <p:ph type="body" idx="1"/>
          </p:nvPr>
        </p:nvSpPr>
        <p:spPr/>
        <p:txBody>
          <a:bodyPr/>
          <a:lstStyle/>
          <a:p>
            <a:r>
              <a:rPr lang="en-US" sz="2800"/>
              <a:t>TAC is one example of an intermediate representation (IR)</a:t>
            </a:r>
          </a:p>
          <a:p>
            <a:r>
              <a:rPr lang="en-US" sz="2800"/>
              <a:t>An IR should be close enough to existing machine code instructions so that subsequent translation into assembly is trivial</a:t>
            </a:r>
          </a:p>
          <a:p>
            <a:r>
              <a:rPr lang="en-US" sz="2800"/>
              <a:t>In an IR we ignore some complexities and differences in computer architectures, such as limited registers, multiple instructions, branch delays, load delays, etc.</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533400" y="2667000"/>
            <a:ext cx="7924800" cy="1143000"/>
          </a:xfrm>
        </p:spPr>
        <p:txBody>
          <a:bodyPr/>
          <a:lstStyle/>
          <a:p>
            <a:r>
              <a:rPr lang="en-US" dirty="0" smtClean="0">
                <a:solidFill>
                  <a:schemeClr val="accent2"/>
                </a:solidFill>
              </a:rPr>
              <a:t>Extra Slides</a:t>
            </a:r>
            <a:endParaRPr lang="en-US" dirty="0"/>
          </a:p>
        </p:txBody>
      </p:sp>
    </p:spTree>
    <p:extLst>
      <p:ext uri="{BB962C8B-B14F-4D97-AF65-F5344CB8AC3E}">
        <p14:creationId xmlns:p14="http://schemas.microsoft.com/office/powerpoint/2010/main" val="4072708069"/>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What TAC doesn’t give you</a:t>
            </a:r>
          </a:p>
        </p:txBody>
      </p:sp>
      <p:sp>
        <p:nvSpPr>
          <p:cNvPr id="104451" name="Rectangle 3"/>
          <p:cNvSpPr>
            <a:spLocks noGrp="1" noChangeArrowheads="1"/>
          </p:cNvSpPr>
          <p:nvPr>
            <p:ph type="body" idx="1"/>
          </p:nvPr>
        </p:nvSpPr>
        <p:spPr/>
        <p:txBody>
          <a:bodyPr/>
          <a:lstStyle/>
          <a:p>
            <a:pPr>
              <a:lnSpc>
                <a:spcPct val="90000"/>
              </a:lnSpc>
            </a:pPr>
            <a:r>
              <a:rPr lang="en-US" dirty="0" smtClean="0"/>
              <a:t>Check bounds (array indexing)</a:t>
            </a:r>
            <a:endParaRPr lang="en-US" dirty="0"/>
          </a:p>
          <a:p>
            <a:pPr>
              <a:lnSpc>
                <a:spcPct val="90000"/>
              </a:lnSpc>
            </a:pPr>
            <a:r>
              <a:rPr lang="en-US" dirty="0"/>
              <a:t>Two or n-dimensional arrays</a:t>
            </a:r>
          </a:p>
          <a:p>
            <a:pPr>
              <a:lnSpc>
                <a:spcPct val="90000"/>
              </a:lnSpc>
            </a:pPr>
            <a:r>
              <a:rPr lang="en-US" dirty="0" smtClean="0"/>
              <a:t>Conditional </a:t>
            </a:r>
            <a:r>
              <a:rPr lang="en-US" dirty="0"/>
              <a:t>branches other than </a:t>
            </a:r>
            <a:r>
              <a:rPr lang="en-US" b="1" dirty="0"/>
              <a:t>if </a:t>
            </a:r>
            <a:r>
              <a:rPr lang="en-US" dirty="0"/>
              <a:t>or </a:t>
            </a:r>
            <a:r>
              <a:rPr lang="en-US" b="1" dirty="0" err="1"/>
              <a:t>ifFalse</a:t>
            </a:r>
            <a:endParaRPr lang="en-US" dirty="0"/>
          </a:p>
          <a:p>
            <a:pPr>
              <a:lnSpc>
                <a:spcPct val="90000"/>
              </a:lnSpc>
            </a:pPr>
            <a:r>
              <a:rPr lang="en-US" dirty="0"/>
              <a:t>Field names in records/structures</a:t>
            </a:r>
          </a:p>
          <a:p>
            <a:pPr lvl="1">
              <a:lnSpc>
                <a:spcPct val="90000"/>
              </a:lnSpc>
            </a:pPr>
            <a:r>
              <a:rPr lang="en-US" dirty="0"/>
              <a:t>Use </a:t>
            </a:r>
            <a:r>
              <a:rPr lang="en-US" dirty="0" err="1"/>
              <a:t>base+offset</a:t>
            </a:r>
            <a:r>
              <a:rPr lang="en-US" dirty="0"/>
              <a:t> load/store</a:t>
            </a:r>
          </a:p>
          <a:p>
            <a:pPr>
              <a:lnSpc>
                <a:spcPct val="90000"/>
              </a:lnSpc>
            </a:pPr>
            <a:r>
              <a:rPr lang="en-US" dirty="0"/>
              <a:t>Object data and method access</a:t>
            </a:r>
          </a:p>
        </p:txBody>
      </p:sp>
    </p:spTree>
    <p:extLst>
      <p:ext uri="{BB962C8B-B14F-4D97-AF65-F5344CB8AC3E}">
        <p14:creationId xmlns:p14="http://schemas.microsoft.com/office/powerpoint/2010/main" val="94693935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IR: </a:t>
            </a:r>
            <a:r>
              <a:rPr lang="en-CA" dirty="0" smtClean="0"/>
              <a:t>3-Address Code</a:t>
            </a:r>
            <a:endParaRPr lang="en-CA" dirty="0"/>
          </a:p>
        </p:txBody>
      </p:sp>
      <p:sp>
        <p:nvSpPr>
          <p:cNvPr id="3" name="Content Placeholder 2"/>
          <p:cNvSpPr>
            <a:spLocks noGrp="1"/>
          </p:cNvSpPr>
          <p:nvPr>
            <p:ph idx="1"/>
          </p:nvPr>
        </p:nvSpPr>
        <p:spPr/>
        <p:txBody>
          <a:bodyPr/>
          <a:lstStyle/>
          <a:p>
            <a:r>
              <a:rPr lang="en-CA" dirty="0" smtClean="0"/>
              <a:t>Address or locations:</a:t>
            </a:r>
          </a:p>
          <a:p>
            <a:pPr lvl="1"/>
            <a:r>
              <a:rPr lang="en-CA" dirty="0" smtClean="0"/>
              <a:t>Names/Labels</a:t>
            </a:r>
          </a:p>
          <a:p>
            <a:pPr lvl="2"/>
            <a:r>
              <a:rPr lang="en-US" dirty="0" smtClean="0"/>
              <a:t>we </a:t>
            </a:r>
            <a:r>
              <a:rPr lang="en-US" dirty="0"/>
              <a:t>allow source-program names in </a:t>
            </a:r>
            <a:r>
              <a:rPr lang="en-US" dirty="0" smtClean="0"/>
              <a:t>TAC (implemented </a:t>
            </a:r>
            <a:r>
              <a:rPr lang="en-US" dirty="0"/>
              <a:t>as a pointer to </a:t>
            </a:r>
            <a:r>
              <a:rPr lang="en-US" dirty="0" smtClean="0"/>
              <a:t>the symbol table)</a:t>
            </a:r>
          </a:p>
          <a:p>
            <a:pPr lvl="1"/>
            <a:r>
              <a:rPr lang="en-US" dirty="0" smtClean="0"/>
              <a:t>Constants</a:t>
            </a:r>
          </a:p>
          <a:p>
            <a:pPr lvl="1"/>
            <a:r>
              <a:rPr lang="en-US" dirty="0" smtClean="0"/>
              <a:t>Temporaries </a:t>
            </a:r>
            <a:endParaRPr lang="en-CA" dirty="0"/>
          </a:p>
        </p:txBody>
      </p:sp>
    </p:spTree>
    <p:extLst>
      <p:ext uri="{BB962C8B-B14F-4D97-AF65-F5344CB8AC3E}">
        <p14:creationId xmlns:p14="http://schemas.microsoft.com/office/powerpoint/2010/main" val="408804823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9" name="Rectangle 7"/>
          <p:cNvSpPr>
            <a:spLocks noGrp="1" noChangeArrowheads="1"/>
          </p:cNvSpPr>
          <p:nvPr>
            <p:ph type="title"/>
          </p:nvPr>
        </p:nvSpPr>
        <p:spPr/>
        <p:txBody>
          <a:bodyPr/>
          <a:lstStyle/>
          <a:p>
            <a:r>
              <a:rPr lang="en-US" dirty="0" smtClean="0"/>
              <a:t>IR: </a:t>
            </a:r>
            <a:r>
              <a:rPr lang="en-US" dirty="0"/>
              <a:t>3-Address Code</a:t>
            </a:r>
          </a:p>
        </p:txBody>
      </p:sp>
      <p:sp>
        <p:nvSpPr>
          <p:cNvPr id="125961" name="Rectangle 9"/>
          <p:cNvSpPr>
            <a:spLocks noGrp="1" noChangeArrowheads="1"/>
          </p:cNvSpPr>
          <p:nvPr>
            <p:ph type="body" sz="half" idx="2"/>
          </p:nvPr>
        </p:nvSpPr>
        <p:spPr>
          <a:xfrm>
            <a:off x="467544" y="1556792"/>
            <a:ext cx="8280920" cy="4114800"/>
          </a:xfrm>
        </p:spPr>
        <p:txBody>
          <a:bodyPr/>
          <a:lstStyle/>
          <a:p>
            <a:pPr>
              <a:lnSpc>
                <a:spcPct val="90000"/>
              </a:lnSpc>
            </a:pPr>
            <a:r>
              <a:rPr lang="en-US" sz="3200" dirty="0" smtClean="0"/>
              <a:t>Instructions: </a:t>
            </a:r>
          </a:p>
          <a:p>
            <a:pPr lvl="1">
              <a:lnSpc>
                <a:spcPct val="90000"/>
              </a:lnSpc>
            </a:pPr>
            <a:r>
              <a:rPr lang="en-US" sz="2800" dirty="0" smtClean="0"/>
              <a:t>assignments</a:t>
            </a:r>
            <a:r>
              <a:rPr lang="en-US" sz="2800" dirty="0"/>
              <a:t>: </a:t>
            </a:r>
            <a:endParaRPr lang="en-US" sz="2800" dirty="0" smtClean="0"/>
          </a:p>
          <a:p>
            <a:pPr lvl="2">
              <a:lnSpc>
                <a:spcPct val="90000"/>
              </a:lnSpc>
            </a:pPr>
            <a:r>
              <a:rPr lang="en-US" sz="2400" i="1" dirty="0" smtClean="0"/>
              <a:t>x </a:t>
            </a:r>
            <a:r>
              <a:rPr lang="en-US" sz="2400" i="1" dirty="0"/>
              <a:t>= y op z</a:t>
            </a:r>
            <a:r>
              <a:rPr lang="en-US" sz="2400" dirty="0"/>
              <a:t> </a:t>
            </a:r>
            <a:r>
              <a:rPr lang="en-US" sz="2400" dirty="0" smtClean="0"/>
              <a:t>  (op: binary arithmetic or logical operation)</a:t>
            </a:r>
          </a:p>
          <a:p>
            <a:pPr lvl="2">
              <a:lnSpc>
                <a:spcPct val="90000"/>
              </a:lnSpc>
            </a:pPr>
            <a:r>
              <a:rPr lang="en-US" sz="2400" i="1" dirty="0" smtClean="0"/>
              <a:t>x </a:t>
            </a:r>
            <a:r>
              <a:rPr lang="en-US" sz="2400" i="1" dirty="0"/>
              <a:t>= op </a:t>
            </a:r>
            <a:r>
              <a:rPr lang="en-US" sz="2400" i="1" dirty="0" smtClean="0"/>
              <a:t>y      (op: unary operation)</a:t>
            </a:r>
          </a:p>
          <a:p>
            <a:pPr lvl="1">
              <a:lnSpc>
                <a:spcPct val="90000"/>
              </a:lnSpc>
            </a:pPr>
            <a:r>
              <a:rPr lang="en-US" sz="2800" dirty="0" smtClean="0"/>
              <a:t>copy</a:t>
            </a:r>
            <a:r>
              <a:rPr lang="en-US" sz="2800" dirty="0"/>
              <a:t>: </a:t>
            </a:r>
            <a:r>
              <a:rPr lang="en-US" sz="2800" i="1" dirty="0"/>
              <a:t>x = y</a:t>
            </a:r>
            <a:endParaRPr lang="en-US" sz="2800" dirty="0"/>
          </a:p>
          <a:p>
            <a:pPr lvl="1">
              <a:lnSpc>
                <a:spcPct val="90000"/>
              </a:lnSpc>
            </a:pPr>
            <a:r>
              <a:rPr lang="en-US" sz="2800" dirty="0"/>
              <a:t>unconditional jump: </a:t>
            </a:r>
            <a:endParaRPr lang="en-US" sz="2800" dirty="0" smtClean="0"/>
          </a:p>
          <a:p>
            <a:pPr lvl="2">
              <a:lnSpc>
                <a:spcPct val="90000"/>
              </a:lnSpc>
            </a:pPr>
            <a:r>
              <a:rPr lang="en-US" sz="2400" i="1" dirty="0" err="1" smtClean="0"/>
              <a:t>goto</a:t>
            </a:r>
            <a:r>
              <a:rPr lang="en-US" sz="2400" i="1" dirty="0" smtClean="0"/>
              <a:t> L  (L is a symbolic label of a statement)</a:t>
            </a:r>
            <a:endParaRPr lang="en-US" sz="2400" dirty="0"/>
          </a:p>
          <a:p>
            <a:pPr lvl="1">
              <a:lnSpc>
                <a:spcPct val="90000"/>
              </a:lnSpc>
            </a:pPr>
            <a:r>
              <a:rPr lang="en-US" sz="2800" dirty="0"/>
              <a:t>conditional jumps: </a:t>
            </a:r>
            <a:endParaRPr lang="en-US" sz="2800" dirty="0" smtClean="0"/>
          </a:p>
          <a:p>
            <a:pPr lvl="2">
              <a:lnSpc>
                <a:spcPct val="90000"/>
              </a:lnSpc>
            </a:pPr>
            <a:r>
              <a:rPr lang="en-US" sz="2400" i="1" dirty="0" smtClean="0"/>
              <a:t>if </a:t>
            </a:r>
            <a:r>
              <a:rPr lang="en-US" sz="2400" i="1" dirty="0"/>
              <a:t>x </a:t>
            </a:r>
            <a:r>
              <a:rPr lang="en-US" sz="2400" i="1" dirty="0" err="1"/>
              <a:t>goto</a:t>
            </a:r>
            <a:r>
              <a:rPr lang="en-US" sz="2400" i="1" dirty="0"/>
              <a:t> L</a:t>
            </a:r>
            <a:r>
              <a:rPr lang="en-US" sz="2400" dirty="0"/>
              <a:t> </a:t>
            </a:r>
            <a:endParaRPr lang="en-US" sz="2400" dirty="0" smtClean="0"/>
          </a:p>
          <a:p>
            <a:pPr lvl="2">
              <a:lnSpc>
                <a:spcPct val="90000"/>
              </a:lnSpc>
            </a:pPr>
            <a:r>
              <a:rPr lang="en-US" sz="2400" i="1" dirty="0" err="1" smtClean="0"/>
              <a:t>IfFalse</a:t>
            </a:r>
            <a:r>
              <a:rPr lang="en-US" sz="2400" i="1" dirty="0" smtClean="0"/>
              <a:t> </a:t>
            </a:r>
            <a:r>
              <a:rPr lang="en-US" sz="2400" i="1" dirty="0"/>
              <a:t>x </a:t>
            </a:r>
            <a:r>
              <a:rPr lang="en-US" sz="2400" i="1" dirty="0" err="1"/>
              <a:t>goto</a:t>
            </a:r>
            <a:r>
              <a:rPr lang="en-US" sz="2400" i="1" dirty="0"/>
              <a:t> L</a:t>
            </a:r>
            <a:r>
              <a:rPr lang="en-US" sz="2400" dirty="0"/>
              <a:t> </a:t>
            </a:r>
            <a:endParaRPr lang="en-US" sz="2400" dirty="0" smtClean="0"/>
          </a:p>
          <a:p>
            <a:pPr lvl="2">
              <a:lnSpc>
                <a:spcPct val="90000"/>
              </a:lnSpc>
            </a:pPr>
            <a:r>
              <a:rPr lang="en-US" sz="2400" i="1" dirty="0" smtClean="0"/>
              <a:t>if </a:t>
            </a:r>
            <a:r>
              <a:rPr lang="en-US" sz="2400" i="1" dirty="0"/>
              <a:t>x </a:t>
            </a:r>
            <a:r>
              <a:rPr lang="en-US" sz="2400" i="1" dirty="0" err="1"/>
              <a:t>relop</a:t>
            </a:r>
            <a:r>
              <a:rPr lang="en-US" sz="2400" i="1" dirty="0"/>
              <a:t> y </a:t>
            </a:r>
            <a:r>
              <a:rPr lang="en-US" sz="2400" i="1" dirty="0" err="1"/>
              <a:t>goto</a:t>
            </a:r>
            <a:r>
              <a:rPr lang="en-US" sz="2400" i="1" dirty="0"/>
              <a:t> </a:t>
            </a:r>
            <a:r>
              <a:rPr lang="en-US" sz="2400" i="1" dirty="0" smtClean="0"/>
              <a:t>L  (</a:t>
            </a:r>
            <a:r>
              <a:rPr lang="en-US" sz="2400" i="1" dirty="0" err="1" smtClean="0"/>
              <a:t>relop</a:t>
            </a:r>
            <a:r>
              <a:rPr lang="en-US" sz="2400" i="1" dirty="0" smtClean="0"/>
              <a:t>: relation operator: &lt;,==,&lt;=)</a:t>
            </a:r>
            <a:endParaRPr lang="en-US" sz="2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9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596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596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96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96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96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596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596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596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5961">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596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Grp="1" noChangeArrowheads="1"/>
          </p:cNvSpPr>
          <p:nvPr>
            <p:ph type="title"/>
          </p:nvPr>
        </p:nvSpPr>
        <p:spPr/>
        <p:txBody>
          <a:bodyPr/>
          <a:lstStyle/>
          <a:p>
            <a:r>
              <a:rPr lang="en-US" dirty="0" smtClean="0"/>
              <a:t>IR: </a:t>
            </a:r>
            <a:r>
              <a:rPr lang="en-US" dirty="0"/>
              <a:t>3-Address Code</a:t>
            </a:r>
          </a:p>
        </p:txBody>
      </p:sp>
      <p:sp>
        <p:nvSpPr>
          <p:cNvPr id="129030" name="Rectangle 6"/>
          <p:cNvSpPr>
            <a:spLocks noGrp="1" noChangeArrowheads="1"/>
          </p:cNvSpPr>
          <p:nvPr>
            <p:ph type="body" sz="half" idx="1"/>
          </p:nvPr>
        </p:nvSpPr>
        <p:spPr>
          <a:xfrm>
            <a:off x="685800" y="1981200"/>
            <a:ext cx="7126560" cy="4267200"/>
          </a:xfrm>
        </p:spPr>
        <p:txBody>
          <a:bodyPr/>
          <a:lstStyle/>
          <a:p>
            <a:pPr>
              <a:lnSpc>
                <a:spcPct val="90000"/>
              </a:lnSpc>
              <a:buFontTx/>
              <a:buNone/>
            </a:pPr>
            <a:r>
              <a:rPr lang="en-US" dirty="0"/>
              <a:t>Instructions:</a:t>
            </a:r>
          </a:p>
          <a:p>
            <a:pPr>
              <a:lnSpc>
                <a:spcPct val="90000"/>
              </a:lnSpc>
            </a:pPr>
            <a:r>
              <a:rPr lang="en-US" dirty="0"/>
              <a:t>Procedure calls</a:t>
            </a:r>
            <a:r>
              <a:rPr lang="en-US" dirty="0" smtClean="0"/>
              <a:t>: p(x1,x2,…,</a:t>
            </a:r>
            <a:r>
              <a:rPr lang="en-US" dirty="0" err="1" smtClean="0"/>
              <a:t>xn</a:t>
            </a:r>
            <a:r>
              <a:rPr lang="en-US" dirty="0" smtClean="0"/>
              <a:t>) </a:t>
            </a:r>
            <a:endParaRPr lang="en-US" dirty="0"/>
          </a:p>
          <a:p>
            <a:pPr lvl="1">
              <a:lnSpc>
                <a:spcPct val="90000"/>
              </a:lnSpc>
            </a:pPr>
            <a:r>
              <a:rPr lang="en-US" i="1" dirty="0" err="1"/>
              <a:t>param</a:t>
            </a:r>
            <a:r>
              <a:rPr lang="en-US" i="1" dirty="0"/>
              <a:t> x1</a:t>
            </a:r>
          </a:p>
          <a:p>
            <a:pPr lvl="1">
              <a:lnSpc>
                <a:spcPct val="90000"/>
              </a:lnSpc>
            </a:pPr>
            <a:r>
              <a:rPr lang="en-US" i="1" dirty="0" err="1"/>
              <a:t>param</a:t>
            </a:r>
            <a:r>
              <a:rPr lang="en-US" i="1" dirty="0"/>
              <a:t> x2</a:t>
            </a:r>
          </a:p>
          <a:p>
            <a:pPr lvl="1">
              <a:lnSpc>
                <a:spcPct val="90000"/>
              </a:lnSpc>
            </a:pPr>
            <a:r>
              <a:rPr lang="en-US" i="1" dirty="0"/>
              <a:t>…</a:t>
            </a:r>
          </a:p>
          <a:p>
            <a:pPr lvl="1">
              <a:lnSpc>
                <a:spcPct val="90000"/>
              </a:lnSpc>
            </a:pPr>
            <a:r>
              <a:rPr lang="en-US" i="1" dirty="0" err="1"/>
              <a:t>param</a:t>
            </a:r>
            <a:r>
              <a:rPr lang="en-US" i="1" dirty="0"/>
              <a:t> </a:t>
            </a:r>
            <a:r>
              <a:rPr lang="en-US" i="1" dirty="0" err="1"/>
              <a:t>xn</a:t>
            </a:r>
            <a:endParaRPr lang="en-US" i="1" dirty="0"/>
          </a:p>
          <a:p>
            <a:pPr lvl="1">
              <a:lnSpc>
                <a:spcPct val="90000"/>
              </a:lnSpc>
            </a:pPr>
            <a:r>
              <a:rPr lang="en-US" i="1" dirty="0"/>
              <a:t>call p, n</a:t>
            </a:r>
            <a:endParaRPr lang="en-US" dirty="0"/>
          </a:p>
          <a:p>
            <a:pPr>
              <a:lnSpc>
                <a:spcPct val="90000"/>
              </a:lnSpc>
            </a:pPr>
            <a:r>
              <a:rPr lang="en-US" dirty="0" smtClean="0"/>
              <a:t>Return statement:</a:t>
            </a:r>
            <a:endParaRPr lang="en-US" dirty="0"/>
          </a:p>
          <a:p>
            <a:pPr lvl="1">
              <a:lnSpc>
                <a:spcPct val="90000"/>
              </a:lnSpc>
            </a:pPr>
            <a:r>
              <a:rPr lang="en-US" i="1" dirty="0" smtClean="0"/>
              <a:t>return y</a:t>
            </a:r>
          </a:p>
          <a:p>
            <a:pPr marL="457200" lvl="1" indent="0">
              <a:lnSpc>
                <a:spcPct val="90000"/>
              </a:lnSpc>
              <a:buNone/>
            </a:pPr>
            <a:r>
              <a:rPr lang="en-US" dirty="0" smtClean="0"/>
              <a:t>You can use it:</a:t>
            </a:r>
            <a:r>
              <a:rPr lang="en-US" i="1" dirty="0" smtClean="0"/>
              <a:t>    y </a:t>
            </a:r>
            <a:r>
              <a:rPr lang="en-US" i="1" dirty="0"/>
              <a:t>= call p, </a:t>
            </a:r>
            <a:r>
              <a:rPr lang="en-US" i="1" dirty="0" smtClean="0"/>
              <a:t>n</a:t>
            </a:r>
            <a:endParaRPr lang="en-US" i="1" dirty="0"/>
          </a:p>
        </p:txBody>
      </p:sp>
    </p:spTree>
    <p:extLst>
      <p:ext uri="{BB962C8B-B14F-4D97-AF65-F5344CB8AC3E}">
        <p14:creationId xmlns:p14="http://schemas.microsoft.com/office/powerpoint/2010/main" val="683921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3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3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903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903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030">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903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03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90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9" name="Rectangle 5"/>
          <p:cNvSpPr>
            <a:spLocks noGrp="1" noChangeArrowheads="1"/>
          </p:cNvSpPr>
          <p:nvPr>
            <p:ph type="title"/>
          </p:nvPr>
        </p:nvSpPr>
        <p:spPr/>
        <p:txBody>
          <a:bodyPr/>
          <a:lstStyle/>
          <a:p>
            <a:r>
              <a:rPr lang="en-US" dirty="0" smtClean="0"/>
              <a:t>IR: </a:t>
            </a:r>
            <a:r>
              <a:rPr lang="en-US" dirty="0"/>
              <a:t>3-Address Code</a:t>
            </a:r>
          </a:p>
        </p:txBody>
      </p:sp>
      <p:sp>
        <p:nvSpPr>
          <p:cNvPr id="129031" name="Rectangle 7"/>
          <p:cNvSpPr>
            <a:spLocks noGrp="1" noChangeArrowheads="1"/>
          </p:cNvSpPr>
          <p:nvPr>
            <p:ph type="body" sz="half" idx="2"/>
          </p:nvPr>
        </p:nvSpPr>
        <p:spPr>
          <a:xfrm>
            <a:off x="683568" y="1844824"/>
            <a:ext cx="7848872" cy="4114800"/>
          </a:xfrm>
        </p:spPr>
        <p:txBody>
          <a:bodyPr/>
          <a:lstStyle/>
          <a:p>
            <a:pPr>
              <a:buFontTx/>
              <a:buNone/>
            </a:pPr>
            <a:r>
              <a:rPr lang="en-US" dirty="0"/>
              <a:t>Instructions:</a:t>
            </a:r>
          </a:p>
          <a:p>
            <a:r>
              <a:rPr lang="en-US" dirty="0" smtClean="0"/>
              <a:t>Indexed assignments (Arrays):</a:t>
            </a:r>
            <a:endParaRPr lang="en-US" dirty="0"/>
          </a:p>
          <a:p>
            <a:pPr lvl="1"/>
            <a:r>
              <a:rPr lang="en-US" i="1" dirty="0"/>
              <a:t>x = y[</a:t>
            </a:r>
            <a:r>
              <a:rPr lang="en-US" i="1" dirty="0" err="1"/>
              <a:t>i</a:t>
            </a:r>
            <a:r>
              <a:rPr lang="en-US" i="1" dirty="0"/>
              <a:t>]</a:t>
            </a:r>
          </a:p>
          <a:p>
            <a:pPr lvl="1"/>
            <a:r>
              <a:rPr lang="en-US" i="1" dirty="0"/>
              <a:t>x[</a:t>
            </a:r>
            <a:r>
              <a:rPr lang="en-US" i="1" dirty="0" err="1"/>
              <a:t>i</a:t>
            </a:r>
            <a:r>
              <a:rPr lang="en-US" i="1" dirty="0"/>
              <a:t>] = y</a:t>
            </a:r>
          </a:p>
          <a:p>
            <a:r>
              <a:rPr lang="en-US" dirty="0" smtClean="0"/>
              <a:t>Address assignments:</a:t>
            </a:r>
          </a:p>
          <a:p>
            <a:pPr lvl="1"/>
            <a:r>
              <a:rPr lang="en-US" dirty="0" smtClean="0"/>
              <a:t>x = &amp;y   (which sets x to  the location of y)</a:t>
            </a:r>
          </a:p>
          <a:p>
            <a:r>
              <a:rPr lang="en-US" dirty="0" smtClean="0"/>
              <a:t>Pointers assignments:</a:t>
            </a:r>
            <a:endParaRPr lang="en-US" dirty="0"/>
          </a:p>
          <a:p>
            <a:pPr lvl="1"/>
            <a:r>
              <a:rPr lang="en-US" i="1" dirty="0" smtClean="0"/>
              <a:t>x </a:t>
            </a:r>
            <a:r>
              <a:rPr lang="en-US" i="1" dirty="0"/>
              <a:t>= *</a:t>
            </a:r>
            <a:r>
              <a:rPr lang="en-US" i="1" dirty="0" smtClean="0"/>
              <a:t>y   (y is a pointer, sets x to the value pointed by y)</a:t>
            </a:r>
            <a:endParaRPr lang="en-US" i="1" dirty="0"/>
          </a:p>
          <a:p>
            <a:pPr lvl="1"/>
            <a:r>
              <a:rPr lang="en-US" i="1" dirty="0"/>
              <a:t>*x = </a:t>
            </a:r>
            <a:r>
              <a:rPr lang="en-US" i="1" dirty="0" smtClean="0"/>
              <a:t>y   </a:t>
            </a:r>
            <a:endParaRPr lang="en-US" i="1"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90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90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90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90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03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903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03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90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Control Flow</a:t>
            </a:r>
          </a:p>
        </p:txBody>
      </p:sp>
      <p:sp>
        <p:nvSpPr>
          <p:cNvPr id="130051" name="Rectangle 3"/>
          <p:cNvSpPr>
            <a:spLocks noGrp="1" noChangeArrowheads="1"/>
          </p:cNvSpPr>
          <p:nvPr>
            <p:ph type="body" idx="1"/>
          </p:nvPr>
        </p:nvSpPr>
        <p:spPr>
          <a:xfrm>
            <a:off x="685800" y="1676400"/>
            <a:ext cx="7772400" cy="1143000"/>
          </a:xfrm>
        </p:spPr>
        <p:txBody>
          <a:bodyPr/>
          <a:lstStyle/>
          <a:p>
            <a:r>
              <a:rPr lang="en-US"/>
              <a:t>Consider the statement:</a:t>
            </a:r>
          </a:p>
          <a:p>
            <a:pPr lvl="1">
              <a:buFontTx/>
              <a:buNone/>
            </a:pPr>
            <a:r>
              <a:rPr lang="en-US"/>
              <a:t>while (a[i] &lt; v) { i = i+1; }</a:t>
            </a:r>
          </a:p>
        </p:txBody>
      </p:sp>
      <p:sp>
        <p:nvSpPr>
          <p:cNvPr id="130052" name="Text Box 4"/>
          <p:cNvSpPr txBox="1">
            <a:spLocks noChangeArrowheads="1"/>
          </p:cNvSpPr>
          <p:nvPr/>
        </p:nvSpPr>
        <p:spPr bwMode="auto">
          <a:xfrm>
            <a:off x="1600200" y="2819400"/>
            <a:ext cx="2989263" cy="3743325"/>
          </a:xfrm>
          <a:prstGeom prst="rect">
            <a:avLst/>
          </a:prstGeom>
          <a:noFill/>
          <a:ln w="9525">
            <a:noFill/>
            <a:miter lim="800000"/>
            <a:headEnd/>
            <a:tailEnd/>
          </a:ln>
          <a:effectLst/>
        </p:spPr>
        <p:txBody>
          <a:bodyPr wrap="none">
            <a:prstTxWarp prst="textNoShape">
              <a:avLst/>
            </a:prstTxWarp>
            <a:spAutoFit/>
          </a:bodyPr>
          <a:lstStyle/>
          <a:p>
            <a:r>
              <a:rPr lang="en-US" dirty="0"/>
              <a:t>L1:</a:t>
            </a:r>
          </a:p>
          <a:p>
            <a:r>
              <a:rPr lang="en-US" dirty="0"/>
              <a:t>  t1 = </a:t>
            </a:r>
            <a:r>
              <a:rPr lang="en-US" dirty="0" err="1"/>
              <a:t>i</a:t>
            </a:r>
            <a:endParaRPr lang="en-US" dirty="0"/>
          </a:p>
          <a:p>
            <a:r>
              <a:rPr lang="en-US" dirty="0"/>
              <a:t>  t2 = t1 * 8</a:t>
            </a:r>
          </a:p>
          <a:p>
            <a:r>
              <a:rPr lang="en-US" dirty="0"/>
              <a:t>  t3 = a[ t2 ]</a:t>
            </a:r>
          </a:p>
          <a:p>
            <a:r>
              <a:rPr lang="en-US" dirty="0"/>
              <a:t>  </a:t>
            </a:r>
            <a:r>
              <a:rPr lang="en-US" dirty="0" err="1"/>
              <a:t>ifFalse</a:t>
            </a:r>
            <a:r>
              <a:rPr lang="en-US" dirty="0"/>
              <a:t> t3 &lt; v </a:t>
            </a:r>
            <a:r>
              <a:rPr lang="en-US" dirty="0" err="1"/>
              <a:t>goto</a:t>
            </a:r>
            <a:r>
              <a:rPr lang="en-US" dirty="0"/>
              <a:t> L2</a:t>
            </a:r>
          </a:p>
          <a:p>
            <a:r>
              <a:rPr lang="en-US" dirty="0"/>
              <a:t>  t4 = </a:t>
            </a:r>
            <a:r>
              <a:rPr lang="en-US" dirty="0" err="1"/>
              <a:t>i</a:t>
            </a:r>
            <a:endParaRPr lang="en-US" dirty="0"/>
          </a:p>
          <a:p>
            <a:r>
              <a:rPr lang="en-US" dirty="0"/>
              <a:t>  t4 = t4 + 1</a:t>
            </a:r>
          </a:p>
          <a:p>
            <a:r>
              <a:rPr lang="en-US" dirty="0"/>
              <a:t>  </a:t>
            </a:r>
            <a:r>
              <a:rPr lang="en-US" dirty="0" err="1"/>
              <a:t>i</a:t>
            </a:r>
            <a:r>
              <a:rPr lang="en-US" dirty="0"/>
              <a:t> = t4</a:t>
            </a:r>
          </a:p>
          <a:p>
            <a:r>
              <a:rPr lang="en-US" dirty="0"/>
              <a:t>  </a:t>
            </a:r>
            <a:r>
              <a:rPr lang="en-US" dirty="0" err="1"/>
              <a:t>goto</a:t>
            </a:r>
            <a:r>
              <a:rPr lang="en-US" dirty="0"/>
              <a:t> L1</a:t>
            </a:r>
          </a:p>
          <a:p>
            <a:r>
              <a:rPr lang="en-US" dirty="0"/>
              <a:t>L2: ...</a:t>
            </a:r>
            <a:endParaRPr lang="en-US" sz="2000" dirty="0"/>
          </a:p>
        </p:txBody>
      </p:sp>
      <p:grpSp>
        <p:nvGrpSpPr>
          <p:cNvPr id="130055" name="Group 7"/>
          <p:cNvGrpSpPr>
            <a:grpSpLocks/>
          </p:cNvGrpSpPr>
          <p:nvPr/>
        </p:nvGrpSpPr>
        <p:grpSpPr bwMode="auto">
          <a:xfrm>
            <a:off x="5257800" y="1524000"/>
            <a:ext cx="3657600" cy="4749800"/>
            <a:chOff x="3312" y="960"/>
            <a:chExt cx="2304" cy="2992"/>
          </a:xfrm>
        </p:grpSpPr>
        <p:sp>
          <p:nvSpPr>
            <p:cNvPr id="130053" name="Text Box 5"/>
            <p:cNvSpPr txBox="1">
              <a:spLocks noChangeArrowheads="1"/>
            </p:cNvSpPr>
            <p:nvPr/>
          </p:nvSpPr>
          <p:spPr bwMode="auto">
            <a:xfrm>
              <a:off x="3312" y="1824"/>
              <a:ext cx="2304" cy="2128"/>
            </a:xfrm>
            <a:prstGeom prst="rect">
              <a:avLst/>
            </a:prstGeom>
            <a:noFill/>
            <a:ln w="9525">
              <a:noFill/>
              <a:miter lim="800000"/>
              <a:headEnd/>
              <a:tailEnd/>
            </a:ln>
            <a:effectLst/>
          </p:spPr>
          <p:txBody>
            <a:bodyPr>
              <a:prstTxWarp prst="textNoShape">
                <a:avLst/>
              </a:prstTxWarp>
              <a:spAutoFit/>
            </a:bodyPr>
            <a:lstStyle/>
            <a:p>
              <a:r>
                <a:rPr lang="en-US" dirty="0"/>
                <a:t>100: t1 = </a:t>
              </a:r>
              <a:r>
                <a:rPr lang="en-US" dirty="0" err="1"/>
                <a:t>i</a:t>
              </a:r>
              <a:endParaRPr lang="en-US" dirty="0"/>
            </a:p>
            <a:p>
              <a:r>
                <a:rPr lang="en-US" dirty="0"/>
                <a:t>101: t2 = t1 * 8</a:t>
              </a:r>
            </a:p>
            <a:p>
              <a:r>
                <a:rPr lang="en-US" dirty="0"/>
                <a:t>102: t3 = a[ t2 ]</a:t>
              </a:r>
            </a:p>
            <a:p>
              <a:r>
                <a:rPr lang="en-US" dirty="0"/>
                <a:t>103: </a:t>
              </a:r>
              <a:r>
                <a:rPr lang="en-US" dirty="0" err="1"/>
                <a:t>ifFalse</a:t>
              </a:r>
              <a:r>
                <a:rPr lang="en-US" dirty="0"/>
                <a:t> t3 &lt; v </a:t>
              </a:r>
              <a:r>
                <a:rPr lang="en-US" dirty="0" err="1"/>
                <a:t>goto</a:t>
              </a:r>
              <a:r>
                <a:rPr lang="en-US" dirty="0"/>
                <a:t> 108</a:t>
              </a:r>
            </a:p>
            <a:p>
              <a:r>
                <a:rPr lang="en-US" dirty="0"/>
                <a:t>104: t4 = </a:t>
              </a:r>
              <a:r>
                <a:rPr lang="en-US" dirty="0" err="1"/>
                <a:t>i</a:t>
              </a:r>
              <a:endParaRPr lang="en-US" dirty="0"/>
            </a:p>
            <a:p>
              <a:r>
                <a:rPr lang="en-US" dirty="0"/>
                <a:t>105: t4 = t4 + 1</a:t>
              </a:r>
            </a:p>
            <a:p>
              <a:r>
                <a:rPr lang="en-US" dirty="0"/>
                <a:t>106: </a:t>
              </a:r>
              <a:r>
                <a:rPr lang="en-US" dirty="0" err="1"/>
                <a:t>i</a:t>
              </a:r>
              <a:r>
                <a:rPr lang="en-US" dirty="0"/>
                <a:t> = t4</a:t>
              </a:r>
            </a:p>
            <a:p>
              <a:r>
                <a:rPr lang="en-US" dirty="0"/>
                <a:t>107: </a:t>
              </a:r>
              <a:r>
                <a:rPr lang="en-US" dirty="0" err="1"/>
                <a:t>goto</a:t>
              </a:r>
              <a:r>
                <a:rPr lang="en-US" dirty="0"/>
                <a:t> 100</a:t>
              </a:r>
            </a:p>
            <a:p>
              <a:r>
                <a:rPr lang="en-US" dirty="0"/>
                <a:t>108:</a:t>
              </a:r>
            </a:p>
          </p:txBody>
        </p:sp>
        <p:sp>
          <p:nvSpPr>
            <p:cNvPr id="130054" name="AutoShape 6"/>
            <p:cNvSpPr>
              <a:spLocks noChangeArrowheads="1"/>
            </p:cNvSpPr>
            <p:nvPr/>
          </p:nvSpPr>
          <p:spPr bwMode="auto">
            <a:xfrm>
              <a:off x="3379" y="960"/>
              <a:ext cx="1776" cy="754"/>
            </a:xfrm>
            <a:prstGeom prst="wedgeRectCallout">
              <a:avLst>
                <a:gd name="adj1" fmla="val -32208"/>
                <a:gd name="adj2" fmla="val 67505"/>
              </a:avLst>
            </a:prstGeom>
            <a:solidFill>
              <a:schemeClr val="accent1"/>
            </a:solidFill>
            <a:ln w="9525">
              <a:solidFill>
                <a:schemeClr val="tx1"/>
              </a:solidFill>
              <a:miter lim="800000"/>
              <a:headEnd/>
              <a:tailEnd/>
            </a:ln>
            <a:effectLst/>
          </p:spPr>
          <p:txBody>
            <a:bodyPr anchor="ctr">
              <a:prstTxWarp prst="textNoShape">
                <a:avLst/>
              </a:prstTxWarp>
              <a:spAutoFit/>
            </a:bodyPr>
            <a:lstStyle/>
            <a:p>
              <a:pPr algn="ctr"/>
              <a:r>
                <a:rPr lang="en-US" dirty="0"/>
                <a:t>Labels can be implemented using position </a:t>
              </a:r>
              <a:r>
                <a:rPr lang="en-US" dirty="0" smtClean="0"/>
                <a:t>numbers</a:t>
              </a:r>
              <a:endParaRPr lang="en-US" dirty="0"/>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6" name="Rectangle 6"/>
          <p:cNvSpPr>
            <a:spLocks noGrp="1" noChangeArrowheads="1"/>
          </p:cNvSpPr>
          <p:nvPr>
            <p:ph type="body" sz="half" idx="4294967295"/>
          </p:nvPr>
        </p:nvSpPr>
        <p:spPr>
          <a:xfrm>
            <a:off x="304800" y="304800"/>
            <a:ext cx="3657600" cy="4648200"/>
          </a:xfrm>
        </p:spPr>
        <p:txBody>
          <a:bodyPr/>
          <a:lstStyle/>
          <a:p>
            <a:pPr>
              <a:lnSpc>
                <a:spcPct val="90000"/>
              </a:lnSpc>
              <a:buFontTx/>
              <a:buNone/>
            </a:pPr>
            <a:r>
              <a:rPr lang="en-US" sz="2400"/>
              <a:t>int gcd(int x, int y)</a:t>
            </a:r>
          </a:p>
          <a:p>
            <a:pPr>
              <a:lnSpc>
                <a:spcPct val="90000"/>
              </a:lnSpc>
              <a:buFontTx/>
              <a:buNone/>
            </a:pPr>
            <a:r>
              <a:rPr lang="en-US" sz="2400"/>
              <a:t>{</a:t>
            </a:r>
          </a:p>
          <a:p>
            <a:pPr>
              <a:lnSpc>
                <a:spcPct val="90000"/>
              </a:lnSpc>
              <a:buFontTx/>
              <a:buNone/>
            </a:pPr>
            <a:r>
              <a:rPr lang="en-US" sz="2400"/>
              <a:t>    int d;</a:t>
            </a:r>
          </a:p>
          <a:p>
            <a:pPr>
              <a:lnSpc>
                <a:spcPct val="90000"/>
              </a:lnSpc>
              <a:buFontTx/>
              <a:buNone/>
            </a:pPr>
            <a:r>
              <a:rPr lang="en-US" sz="2400"/>
              <a:t>    d = x - y;</a:t>
            </a:r>
          </a:p>
          <a:p>
            <a:pPr>
              <a:lnSpc>
                <a:spcPct val="90000"/>
              </a:lnSpc>
              <a:buFontTx/>
              <a:buNone/>
            </a:pPr>
            <a:r>
              <a:rPr lang="en-US" sz="2400"/>
              <a:t>    if (d &gt; 0)</a:t>
            </a:r>
          </a:p>
          <a:p>
            <a:pPr>
              <a:lnSpc>
                <a:spcPct val="90000"/>
              </a:lnSpc>
              <a:buFontTx/>
              <a:buNone/>
            </a:pPr>
            <a:r>
              <a:rPr lang="en-US" sz="2400"/>
              <a:t>        return gcd(d, y);</a:t>
            </a:r>
          </a:p>
          <a:p>
            <a:pPr>
              <a:lnSpc>
                <a:spcPct val="90000"/>
              </a:lnSpc>
              <a:buFontTx/>
              <a:buNone/>
            </a:pPr>
            <a:r>
              <a:rPr lang="en-US" sz="2400"/>
              <a:t>    else if (d &lt; 0)</a:t>
            </a:r>
          </a:p>
          <a:p>
            <a:pPr>
              <a:lnSpc>
                <a:spcPct val="90000"/>
              </a:lnSpc>
              <a:buFontTx/>
              <a:buNone/>
            </a:pPr>
            <a:r>
              <a:rPr lang="en-US" sz="2400"/>
              <a:t>        return gcd(x, -d);</a:t>
            </a:r>
          </a:p>
          <a:p>
            <a:pPr>
              <a:lnSpc>
                <a:spcPct val="90000"/>
              </a:lnSpc>
              <a:buFontTx/>
              <a:buNone/>
            </a:pPr>
            <a:r>
              <a:rPr lang="en-US" sz="2400"/>
              <a:t>    else</a:t>
            </a:r>
          </a:p>
          <a:p>
            <a:pPr>
              <a:lnSpc>
                <a:spcPct val="90000"/>
              </a:lnSpc>
              <a:buFontTx/>
              <a:buNone/>
            </a:pPr>
            <a:r>
              <a:rPr lang="en-US" sz="2400"/>
              <a:t>        return x;</a:t>
            </a:r>
          </a:p>
          <a:p>
            <a:pPr>
              <a:lnSpc>
                <a:spcPct val="90000"/>
              </a:lnSpc>
              <a:buFontTx/>
              <a:buNone/>
            </a:pPr>
            <a:r>
              <a:rPr lang="en-US" sz="2400"/>
              <a:t>}</a:t>
            </a:r>
          </a:p>
        </p:txBody>
      </p:sp>
      <p:sp>
        <p:nvSpPr>
          <p:cNvPr id="107527" name="Rectangle 7"/>
          <p:cNvSpPr>
            <a:spLocks noGrp="1" noChangeArrowheads="1"/>
          </p:cNvSpPr>
          <p:nvPr>
            <p:ph type="body" sz="half" idx="4294967295"/>
          </p:nvPr>
        </p:nvSpPr>
        <p:spPr>
          <a:xfrm>
            <a:off x="3581400" y="228600"/>
            <a:ext cx="4343400" cy="6400800"/>
          </a:xfrm>
        </p:spPr>
        <p:txBody>
          <a:bodyPr/>
          <a:lstStyle/>
          <a:p>
            <a:pPr>
              <a:buFontTx/>
              <a:buNone/>
            </a:pPr>
            <a:r>
              <a:rPr lang="en-US" sz="2400"/>
              <a:t>gcd:</a:t>
            </a:r>
          </a:p>
          <a:p>
            <a:pPr>
              <a:buFontTx/>
              <a:buNone/>
            </a:pPr>
            <a:r>
              <a:rPr lang="en-US" sz="2400"/>
              <a:t>        t0 = x - y</a:t>
            </a:r>
          </a:p>
          <a:p>
            <a:pPr>
              <a:buFontTx/>
              <a:buNone/>
            </a:pPr>
            <a:r>
              <a:rPr lang="en-US" sz="2400"/>
              <a:t>        d = t0</a:t>
            </a:r>
          </a:p>
          <a:p>
            <a:pPr>
              <a:buFontTx/>
              <a:buNone/>
            </a:pPr>
            <a:r>
              <a:rPr lang="en-US" sz="2400"/>
              <a:t>        t1 = d</a:t>
            </a:r>
          </a:p>
          <a:p>
            <a:pPr>
              <a:buFontTx/>
              <a:buNone/>
            </a:pPr>
            <a:r>
              <a:rPr lang="en-US" sz="2400"/>
              <a:t>        t2 = t1 &gt; 0</a:t>
            </a:r>
          </a:p>
          <a:p>
            <a:pPr>
              <a:buFontTx/>
              <a:buNone/>
            </a:pPr>
            <a:r>
              <a:rPr lang="en-US" sz="2400"/>
              <a:t>        ifFalse t2 goto L0</a:t>
            </a:r>
          </a:p>
          <a:p>
            <a:pPr>
              <a:buFontTx/>
              <a:buNone/>
            </a:pPr>
            <a:r>
              <a:rPr lang="en-US" sz="2400"/>
              <a:t>        param y</a:t>
            </a:r>
          </a:p>
          <a:p>
            <a:pPr>
              <a:buFontTx/>
              <a:buNone/>
            </a:pPr>
            <a:r>
              <a:rPr lang="en-US" sz="2400"/>
              <a:t>        param d</a:t>
            </a:r>
          </a:p>
          <a:p>
            <a:pPr>
              <a:buFontTx/>
              <a:buNone/>
            </a:pPr>
            <a:r>
              <a:rPr lang="en-US" sz="2400"/>
              <a:t>        t3 = call gcd, 2</a:t>
            </a:r>
          </a:p>
          <a:p>
            <a:pPr>
              <a:buFontTx/>
              <a:buNone/>
            </a:pPr>
            <a:r>
              <a:rPr lang="en-US" sz="2400"/>
              <a:t>        return t3</a:t>
            </a:r>
          </a:p>
          <a:p>
            <a:pPr>
              <a:buFontTx/>
              <a:buNone/>
            </a:pPr>
            <a:r>
              <a:rPr lang="en-US" sz="2400"/>
              <a:t>L0:</a:t>
            </a:r>
          </a:p>
          <a:p>
            <a:pPr>
              <a:buFontTx/>
              <a:buNone/>
            </a:pPr>
            <a:r>
              <a:rPr lang="en-US" sz="2400"/>
              <a:t>        t4 = d</a:t>
            </a:r>
          </a:p>
          <a:p>
            <a:pPr>
              <a:buFontTx/>
              <a:buNone/>
            </a:pPr>
            <a:r>
              <a:rPr lang="en-US" sz="2400"/>
              <a:t>        t5 = t4 &lt; 0</a:t>
            </a:r>
          </a:p>
          <a:p>
            <a:pPr>
              <a:buFontTx/>
              <a:buNone/>
            </a:pPr>
            <a:r>
              <a:rPr lang="en-US" sz="2400"/>
              <a:t>	   ...</a:t>
            </a:r>
          </a:p>
        </p:txBody>
      </p:sp>
      <p:sp>
        <p:nvSpPr>
          <p:cNvPr id="107530" name="AutoShape 10"/>
          <p:cNvSpPr>
            <a:spLocks noChangeArrowheads="1"/>
          </p:cNvSpPr>
          <p:nvPr/>
        </p:nvSpPr>
        <p:spPr bwMode="auto">
          <a:xfrm>
            <a:off x="6553200" y="304800"/>
            <a:ext cx="2362200" cy="1927225"/>
          </a:xfrm>
          <a:prstGeom prst="wedgeRectCallout">
            <a:avLst>
              <a:gd name="adj1" fmla="val -45968"/>
              <a:gd name="adj2" fmla="val 62602"/>
            </a:avLst>
          </a:prstGeom>
          <a:solidFill>
            <a:schemeClr val="accent1"/>
          </a:solidFill>
          <a:ln w="9525">
            <a:solidFill>
              <a:schemeClr val="tx1"/>
            </a:solidFill>
            <a:miter lim="800000"/>
            <a:headEnd/>
            <a:tailEnd/>
          </a:ln>
          <a:effectLst/>
        </p:spPr>
        <p:txBody>
          <a:bodyPr anchor="ctr">
            <a:prstTxWarp prst="textNoShape">
              <a:avLst/>
            </a:prstTxWarp>
            <a:spAutoFit/>
          </a:bodyPr>
          <a:lstStyle/>
          <a:p>
            <a:r>
              <a:rPr lang="en-US" b="1"/>
              <a:t>Avoiding redundant gotos</a:t>
            </a:r>
            <a:endParaRPr lang="en-US"/>
          </a:p>
          <a:p>
            <a:r>
              <a:rPr lang="en-US"/>
              <a:t>if t2 goto L1</a:t>
            </a:r>
          </a:p>
          <a:p>
            <a:r>
              <a:rPr lang="en-US"/>
              <a:t>goto L0</a:t>
            </a:r>
          </a:p>
          <a:p>
            <a:r>
              <a:rPr lang="en-US"/>
              <a:t>L1: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0" grpId="0" animBg="1"/>
    </p:bld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3824</TotalTime>
  <Words>3812</Words>
  <Application>Microsoft Macintosh PowerPoint</Application>
  <PresentationFormat>On-screen Show (4:3)</PresentationFormat>
  <Paragraphs>678</Paragraphs>
  <Slides>39</Slides>
  <Notes>31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Blank Presentation</vt:lpstr>
      <vt:lpstr>Intermediate Representation</vt:lpstr>
      <vt:lpstr>Intermediate Representation</vt:lpstr>
      <vt:lpstr>IR: 3-Address Code</vt:lpstr>
      <vt:lpstr>IR: 3-Address Code</vt:lpstr>
      <vt:lpstr>IR: 3-Address Code</vt:lpstr>
      <vt:lpstr>IR: 3-Address Code</vt:lpstr>
      <vt:lpstr>IR: 3-Address Code</vt:lpstr>
      <vt:lpstr>Control Flow</vt:lpstr>
      <vt:lpstr>PowerPoint Presentation</vt:lpstr>
      <vt:lpstr>Short-circuiting Booleans</vt:lpstr>
      <vt:lpstr>PowerPoint Presentation</vt:lpstr>
      <vt:lpstr>Translation of Expressions</vt:lpstr>
      <vt:lpstr>Backpatching in Control-Flow</vt:lpstr>
      <vt:lpstr>Backpatching</vt:lpstr>
      <vt:lpstr>Backpatching</vt:lpstr>
      <vt:lpstr>PowerPoint Presentation</vt:lpstr>
      <vt:lpstr>PowerPoint Presentation</vt:lpstr>
      <vt:lpstr>PowerPoint Presentation</vt:lpstr>
      <vt:lpstr>PowerPoint Presentation</vt:lpstr>
      <vt:lpstr>PowerPoint Presentation</vt:lpstr>
      <vt:lpstr>PowerPoint Presentation</vt:lpstr>
      <vt:lpstr>Array Elements</vt:lpstr>
      <vt:lpstr>PowerPoint Presentation</vt:lpstr>
      <vt:lpstr>PowerPoint Presentation</vt:lpstr>
      <vt:lpstr>Function arguments</vt:lpstr>
      <vt:lpstr>Function arguments</vt:lpstr>
      <vt:lpstr>Function arguments</vt:lpstr>
      <vt:lpstr>Function arguments</vt:lpstr>
      <vt:lpstr>Function arguments</vt:lpstr>
      <vt:lpstr>Computing Location Offsets</vt:lpstr>
      <vt:lpstr>Implementing IR</vt:lpstr>
      <vt:lpstr>Implementing IR</vt:lpstr>
      <vt:lpstr>Implementing IR</vt:lpstr>
      <vt:lpstr>Implementing IR</vt:lpstr>
      <vt:lpstr>Correctness vs. Optimizations</vt:lpstr>
      <vt:lpstr>Basic Blocks</vt:lpstr>
      <vt:lpstr>Summary</vt:lpstr>
      <vt:lpstr>Extra Slides</vt:lpstr>
      <vt:lpstr>What TAC doesn’t give you</vt:lpstr>
    </vt:vector>
  </TitlesOfParts>
  <Company>SFU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CMPT 379  Compilers</dc:title>
  <dc:creator>Anoop Sarkar</dc:creator>
  <cp:lastModifiedBy>Anoop Sarkar</cp:lastModifiedBy>
  <cp:revision>749</cp:revision>
  <cp:lastPrinted>2006-11-22T08:08:12Z</cp:lastPrinted>
  <dcterms:created xsi:type="dcterms:W3CDTF">2010-11-08T22:22:01Z</dcterms:created>
  <dcterms:modified xsi:type="dcterms:W3CDTF">2016-07-12T18:20:48Z</dcterms:modified>
</cp:coreProperties>
</file>