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14" r:id="rId2"/>
    <p:sldId id="282" r:id="rId3"/>
    <p:sldId id="283" r:id="rId4"/>
    <p:sldId id="296" r:id="rId5"/>
    <p:sldId id="297" r:id="rId6"/>
    <p:sldId id="298" r:id="rId7"/>
    <p:sldId id="299" r:id="rId8"/>
    <p:sldId id="313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84" d="100"/>
          <a:sy n="84" d="100"/>
        </p:scale>
        <p:origin x="-6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B9AA4-819F-8549-A06A-E1B5D9D61F62}" type="datetimeFigureOut">
              <a:rPr lang="en-US" smtClean="0"/>
              <a:pPr/>
              <a:t>16-07-12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84A22-EC9B-6348-9969-97C239B2C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27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78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31ADDD-57C4-B84F-BC10-C03B067E13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56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DFB017-BA07-7942-AA25-598C2C21DCBB}" type="slidenum">
              <a:rPr lang="en-US"/>
              <a:pPr/>
              <a:t>2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95011-6102-A54B-B033-3D86FA6A29DB}" type="slidenum">
              <a:rPr lang="en-US"/>
              <a:pPr/>
              <a:t>3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FDC3B-A200-F440-A498-6177FD6CCAF6}" type="slidenum">
              <a:rPr lang="en-US"/>
              <a:pPr/>
              <a:t>4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E2A13-6A9C-B441-9D77-9A5FD98052B4}" type="slidenum">
              <a:rPr lang="en-US"/>
              <a:pPr/>
              <a:t>5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0F170-857B-6D4D-A3D6-85C3E7E1E547}" type="slidenum">
              <a:rPr lang="en-US"/>
              <a:pPr/>
              <a:t>6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410503-751B-6142-ACBD-CDB6DF578EA0}" type="slidenum">
              <a:rPr lang="en-US"/>
              <a:pPr/>
              <a:t>7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410503-751B-6142-ACBD-CDB6DF578EA0}" type="slidenum">
              <a:rPr lang="en-US"/>
              <a:pPr/>
              <a:t>8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95C7E4-0B9F-5C4F-B0BB-7D0870E80820}" type="datetime1">
              <a:rPr lang="en-US"/>
              <a:pPr/>
              <a:t>16-07-12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0632DF9-8F59-3B48-8E00-329792CA07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A78287B-B894-B846-9E44-F791ACF19059}" type="datetime1">
              <a:rPr lang="en-US"/>
              <a:pPr/>
              <a:t>16-07-12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43A4320-0776-394D-B186-48379CB87F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503467-82A6-CF47-888F-D2D6F0BEBDAA}" type="datetime1">
              <a:rPr lang="en-US"/>
              <a:pPr/>
              <a:t>16-07-12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B96FCF7-937C-E044-AB8A-F5A60A0ED7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CDBAC56-34FA-234E-90F5-8D8510025076}" type="datetime1">
              <a:rPr lang="en-US"/>
              <a:pPr/>
              <a:t>16-07-12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FFAA38-3D7A-BB4F-941A-338C60DCD9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F3C69AF-3A9D-814C-9DF9-7FA2561E5C10}" type="datetime1">
              <a:rPr lang="en-US"/>
              <a:pPr/>
              <a:t>16-07-12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BF7D276-479A-5B45-8DD8-E84F515403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6C98B8-487D-E64E-A20E-2FA403A407A4}" type="datetime1">
              <a:rPr lang="en-US"/>
              <a:pPr/>
              <a:t>16-07-12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0A7465B-A24A-EF4A-BC77-71DEFD9231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302FB20-0336-7F42-9B59-D0B7963FA1FE}" type="datetime1">
              <a:rPr lang="en-US"/>
              <a:pPr/>
              <a:t>16-07-12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68512B9-2EBD-5143-B160-2F31E1336F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4DFBF3A-2DAB-514F-ACE2-471A02E60E43}" type="datetime1">
              <a:rPr lang="en-US"/>
              <a:pPr/>
              <a:t>16-07-12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7B6CB5A-F5BD-474A-BDA3-1E98979007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2899648-A55B-484E-9917-252FD30C3FAB}" type="datetime1">
              <a:rPr lang="en-US"/>
              <a:pPr/>
              <a:t>16-07-12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F62FDB-F864-E842-91C2-6712A2A878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800954B-DD62-2D4C-BFCB-0E19002023E7}" type="datetime1">
              <a:rPr lang="en-US"/>
              <a:pPr/>
              <a:t>16-07-12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AD6E7CC-0CBE-234E-AA50-75399A4F7B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A509321-4840-2347-8C57-92FBA0642572}" type="datetime1">
              <a:rPr lang="en-US"/>
              <a:pPr/>
              <a:t>16-07-12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B299760-8B6F-FB4A-8A38-29CD67D0D0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ndara"/>
                <a:cs typeface="Candara"/>
              </a:defRPr>
            </a:lvl1pPr>
          </a:lstStyle>
          <a:p>
            <a:fld id="{1D0935BA-0F2B-F54E-8201-8A0D51FA8AFC}" type="datetime1">
              <a:rPr lang="en-US" smtClean="0"/>
              <a:pPr/>
              <a:t>16-07-12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D8512D64-FEAA-BC43-A323-8C6D3B193A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Single Assignment Form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6444208" y="548675"/>
            <a:ext cx="2286542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SSA Form 1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6190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3C71-AF52-164C-A449-C5DA549DCD14}" type="datetime1">
              <a:rPr lang="en-US"/>
              <a:pPr/>
              <a:t>16-07-12</a:t>
            </a:fld>
            <a:endParaRPr lang="en-US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F917-D3E8-4B4E-BDEE-835075A42715}" type="slidenum">
              <a:rPr lang="en-US"/>
              <a:pPr/>
              <a:t>2</a:t>
            </a:fld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Flow Graph (CFG)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2057400"/>
            <a:ext cx="3657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/>
              <a:t>int main() {</a:t>
            </a:r>
          </a:p>
          <a:p>
            <a:pPr>
              <a:buFontTx/>
              <a:buNone/>
            </a:pPr>
            <a:r>
              <a:rPr lang="en-US" sz="2000" b="1"/>
              <a:t> extern int f(int);</a:t>
            </a:r>
          </a:p>
          <a:p>
            <a:pPr>
              <a:buFontTx/>
              <a:buNone/>
            </a:pPr>
            <a:r>
              <a:rPr lang="en-US" sz="2000" b="1"/>
              <a:t> int i;</a:t>
            </a:r>
          </a:p>
          <a:p>
            <a:pPr>
              <a:buFontTx/>
              <a:buNone/>
            </a:pPr>
            <a:r>
              <a:rPr lang="en-US" sz="2000" b="1"/>
              <a:t> int *a;</a:t>
            </a:r>
          </a:p>
          <a:p>
            <a:pPr>
              <a:buFontTx/>
              <a:buNone/>
            </a:pPr>
            <a:r>
              <a:rPr lang="en-US" sz="2000" b="1"/>
              <a:t> for (i = 0; </a:t>
            </a:r>
          </a:p>
          <a:p>
            <a:pPr>
              <a:buFontTx/>
              <a:buNone/>
            </a:pPr>
            <a:r>
              <a:rPr lang="en-US" sz="2000" b="1"/>
              <a:t>	    i &lt; 10;</a:t>
            </a:r>
          </a:p>
          <a:p>
            <a:pPr>
              <a:buFontTx/>
              <a:buNone/>
            </a:pPr>
            <a:r>
              <a:rPr lang="en-US" sz="2000" b="1"/>
              <a:t>		i = i + 1) </a:t>
            </a:r>
          </a:p>
          <a:p>
            <a:pPr>
              <a:buFontTx/>
              <a:buNone/>
            </a:pPr>
            <a:r>
              <a:rPr lang="en-US" sz="2000" b="1"/>
              <a:t>	{ a[i] = f(i); }</a:t>
            </a:r>
          </a:p>
          <a:p>
            <a:pPr>
              <a:buFontTx/>
              <a:buNone/>
            </a:pPr>
            <a:r>
              <a:rPr lang="en-US" sz="2000" b="1"/>
              <a:t>}</a:t>
            </a:r>
          </a:p>
        </p:txBody>
      </p:sp>
      <p:grpSp>
        <p:nvGrpSpPr>
          <p:cNvPr id="164868" name="Group 4"/>
          <p:cNvGrpSpPr>
            <a:grpSpLocks/>
          </p:cNvGrpSpPr>
          <p:nvPr/>
        </p:nvGrpSpPr>
        <p:grpSpPr bwMode="auto">
          <a:xfrm>
            <a:off x="4419600" y="2133600"/>
            <a:ext cx="3895725" cy="4495800"/>
            <a:chOff x="3210" y="864"/>
            <a:chExt cx="2454" cy="2832"/>
          </a:xfrm>
        </p:grpSpPr>
        <p:sp>
          <p:nvSpPr>
            <p:cNvPr id="164869" name="Rectangle 5"/>
            <p:cNvSpPr>
              <a:spLocks noChangeArrowheads="1"/>
            </p:cNvSpPr>
            <p:nvPr/>
          </p:nvSpPr>
          <p:spPr bwMode="auto">
            <a:xfrm>
              <a:off x="3216" y="1488"/>
              <a:ext cx="1056" cy="28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/>
                <a:t>i = 0</a:t>
              </a:r>
            </a:p>
          </p:txBody>
        </p:sp>
        <p:sp>
          <p:nvSpPr>
            <p:cNvPr id="164870" name="Rectangle 6"/>
            <p:cNvSpPr>
              <a:spLocks noChangeArrowheads="1"/>
            </p:cNvSpPr>
            <p:nvPr/>
          </p:nvSpPr>
          <p:spPr bwMode="auto">
            <a:xfrm>
              <a:off x="3216" y="1968"/>
              <a:ext cx="1056" cy="28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/>
                <a:t>i &lt; 10</a:t>
              </a:r>
            </a:p>
          </p:txBody>
        </p:sp>
        <p:sp>
          <p:nvSpPr>
            <p:cNvPr id="164871" name="Rectangle 7"/>
            <p:cNvSpPr>
              <a:spLocks noChangeArrowheads="1"/>
            </p:cNvSpPr>
            <p:nvPr/>
          </p:nvSpPr>
          <p:spPr bwMode="auto">
            <a:xfrm>
              <a:off x="3216" y="2448"/>
              <a:ext cx="1056" cy="576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/>
                <a:t>a[i] = f(i);</a:t>
              </a:r>
            </a:p>
            <a:p>
              <a:pPr algn="ctr" eaLnBrk="1" hangingPunct="1"/>
              <a:r>
                <a:rPr lang="en-US" b="1"/>
                <a:t>i = i+1;</a:t>
              </a:r>
            </a:p>
          </p:txBody>
        </p:sp>
        <p:sp>
          <p:nvSpPr>
            <p:cNvPr id="164872" name="Oval 8"/>
            <p:cNvSpPr>
              <a:spLocks noChangeArrowheads="1"/>
            </p:cNvSpPr>
            <p:nvPr/>
          </p:nvSpPr>
          <p:spPr bwMode="auto">
            <a:xfrm>
              <a:off x="3216" y="864"/>
              <a:ext cx="1056" cy="480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/>
                <a:t>Entry</a:t>
              </a:r>
            </a:p>
          </p:txBody>
        </p:sp>
        <p:sp>
          <p:nvSpPr>
            <p:cNvPr id="164873" name="Oval 9"/>
            <p:cNvSpPr>
              <a:spLocks noChangeArrowheads="1"/>
            </p:cNvSpPr>
            <p:nvPr/>
          </p:nvSpPr>
          <p:spPr bwMode="auto">
            <a:xfrm>
              <a:off x="3216" y="3216"/>
              <a:ext cx="1056" cy="480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/>
                <a:t>Exit</a:t>
              </a:r>
            </a:p>
          </p:txBody>
        </p:sp>
        <p:cxnSp>
          <p:nvCxnSpPr>
            <p:cNvPr id="164874" name="AutoShape 10"/>
            <p:cNvCxnSpPr>
              <a:cxnSpLocks noChangeShapeType="1"/>
              <a:stCxn id="164872" idx="4"/>
              <a:endCxn id="164869" idx="0"/>
            </p:cNvCxnSpPr>
            <p:nvPr/>
          </p:nvCxnSpPr>
          <p:spPr bwMode="auto">
            <a:xfrm>
              <a:off x="3744" y="1350"/>
              <a:ext cx="0" cy="1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4875" name="AutoShape 11"/>
            <p:cNvCxnSpPr>
              <a:cxnSpLocks noChangeShapeType="1"/>
              <a:stCxn id="164869" idx="2"/>
              <a:endCxn id="164870" idx="0"/>
            </p:cNvCxnSpPr>
            <p:nvPr/>
          </p:nvCxnSpPr>
          <p:spPr bwMode="auto">
            <a:xfrm>
              <a:off x="3744" y="1782"/>
              <a:ext cx="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4876" name="AutoShape 12"/>
            <p:cNvCxnSpPr>
              <a:cxnSpLocks noChangeShapeType="1"/>
              <a:stCxn id="164870" idx="2"/>
              <a:endCxn id="164871" idx="0"/>
            </p:cNvCxnSpPr>
            <p:nvPr/>
          </p:nvCxnSpPr>
          <p:spPr bwMode="auto">
            <a:xfrm>
              <a:off x="3744" y="2262"/>
              <a:ext cx="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4877" name="AutoShape 13"/>
            <p:cNvCxnSpPr>
              <a:cxnSpLocks noChangeShapeType="1"/>
              <a:stCxn id="164871" idx="2"/>
              <a:endCxn id="164870" idx="0"/>
            </p:cNvCxnSpPr>
            <p:nvPr/>
          </p:nvCxnSpPr>
          <p:spPr bwMode="auto">
            <a:xfrm rot="5400000" flipH="1" flipV="1">
              <a:off x="3211" y="2495"/>
              <a:ext cx="1068" cy="1"/>
            </a:xfrm>
            <a:prstGeom prst="bentConnector5">
              <a:avLst>
                <a:gd name="adj1" fmla="val -12921"/>
                <a:gd name="adj2" fmla="val 67200000"/>
                <a:gd name="adj3" fmla="val 112921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64878" name="AutoShape 14"/>
            <p:cNvCxnSpPr>
              <a:cxnSpLocks noChangeShapeType="1"/>
              <a:stCxn id="164870" idx="1"/>
              <a:endCxn id="164873" idx="2"/>
            </p:cNvCxnSpPr>
            <p:nvPr/>
          </p:nvCxnSpPr>
          <p:spPr bwMode="auto">
            <a:xfrm rot="10800000" flipH="1" flipV="1">
              <a:off x="3210" y="2112"/>
              <a:ext cx="1" cy="1344"/>
            </a:xfrm>
            <a:prstGeom prst="bentConnector3">
              <a:avLst>
                <a:gd name="adj1" fmla="val -1380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164879" name="Rectangle 15"/>
            <p:cNvSpPr>
              <a:spLocks noChangeArrowheads="1"/>
            </p:cNvSpPr>
            <p:nvPr/>
          </p:nvSpPr>
          <p:spPr bwMode="auto">
            <a:xfrm>
              <a:off x="4800" y="1920"/>
              <a:ext cx="864" cy="576"/>
            </a:xfrm>
            <a:prstGeom prst="rect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rgbClr val="990000"/>
                  </a:solidFill>
                </a:rPr>
                <a:t>Basic</a:t>
              </a:r>
            </a:p>
            <a:p>
              <a:pPr algn="ctr" eaLnBrk="1" hangingPunct="1"/>
              <a:r>
                <a:rPr lang="en-US" b="1">
                  <a:solidFill>
                    <a:srgbClr val="990000"/>
                  </a:solidFill>
                </a:rPr>
                <a:t>Blocks</a:t>
              </a:r>
            </a:p>
          </p:txBody>
        </p:sp>
        <p:cxnSp>
          <p:nvCxnSpPr>
            <p:cNvPr id="164880" name="AutoShape 16"/>
            <p:cNvCxnSpPr>
              <a:cxnSpLocks noChangeShapeType="1"/>
            </p:cNvCxnSpPr>
            <p:nvPr/>
          </p:nvCxnSpPr>
          <p:spPr bwMode="auto">
            <a:xfrm flipH="1" flipV="1">
              <a:off x="4272" y="1632"/>
              <a:ext cx="516" cy="576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prstDash val="sysDot"/>
              <a:round/>
              <a:headEnd/>
              <a:tailEnd type="triangle" w="med" len="med"/>
            </a:ln>
            <a:effectLst/>
          </p:spPr>
        </p:cxnSp>
        <p:cxnSp>
          <p:nvCxnSpPr>
            <p:cNvPr id="164881" name="AutoShape 17"/>
            <p:cNvCxnSpPr>
              <a:cxnSpLocks noChangeShapeType="1"/>
            </p:cNvCxnSpPr>
            <p:nvPr/>
          </p:nvCxnSpPr>
          <p:spPr bwMode="auto">
            <a:xfrm flipH="1" flipV="1">
              <a:off x="4272" y="2112"/>
              <a:ext cx="516" cy="96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prstDash val="sysDot"/>
              <a:round/>
              <a:headEnd/>
              <a:tailEnd type="triangle" w="med" len="med"/>
            </a:ln>
            <a:effectLst/>
          </p:spPr>
        </p:cxnSp>
        <p:cxnSp>
          <p:nvCxnSpPr>
            <p:cNvPr id="164882" name="AutoShape 18"/>
            <p:cNvCxnSpPr>
              <a:cxnSpLocks noChangeShapeType="1"/>
            </p:cNvCxnSpPr>
            <p:nvPr/>
          </p:nvCxnSpPr>
          <p:spPr bwMode="auto">
            <a:xfrm flipH="1">
              <a:off x="4272" y="2208"/>
              <a:ext cx="516" cy="528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prstDash val="sysDot"/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E873-7011-A544-8136-3B2296B1DD28}" type="datetime1">
              <a:rPr lang="en-US"/>
              <a:pPr/>
              <a:t>16-07-12</a:t>
            </a:fld>
            <a:endParaRPr lang="en-US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8F42-20DC-E744-8160-AF8385B66E2C}" type="slidenum">
              <a:rPr lang="en-US"/>
              <a:pPr/>
              <a:t>3</a:t>
            </a:fld>
            <a:endParaRPr 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/>
              <a:t>Control Flow Graph in TAC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1447800"/>
            <a:ext cx="2971800" cy="5181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main: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i = 0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L0: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t1 = 10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t2 = i &lt; t1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ifFalse t2 Goto L1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t3 = 4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t4 = t3 * i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t5 = a + t4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param i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t6 = call f,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pop 4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*(t5) = t6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t7 = 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i = i + t7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goto L0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L1: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return</a:t>
            </a:r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3352800" y="1600200"/>
            <a:ext cx="4800600" cy="4953000"/>
            <a:chOff x="2496" y="720"/>
            <a:chExt cx="3024" cy="3120"/>
          </a:xfrm>
        </p:grpSpPr>
        <p:sp>
          <p:nvSpPr>
            <p:cNvPr id="165893" name="Rectangle 5"/>
            <p:cNvSpPr>
              <a:spLocks noChangeArrowheads="1"/>
            </p:cNvSpPr>
            <p:nvPr/>
          </p:nvSpPr>
          <p:spPr bwMode="auto">
            <a:xfrm>
              <a:off x="3984" y="720"/>
              <a:ext cx="960" cy="240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600" b="1"/>
                <a:t>i = 0</a:t>
              </a:r>
            </a:p>
          </p:txBody>
        </p:sp>
        <p:sp>
          <p:nvSpPr>
            <p:cNvPr id="165894" name="Rectangle 6"/>
            <p:cNvSpPr>
              <a:spLocks noChangeArrowheads="1"/>
            </p:cNvSpPr>
            <p:nvPr/>
          </p:nvSpPr>
          <p:spPr bwMode="auto">
            <a:xfrm>
              <a:off x="3456" y="1200"/>
              <a:ext cx="2064" cy="720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L0: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t1 = 10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t2 = i &lt; t1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ifFalse t2 goto L1 </a:t>
              </a:r>
            </a:p>
          </p:txBody>
        </p:sp>
        <p:sp>
          <p:nvSpPr>
            <p:cNvPr id="165895" name="Rectangle 7"/>
            <p:cNvSpPr>
              <a:spLocks noChangeArrowheads="1"/>
            </p:cNvSpPr>
            <p:nvPr/>
          </p:nvSpPr>
          <p:spPr bwMode="auto">
            <a:xfrm>
              <a:off x="3456" y="2016"/>
              <a:ext cx="2064" cy="1776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t3 = 4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t4 = t3 * i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t5 = a + t4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param i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t6 = call f, 1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pop 4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*(t5) = t6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t7 = 1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i = i + t7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goto L0 </a:t>
              </a:r>
            </a:p>
          </p:txBody>
        </p:sp>
        <p:sp>
          <p:nvSpPr>
            <p:cNvPr id="165896" name="Oval 8"/>
            <p:cNvSpPr>
              <a:spLocks noChangeArrowheads="1"/>
            </p:cNvSpPr>
            <p:nvPr/>
          </p:nvSpPr>
          <p:spPr bwMode="auto">
            <a:xfrm>
              <a:off x="2496" y="768"/>
              <a:ext cx="864" cy="288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600" b="1"/>
                <a:t>Entry</a:t>
              </a:r>
            </a:p>
          </p:txBody>
        </p:sp>
        <p:sp>
          <p:nvSpPr>
            <p:cNvPr id="165897" name="Oval 9"/>
            <p:cNvSpPr>
              <a:spLocks noChangeArrowheads="1"/>
            </p:cNvSpPr>
            <p:nvPr/>
          </p:nvSpPr>
          <p:spPr bwMode="auto">
            <a:xfrm>
              <a:off x="2496" y="3504"/>
              <a:ext cx="864" cy="336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600" b="1"/>
                <a:t>Exit</a:t>
              </a:r>
            </a:p>
          </p:txBody>
        </p:sp>
        <p:cxnSp>
          <p:nvCxnSpPr>
            <p:cNvPr id="165898" name="AutoShape 10"/>
            <p:cNvCxnSpPr>
              <a:cxnSpLocks noChangeShapeType="1"/>
              <a:stCxn id="165896" idx="6"/>
              <a:endCxn id="165893" idx="1"/>
            </p:cNvCxnSpPr>
            <p:nvPr/>
          </p:nvCxnSpPr>
          <p:spPr bwMode="auto">
            <a:xfrm flipV="1">
              <a:off x="3366" y="840"/>
              <a:ext cx="612" cy="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5899" name="AutoShape 11"/>
            <p:cNvCxnSpPr>
              <a:cxnSpLocks noChangeShapeType="1"/>
              <a:stCxn id="165893" idx="2"/>
              <a:endCxn id="165894" idx="0"/>
            </p:cNvCxnSpPr>
            <p:nvPr/>
          </p:nvCxnSpPr>
          <p:spPr bwMode="auto">
            <a:xfrm>
              <a:off x="4464" y="966"/>
              <a:ext cx="24" cy="2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5900" name="AutoShape 12"/>
            <p:cNvCxnSpPr>
              <a:cxnSpLocks noChangeShapeType="1"/>
              <a:stCxn id="165894" idx="2"/>
              <a:endCxn id="165895" idx="0"/>
            </p:cNvCxnSpPr>
            <p:nvPr/>
          </p:nvCxnSpPr>
          <p:spPr bwMode="auto">
            <a:xfrm>
              <a:off x="4488" y="1926"/>
              <a:ext cx="0" cy="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5901" name="AutoShape 13"/>
            <p:cNvCxnSpPr>
              <a:cxnSpLocks noChangeShapeType="1"/>
              <a:stCxn id="165895" idx="2"/>
              <a:endCxn id="165894" idx="0"/>
            </p:cNvCxnSpPr>
            <p:nvPr/>
          </p:nvCxnSpPr>
          <p:spPr bwMode="auto">
            <a:xfrm rot="5400000" flipH="1" flipV="1">
              <a:off x="3187" y="2495"/>
              <a:ext cx="2604" cy="1"/>
            </a:xfrm>
            <a:prstGeom prst="bentConnector5">
              <a:avLst>
                <a:gd name="adj1" fmla="val -1194"/>
                <a:gd name="adj2" fmla="val 117600000"/>
                <a:gd name="adj3" fmla="val 105301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65902" name="AutoShape 14"/>
            <p:cNvCxnSpPr>
              <a:cxnSpLocks noChangeShapeType="1"/>
              <a:stCxn id="165894" idx="1"/>
              <a:endCxn id="165897" idx="0"/>
            </p:cNvCxnSpPr>
            <p:nvPr/>
          </p:nvCxnSpPr>
          <p:spPr bwMode="auto">
            <a:xfrm rot="10800000" flipV="1">
              <a:off x="2928" y="1560"/>
              <a:ext cx="522" cy="1938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</p:grpSp>
      <p:sp>
        <p:nvSpPr>
          <p:cNvPr id="165903" name="Text Box 15"/>
          <p:cNvSpPr txBox="1">
            <a:spLocks noChangeArrowheads="1"/>
          </p:cNvSpPr>
          <p:nvPr/>
        </p:nvSpPr>
        <p:spPr bwMode="auto">
          <a:xfrm>
            <a:off x="6934200" y="1295400"/>
            <a:ext cx="1878013" cy="45720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definition/gen</a:t>
            </a:r>
          </a:p>
        </p:txBody>
      </p:sp>
      <p:sp>
        <p:nvSpPr>
          <p:cNvPr id="165904" name="Text Box 16"/>
          <p:cNvSpPr txBox="1">
            <a:spLocks noChangeArrowheads="1"/>
          </p:cNvSpPr>
          <p:nvPr/>
        </p:nvSpPr>
        <p:spPr bwMode="auto">
          <a:xfrm>
            <a:off x="7086600" y="2819400"/>
            <a:ext cx="1098550" cy="45720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reaches</a:t>
            </a:r>
          </a:p>
        </p:txBody>
      </p:sp>
      <p:sp>
        <p:nvSpPr>
          <p:cNvPr id="165905" name="Text Box 17"/>
          <p:cNvSpPr txBox="1">
            <a:spLocks noChangeArrowheads="1"/>
          </p:cNvSpPr>
          <p:nvPr/>
        </p:nvSpPr>
        <p:spPr bwMode="auto">
          <a:xfrm>
            <a:off x="7086600" y="4495800"/>
            <a:ext cx="1098550" cy="45720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reaches</a:t>
            </a:r>
          </a:p>
        </p:txBody>
      </p:sp>
      <p:sp>
        <p:nvSpPr>
          <p:cNvPr id="165906" name="Text Box 18"/>
          <p:cNvSpPr txBox="1">
            <a:spLocks noChangeArrowheads="1"/>
          </p:cNvSpPr>
          <p:nvPr/>
        </p:nvSpPr>
        <p:spPr bwMode="auto">
          <a:xfrm>
            <a:off x="7086600" y="5791200"/>
            <a:ext cx="590550" cy="45720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kill</a:t>
            </a:r>
          </a:p>
        </p:txBody>
      </p:sp>
      <p:sp>
        <p:nvSpPr>
          <p:cNvPr id="165907" name="Text Box 19"/>
          <p:cNvSpPr txBox="1">
            <a:spLocks noChangeArrowheads="1"/>
          </p:cNvSpPr>
          <p:nvPr/>
        </p:nvSpPr>
        <p:spPr bwMode="auto">
          <a:xfrm>
            <a:off x="4191000" y="1219200"/>
            <a:ext cx="1827213" cy="45720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unambiguous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3" grpId="0" animBg="1" autoUpdateAnimBg="0"/>
      <p:bldP spid="165904" grpId="0" animBg="1" autoUpdateAnimBg="0"/>
      <p:bldP spid="165905" grpId="0" animBg="1" autoUpdateAnimBg="0"/>
      <p:bldP spid="165906" grpId="0" animBg="1" autoUpdateAnimBg="0"/>
      <p:bldP spid="16590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E02B-D95D-1946-80A2-BD30CA00AA4B}" type="datetime1">
              <a:rPr lang="en-US"/>
              <a:pPr/>
              <a:t>16-07-12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DD3D-5D9D-844E-9AF4-00297554E1B7}" type="slidenum">
              <a:rPr lang="en-US"/>
              <a:pPr/>
              <a:t>4</a:t>
            </a:fld>
            <a:endParaRPr lang="en-US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SSA Form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/>
              <a:t>def-use</a:t>
            </a:r>
            <a:r>
              <a:rPr lang="en-US"/>
              <a:t> chains keep track of where variables were defined and where they were used</a:t>
            </a:r>
          </a:p>
          <a:p>
            <a:pPr>
              <a:lnSpc>
                <a:spcPct val="90000"/>
              </a:lnSpc>
            </a:pPr>
            <a:r>
              <a:rPr lang="en-US"/>
              <a:t>Consider the case where each variable has only one definition in the intermediate representation</a:t>
            </a:r>
          </a:p>
          <a:p>
            <a:pPr>
              <a:lnSpc>
                <a:spcPct val="90000"/>
              </a:lnSpc>
            </a:pPr>
            <a:r>
              <a:rPr lang="en-US"/>
              <a:t>One static definition, accessed many times</a:t>
            </a:r>
          </a:p>
          <a:p>
            <a:pPr>
              <a:lnSpc>
                <a:spcPct val="90000"/>
              </a:lnSpc>
            </a:pPr>
            <a:r>
              <a:rPr lang="en-US"/>
              <a:t>Static Single Assignment Form (SSA)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0CA8-0541-5344-A5E4-4A5E74C9EE79}" type="datetime1">
              <a:rPr lang="en-US"/>
              <a:pPr/>
              <a:t>16-07-12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BED-EE2A-9644-ADA1-94B938C3B4C4}" type="slidenum">
              <a:rPr lang="en-US"/>
              <a:pPr/>
              <a:t>5</a:t>
            </a:fld>
            <a:endParaRPr lang="en-US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SSA Form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SSA is useful because</a:t>
            </a:r>
          </a:p>
          <a:p>
            <a:pPr lvl="1">
              <a:lnSpc>
                <a:spcPct val="90000"/>
              </a:lnSpc>
            </a:pPr>
            <a:r>
              <a:rPr lang="en-US"/>
              <a:t>Dataflow analysis and optimization is simpler when each variable has only one definition</a:t>
            </a:r>
          </a:p>
          <a:p>
            <a:pPr lvl="1">
              <a:lnSpc>
                <a:spcPct val="90000"/>
              </a:lnSpc>
            </a:pPr>
            <a:r>
              <a:rPr lang="en-US"/>
              <a:t>If a variable has N uses and M definitions (which use N+M instructions) it takes N*M to represent def-use chains</a:t>
            </a:r>
          </a:p>
          <a:p>
            <a:pPr lvl="1">
              <a:lnSpc>
                <a:spcPct val="90000"/>
              </a:lnSpc>
            </a:pPr>
            <a:r>
              <a:rPr lang="en-US"/>
              <a:t>Complexity is the same for SSA but in practice it is usually linear in number of definitions</a:t>
            </a:r>
          </a:p>
          <a:p>
            <a:pPr lvl="1">
              <a:lnSpc>
                <a:spcPct val="90000"/>
              </a:lnSpc>
            </a:pPr>
            <a:r>
              <a:rPr lang="en-US"/>
              <a:t>SSA simplifies the register interference graph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5029-F7C4-CB45-A81C-50AE1279B303}" type="datetime1">
              <a:rPr lang="en-US"/>
              <a:pPr/>
              <a:t>16-07-12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2546-0E49-DA43-98D1-C9F96FBD04D5}" type="slidenum">
              <a:rPr lang="en-US"/>
              <a:pPr/>
              <a:t>6</a:t>
            </a:fld>
            <a:endParaRPr 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SSA Form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/>
              <a:t>Original Program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a := x + y</a:t>
            </a:r>
          </a:p>
          <a:p>
            <a:pPr>
              <a:buFontTx/>
              <a:buNone/>
            </a:pPr>
            <a:r>
              <a:rPr lang="en-US"/>
              <a:t>b := a - 1</a:t>
            </a:r>
          </a:p>
          <a:p>
            <a:pPr>
              <a:buFontTx/>
              <a:buNone/>
            </a:pPr>
            <a:r>
              <a:rPr lang="en-US"/>
              <a:t>a := y + b</a:t>
            </a:r>
          </a:p>
          <a:p>
            <a:pPr>
              <a:buFontTx/>
              <a:buNone/>
            </a:pPr>
            <a:r>
              <a:rPr lang="en-US"/>
              <a:t>b := x * 4</a:t>
            </a:r>
          </a:p>
          <a:p>
            <a:pPr>
              <a:buFontTx/>
              <a:buNone/>
            </a:pPr>
            <a:r>
              <a:rPr lang="en-US"/>
              <a:t>a := a + b</a:t>
            </a:r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SSA Form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a1 := x + y</a:t>
            </a:r>
          </a:p>
          <a:p>
            <a:pPr>
              <a:buFontTx/>
              <a:buNone/>
            </a:pPr>
            <a:r>
              <a:rPr lang="en-US"/>
              <a:t>b1 := a1 - 1</a:t>
            </a:r>
          </a:p>
          <a:p>
            <a:pPr>
              <a:buFontTx/>
              <a:buNone/>
            </a:pPr>
            <a:r>
              <a:rPr lang="en-US"/>
              <a:t>a2 := y + b1</a:t>
            </a:r>
          </a:p>
          <a:p>
            <a:pPr>
              <a:buFontTx/>
              <a:buNone/>
            </a:pPr>
            <a:r>
              <a:rPr lang="en-US"/>
              <a:t>b2 := x * 4</a:t>
            </a:r>
          </a:p>
          <a:p>
            <a:pPr>
              <a:buFontTx/>
              <a:buNone/>
            </a:pPr>
            <a:r>
              <a:rPr lang="en-US"/>
              <a:t>a3 := a2 + b2</a:t>
            </a:r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1447800" y="5867400"/>
            <a:ext cx="5749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/>
              <a:t>what about conditional branches?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E125-BADC-0B4F-BBAC-35DCDC954373}" type="datetime1">
              <a:rPr lang="en-US"/>
              <a:pPr/>
              <a:t>16-07-12</a:t>
            </a:fld>
            <a:endParaRPr lang="en-US"/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3E4F-7695-E84F-A380-4E39DCF442AD}" type="slidenum">
              <a:rPr lang="en-US"/>
              <a:pPr/>
              <a:t>7</a:t>
            </a:fld>
            <a:endParaRPr lang="en-US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SSA Form</a:t>
            </a:r>
          </a:p>
        </p:txBody>
      </p:sp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1219200" y="1828800"/>
            <a:ext cx="1944688" cy="955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1: b := M[x]</a:t>
            </a:r>
          </a:p>
          <a:p>
            <a:r>
              <a:rPr lang="en-US" sz="2800"/>
              <a:t>    a := 0</a:t>
            </a:r>
          </a:p>
        </p:txBody>
      </p:sp>
      <p:sp>
        <p:nvSpPr>
          <p:cNvPr id="216070" name="Text Box 6"/>
          <p:cNvSpPr txBox="1">
            <a:spLocks noChangeArrowheads="1"/>
          </p:cNvSpPr>
          <p:nvPr/>
        </p:nvSpPr>
        <p:spPr bwMode="auto">
          <a:xfrm>
            <a:off x="1447800" y="3200400"/>
            <a:ext cx="1598613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2: if b &lt; 4</a:t>
            </a:r>
          </a:p>
        </p:txBody>
      </p:sp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685800" y="4267200"/>
            <a:ext cx="13716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3: a := b</a:t>
            </a:r>
          </a:p>
        </p:txBody>
      </p:sp>
      <p:sp>
        <p:nvSpPr>
          <p:cNvPr id="216072" name="Text Box 8"/>
          <p:cNvSpPr txBox="1">
            <a:spLocks noChangeArrowheads="1"/>
          </p:cNvSpPr>
          <p:nvPr/>
        </p:nvSpPr>
        <p:spPr bwMode="auto">
          <a:xfrm>
            <a:off x="1676400" y="5257800"/>
            <a:ext cx="17526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4: c := a+b</a:t>
            </a:r>
          </a:p>
        </p:txBody>
      </p:sp>
      <p:cxnSp>
        <p:nvCxnSpPr>
          <p:cNvPr id="216073" name="AutoShape 9"/>
          <p:cNvCxnSpPr>
            <a:cxnSpLocks noChangeShapeType="1"/>
            <a:stCxn id="216069" idx="2"/>
            <a:endCxn id="216070" idx="0"/>
          </p:cNvCxnSpPr>
          <p:nvPr/>
        </p:nvCxnSpPr>
        <p:spPr bwMode="auto">
          <a:xfrm>
            <a:off x="2192338" y="2784475"/>
            <a:ext cx="55562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4" name="AutoShape 10"/>
          <p:cNvCxnSpPr>
            <a:cxnSpLocks noChangeShapeType="1"/>
            <a:stCxn id="216070" idx="2"/>
            <a:endCxn id="216071" idx="0"/>
          </p:cNvCxnSpPr>
          <p:nvPr/>
        </p:nvCxnSpPr>
        <p:spPr bwMode="auto">
          <a:xfrm flipH="1">
            <a:off x="1371600" y="3729038"/>
            <a:ext cx="87630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5" name="AutoShape 11"/>
          <p:cNvCxnSpPr>
            <a:cxnSpLocks noChangeShapeType="1"/>
            <a:stCxn id="216071" idx="2"/>
            <a:endCxn id="216072" idx="0"/>
          </p:cNvCxnSpPr>
          <p:nvPr/>
        </p:nvCxnSpPr>
        <p:spPr bwMode="auto">
          <a:xfrm>
            <a:off x="1371600" y="4795838"/>
            <a:ext cx="1181100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7" name="AutoShape 13"/>
          <p:cNvCxnSpPr>
            <a:cxnSpLocks noChangeShapeType="1"/>
            <a:stCxn id="216070" idx="2"/>
            <a:endCxn id="216072" idx="0"/>
          </p:cNvCxnSpPr>
          <p:nvPr/>
        </p:nvCxnSpPr>
        <p:spPr bwMode="auto">
          <a:xfrm>
            <a:off x="2247900" y="3729038"/>
            <a:ext cx="304800" cy="1528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6078" name="Text Box 14"/>
          <p:cNvSpPr txBox="1">
            <a:spLocks noChangeArrowheads="1"/>
          </p:cNvSpPr>
          <p:nvPr/>
        </p:nvSpPr>
        <p:spPr bwMode="auto">
          <a:xfrm>
            <a:off x="5029200" y="1905000"/>
            <a:ext cx="2300288" cy="955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1: b1 := M[x1]</a:t>
            </a:r>
          </a:p>
          <a:p>
            <a:r>
              <a:rPr lang="en-US" sz="2800"/>
              <a:t>    a1 := 0</a:t>
            </a:r>
          </a:p>
        </p:txBody>
      </p:sp>
      <p:sp>
        <p:nvSpPr>
          <p:cNvPr id="216079" name="Text Box 15"/>
          <p:cNvSpPr txBox="1">
            <a:spLocks noChangeArrowheads="1"/>
          </p:cNvSpPr>
          <p:nvPr/>
        </p:nvSpPr>
        <p:spPr bwMode="auto">
          <a:xfrm>
            <a:off x="5257800" y="3276600"/>
            <a:ext cx="1776413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2: if b1 &lt; 4</a:t>
            </a:r>
          </a:p>
        </p:txBody>
      </p:sp>
      <p:sp>
        <p:nvSpPr>
          <p:cNvPr id="216080" name="Text Box 16"/>
          <p:cNvSpPr txBox="1">
            <a:spLocks noChangeArrowheads="1"/>
          </p:cNvSpPr>
          <p:nvPr/>
        </p:nvSpPr>
        <p:spPr bwMode="auto">
          <a:xfrm>
            <a:off x="4267200" y="4343400"/>
            <a:ext cx="17272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3: a2 := b1</a:t>
            </a:r>
          </a:p>
        </p:txBody>
      </p:sp>
      <p:sp>
        <p:nvSpPr>
          <p:cNvPr id="216081" name="Text Box 17"/>
          <p:cNvSpPr txBox="1">
            <a:spLocks noChangeArrowheads="1"/>
          </p:cNvSpPr>
          <p:nvPr/>
        </p:nvSpPr>
        <p:spPr bwMode="auto">
          <a:xfrm>
            <a:off x="5715000" y="5334000"/>
            <a:ext cx="2743200" cy="955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4: a3 := </a:t>
            </a:r>
            <a:r>
              <a:rPr lang="en-US" sz="2800">
                <a:sym typeface="Symbol" charset="2"/>
              </a:rPr>
              <a:t> (a2, a1)</a:t>
            </a:r>
            <a:endParaRPr lang="en-US" sz="2800"/>
          </a:p>
          <a:p>
            <a:r>
              <a:rPr lang="en-US" sz="2800"/>
              <a:t>    c1 := a3 + b1</a:t>
            </a:r>
          </a:p>
        </p:txBody>
      </p:sp>
      <p:cxnSp>
        <p:nvCxnSpPr>
          <p:cNvPr id="216082" name="AutoShape 18"/>
          <p:cNvCxnSpPr>
            <a:cxnSpLocks noChangeShapeType="1"/>
            <a:stCxn id="216078" idx="2"/>
            <a:endCxn id="216079" idx="0"/>
          </p:cNvCxnSpPr>
          <p:nvPr/>
        </p:nvCxnSpPr>
        <p:spPr bwMode="auto">
          <a:xfrm flipH="1">
            <a:off x="6146800" y="2860675"/>
            <a:ext cx="33338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83" name="AutoShape 19"/>
          <p:cNvCxnSpPr>
            <a:cxnSpLocks noChangeShapeType="1"/>
            <a:stCxn id="216079" idx="2"/>
            <a:endCxn id="216080" idx="0"/>
          </p:cNvCxnSpPr>
          <p:nvPr/>
        </p:nvCxnSpPr>
        <p:spPr bwMode="auto">
          <a:xfrm flipH="1">
            <a:off x="5130800" y="3805238"/>
            <a:ext cx="101600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84" name="AutoShape 20"/>
          <p:cNvCxnSpPr>
            <a:cxnSpLocks noChangeShapeType="1"/>
            <a:stCxn id="216080" idx="2"/>
            <a:endCxn id="216081" idx="0"/>
          </p:cNvCxnSpPr>
          <p:nvPr/>
        </p:nvCxnSpPr>
        <p:spPr bwMode="auto">
          <a:xfrm>
            <a:off x="5130800" y="4872038"/>
            <a:ext cx="1955800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85" name="AutoShape 21"/>
          <p:cNvCxnSpPr>
            <a:cxnSpLocks noChangeShapeType="1"/>
            <a:stCxn id="216079" idx="2"/>
            <a:endCxn id="216081" idx="0"/>
          </p:cNvCxnSpPr>
          <p:nvPr/>
        </p:nvCxnSpPr>
        <p:spPr bwMode="auto">
          <a:xfrm>
            <a:off x="6146800" y="3805238"/>
            <a:ext cx="939800" cy="1528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E125-BADC-0B4F-BBAC-35DCDC954373}" type="datetime1">
              <a:rPr lang="en-US"/>
              <a:pPr/>
              <a:t>16-07-12</a:t>
            </a:fld>
            <a:endParaRPr lang="en-US"/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3E4F-7695-E84F-A380-4E39DCF442AD}" type="slidenum">
              <a:rPr lang="en-US"/>
              <a:pPr/>
              <a:t>8</a:t>
            </a:fld>
            <a:endParaRPr lang="en-US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Edge-split SSA </a:t>
            </a:r>
            <a:r>
              <a:rPr lang="en-US" dirty="0"/>
              <a:t>Form</a:t>
            </a:r>
          </a:p>
        </p:txBody>
      </p:sp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1219200" y="1828800"/>
            <a:ext cx="1944688" cy="955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1: b := M[x]</a:t>
            </a:r>
          </a:p>
          <a:p>
            <a:r>
              <a:rPr lang="en-US" sz="2800"/>
              <a:t>    a := 0</a:t>
            </a:r>
          </a:p>
        </p:txBody>
      </p:sp>
      <p:sp>
        <p:nvSpPr>
          <p:cNvPr id="216070" name="Text Box 6"/>
          <p:cNvSpPr txBox="1">
            <a:spLocks noChangeArrowheads="1"/>
          </p:cNvSpPr>
          <p:nvPr/>
        </p:nvSpPr>
        <p:spPr bwMode="auto">
          <a:xfrm>
            <a:off x="1447800" y="3200400"/>
            <a:ext cx="1598613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2: if b &lt; 4</a:t>
            </a:r>
          </a:p>
        </p:txBody>
      </p:sp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685800" y="4267200"/>
            <a:ext cx="13716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3: a := b</a:t>
            </a:r>
          </a:p>
        </p:txBody>
      </p:sp>
      <p:sp>
        <p:nvSpPr>
          <p:cNvPr id="216072" name="Text Box 8"/>
          <p:cNvSpPr txBox="1">
            <a:spLocks noChangeArrowheads="1"/>
          </p:cNvSpPr>
          <p:nvPr/>
        </p:nvSpPr>
        <p:spPr bwMode="auto">
          <a:xfrm>
            <a:off x="1676400" y="5257800"/>
            <a:ext cx="17526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4: c := a+b</a:t>
            </a:r>
          </a:p>
        </p:txBody>
      </p:sp>
      <p:cxnSp>
        <p:nvCxnSpPr>
          <p:cNvPr id="216073" name="AutoShape 9"/>
          <p:cNvCxnSpPr>
            <a:cxnSpLocks noChangeShapeType="1"/>
            <a:stCxn id="216069" idx="2"/>
            <a:endCxn id="216070" idx="0"/>
          </p:cNvCxnSpPr>
          <p:nvPr/>
        </p:nvCxnSpPr>
        <p:spPr bwMode="auto">
          <a:xfrm>
            <a:off x="2192338" y="2784475"/>
            <a:ext cx="55562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4" name="AutoShape 10"/>
          <p:cNvCxnSpPr>
            <a:cxnSpLocks noChangeShapeType="1"/>
            <a:stCxn id="216070" idx="2"/>
            <a:endCxn id="216071" idx="0"/>
          </p:cNvCxnSpPr>
          <p:nvPr/>
        </p:nvCxnSpPr>
        <p:spPr bwMode="auto">
          <a:xfrm flipH="1">
            <a:off x="1371600" y="3729038"/>
            <a:ext cx="87630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5" name="AutoShape 11"/>
          <p:cNvCxnSpPr>
            <a:cxnSpLocks noChangeShapeType="1"/>
            <a:stCxn id="216071" idx="2"/>
            <a:endCxn id="216072" idx="0"/>
          </p:cNvCxnSpPr>
          <p:nvPr/>
        </p:nvCxnSpPr>
        <p:spPr bwMode="auto">
          <a:xfrm>
            <a:off x="1371600" y="4795838"/>
            <a:ext cx="1181100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7" name="AutoShape 13"/>
          <p:cNvCxnSpPr>
            <a:cxnSpLocks noChangeShapeType="1"/>
            <a:stCxn id="216070" idx="2"/>
            <a:endCxn id="216072" idx="0"/>
          </p:cNvCxnSpPr>
          <p:nvPr/>
        </p:nvCxnSpPr>
        <p:spPr bwMode="auto">
          <a:xfrm>
            <a:off x="2247900" y="3729038"/>
            <a:ext cx="304800" cy="1528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6078" name="Text Box 14"/>
          <p:cNvSpPr txBox="1">
            <a:spLocks noChangeArrowheads="1"/>
          </p:cNvSpPr>
          <p:nvPr/>
        </p:nvSpPr>
        <p:spPr bwMode="auto">
          <a:xfrm>
            <a:off x="5029200" y="1905000"/>
            <a:ext cx="2300288" cy="955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1: b1 := M[x1]</a:t>
            </a:r>
          </a:p>
          <a:p>
            <a:r>
              <a:rPr lang="en-US" sz="2800"/>
              <a:t>    a1 := 0</a:t>
            </a:r>
          </a:p>
        </p:txBody>
      </p:sp>
      <p:sp>
        <p:nvSpPr>
          <p:cNvPr id="216079" name="Text Box 15"/>
          <p:cNvSpPr txBox="1">
            <a:spLocks noChangeArrowheads="1"/>
          </p:cNvSpPr>
          <p:nvPr/>
        </p:nvSpPr>
        <p:spPr bwMode="auto">
          <a:xfrm>
            <a:off x="5257800" y="3276600"/>
            <a:ext cx="1776413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2: if b1 &lt; 4</a:t>
            </a:r>
          </a:p>
        </p:txBody>
      </p:sp>
      <p:sp>
        <p:nvSpPr>
          <p:cNvPr id="216080" name="Text Box 16"/>
          <p:cNvSpPr txBox="1">
            <a:spLocks noChangeArrowheads="1"/>
          </p:cNvSpPr>
          <p:nvPr/>
        </p:nvSpPr>
        <p:spPr bwMode="auto">
          <a:xfrm>
            <a:off x="4267200" y="4343400"/>
            <a:ext cx="17272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3: a2 :=</a:t>
            </a:r>
            <a:r>
              <a:rPr lang="en-US" sz="2800" dirty="0" smtClean="0"/>
              <a:t> b1</a:t>
            </a:r>
            <a:endParaRPr lang="en-US" sz="2800" dirty="0"/>
          </a:p>
        </p:txBody>
      </p:sp>
      <p:sp>
        <p:nvSpPr>
          <p:cNvPr id="216081" name="Text Box 17"/>
          <p:cNvSpPr txBox="1">
            <a:spLocks noChangeArrowheads="1"/>
          </p:cNvSpPr>
          <p:nvPr/>
        </p:nvSpPr>
        <p:spPr bwMode="auto">
          <a:xfrm>
            <a:off x="5715000" y="5334000"/>
            <a:ext cx="2743200" cy="955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4: a3 := </a:t>
            </a:r>
            <a:r>
              <a:rPr lang="en-US" sz="2800">
                <a:sym typeface="Symbol" charset="2"/>
              </a:rPr>
              <a:t> (a2, a1)</a:t>
            </a:r>
            <a:endParaRPr lang="en-US" sz="2800"/>
          </a:p>
          <a:p>
            <a:r>
              <a:rPr lang="en-US" sz="2800"/>
              <a:t>    c1 := a3 + b1</a:t>
            </a:r>
          </a:p>
        </p:txBody>
      </p:sp>
      <p:cxnSp>
        <p:nvCxnSpPr>
          <p:cNvPr id="216082" name="AutoShape 18"/>
          <p:cNvCxnSpPr>
            <a:cxnSpLocks noChangeShapeType="1"/>
            <a:stCxn id="216078" idx="2"/>
            <a:endCxn id="216079" idx="0"/>
          </p:cNvCxnSpPr>
          <p:nvPr/>
        </p:nvCxnSpPr>
        <p:spPr bwMode="auto">
          <a:xfrm flipH="1">
            <a:off x="6146800" y="2860675"/>
            <a:ext cx="33338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83" name="AutoShape 19"/>
          <p:cNvCxnSpPr>
            <a:cxnSpLocks noChangeShapeType="1"/>
            <a:stCxn id="216079" idx="2"/>
            <a:endCxn id="216080" idx="0"/>
          </p:cNvCxnSpPr>
          <p:nvPr/>
        </p:nvCxnSpPr>
        <p:spPr bwMode="auto">
          <a:xfrm flipH="1">
            <a:off x="5130800" y="3805238"/>
            <a:ext cx="101600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84" name="AutoShape 20"/>
          <p:cNvCxnSpPr>
            <a:cxnSpLocks noChangeShapeType="1"/>
            <a:stCxn id="216080" idx="2"/>
            <a:endCxn id="216081" idx="0"/>
          </p:cNvCxnSpPr>
          <p:nvPr/>
        </p:nvCxnSpPr>
        <p:spPr bwMode="auto">
          <a:xfrm>
            <a:off x="5130800" y="4872038"/>
            <a:ext cx="1955800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85" name="AutoShape 21"/>
          <p:cNvCxnSpPr>
            <a:cxnSpLocks noChangeShapeType="1"/>
            <a:stCxn id="21" idx="2"/>
            <a:endCxn id="216081" idx="0"/>
          </p:cNvCxnSpPr>
          <p:nvPr/>
        </p:nvCxnSpPr>
        <p:spPr bwMode="auto">
          <a:xfrm rot="5400000">
            <a:off x="7043410" y="4909810"/>
            <a:ext cx="46738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6781800" y="4343400"/>
            <a:ext cx="1371600" cy="5232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5:</a:t>
            </a:r>
            <a:endParaRPr lang="en-US" sz="2800" dirty="0"/>
          </a:p>
        </p:txBody>
      </p:sp>
      <p:cxnSp>
        <p:nvCxnSpPr>
          <p:cNvPr id="25" name="Straight Arrow Connector 24"/>
          <p:cNvCxnSpPr>
            <a:stCxn id="216079" idx="2"/>
            <a:endCxn id="21" idx="0"/>
          </p:cNvCxnSpPr>
          <p:nvPr/>
        </p:nvCxnSpPr>
        <p:spPr bwMode="auto">
          <a:xfrm rot="16200000" flipH="1">
            <a:off x="6537722" y="3413522"/>
            <a:ext cx="538162" cy="13215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7279008" y="228600"/>
            <a:ext cx="1731814" cy="156966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Unique</a:t>
            </a:r>
          </a:p>
          <a:p>
            <a:pPr algn="ctr"/>
            <a:r>
              <a:rPr lang="en-US" dirty="0" smtClean="0"/>
              <a:t>Successor &amp;</a:t>
            </a:r>
          </a:p>
          <a:p>
            <a:pPr algn="ctr"/>
            <a:r>
              <a:rPr lang="en-US" dirty="0" smtClean="0"/>
              <a:t>Unique</a:t>
            </a:r>
          </a:p>
          <a:p>
            <a:pPr algn="ctr"/>
            <a:r>
              <a:rPr lang="en-US" dirty="0" smtClean="0"/>
              <a:t>Predecessor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3628</TotalTime>
  <Words>618</Words>
  <Application>Microsoft Macintosh PowerPoint</Application>
  <PresentationFormat>On-screen Show (4:3)</PresentationFormat>
  <Paragraphs>141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Blank Presentation</vt:lpstr>
      <vt:lpstr>Static Single Assignment Form</vt:lpstr>
      <vt:lpstr>Control Flow Graph (CFG)</vt:lpstr>
      <vt:lpstr>Control Flow Graph in TAC</vt:lpstr>
      <vt:lpstr>SSA Form</vt:lpstr>
      <vt:lpstr>SSA Form</vt:lpstr>
      <vt:lpstr>SSA Form</vt:lpstr>
      <vt:lpstr>SSA Form</vt:lpstr>
      <vt:lpstr>Edge-split SSA Form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1093</cp:revision>
  <cp:lastPrinted>2011-11-29T07:18:27Z</cp:lastPrinted>
  <dcterms:created xsi:type="dcterms:W3CDTF">2011-11-30T17:42:58Z</dcterms:created>
  <dcterms:modified xsi:type="dcterms:W3CDTF">2016-07-12T18:23:47Z</dcterms:modified>
</cp:coreProperties>
</file>