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43" r:id="rId2"/>
    <p:sldId id="310" r:id="rId3"/>
    <p:sldId id="315" r:id="rId4"/>
    <p:sldId id="300" r:id="rId5"/>
    <p:sldId id="341" r:id="rId6"/>
    <p:sldId id="321" r:id="rId7"/>
    <p:sldId id="316" r:id="rId8"/>
    <p:sldId id="318" r:id="rId9"/>
    <p:sldId id="317" r:id="rId10"/>
    <p:sldId id="319" r:id="rId11"/>
    <p:sldId id="320" r:id="rId12"/>
    <p:sldId id="323" r:id="rId13"/>
    <p:sldId id="324" r:id="rId14"/>
    <p:sldId id="322" r:id="rId15"/>
    <p:sldId id="325" r:id="rId16"/>
    <p:sldId id="326" r:id="rId17"/>
    <p:sldId id="327" r:id="rId18"/>
    <p:sldId id="328" r:id="rId19"/>
    <p:sldId id="342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/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82" d="100"/>
          <a:sy n="82" d="100"/>
        </p:scale>
        <p:origin x="-63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B9AA4-819F-8549-A06A-E1B5D9D61F62}" type="datetimeFigureOut">
              <a:rPr lang="en-US" smtClean="0"/>
              <a:pPr/>
              <a:t>16-07-12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84A22-EC9B-6348-9969-97C239B2C5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27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78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8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31ADDD-57C4-B84F-BC10-C03B067E13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565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D690B9-CF06-CC41-8FD0-35EAC68E017B}" type="slidenum">
              <a:rPr lang="en-US"/>
              <a:pPr/>
              <a:t>2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0D5F7C-4C4B-8D4F-863B-0DF54B80D11B}" type="slidenum">
              <a:rPr lang="en-US"/>
              <a:pPr/>
              <a:t>4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0D5F7C-4C4B-8D4F-863B-0DF54B80D11B}" type="slidenum">
              <a:rPr lang="en-US"/>
              <a:pPr/>
              <a:t>5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B95C7E4-0B9F-5C4F-B0BB-7D0870E80820}" type="datetime1">
              <a:rPr lang="en-US"/>
              <a:pPr/>
              <a:t>16-07-12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0632DF9-8F59-3B48-8E00-329792CA07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A78287B-B894-B846-9E44-F791ACF19059}" type="datetime1">
              <a:rPr lang="en-US"/>
              <a:pPr/>
              <a:t>16-07-12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43A4320-0776-394D-B186-48379CB87F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503467-82A6-CF47-888F-D2D6F0BEBDAA}" type="datetime1">
              <a:rPr lang="en-US"/>
              <a:pPr/>
              <a:t>16-07-12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B96FCF7-937C-E044-AB8A-F5A60A0ED7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CDBAC56-34FA-234E-90F5-8D8510025076}" type="datetime1">
              <a:rPr lang="en-US"/>
              <a:pPr/>
              <a:t>16-07-12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DFFAA38-3D7A-BB4F-941A-338C60DCD9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F3C69AF-3A9D-814C-9DF9-7FA2561E5C10}" type="datetime1">
              <a:rPr lang="en-US"/>
              <a:pPr/>
              <a:t>16-07-12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BF7D276-479A-5B45-8DD8-E84F515403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F6C98B8-487D-E64E-A20E-2FA403A407A4}" type="datetime1">
              <a:rPr lang="en-US"/>
              <a:pPr/>
              <a:t>16-07-12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0A7465B-A24A-EF4A-BC77-71DEFD9231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302FB20-0336-7F42-9B59-D0B7963FA1FE}" type="datetime1">
              <a:rPr lang="en-US"/>
              <a:pPr/>
              <a:t>16-07-12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68512B9-2EBD-5143-B160-2F31E1336F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4DFBF3A-2DAB-514F-ACE2-471A02E60E43}" type="datetime1">
              <a:rPr lang="en-US"/>
              <a:pPr/>
              <a:t>16-07-12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7B6CB5A-F5BD-474A-BDA3-1E98979007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2899648-A55B-484E-9917-252FD30C3FAB}" type="datetime1">
              <a:rPr lang="en-US"/>
              <a:pPr/>
              <a:t>16-07-12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F62FDB-F864-E842-91C2-6712A2A878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800954B-DD62-2D4C-BFCB-0E19002023E7}" type="datetime1">
              <a:rPr lang="en-US"/>
              <a:pPr/>
              <a:t>16-07-12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AD6E7CC-0CBE-234E-AA50-75399A4F7B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A509321-4840-2347-8C57-92FBA0642572}" type="datetime1">
              <a:rPr lang="en-US"/>
              <a:pPr/>
              <a:t>16-07-12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B299760-8B6F-FB4A-8A38-29CD67D0D0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ndara"/>
                <a:cs typeface="Candara"/>
              </a:defRPr>
            </a:lvl1pPr>
          </a:lstStyle>
          <a:p>
            <a:fld id="{1D0935BA-0F2B-F54E-8201-8A0D51FA8AFC}" type="datetime1">
              <a:rPr lang="en-US" smtClean="0"/>
              <a:pPr/>
              <a:t>16-07-12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ndara"/>
                <a:cs typeface="Candara"/>
              </a:defRPr>
            </a:lvl1pPr>
          </a:lstStyle>
          <a:p>
            <a:fld id="{D8512D64-FEAA-BC43-A323-8C6D3B193A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ndara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ndara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ndara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Single Assignment Form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05" name="Shape 205"/>
          <p:cNvSpPr/>
          <p:nvPr/>
        </p:nvSpPr>
        <p:spPr>
          <a:xfrm>
            <a:off x="6444208" y="548675"/>
            <a:ext cx="2286542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SSA Form 2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5668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Dominance Frontier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 </a:t>
            </a:r>
            <a:r>
              <a:rPr lang="en-US" i="1" dirty="0" smtClean="0"/>
              <a:t>strictly dominates </a:t>
            </a:r>
            <a:r>
              <a:rPr lang="en-US" dirty="0" smtClean="0"/>
              <a:t>Y if X dominates Y and X ≠ Y</a:t>
            </a:r>
            <a:endParaRPr lang="en-US" i="1" dirty="0" smtClean="0"/>
          </a:p>
          <a:p>
            <a:r>
              <a:rPr lang="en-US" i="1" dirty="0" smtClean="0"/>
              <a:t>Dominance Frontier </a:t>
            </a:r>
            <a:r>
              <a:rPr lang="en-US" dirty="0" smtClean="0"/>
              <a:t>(DF)</a:t>
            </a:r>
            <a:r>
              <a:rPr lang="en-US" i="1" dirty="0" smtClean="0"/>
              <a:t> </a:t>
            </a:r>
            <a:r>
              <a:rPr lang="en-US" dirty="0" smtClean="0"/>
              <a:t>of node X is the set of all nodes Y such that:</a:t>
            </a:r>
          </a:p>
          <a:p>
            <a:pPr lvl="1"/>
            <a:r>
              <a:rPr lang="en-US" dirty="0" smtClean="0"/>
              <a:t>X dominates a predecessor of Y, AND</a:t>
            </a:r>
          </a:p>
          <a:p>
            <a:pPr lvl="1"/>
            <a:r>
              <a:rPr lang="en-US" dirty="0" smtClean="0"/>
              <a:t>X does not strictly dominate 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BF3A-2DAB-514F-ACE2-471A02E60E43}" type="datetime1">
              <a:rPr lang="en-US" smtClean="0"/>
              <a:pPr/>
              <a:t>16-07-12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CB5A-F5BD-474A-BDA3-1E989790071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Dominance Frontier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BF3A-2DAB-514F-ACE2-471A02E60E43}" type="datetime1">
              <a:rPr lang="en-US" smtClean="0"/>
              <a:pPr/>
              <a:t>16-07-12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CB5A-F5BD-474A-BDA3-1E989790071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59968" y="17526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62200" y="26670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2: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62200" y="36576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3: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62200" y="46482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4: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59968" y="2667000"/>
            <a:ext cx="424064" cy="46166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5: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0" y="3657600"/>
            <a:ext cx="424064" cy="461665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29200" y="3657600"/>
            <a:ext cx="424064" cy="461665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7: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59968" y="4648200"/>
            <a:ext cx="424064" cy="461665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8: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81800" y="26670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9: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72200" y="3657600"/>
            <a:ext cx="577953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10: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91400" y="3657600"/>
            <a:ext cx="566682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11: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81800" y="4648200"/>
            <a:ext cx="577953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12: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83023" y="5715000"/>
            <a:ext cx="577953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13: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8" idx="2"/>
            <a:endCxn id="9" idx="0"/>
          </p:cNvCxnSpPr>
          <p:nvPr/>
        </p:nvCxnSpPr>
        <p:spPr bwMode="auto">
          <a:xfrm rot="5400000">
            <a:off x="3346749" y="1441748"/>
            <a:ext cx="452735" cy="19977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8" idx="2"/>
            <a:endCxn id="12" idx="0"/>
          </p:cNvCxnSpPr>
          <p:nvPr/>
        </p:nvCxnSpPr>
        <p:spPr bwMode="auto">
          <a:xfrm rot="5400000">
            <a:off x="4345633" y="2440632"/>
            <a:ext cx="4527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8" idx="2"/>
            <a:endCxn id="16" idx="0"/>
          </p:cNvCxnSpPr>
          <p:nvPr/>
        </p:nvCxnSpPr>
        <p:spPr bwMode="auto">
          <a:xfrm rot="16200000" flipH="1">
            <a:off x="5556549" y="1229716"/>
            <a:ext cx="452735" cy="24218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9" idx="2"/>
            <a:endCxn id="10" idx="0"/>
          </p:cNvCxnSpPr>
          <p:nvPr/>
        </p:nvCxnSpPr>
        <p:spPr bwMode="auto">
          <a:xfrm rot="5400000">
            <a:off x="2309765" y="3393132"/>
            <a:ext cx="5289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0" idx="2"/>
            <a:endCxn id="11" idx="0"/>
          </p:cNvCxnSpPr>
          <p:nvPr/>
        </p:nvCxnSpPr>
        <p:spPr bwMode="auto">
          <a:xfrm rot="5400000">
            <a:off x="2309765" y="4383732"/>
            <a:ext cx="5289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1" idx="2"/>
            <a:endCxn id="20" idx="1"/>
          </p:cNvCxnSpPr>
          <p:nvPr/>
        </p:nvCxnSpPr>
        <p:spPr bwMode="auto">
          <a:xfrm rot="16200000" flipH="1">
            <a:off x="3010643" y="4673453"/>
            <a:ext cx="835968" cy="17087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12" idx="2"/>
            <a:endCxn id="13" idx="0"/>
          </p:cNvCxnSpPr>
          <p:nvPr/>
        </p:nvCxnSpPr>
        <p:spPr bwMode="auto">
          <a:xfrm rot="5400000">
            <a:off x="4032549" y="3118148"/>
            <a:ext cx="528935" cy="5499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12" idx="2"/>
            <a:endCxn id="14" idx="0"/>
          </p:cNvCxnSpPr>
          <p:nvPr/>
        </p:nvCxnSpPr>
        <p:spPr bwMode="auto">
          <a:xfrm rot="16200000" flipH="1">
            <a:off x="4642149" y="3058516"/>
            <a:ext cx="528935" cy="6692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13" idx="2"/>
            <a:endCxn id="15" idx="0"/>
          </p:cNvCxnSpPr>
          <p:nvPr/>
        </p:nvCxnSpPr>
        <p:spPr bwMode="auto">
          <a:xfrm rot="16200000" flipH="1">
            <a:off x="4032549" y="4108748"/>
            <a:ext cx="528935" cy="5499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14" idx="2"/>
            <a:endCxn id="15" idx="0"/>
          </p:cNvCxnSpPr>
          <p:nvPr/>
        </p:nvCxnSpPr>
        <p:spPr bwMode="auto">
          <a:xfrm rot="5400000">
            <a:off x="4642149" y="4049116"/>
            <a:ext cx="528935" cy="6692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15" idx="2"/>
            <a:endCxn id="20" idx="0"/>
          </p:cNvCxnSpPr>
          <p:nvPr/>
        </p:nvCxnSpPr>
        <p:spPr bwMode="auto">
          <a:xfrm rot="5400000">
            <a:off x="4269433" y="5412432"/>
            <a:ext cx="6051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>
            <a:stCxn id="16" idx="2"/>
            <a:endCxn id="17" idx="0"/>
          </p:cNvCxnSpPr>
          <p:nvPr/>
        </p:nvCxnSpPr>
        <p:spPr bwMode="auto">
          <a:xfrm rot="5400000">
            <a:off x="6463038" y="3126805"/>
            <a:ext cx="528935" cy="5326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16" idx="2"/>
            <a:endCxn id="18" idx="0"/>
          </p:cNvCxnSpPr>
          <p:nvPr/>
        </p:nvCxnSpPr>
        <p:spPr bwMode="auto">
          <a:xfrm rot="16200000" flipH="1">
            <a:off x="7069819" y="3052677"/>
            <a:ext cx="528935" cy="6809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17" idx="2"/>
            <a:endCxn id="19" idx="0"/>
          </p:cNvCxnSpPr>
          <p:nvPr/>
        </p:nvCxnSpPr>
        <p:spPr bwMode="auto">
          <a:xfrm rot="16200000" flipH="1">
            <a:off x="6501510" y="4078932"/>
            <a:ext cx="528935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18" idx="2"/>
            <a:endCxn id="19" idx="0"/>
          </p:cNvCxnSpPr>
          <p:nvPr/>
        </p:nvCxnSpPr>
        <p:spPr bwMode="auto">
          <a:xfrm rot="5400000">
            <a:off x="7108292" y="4081750"/>
            <a:ext cx="528935" cy="6039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14" idx="2"/>
            <a:endCxn id="19" idx="1"/>
          </p:cNvCxnSpPr>
          <p:nvPr/>
        </p:nvCxnSpPr>
        <p:spPr bwMode="auto">
          <a:xfrm rot="16200000" flipH="1">
            <a:off x="5631632" y="3728865"/>
            <a:ext cx="759768" cy="15405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19" idx="2"/>
            <a:endCxn id="20" idx="3"/>
          </p:cNvCxnSpPr>
          <p:nvPr/>
        </p:nvCxnSpPr>
        <p:spPr bwMode="auto">
          <a:xfrm rot="5400000">
            <a:off x="5547893" y="4422949"/>
            <a:ext cx="835968" cy="22098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13" idx="2"/>
            <a:endCxn id="11" idx="3"/>
          </p:cNvCxnSpPr>
          <p:nvPr/>
        </p:nvCxnSpPr>
        <p:spPr bwMode="auto">
          <a:xfrm rot="5400000">
            <a:off x="3024264" y="3881265"/>
            <a:ext cx="759768" cy="12357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hape 79"/>
          <p:cNvCxnSpPr>
            <a:stCxn id="10" idx="1"/>
            <a:endCxn id="10" idx="0"/>
          </p:cNvCxnSpPr>
          <p:nvPr/>
        </p:nvCxnSpPr>
        <p:spPr bwMode="auto">
          <a:xfrm rot="10800000" flipH="1">
            <a:off x="2362200" y="3657601"/>
            <a:ext cx="212032" cy="230833"/>
          </a:xfrm>
          <a:prstGeom prst="curvedConnector4">
            <a:avLst>
              <a:gd name="adj1" fmla="val -107814"/>
              <a:gd name="adj2" fmla="val 19903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Shape 80"/>
          <p:cNvCxnSpPr>
            <a:stCxn id="15" idx="1"/>
            <a:endCxn id="12" idx="1"/>
          </p:cNvCxnSpPr>
          <p:nvPr/>
        </p:nvCxnSpPr>
        <p:spPr bwMode="auto">
          <a:xfrm rot="10800000">
            <a:off x="4359968" y="2897833"/>
            <a:ext cx="1588" cy="1981200"/>
          </a:xfrm>
          <a:prstGeom prst="curvedConnector3">
            <a:avLst>
              <a:gd name="adj1" fmla="val 6397984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228600" y="1752600"/>
            <a:ext cx="1850386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D(5)={6,7,8}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8600" y="5715000"/>
            <a:ext cx="2743200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DF(5) = {4,12,5,13}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28600" y="2362200"/>
            <a:ext cx="1619554" cy="461665"/>
          </a:xfrm>
          <a:prstGeom prst="rect">
            <a:avLst/>
          </a:prstGeom>
          <a:solidFill>
            <a:srgbClr val="660066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S(6)={4,8}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8600" y="2971800"/>
            <a:ext cx="1773442" cy="461665"/>
          </a:xfrm>
          <a:prstGeom prst="rect">
            <a:avLst/>
          </a:prstGeom>
          <a:solidFill>
            <a:srgbClr val="660066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S(7)={8,12}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8600" y="3581400"/>
            <a:ext cx="1773442" cy="461665"/>
          </a:xfrm>
          <a:prstGeom prst="rect">
            <a:avLst/>
          </a:prstGeom>
          <a:solidFill>
            <a:srgbClr val="660066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S(8)={5,13}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Dominance Frontier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to compute DF(X):</a:t>
            </a:r>
          </a:p>
          <a:p>
            <a:pPr lvl="1"/>
            <a:r>
              <a:rPr lang="en-US" dirty="0" err="1" smtClean="0"/>
              <a:t>Local(X</a:t>
            </a:r>
            <a:r>
              <a:rPr lang="en-US" dirty="0" smtClean="0"/>
              <a:t>) := set of successors of X who do not immediately dominate X</a:t>
            </a:r>
          </a:p>
          <a:p>
            <a:pPr lvl="1"/>
            <a:r>
              <a:rPr lang="en-US" dirty="0" err="1" smtClean="0"/>
              <a:t>Up(X</a:t>
            </a:r>
            <a:r>
              <a:rPr lang="en-US" dirty="0" smtClean="0"/>
              <a:t>) := set of nodes in DF(X) that are not dominated by X’s immediate dominator.</a:t>
            </a:r>
          </a:p>
          <a:p>
            <a:pPr lvl="1"/>
            <a:r>
              <a:rPr lang="en-US" dirty="0" smtClean="0"/>
              <a:t>DF(X) := Union of </a:t>
            </a:r>
            <a:r>
              <a:rPr lang="en-US" dirty="0" err="1" smtClean="0"/>
              <a:t>Local(X</a:t>
            </a:r>
            <a:r>
              <a:rPr lang="en-US" dirty="0" smtClean="0"/>
              <a:t>) &amp; ( Union of </a:t>
            </a:r>
            <a:r>
              <a:rPr lang="en-US" dirty="0" err="1" smtClean="0"/>
              <a:t>Up(K</a:t>
            </a:r>
            <a:r>
              <a:rPr lang="en-US" dirty="0" smtClean="0"/>
              <a:t>) for all K that are children of X 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BF3A-2DAB-514F-ACE2-471A02E60E43}" type="datetime1">
              <a:rPr lang="en-US" smtClean="0"/>
              <a:pPr/>
              <a:t>16-07-12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CB5A-F5BD-474A-BDA3-1E989790071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Dominance Frontier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419600"/>
          </a:xfrm>
        </p:spPr>
        <p:txBody>
          <a:bodyPr/>
          <a:lstStyle/>
          <a:p>
            <a:r>
              <a:rPr lang="en-US" sz="2800" dirty="0" err="1" smtClean="0"/>
              <a:t>ComputeDF(X</a:t>
            </a:r>
            <a:r>
              <a:rPr lang="en-US" sz="2800" dirty="0" smtClean="0"/>
              <a:t>):</a:t>
            </a:r>
          </a:p>
          <a:p>
            <a:pPr lvl="1">
              <a:buNone/>
            </a:pPr>
            <a:r>
              <a:rPr lang="en-US" sz="2400" dirty="0" smtClean="0"/>
              <a:t>S := {} </a:t>
            </a:r>
            <a:r>
              <a:rPr lang="en-US" sz="2400" dirty="0" smtClean="0">
                <a:solidFill>
                  <a:schemeClr val="accent2"/>
                </a:solidFill>
              </a:rPr>
              <a:t>// empty set</a:t>
            </a:r>
          </a:p>
          <a:p>
            <a:pPr lvl="1">
              <a:buNone/>
            </a:pPr>
            <a:r>
              <a:rPr lang="en-US" sz="2400" dirty="0" smtClean="0"/>
              <a:t>For each node Y in </a:t>
            </a:r>
            <a:r>
              <a:rPr lang="en-US" sz="2400" dirty="0" err="1" smtClean="0"/>
              <a:t>Successor(X</a:t>
            </a:r>
            <a:r>
              <a:rPr lang="en-US" sz="2400" dirty="0" smtClean="0"/>
              <a:t>):</a:t>
            </a:r>
          </a:p>
          <a:p>
            <a:pPr lvl="1">
              <a:buNone/>
            </a:pPr>
            <a:r>
              <a:rPr lang="en-US" sz="2400" dirty="0" smtClean="0"/>
              <a:t>	If Y is not immediately dominating X:</a:t>
            </a:r>
          </a:p>
          <a:p>
            <a:pPr lvl="1">
              <a:buNone/>
            </a:pPr>
            <a:r>
              <a:rPr lang="en-US" sz="2400" dirty="0" smtClean="0"/>
              <a:t>		S := S + {Y</a:t>
            </a:r>
            <a:r>
              <a:rPr lang="en-US" sz="2400" dirty="0" smtClean="0">
                <a:solidFill>
                  <a:srgbClr val="333399"/>
                </a:solidFill>
              </a:rPr>
              <a:t>} // this is </a:t>
            </a:r>
            <a:r>
              <a:rPr lang="en-US" sz="2400" dirty="0" err="1" smtClean="0">
                <a:solidFill>
                  <a:srgbClr val="333399"/>
                </a:solidFill>
              </a:rPr>
              <a:t>Local(X</a:t>
            </a:r>
            <a:r>
              <a:rPr lang="en-US" sz="2400" dirty="0" smtClean="0">
                <a:solidFill>
                  <a:srgbClr val="333399"/>
                </a:solidFill>
              </a:rPr>
              <a:t>), + means union</a:t>
            </a:r>
          </a:p>
          <a:p>
            <a:pPr lvl="1">
              <a:buNone/>
            </a:pPr>
            <a:r>
              <a:rPr lang="en-US" sz="2400" dirty="0" smtClean="0"/>
              <a:t>For each child K of X in D(X): </a:t>
            </a:r>
            <a:r>
              <a:rPr lang="en-US" sz="2400" dirty="0" smtClean="0">
                <a:solidFill>
                  <a:srgbClr val="333399"/>
                </a:solidFill>
              </a:rPr>
              <a:t>// X dominates K</a:t>
            </a:r>
          </a:p>
          <a:p>
            <a:pPr lvl="1">
              <a:buNone/>
            </a:pPr>
            <a:r>
              <a:rPr lang="en-US" sz="2400" dirty="0" smtClean="0"/>
              <a:t>	For each element Y in </a:t>
            </a:r>
            <a:r>
              <a:rPr lang="en-US" sz="2400" dirty="0" err="1" smtClean="0"/>
              <a:t>ComputeDF(K</a:t>
            </a:r>
            <a:r>
              <a:rPr lang="en-US" sz="2400" dirty="0" smtClean="0"/>
              <a:t>):</a:t>
            </a:r>
          </a:p>
          <a:p>
            <a:pPr lvl="1">
              <a:buNone/>
            </a:pPr>
            <a:r>
              <a:rPr lang="en-US" sz="2400" dirty="0" smtClean="0"/>
              <a:t>		If X does not dominate Y, </a:t>
            </a:r>
          </a:p>
          <a:p>
            <a:pPr lvl="1">
              <a:buNone/>
            </a:pPr>
            <a:r>
              <a:rPr lang="en-US" sz="2400" dirty="0" smtClean="0"/>
              <a:t>			S := S + {Y} </a:t>
            </a:r>
            <a:r>
              <a:rPr lang="en-US" sz="2400" dirty="0" smtClean="0">
                <a:solidFill>
                  <a:srgbClr val="333399"/>
                </a:solidFill>
              </a:rPr>
              <a:t>// this is </a:t>
            </a:r>
            <a:r>
              <a:rPr lang="en-US" sz="2400" dirty="0" err="1" smtClean="0">
                <a:solidFill>
                  <a:srgbClr val="333399"/>
                </a:solidFill>
              </a:rPr>
              <a:t>Up(X</a:t>
            </a:r>
            <a:r>
              <a:rPr lang="en-US" sz="2400" dirty="0" smtClean="0">
                <a:solidFill>
                  <a:srgbClr val="333399"/>
                </a:solidFill>
              </a:rPr>
              <a:t>)</a:t>
            </a:r>
            <a:r>
              <a:rPr lang="en-US" sz="2400" dirty="0" smtClean="0"/>
              <a:t> </a:t>
            </a:r>
          </a:p>
          <a:p>
            <a:pPr lvl="1">
              <a:buNone/>
            </a:pPr>
            <a:r>
              <a:rPr lang="en-US" sz="2400" dirty="0" smtClean="0"/>
              <a:t>DF(X) = 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BF3A-2DAB-514F-ACE2-471A02E60E43}" type="datetime1">
              <a:rPr lang="en-US" smtClean="0"/>
              <a:pPr/>
              <a:t>16-07-12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CB5A-F5BD-474A-BDA3-1E989790071A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Dominance Frontier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Dominance Frontier Criterion</a:t>
            </a:r>
          </a:p>
          <a:p>
            <a:pPr lvl="1"/>
            <a:r>
              <a:rPr lang="en-US" dirty="0" smtClean="0"/>
              <a:t>If node X contains definition of some variable </a:t>
            </a:r>
            <a:r>
              <a:rPr lang="en-US" i="1" dirty="0" smtClean="0"/>
              <a:t>a</a:t>
            </a:r>
            <a:r>
              <a:rPr lang="en-US" dirty="0" smtClean="0"/>
              <a:t>, then any node Y in the DF(X) needs a </a:t>
            </a:r>
            <a:r>
              <a:rPr lang="en-US" dirty="0" err="1" smtClean="0">
                <a:sym typeface="Symbol" charset="2"/>
              </a:rPr>
              <a:t></a:t>
            </a:r>
            <a:r>
              <a:rPr lang="en-US" dirty="0" smtClean="0">
                <a:sym typeface="Symbol" charset="2"/>
              </a:rPr>
              <a:t> function for </a:t>
            </a:r>
            <a:r>
              <a:rPr lang="en-US" i="1" dirty="0" smtClean="0">
                <a:sym typeface="Symbol" charset="2"/>
              </a:rPr>
              <a:t>a</a:t>
            </a:r>
            <a:r>
              <a:rPr lang="en-US" dirty="0" smtClean="0">
                <a:sym typeface="Symbol" charset="2"/>
              </a:rPr>
              <a:t>.</a:t>
            </a:r>
          </a:p>
          <a:p>
            <a:r>
              <a:rPr lang="en-US" dirty="0" smtClean="0">
                <a:sym typeface="Symbol" charset="2"/>
              </a:rPr>
              <a:t>Iterated Dominance Frontier</a:t>
            </a:r>
          </a:p>
          <a:p>
            <a:pPr lvl="1"/>
            <a:r>
              <a:rPr lang="en-US" dirty="0" smtClean="0">
                <a:sym typeface="Symbol" charset="2"/>
              </a:rPr>
              <a:t>Since </a:t>
            </a:r>
            <a:r>
              <a:rPr lang="en-US" dirty="0" smtClean="0"/>
              <a:t>a </a:t>
            </a:r>
            <a:r>
              <a:rPr lang="en-US" dirty="0" err="1" smtClean="0">
                <a:sym typeface="Symbol" charset="2"/>
              </a:rPr>
              <a:t></a:t>
            </a:r>
            <a:r>
              <a:rPr lang="en-US" dirty="0" smtClean="0">
                <a:sym typeface="Symbol" charset="2"/>
              </a:rPr>
              <a:t> function is itself a definition of a new variable, we must iterate the DF criterion until no nodes in the CFG need </a:t>
            </a:r>
            <a:r>
              <a:rPr lang="en-US" dirty="0" smtClean="0"/>
              <a:t>a </a:t>
            </a:r>
            <a:r>
              <a:rPr lang="en-US" dirty="0" err="1" smtClean="0">
                <a:sym typeface="Symbol" charset="2"/>
              </a:rPr>
              <a:t></a:t>
            </a:r>
            <a:r>
              <a:rPr lang="en-US" dirty="0" smtClean="0">
                <a:sym typeface="Symbol" charset="2"/>
              </a:rPr>
              <a:t> function.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BF3A-2DAB-514F-ACE2-471A02E60E43}" type="datetime1">
              <a:rPr lang="en-US" smtClean="0"/>
              <a:pPr/>
              <a:t>16-07-12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CB5A-F5BD-474A-BDA3-1E989790071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Placing </a:t>
            </a:r>
            <a:r>
              <a:rPr lang="en-US" dirty="0" err="1" smtClean="0">
                <a:sym typeface="Symbol" charset="2"/>
              </a:rPr>
              <a:t></a:t>
            </a:r>
            <a:r>
              <a:rPr lang="en-US" dirty="0" smtClean="0">
                <a:sym typeface="Symbol" charset="2"/>
              </a:rPr>
              <a:t> Functions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AC56-34FA-234E-90F5-8D8510025076}" type="datetime1">
              <a:rPr lang="en-US" smtClean="0"/>
              <a:pPr/>
              <a:t>16-07-12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AA38-3D7A-BB4F-941A-338C60DCD92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52800" y="1752600"/>
            <a:ext cx="1957387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1: V:=_; W:=_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2743200"/>
            <a:ext cx="11430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2: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57800" y="27432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3: V:=_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62400" y="37338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4: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77000" y="37338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5: W:=_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57800" y="46482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6: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19400" y="56388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7: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 bwMode="auto">
          <a:xfrm rot="5400000">
            <a:off x="2949030" y="1360735"/>
            <a:ext cx="528935" cy="22359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 bwMode="auto">
          <a:xfrm rot="16200000" flipH="1">
            <a:off x="4873080" y="1672679"/>
            <a:ext cx="528935" cy="1612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 bwMode="auto">
          <a:xfrm rot="5400000">
            <a:off x="5031433" y="2821632"/>
            <a:ext cx="528935" cy="1295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8" idx="2"/>
            <a:endCxn id="10" idx="0"/>
          </p:cNvCxnSpPr>
          <p:nvPr/>
        </p:nvCxnSpPr>
        <p:spPr bwMode="auto">
          <a:xfrm rot="16200000" flipH="1">
            <a:off x="6288733" y="2859732"/>
            <a:ext cx="528935" cy="1219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9" idx="2"/>
            <a:endCxn id="11" idx="0"/>
          </p:cNvCxnSpPr>
          <p:nvPr/>
        </p:nvCxnSpPr>
        <p:spPr bwMode="auto">
          <a:xfrm rot="16200000" flipH="1">
            <a:off x="5069533" y="3774132"/>
            <a:ext cx="452735" cy="1295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0" idx="2"/>
            <a:endCxn id="11" idx="0"/>
          </p:cNvCxnSpPr>
          <p:nvPr/>
        </p:nvCxnSpPr>
        <p:spPr bwMode="auto">
          <a:xfrm rot="5400000">
            <a:off x="6326833" y="3812232"/>
            <a:ext cx="452735" cy="1219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7" idx="2"/>
            <a:endCxn id="12" idx="0"/>
          </p:cNvCxnSpPr>
          <p:nvPr/>
        </p:nvCxnSpPr>
        <p:spPr bwMode="auto">
          <a:xfrm rot="16200000" flipH="1">
            <a:off x="1583383" y="3716982"/>
            <a:ext cx="2433935" cy="1409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 bwMode="auto">
          <a:xfrm rot="5400000">
            <a:off x="4459933" y="4155132"/>
            <a:ext cx="528935" cy="2438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6934200" y="2057400"/>
            <a:ext cx="1559892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DF(3)={7}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04800" y="3886200"/>
            <a:ext cx="1905000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Empty boxes indicate </a:t>
            </a:r>
            <a:r>
              <a:rPr lang="en-US" i="1" dirty="0" smtClean="0"/>
              <a:t>uses </a:t>
            </a:r>
            <a:r>
              <a:rPr lang="en-US" dirty="0" smtClean="0"/>
              <a:t>of variables V, W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Placing </a:t>
            </a:r>
            <a:r>
              <a:rPr lang="en-US" dirty="0" err="1" smtClean="0">
                <a:sym typeface="Symbol" charset="2"/>
              </a:rPr>
              <a:t></a:t>
            </a:r>
            <a:r>
              <a:rPr lang="en-US" dirty="0" smtClean="0">
                <a:sym typeface="Symbol" charset="2"/>
              </a:rPr>
              <a:t> Functions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AC56-34FA-234E-90F5-8D8510025076}" type="datetime1">
              <a:rPr lang="en-US" smtClean="0"/>
              <a:pPr/>
              <a:t>16-07-12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AA38-3D7A-BB4F-941A-338C60DCD92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52800" y="1752600"/>
            <a:ext cx="1957387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1: V:=_; W:=_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2743200"/>
            <a:ext cx="11430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2: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57800" y="27432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3: V:=_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62400" y="37338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4: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77000" y="37338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5: W:=_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57800" y="46482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6: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19400" y="5638800"/>
            <a:ext cx="19050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7: V:= </a:t>
            </a:r>
            <a:r>
              <a:rPr lang="en-US" dirty="0" smtClean="0">
                <a:sym typeface="Symbol" charset="2"/>
              </a:rPr>
              <a:t>(V,V)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 bwMode="auto">
          <a:xfrm rot="5400000">
            <a:off x="2949030" y="1360735"/>
            <a:ext cx="528935" cy="22359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 bwMode="auto">
          <a:xfrm rot="16200000" flipH="1">
            <a:off x="4873080" y="1672679"/>
            <a:ext cx="528935" cy="1612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 bwMode="auto">
          <a:xfrm rot="5400000">
            <a:off x="5031433" y="2821632"/>
            <a:ext cx="528935" cy="1295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8" idx="2"/>
            <a:endCxn id="10" idx="0"/>
          </p:cNvCxnSpPr>
          <p:nvPr/>
        </p:nvCxnSpPr>
        <p:spPr bwMode="auto">
          <a:xfrm rot="16200000" flipH="1">
            <a:off x="6288733" y="2859732"/>
            <a:ext cx="528935" cy="1219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9" idx="2"/>
            <a:endCxn id="11" idx="0"/>
          </p:cNvCxnSpPr>
          <p:nvPr/>
        </p:nvCxnSpPr>
        <p:spPr bwMode="auto">
          <a:xfrm rot="16200000" flipH="1">
            <a:off x="5069533" y="3774132"/>
            <a:ext cx="452735" cy="1295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0" idx="2"/>
            <a:endCxn id="11" idx="0"/>
          </p:cNvCxnSpPr>
          <p:nvPr/>
        </p:nvCxnSpPr>
        <p:spPr bwMode="auto">
          <a:xfrm rot="5400000">
            <a:off x="6326833" y="3812232"/>
            <a:ext cx="452735" cy="1219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7" idx="2"/>
            <a:endCxn id="12" idx="0"/>
          </p:cNvCxnSpPr>
          <p:nvPr/>
        </p:nvCxnSpPr>
        <p:spPr bwMode="auto">
          <a:xfrm rot="16200000" flipH="1">
            <a:off x="1716733" y="3583632"/>
            <a:ext cx="2433935" cy="1676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 bwMode="auto">
          <a:xfrm rot="5400000">
            <a:off x="4593283" y="4288482"/>
            <a:ext cx="528935" cy="2171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6934200" y="2057400"/>
            <a:ext cx="1559892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DF(3)={7}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934200" y="2971800"/>
            <a:ext cx="1559892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DF(5)={6}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Placing </a:t>
            </a:r>
            <a:r>
              <a:rPr lang="en-US" dirty="0" err="1" smtClean="0">
                <a:sym typeface="Symbol" charset="2"/>
              </a:rPr>
              <a:t></a:t>
            </a:r>
            <a:r>
              <a:rPr lang="en-US" dirty="0" smtClean="0">
                <a:sym typeface="Symbol" charset="2"/>
              </a:rPr>
              <a:t> Functions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AC56-34FA-234E-90F5-8D8510025076}" type="datetime1">
              <a:rPr lang="en-US" smtClean="0"/>
              <a:pPr/>
              <a:t>16-07-12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AA38-3D7A-BB4F-941A-338C60DCD92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52800" y="1752600"/>
            <a:ext cx="1957387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1: V:=_; W:=_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2743200"/>
            <a:ext cx="11430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2: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57800" y="27432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3: V:=_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62400" y="37338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4: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77000" y="37338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5: W:=_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29200" y="4648200"/>
            <a:ext cx="22098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6: </a:t>
            </a:r>
            <a:r>
              <a:rPr lang="en-US" dirty="0" smtClean="0">
                <a:sym typeface="Symbol" charset="2"/>
              </a:rPr>
              <a:t>W:= (W,W) </a:t>
            </a:r>
            <a:endParaRPr lang="en-US" dirty="0" smtClean="0"/>
          </a:p>
        </p:txBody>
      </p: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 bwMode="auto">
          <a:xfrm rot="5400000">
            <a:off x="2949030" y="1360735"/>
            <a:ext cx="528935" cy="22359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 bwMode="auto">
          <a:xfrm rot="16200000" flipH="1">
            <a:off x="4873080" y="1672679"/>
            <a:ext cx="528935" cy="1612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 bwMode="auto">
          <a:xfrm rot="5400000">
            <a:off x="5031433" y="2821632"/>
            <a:ext cx="528935" cy="1295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8" idx="2"/>
            <a:endCxn id="10" idx="0"/>
          </p:cNvCxnSpPr>
          <p:nvPr/>
        </p:nvCxnSpPr>
        <p:spPr bwMode="auto">
          <a:xfrm rot="16200000" flipH="1">
            <a:off x="6288733" y="2859732"/>
            <a:ext cx="528935" cy="1219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9" idx="2"/>
            <a:endCxn id="11" idx="0"/>
          </p:cNvCxnSpPr>
          <p:nvPr/>
        </p:nvCxnSpPr>
        <p:spPr bwMode="auto">
          <a:xfrm rot="16200000" flipH="1">
            <a:off x="5164783" y="3678882"/>
            <a:ext cx="452735" cy="1485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0" idx="2"/>
            <a:endCxn id="11" idx="0"/>
          </p:cNvCxnSpPr>
          <p:nvPr/>
        </p:nvCxnSpPr>
        <p:spPr bwMode="auto">
          <a:xfrm rot="5400000">
            <a:off x="6422083" y="3907482"/>
            <a:ext cx="452735" cy="1028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7" idx="2"/>
            <a:endCxn id="41" idx="0"/>
          </p:cNvCxnSpPr>
          <p:nvPr/>
        </p:nvCxnSpPr>
        <p:spPr bwMode="auto">
          <a:xfrm rot="16200000" flipH="1">
            <a:off x="1716733" y="3583632"/>
            <a:ext cx="2433935" cy="1676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1" idx="2"/>
            <a:endCxn id="41" idx="0"/>
          </p:cNvCxnSpPr>
          <p:nvPr/>
        </p:nvCxnSpPr>
        <p:spPr bwMode="auto">
          <a:xfrm rot="5400000">
            <a:off x="4688533" y="4193232"/>
            <a:ext cx="528935" cy="2362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6934200" y="2057400"/>
            <a:ext cx="1559892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DF(3)={7}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934200" y="2971800"/>
            <a:ext cx="1559892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DF(5)={6}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819400" y="5638800"/>
            <a:ext cx="19050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7: V:= </a:t>
            </a:r>
            <a:r>
              <a:rPr lang="en-US" dirty="0" smtClean="0">
                <a:sym typeface="Symbol" charset="2"/>
              </a:rPr>
              <a:t>(V,V)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Placing </a:t>
            </a:r>
            <a:r>
              <a:rPr lang="en-US" dirty="0" err="1" smtClean="0">
                <a:sym typeface="Symbol" charset="2"/>
              </a:rPr>
              <a:t></a:t>
            </a:r>
            <a:r>
              <a:rPr lang="en-US" dirty="0" smtClean="0">
                <a:sym typeface="Symbol" charset="2"/>
              </a:rPr>
              <a:t> Functions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AC56-34FA-234E-90F5-8D8510025076}" type="datetime1">
              <a:rPr lang="en-US" smtClean="0"/>
              <a:pPr/>
              <a:t>16-07-12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AA38-3D7A-BB4F-941A-338C60DCD92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52800" y="1752600"/>
            <a:ext cx="1957387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1: V:=_; W:=_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2743200"/>
            <a:ext cx="11430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2: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57800" y="27432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3: V:=_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62400" y="37338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4: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77000" y="37338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5: W:=_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29200" y="4648200"/>
            <a:ext cx="22098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6: </a:t>
            </a:r>
            <a:r>
              <a:rPr lang="en-US" dirty="0" smtClean="0">
                <a:sym typeface="Symbol" charset="2"/>
              </a:rPr>
              <a:t>W:= (W,W) </a:t>
            </a:r>
            <a:endParaRPr lang="en-US" dirty="0" smtClean="0"/>
          </a:p>
        </p:txBody>
      </p: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 bwMode="auto">
          <a:xfrm rot="5400000">
            <a:off x="2949030" y="1360735"/>
            <a:ext cx="528935" cy="22359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 bwMode="auto">
          <a:xfrm rot="16200000" flipH="1">
            <a:off x="4873080" y="1672679"/>
            <a:ext cx="528935" cy="1612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 bwMode="auto">
          <a:xfrm rot="5400000">
            <a:off x="5031433" y="2821632"/>
            <a:ext cx="528935" cy="1295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8" idx="2"/>
            <a:endCxn id="10" idx="0"/>
          </p:cNvCxnSpPr>
          <p:nvPr/>
        </p:nvCxnSpPr>
        <p:spPr bwMode="auto">
          <a:xfrm rot="16200000" flipH="1">
            <a:off x="6288733" y="2859732"/>
            <a:ext cx="528935" cy="1219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9" idx="2"/>
            <a:endCxn id="11" idx="0"/>
          </p:cNvCxnSpPr>
          <p:nvPr/>
        </p:nvCxnSpPr>
        <p:spPr bwMode="auto">
          <a:xfrm rot="16200000" flipH="1">
            <a:off x="5164783" y="3678882"/>
            <a:ext cx="452735" cy="1485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0" idx="2"/>
            <a:endCxn id="11" idx="0"/>
          </p:cNvCxnSpPr>
          <p:nvPr/>
        </p:nvCxnSpPr>
        <p:spPr bwMode="auto">
          <a:xfrm rot="5400000">
            <a:off x="6422083" y="3907482"/>
            <a:ext cx="452735" cy="1028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7" idx="2"/>
            <a:endCxn id="41" idx="0"/>
          </p:cNvCxnSpPr>
          <p:nvPr/>
        </p:nvCxnSpPr>
        <p:spPr bwMode="auto">
          <a:xfrm rot="16200000" flipH="1">
            <a:off x="1697683" y="3602682"/>
            <a:ext cx="2433935" cy="1638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1" idx="2"/>
            <a:endCxn id="41" idx="0"/>
          </p:cNvCxnSpPr>
          <p:nvPr/>
        </p:nvCxnSpPr>
        <p:spPr bwMode="auto">
          <a:xfrm rot="5400000">
            <a:off x="4669483" y="4174182"/>
            <a:ext cx="528935" cy="2400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6934200" y="2057400"/>
            <a:ext cx="1559892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DF(6)={7}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514600" y="5638800"/>
            <a:ext cx="2438400" cy="8309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7: V:= </a:t>
            </a:r>
            <a:r>
              <a:rPr lang="en-US" dirty="0" smtClean="0">
                <a:sym typeface="Symbol" charset="2"/>
              </a:rPr>
              <a:t>(V,V); W:= (W,W)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Rename Variables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AC56-34FA-234E-90F5-8D8510025076}" type="datetime1">
              <a:rPr lang="en-US" smtClean="0"/>
              <a:pPr/>
              <a:t>16-07-12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AA38-3D7A-BB4F-941A-338C60DCD92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52800" y="1752600"/>
            <a:ext cx="230063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1: V1:=_; W1:=_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2743200"/>
            <a:ext cx="11430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2: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57800" y="27432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3: V2:=_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62400" y="37338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4: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77000" y="37338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5: W2:=_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29200" y="4648200"/>
            <a:ext cx="25908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6: </a:t>
            </a:r>
            <a:r>
              <a:rPr lang="en-US" dirty="0" smtClean="0">
                <a:sym typeface="Symbol" charset="2"/>
              </a:rPr>
              <a:t>W3:= (W1,W2) </a:t>
            </a:r>
            <a:endParaRPr lang="en-US" dirty="0" smtClean="0"/>
          </a:p>
        </p:txBody>
      </p: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 bwMode="auto">
          <a:xfrm rot="5400000">
            <a:off x="3034841" y="1274925"/>
            <a:ext cx="528935" cy="24076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 bwMode="auto">
          <a:xfrm rot="16200000" flipH="1">
            <a:off x="4958890" y="1758489"/>
            <a:ext cx="528935" cy="14404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 bwMode="auto">
          <a:xfrm rot="5400000">
            <a:off x="5031433" y="2821632"/>
            <a:ext cx="528935" cy="1295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8" idx="2"/>
            <a:endCxn id="10" idx="0"/>
          </p:cNvCxnSpPr>
          <p:nvPr/>
        </p:nvCxnSpPr>
        <p:spPr bwMode="auto">
          <a:xfrm rot="16200000" flipH="1">
            <a:off x="6288733" y="2859732"/>
            <a:ext cx="528935" cy="1219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9" idx="2"/>
            <a:endCxn id="11" idx="0"/>
          </p:cNvCxnSpPr>
          <p:nvPr/>
        </p:nvCxnSpPr>
        <p:spPr bwMode="auto">
          <a:xfrm rot="16200000" flipH="1">
            <a:off x="5260033" y="3583632"/>
            <a:ext cx="452735" cy="1676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0" idx="2"/>
            <a:endCxn id="11" idx="0"/>
          </p:cNvCxnSpPr>
          <p:nvPr/>
        </p:nvCxnSpPr>
        <p:spPr bwMode="auto">
          <a:xfrm rot="5400000">
            <a:off x="6517333" y="4002732"/>
            <a:ext cx="452735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7" idx="2"/>
            <a:endCxn id="41" idx="0"/>
          </p:cNvCxnSpPr>
          <p:nvPr/>
        </p:nvCxnSpPr>
        <p:spPr bwMode="auto">
          <a:xfrm rot="16200000" flipH="1">
            <a:off x="1754833" y="3545532"/>
            <a:ext cx="2433935" cy="1752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1" idx="2"/>
            <a:endCxn id="41" idx="0"/>
          </p:cNvCxnSpPr>
          <p:nvPr/>
        </p:nvCxnSpPr>
        <p:spPr bwMode="auto">
          <a:xfrm rot="5400000">
            <a:off x="4821883" y="4136082"/>
            <a:ext cx="528935" cy="2476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6934200" y="2057400"/>
            <a:ext cx="1559892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DF(6)={7}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514600" y="5638800"/>
            <a:ext cx="2667000" cy="8309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7: V3:= </a:t>
            </a:r>
            <a:r>
              <a:rPr lang="en-US" dirty="0" smtClean="0">
                <a:sym typeface="Symbol" charset="2"/>
              </a:rPr>
              <a:t>(V1,V2); W4:= (W1,W3)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7FCB-2378-CF4C-A934-AE8AB86735F5}" type="datetime1">
              <a:rPr lang="en-US"/>
              <a:pPr/>
              <a:t>16-07-12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7D770-01B1-7F4E-9A47-25201C12AD76}" type="slidenum">
              <a:rPr lang="en-US"/>
              <a:pPr/>
              <a:t>2</a:t>
            </a:fld>
            <a:endParaRPr lang="en-US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SSA Form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Conversion from a Control Flow Graph (created from TAC) into SSA Form is not trivial</a:t>
            </a:r>
            <a:endParaRPr lang="en-US" dirty="0" smtClean="0"/>
          </a:p>
          <a:p>
            <a:r>
              <a:rPr lang="en-US" dirty="0" smtClean="0"/>
              <a:t>SSA creation algorithms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Original algorithm by </a:t>
            </a:r>
            <a:r>
              <a:rPr lang="en-US" dirty="0" err="1" smtClean="0"/>
              <a:t>Cytron</a:t>
            </a:r>
            <a:r>
              <a:rPr lang="en-US" dirty="0" smtClean="0"/>
              <a:t> et al. 1986</a:t>
            </a:r>
          </a:p>
          <a:p>
            <a:pPr lvl="1"/>
            <a:r>
              <a:rPr lang="en-US" dirty="0" err="1" smtClean="0"/>
              <a:t>Lengauer</a:t>
            </a:r>
            <a:r>
              <a:rPr lang="en-US" dirty="0" err="1"/>
              <a:t>-Tarjan</a:t>
            </a:r>
            <a:r>
              <a:rPr lang="en-US" dirty="0"/>
              <a:t> algorithm (see the Tiger book by Andrew W. </a:t>
            </a:r>
            <a:r>
              <a:rPr lang="en-US" dirty="0" err="1"/>
              <a:t>Appel</a:t>
            </a:r>
            <a:r>
              <a:rPr lang="en-US" dirty="0"/>
              <a:t> for more details)</a:t>
            </a:r>
          </a:p>
          <a:p>
            <a:pPr lvl="1"/>
            <a:r>
              <a:rPr lang="en-US" dirty="0" err="1"/>
              <a:t>Harel</a:t>
            </a:r>
            <a:r>
              <a:rPr lang="en-US" dirty="0"/>
              <a:t> algorithm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to SSA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idea: add a </a:t>
            </a:r>
            <a:r>
              <a:rPr lang="en-US" dirty="0" err="1" smtClean="0">
                <a:sym typeface="Symbol" charset="2"/>
              </a:rPr>
              <a:t></a:t>
            </a:r>
            <a:r>
              <a:rPr lang="en-US" dirty="0" smtClean="0">
                <a:sym typeface="Symbol" charset="2"/>
              </a:rPr>
              <a:t> </a:t>
            </a:r>
            <a:r>
              <a:rPr lang="en-US" dirty="0" smtClean="0"/>
              <a:t>function for every variable at a join point</a:t>
            </a:r>
          </a:p>
          <a:p>
            <a:r>
              <a:rPr lang="en-US" dirty="0" smtClean="0"/>
              <a:t>A join point is any node in the control-flow graph with more than one predecessor</a:t>
            </a:r>
          </a:p>
          <a:p>
            <a:r>
              <a:rPr lang="en-US" dirty="0" smtClean="0"/>
              <a:t>But: this is wasteful and unnecessary.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AC56-34FA-234E-90F5-8D8510025076}" type="datetime1">
              <a:rPr lang="en-US" smtClean="0"/>
              <a:pPr/>
              <a:t>16-07-12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AA38-3D7A-BB4F-941A-338C60DCD92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5FA9-278B-9A45-AC58-B7CF4BDA0AC1}" type="datetime1">
              <a:rPr lang="en-US"/>
              <a:pPr/>
              <a:t>16-07-12</a:t>
            </a:fld>
            <a:endParaRPr lang="en-US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F3EA-B5F7-DC47-A25C-9B8A460AD847}" type="slidenum">
              <a:rPr lang="en-US"/>
              <a:pPr/>
              <a:t>4</a:t>
            </a:fld>
            <a:endParaRPr lang="en-US"/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to SSA Form</a:t>
            </a:r>
            <a:endParaRPr lang="en-US" dirty="0"/>
          </a:p>
        </p:txBody>
      </p:sp>
      <p:sp>
        <p:nvSpPr>
          <p:cNvPr id="218115" name="Text Box 3"/>
          <p:cNvSpPr txBox="1">
            <a:spLocks noChangeArrowheads="1"/>
          </p:cNvSpPr>
          <p:nvPr/>
        </p:nvSpPr>
        <p:spPr bwMode="auto">
          <a:xfrm>
            <a:off x="1828800" y="1905000"/>
            <a:ext cx="1371600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1: a := 0</a:t>
            </a:r>
          </a:p>
        </p:txBody>
      </p:sp>
      <p:sp>
        <p:nvSpPr>
          <p:cNvPr id="218116" name="Text Box 4"/>
          <p:cNvSpPr txBox="1">
            <a:spLocks noChangeArrowheads="1"/>
          </p:cNvSpPr>
          <p:nvPr/>
        </p:nvSpPr>
        <p:spPr bwMode="auto">
          <a:xfrm>
            <a:off x="1600200" y="3200400"/>
            <a:ext cx="1928813" cy="1809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2: b := a + 1</a:t>
            </a:r>
          </a:p>
          <a:p>
            <a:r>
              <a:rPr lang="en-US" sz="2800"/>
              <a:t>    c := c + b</a:t>
            </a:r>
          </a:p>
          <a:p>
            <a:r>
              <a:rPr lang="en-US" sz="2800"/>
              <a:t>    a := b * 2</a:t>
            </a:r>
          </a:p>
          <a:p>
            <a:r>
              <a:rPr lang="en-US" sz="2800"/>
              <a:t>    if a &lt; N</a:t>
            </a:r>
          </a:p>
        </p:txBody>
      </p:sp>
      <p:sp>
        <p:nvSpPr>
          <p:cNvPr id="218118" name="Text Box 6"/>
          <p:cNvSpPr txBox="1">
            <a:spLocks noChangeArrowheads="1"/>
          </p:cNvSpPr>
          <p:nvPr/>
        </p:nvSpPr>
        <p:spPr bwMode="auto">
          <a:xfrm>
            <a:off x="1447800" y="5791200"/>
            <a:ext cx="1752600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3: return c</a:t>
            </a:r>
          </a:p>
        </p:txBody>
      </p:sp>
      <p:cxnSp>
        <p:nvCxnSpPr>
          <p:cNvPr id="218119" name="AutoShape 7"/>
          <p:cNvCxnSpPr>
            <a:cxnSpLocks noChangeShapeType="1"/>
            <a:stCxn id="218115" idx="2"/>
            <a:endCxn id="218116" idx="0"/>
          </p:cNvCxnSpPr>
          <p:nvPr/>
        </p:nvCxnSpPr>
        <p:spPr bwMode="auto">
          <a:xfrm>
            <a:off x="2514600" y="2433638"/>
            <a:ext cx="50800" cy="766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8122" name="AutoShape 10"/>
          <p:cNvCxnSpPr>
            <a:cxnSpLocks noChangeShapeType="1"/>
            <a:stCxn id="218116" idx="2"/>
            <a:endCxn id="218118" idx="0"/>
          </p:cNvCxnSpPr>
          <p:nvPr/>
        </p:nvCxnSpPr>
        <p:spPr bwMode="auto">
          <a:xfrm flipH="1">
            <a:off x="2324100" y="5010150"/>
            <a:ext cx="241300" cy="781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8123" name="AutoShape 11"/>
          <p:cNvCxnSpPr>
            <a:cxnSpLocks noChangeShapeType="1"/>
            <a:stCxn id="218116" idx="2"/>
            <a:endCxn id="218116" idx="0"/>
          </p:cNvCxnSpPr>
          <p:nvPr/>
        </p:nvCxnSpPr>
        <p:spPr bwMode="auto">
          <a:xfrm rot="5400000" flipH="1" flipV="1">
            <a:off x="1661319" y="4104481"/>
            <a:ext cx="1809750" cy="1588"/>
          </a:xfrm>
          <a:prstGeom prst="curvedConnector5">
            <a:avLst>
              <a:gd name="adj1" fmla="val -26056"/>
              <a:gd name="adj2" fmla="val 105499995"/>
              <a:gd name="adj3" fmla="val 13008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8124" name="Text Box 12"/>
          <p:cNvSpPr txBox="1">
            <a:spLocks noChangeArrowheads="1"/>
          </p:cNvSpPr>
          <p:nvPr/>
        </p:nvSpPr>
        <p:spPr bwMode="auto">
          <a:xfrm>
            <a:off x="5715000" y="1874838"/>
            <a:ext cx="1371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1: a1 := 0</a:t>
            </a:r>
            <a:endParaRPr lang="en-US" sz="2800"/>
          </a:p>
        </p:txBody>
      </p:sp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5257800" y="2938463"/>
            <a:ext cx="2446338" cy="26574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2: a3 := </a:t>
            </a:r>
            <a:r>
              <a:rPr lang="en-US" dirty="0" err="1">
                <a:sym typeface="Symbol" charset="2"/>
              </a:rPr>
              <a:t></a:t>
            </a:r>
            <a:r>
              <a:rPr lang="en-US" dirty="0">
                <a:sym typeface="Symbol" charset="2"/>
              </a:rPr>
              <a:t> (a2, a1)</a:t>
            </a:r>
            <a:r>
              <a:rPr lang="en-US" dirty="0"/>
              <a:t> 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800000"/>
                </a:solidFill>
              </a:rPr>
              <a:t>b1 := </a:t>
            </a:r>
            <a:r>
              <a:rPr lang="en-US" dirty="0" err="1">
                <a:solidFill>
                  <a:srgbClr val="800000"/>
                </a:solidFill>
                <a:sym typeface="Symbol" charset="2"/>
              </a:rPr>
              <a:t></a:t>
            </a:r>
            <a:r>
              <a:rPr lang="en-US" dirty="0">
                <a:solidFill>
                  <a:srgbClr val="800000"/>
                </a:solidFill>
                <a:sym typeface="Symbol" charset="2"/>
              </a:rPr>
              <a:t> (b0, b2)</a:t>
            </a:r>
            <a:endParaRPr lang="en-US" dirty="0">
              <a:solidFill>
                <a:srgbClr val="800000"/>
              </a:solidFill>
            </a:endParaRPr>
          </a:p>
          <a:p>
            <a:r>
              <a:rPr lang="en-US" dirty="0"/>
              <a:t>    c2 := </a:t>
            </a:r>
            <a:r>
              <a:rPr lang="en-US" dirty="0" err="1">
                <a:sym typeface="Symbol" charset="2"/>
              </a:rPr>
              <a:t></a:t>
            </a:r>
            <a:r>
              <a:rPr lang="en-US" dirty="0">
                <a:sym typeface="Symbol" charset="2"/>
              </a:rPr>
              <a:t> (c0, c1)</a:t>
            </a:r>
            <a:endParaRPr lang="en-US" dirty="0"/>
          </a:p>
          <a:p>
            <a:r>
              <a:rPr lang="en-US" dirty="0"/>
              <a:t>    b2 := a3 + 1</a:t>
            </a:r>
          </a:p>
          <a:p>
            <a:r>
              <a:rPr lang="en-US" dirty="0"/>
              <a:t>    c1 := c2 + b2</a:t>
            </a:r>
          </a:p>
          <a:p>
            <a:r>
              <a:rPr lang="en-US" dirty="0"/>
              <a:t>    a2 := b2 * 2</a:t>
            </a:r>
          </a:p>
          <a:p>
            <a:r>
              <a:rPr lang="en-US" dirty="0"/>
              <a:t>    if a2 &lt; N</a:t>
            </a:r>
          </a:p>
        </p:txBody>
      </p:sp>
      <p:sp>
        <p:nvSpPr>
          <p:cNvPr id="218126" name="Text Box 14"/>
          <p:cNvSpPr txBox="1">
            <a:spLocks noChangeArrowheads="1"/>
          </p:cNvSpPr>
          <p:nvPr/>
        </p:nvSpPr>
        <p:spPr bwMode="auto">
          <a:xfrm>
            <a:off x="4724400" y="60198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3: return c1</a:t>
            </a:r>
            <a:endParaRPr lang="en-US" sz="2800"/>
          </a:p>
        </p:txBody>
      </p:sp>
      <p:cxnSp>
        <p:nvCxnSpPr>
          <p:cNvPr id="218127" name="AutoShape 15"/>
          <p:cNvCxnSpPr>
            <a:cxnSpLocks noChangeShapeType="1"/>
            <a:stCxn id="218124" idx="2"/>
            <a:endCxn id="218125" idx="0"/>
          </p:cNvCxnSpPr>
          <p:nvPr/>
        </p:nvCxnSpPr>
        <p:spPr bwMode="auto">
          <a:xfrm>
            <a:off x="6400800" y="2341563"/>
            <a:ext cx="80963" cy="596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8128" name="AutoShape 16"/>
          <p:cNvCxnSpPr>
            <a:cxnSpLocks noChangeShapeType="1"/>
            <a:stCxn id="218125" idx="2"/>
            <a:endCxn id="218126" idx="0"/>
          </p:cNvCxnSpPr>
          <p:nvPr/>
        </p:nvCxnSpPr>
        <p:spPr bwMode="auto">
          <a:xfrm flipH="1">
            <a:off x="5562600" y="5595938"/>
            <a:ext cx="919163" cy="423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8129" name="AutoShape 17"/>
          <p:cNvCxnSpPr>
            <a:cxnSpLocks noChangeShapeType="1"/>
            <a:stCxn id="218125" idx="2"/>
            <a:endCxn id="218125" idx="0"/>
          </p:cNvCxnSpPr>
          <p:nvPr/>
        </p:nvCxnSpPr>
        <p:spPr bwMode="auto">
          <a:xfrm rot="5400000" flipH="1" flipV="1">
            <a:off x="5153819" y="4266407"/>
            <a:ext cx="2657475" cy="1587"/>
          </a:xfrm>
          <a:prstGeom prst="curvedConnector5">
            <a:avLst>
              <a:gd name="adj1" fmla="val -15593"/>
              <a:gd name="adj2" fmla="val 135899995"/>
              <a:gd name="adj3" fmla="val 11696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6019801" y="914400"/>
            <a:ext cx="2743199" cy="2514599"/>
            <a:chOff x="6019801" y="914400"/>
            <a:chExt cx="2743199" cy="2514599"/>
          </a:xfrm>
        </p:grpSpPr>
        <p:sp>
          <p:nvSpPr>
            <p:cNvPr id="18" name="TextBox 17"/>
            <p:cNvSpPr txBox="1"/>
            <p:nvPr/>
          </p:nvSpPr>
          <p:spPr>
            <a:xfrm>
              <a:off x="6172200" y="914400"/>
              <a:ext cx="2590800" cy="83099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800000"/>
                  </a:solidFill>
                </a:rPr>
                <a:t>b1 is never used, stmt can be deleted</a:t>
              </a:r>
              <a:endParaRPr lang="en-US" dirty="0"/>
            </a:p>
          </p:txBody>
        </p:sp>
        <p:cxnSp>
          <p:nvCxnSpPr>
            <p:cNvPr id="20" name="Curved Connector 19"/>
            <p:cNvCxnSpPr>
              <a:stCxn id="18" idx="2"/>
            </p:cNvCxnSpPr>
            <p:nvPr/>
          </p:nvCxnSpPr>
          <p:spPr bwMode="auto">
            <a:xfrm rot="5400000">
              <a:off x="5901899" y="1863298"/>
              <a:ext cx="1683603" cy="144780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5FA9-278B-9A45-AC58-B7CF4BDA0AC1}" type="datetime1">
              <a:rPr lang="en-US"/>
              <a:pPr/>
              <a:t>16-07-12</a:t>
            </a:fld>
            <a:endParaRPr lang="en-US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F3EA-B5F7-DC47-A25C-9B8A460AD847}" type="slidenum">
              <a:rPr lang="en-US"/>
              <a:pPr/>
              <a:t>5</a:t>
            </a:fld>
            <a:endParaRPr lang="en-US"/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to SSA Form</a:t>
            </a:r>
            <a:endParaRPr lang="en-US" dirty="0"/>
          </a:p>
        </p:txBody>
      </p:sp>
      <p:sp>
        <p:nvSpPr>
          <p:cNvPr id="218115" name="Text Box 3"/>
          <p:cNvSpPr txBox="1">
            <a:spLocks noChangeArrowheads="1"/>
          </p:cNvSpPr>
          <p:nvPr/>
        </p:nvSpPr>
        <p:spPr bwMode="auto">
          <a:xfrm>
            <a:off x="1828800" y="1905000"/>
            <a:ext cx="1371600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1: a := 0</a:t>
            </a:r>
          </a:p>
        </p:txBody>
      </p:sp>
      <p:sp>
        <p:nvSpPr>
          <p:cNvPr id="218116" name="Text Box 4"/>
          <p:cNvSpPr txBox="1">
            <a:spLocks noChangeArrowheads="1"/>
          </p:cNvSpPr>
          <p:nvPr/>
        </p:nvSpPr>
        <p:spPr bwMode="auto">
          <a:xfrm>
            <a:off x="1600200" y="3200400"/>
            <a:ext cx="1928813" cy="1809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2: b := a + 1</a:t>
            </a:r>
          </a:p>
          <a:p>
            <a:r>
              <a:rPr lang="en-US" sz="2800"/>
              <a:t>    c := c + b</a:t>
            </a:r>
          </a:p>
          <a:p>
            <a:r>
              <a:rPr lang="en-US" sz="2800"/>
              <a:t>    a := b * 2</a:t>
            </a:r>
          </a:p>
          <a:p>
            <a:r>
              <a:rPr lang="en-US" sz="2800"/>
              <a:t>    if a &lt; N</a:t>
            </a:r>
          </a:p>
        </p:txBody>
      </p:sp>
      <p:sp>
        <p:nvSpPr>
          <p:cNvPr id="218118" name="Text Box 6"/>
          <p:cNvSpPr txBox="1">
            <a:spLocks noChangeArrowheads="1"/>
          </p:cNvSpPr>
          <p:nvPr/>
        </p:nvSpPr>
        <p:spPr bwMode="auto">
          <a:xfrm>
            <a:off x="1447800" y="5791200"/>
            <a:ext cx="1752600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3: return c</a:t>
            </a:r>
          </a:p>
        </p:txBody>
      </p:sp>
      <p:cxnSp>
        <p:nvCxnSpPr>
          <p:cNvPr id="218119" name="AutoShape 7"/>
          <p:cNvCxnSpPr>
            <a:cxnSpLocks noChangeShapeType="1"/>
            <a:stCxn id="218115" idx="2"/>
            <a:endCxn id="218116" idx="0"/>
          </p:cNvCxnSpPr>
          <p:nvPr/>
        </p:nvCxnSpPr>
        <p:spPr bwMode="auto">
          <a:xfrm>
            <a:off x="2514600" y="2433638"/>
            <a:ext cx="50800" cy="766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8122" name="AutoShape 10"/>
          <p:cNvCxnSpPr>
            <a:cxnSpLocks noChangeShapeType="1"/>
            <a:stCxn id="218116" idx="2"/>
            <a:endCxn id="218118" idx="0"/>
          </p:cNvCxnSpPr>
          <p:nvPr/>
        </p:nvCxnSpPr>
        <p:spPr bwMode="auto">
          <a:xfrm flipH="1">
            <a:off x="2324100" y="5010150"/>
            <a:ext cx="241300" cy="781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8123" name="AutoShape 11"/>
          <p:cNvCxnSpPr>
            <a:cxnSpLocks noChangeShapeType="1"/>
            <a:stCxn id="218116" idx="2"/>
            <a:endCxn id="218116" idx="0"/>
          </p:cNvCxnSpPr>
          <p:nvPr/>
        </p:nvCxnSpPr>
        <p:spPr bwMode="auto">
          <a:xfrm rot="5400000" flipH="1" flipV="1">
            <a:off x="1661319" y="4104481"/>
            <a:ext cx="1809750" cy="1588"/>
          </a:xfrm>
          <a:prstGeom prst="curvedConnector5">
            <a:avLst>
              <a:gd name="adj1" fmla="val -26056"/>
              <a:gd name="adj2" fmla="val 105499995"/>
              <a:gd name="adj3" fmla="val 13008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8124" name="Text Box 12"/>
          <p:cNvSpPr txBox="1">
            <a:spLocks noChangeArrowheads="1"/>
          </p:cNvSpPr>
          <p:nvPr/>
        </p:nvSpPr>
        <p:spPr bwMode="auto">
          <a:xfrm>
            <a:off x="5715000" y="1874838"/>
            <a:ext cx="1371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1: a1 := 0</a:t>
            </a:r>
            <a:endParaRPr lang="en-US" sz="2800"/>
          </a:p>
        </p:txBody>
      </p:sp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5257800" y="2938463"/>
            <a:ext cx="2446338" cy="26574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2: a3 := </a:t>
            </a:r>
            <a:r>
              <a:rPr lang="en-US" dirty="0" err="1">
                <a:sym typeface="Symbol" charset="2"/>
              </a:rPr>
              <a:t></a:t>
            </a:r>
            <a:r>
              <a:rPr lang="en-US" dirty="0">
                <a:sym typeface="Symbol" charset="2"/>
              </a:rPr>
              <a:t> (a2, a1)</a:t>
            </a:r>
            <a:r>
              <a:rPr lang="en-US" dirty="0"/>
              <a:t> 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800000"/>
                </a:solidFill>
              </a:rPr>
              <a:t>b1 := </a:t>
            </a:r>
            <a:r>
              <a:rPr lang="en-US" dirty="0" err="1">
                <a:solidFill>
                  <a:srgbClr val="800000"/>
                </a:solidFill>
                <a:sym typeface="Symbol" charset="2"/>
              </a:rPr>
              <a:t></a:t>
            </a:r>
            <a:r>
              <a:rPr lang="en-US" dirty="0">
                <a:solidFill>
                  <a:srgbClr val="800000"/>
                </a:solidFill>
                <a:sym typeface="Symbol" charset="2"/>
              </a:rPr>
              <a:t> (b0, b2)</a:t>
            </a:r>
            <a:endParaRPr lang="en-US" dirty="0">
              <a:solidFill>
                <a:srgbClr val="800000"/>
              </a:solidFill>
            </a:endParaRPr>
          </a:p>
          <a:p>
            <a:r>
              <a:rPr lang="en-US" dirty="0"/>
              <a:t>    c2 := </a:t>
            </a:r>
            <a:r>
              <a:rPr lang="en-US" dirty="0" err="1">
                <a:sym typeface="Symbol" charset="2"/>
              </a:rPr>
              <a:t></a:t>
            </a:r>
            <a:r>
              <a:rPr lang="en-US" dirty="0">
                <a:sym typeface="Symbol" charset="2"/>
              </a:rPr>
              <a:t> (c0, c1)</a:t>
            </a:r>
            <a:endParaRPr lang="en-US" dirty="0"/>
          </a:p>
          <a:p>
            <a:r>
              <a:rPr lang="en-US" dirty="0"/>
              <a:t>    b2 := a3 + 1</a:t>
            </a:r>
          </a:p>
          <a:p>
            <a:r>
              <a:rPr lang="en-US" dirty="0"/>
              <a:t>    c1 := c2 + b2</a:t>
            </a:r>
          </a:p>
          <a:p>
            <a:r>
              <a:rPr lang="en-US" dirty="0"/>
              <a:t>    a2 := b2 * 2</a:t>
            </a:r>
          </a:p>
          <a:p>
            <a:r>
              <a:rPr lang="en-US" dirty="0"/>
              <a:t>    if a2 &lt; N</a:t>
            </a:r>
          </a:p>
        </p:txBody>
      </p:sp>
      <p:sp>
        <p:nvSpPr>
          <p:cNvPr id="218126" name="Text Box 14"/>
          <p:cNvSpPr txBox="1">
            <a:spLocks noChangeArrowheads="1"/>
          </p:cNvSpPr>
          <p:nvPr/>
        </p:nvSpPr>
        <p:spPr bwMode="auto">
          <a:xfrm>
            <a:off x="4724400" y="60198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3: return c1</a:t>
            </a:r>
            <a:endParaRPr lang="en-US" sz="2800"/>
          </a:p>
        </p:txBody>
      </p:sp>
      <p:cxnSp>
        <p:nvCxnSpPr>
          <p:cNvPr id="218127" name="AutoShape 15"/>
          <p:cNvCxnSpPr>
            <a:cxnSpLocks noChangeShapeType="1"/>
            <a:stCxn id="218124" idx="2"/>
            <a:endCxn id="218125" idx="0"/>
          </p:cNvCxnSpPr>
          <p:nvPr/>
        </p:nvCxnSpPr>
        <p:spPr bwMode="auto">
          <a:xfrm>
            <a:off x="6400800" y="2341563"/>
            <a:ext cx="80963" cy="596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8128" name="AutoShape 16"/>
          <p:cNvCxnSpPr>
            <a:cxnSpLocks noChangeShapeType="1"/>
            <a:stCxn id="218125" idx="2"/>
            <a:endCxn id="218126" idx="0"/>
          </p:cNvCxnSpPr>
          <p:nvPr/>
        </p:nvCxnSpPr>
        <p:spPr bwMode="auto">
          <a:xfrm flipH="1">
            <a:off x="5562600" y="5595938"/>
            <a:ext cx="919163" cy="423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8129" name="AutoShape 17"/>
          <p:cNvCxnSpPr>
            <a:cxnSpLocks noChangeShapeType="1"/>
            <a:stCxn id="218125" idx="2"/>
            <a:endCxn id="218125" idx="0"/>
          </p:cNvCxnSpPr>
          <p:nvPr/>
        </p:nvCxnSpPr>
        <p:spPr bwMode="auto">
          <a:xfrm rot="5400000" flipH="1" flipV="1">
            <a:off x="5153819" y="4266407"/>
            <a:ext cx="2657475" cy="1587"/>
          </a:xfrm>
          <a:prstGeom prst="curvedConnector5">
            <a:avLst>
              <a:gd name="adj1" fmla="val -15593"/>
              <a:gd name="adj2" fmla="val 135899995"/>
              <a:gd name="adj3" fmla="val 11696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5638800" y="228600"/>
            <a:ext cx="3048000" cy="3962400"/>
            <a:chOff x="5638800" y="228600"/>
            <a:chExt cx="3048000" cy="3962400"/>
          </a:xfrm>
        </p:grpSpPr>
        <p:sp>
          <p:nvSpPr>
            <p:cNvPr id="18" name="TextBox 17"/>
            <p:cNvSpPr txBox="1"/>
            <p:nvPr/>
          </p:nvSpPr>
          <p:spPr>
            <a:xfrm>
              <a:off x="6096000" y="228600"/>
              <a:ext cx="2590800" cy="156966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800000"/>
                  </a:solidFill>
                </a:rPr>
                <a:t>b2 changes in each loop. SSA is </a:t>
              </a:r>
              <a:r>
                <a:rPr lang="en-US" b="1" dirty="0" smtClean="0">
                  <a:solidFill>
                    <a:srgbClr val="800000"/>
                  </a:solidFill>
                </a:rPr>
                <a:t>not </a:t>
              </a:r>
              <a:r>
                <a:rPr lang="en-US" dirty="0" smtClean="0">
                  <a:solidFill>
                    <a:srgbClr val="800000"/>
                  </a:solidFill>
                </a:rPr>
                <a:t>functional programming!</a:t>
              </a:r>
              <a:endParaRPr lang="en-US" dirty="0"/>
            </a:p>
          </p:txBody>
        </p:sp>
        <p:cxnSp>
          <p:nvCxnSpPr>
            <p:cNvPr id="20" name="Curved Connector 19"/>
            <p:cNvCxnSpPr>
              <a:stCxn id="18" idx="2"/>
            </p:cNvCxnSpPr>
            <p:nvPr/>
          </p:nvCxnSpPr>
          <p:spPr bwMode="auto">
            <a:xfrm rot="5400000">
              <a:off x="5318730" y="2118330"/>
              <a:ext cx="2392740" cy="175260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Dominance Relation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 </a:t>
            </a:r>
            <a:r>
              <a:rPr lang="en-US" i="1" dirty="0" smtClean="0"/>
              <a:t>dominates </a:t>
            </a:r>
            <a:r>
              <a:rPr lang="en-US" dirty="0" smtClean="0"/>
              <a:t>Y if every path from the start node to Y goes through X</a:t>
            </a:r>
          </a:p>
          <a:p>
            <a:r>
              <a:rPr lang="en-US" dirty="0" smtClean="0"/>
              <a:t>D(X) is the set of nodes that X dominates</a:t>
            </a:r>
          </a:p>
          <a:p>
            <a:r>
              <a:rPr lang="en-US" dirty="0" smtClean="0"/>
              <a:t>X </a:t>
            </a:r>
            <a:r>
              <a:rPr lang="en-US" i="1" dirty="0" smtClean="0"/>
              <a:t>strictly dominates </a:t>
            </a:r>
            <a:r>
              <a:rPr lang="en-US" dirty="0" smtClean="0"/>
              <a:t>Y if X dominates Y and X ≠ Y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BF3A-2DAB-514F-ACE2-471A02E60E43}" type="datetime1">
              <a:rPr lang="en-US" smtClean="0"/>
              <a:pPr/>
              <a:t>16-07-12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CB5A-F5BD-474A-BDA3-1E989790071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Dominance Relation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BF3A-2DAB-514F-ACE2-471A02E60E43}" type="datetime1">
              <a:rPr lang="en-US" smtClean="0"/>
              <a:pPr/>
              <a:t>16-07-12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CB5A-F5BD-474A-BDA3-1E989790071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59968" y="17526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62200" y="26670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2: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62200" y="36576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3: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62200" y="46482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4: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59968" y="2667000"/>
            <a:ext cx="424064" cy="46166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5: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0" y="36576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6: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29200" y="36576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7: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59968" y="46482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8: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81800" y="26670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9: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72200" y="3657600"/>
            <a:ext cx="577953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10: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91400" y="3657600"/>
            <a:ext cx="566682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11: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81800" y="4648200"/>
            <a:ext cx="577953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12: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83023" y="5715000"/>
            <a:ext cx="577953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13: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8" idx="2"/>
            <a:endCxn id="9" idx="0"/>
          </p:cNvCxnSpPr>
          <p:nvPr/>
        </p:nvCxnSpPr>
        <p:spPr bwMode="auto">
          <a:xfrm rot="5400000">
            <a:off x="3346749" y="1441748"/>
            <a:ext cx="452735" cy="19977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8" idx="2"/>
            <a:endCxn id="12" idx="0"/>
          </p:cNvCxnSpPr>
          <p:nvPr/>
        </p:nvCxnSpPr>
        <p:spPr bwMode="auto">
          <a:xfrm rot="5400000">
            <a:off x="4345633" y="2440632"/>
            <a:ext cx="4527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8" idx="2"/>
            <a:endCxn id="16" idx="0"/>
          </p:cNvCxnSpPr>
          <p:nvPr/>
        </p:nvCxnSpPr>
        <p:spPr bwMode="auto">
          <a:xfrm rot="16200000" flipH="1">
            <a:off x="5556549" y="1229716"/>
            <a:ext cx="452735" cy="24218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9" idx="2"/>
            <a:endCxn id="10" idx="0"/>
          </p:cNvCxnSpPr>
          <p:nvPr/>
        </p:nvCxnSpPr>
        <p:spPr bwMode="auto">
          <a:xfrm rot="5400000">
            <a:off x="2309765" y="3393132"/>
            <a:ext cx="5289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0" idx="2"/>
            <a:endCxn id="11" idx="0"/>
          </p:cNvCxnSpPr>
          <p:nvPr/>
        </p:nvCxnSpPr>
        <p:spPr bwMode="auto">
          <a:xfrm rot="5400000">
            <a:off x="2309765" y="4383732"/>
            <a:ext cx="5289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1" idx="2"/>
            <a:endCxn id="20" idx="1"/>
          </p:cNvCxnSpPr>
          <p:nvPr/>
        </p:nvCxnSpPr>
        <p:spPr bwMode="auto">
          <a:xfrm rot="16200000" flipH="1">
            <a:off x="3010643" y="4673453"/>
            <a:ext cx="835968" cy="17087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12" idx="2"/>
            <a:endCxn id="13" idx="0"/>
          </p:cNvCxnSpPr>
          <p:nvPr/>
        </p:nvCxnSpPr>
        <p:spPr bwMode="auto">
          <a:xfrm rot="5400000">
            <a:off x="4032549" y="3118148"/>
            <a:ext cx="528935" cy="5499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12" idx="2"/>
            <a:endCxn id="14" idx="0"/>
          </p:cNvCxnSpPr>
          <p:nvPr/>
        </p:nvCxnSpPr>
        <p:spPr bwMode="auto">
          <a:xfrm rot="16200000" flipH="1">
            <a:off x="4642149" y="3058516"/>
            <a:ext cx="528935" cy="6692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13" idx="2"/>
            <a:endCxn id="15" idx="0"/>
          </p:cNvCxnSpPr>
          <p:nvPr/>
        </p:nvCxnSpPr>
        <p:spPr bwMode="auto">
          <a:xfrm rot="16200000" flipH="1">
            <a:off x="4032549" y="4108748"/>
            <a:ext cx="528935" cy="5499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14" idx="2"/>
            <a:endCxn id="15" idx="0"/>
          </p:cNvCxnSpPr>
          <p:nvPr/>
        </p:nvCxnSpPr>
        <p:spPr bwMode="auto">
          <a:xfrm rot="5400000">
            <a:off x="4642149" y="4049116"/>
            <a:ext cx="528935" cy="6692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15" idx="2"/>
            <a:endCxn id="20" idx="0"/>
          </p:cNvCxnSpPr>
          <p:nvPr/>
        </p:nvCxnSpPr>
        <p:spPr bwMode="auto">
          <a:xfrm rot="5400000">
            <a:off x="4269433" y="5412432"/>
            <a:ext cx="6051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>
            <a:stCxn id="16" idx="2"/>
            <a:endCxn id="17" idx="0"/>
          </p:cNvCxnSpPr>
          <p:nvPr/>
        </p:nvCxnSpPr>
        <p:spPr bwMode="auto">
          <a:xfrm rot="5400000">
            <a:off x="6463038" y="3126805"/>
            <a:ext cx="528935" cy="5326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16" idx="2"/>
            <a:endCxn id="18" idx="0"/>
          </p:cNvCxnSpPr>
          <p:nvPr/>
        </p:nvCxnSpPr>
        <p:spPr bwMode="auto">
          <a:xfrm rot="16200000" flipH="1">
            <a:off x="7069819" y="3052677"/>
            <a:ext cx="528935" cy="6809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17" idx="2"/>
            <a:endCxn id="19" idx="0"/>
          </p:cNvCxnSpPr>
          <p:nvPr/>
        </p:nvCxnSpPr>
        <p:spPr bwMode="auto">
          <a:xfrm rot="16200000" flipH="1">
            <a:off x="6501510" y="4078932"/>
            <a:ext cx="528935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18" idx="2"/>
            <a:endCxn id="19" idx="0"/>
          </p:cNvCxnSpPr>
          <p:nvPr/>
        </p:nvCxnSpPr>
        <p:spPr bwMode="auto">
          <a:xfrm rot="5400000">
            <a:off x="7108292" y="4081750"/>
            <a:ext cx="528935" cy="6039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14" idx="2"/>
            <a:endCxn id="19" idx="1"/>
          </p:cNvCxnSpPr>
          <p:nvPr/>
        </p:nvCxnSpPr>
        <p:spPr bwMode="auto">
          <a:xfrm rot="16200000" flipH="1">
            <a:off x="5631632" y="3728865"/>
            <a:ext cx="759768" cy="15405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19" idx="2"/>
            <a:endCxn id="20" idx="3"/>
          </p:cNvCxnSpPr>
          <p:nvPr/>
        </p:nvCxnSpPr>
        <p:spPr bwMode="auto">
          <a:xfrm rot="5400000">
            <a:off x="5547893" y="4422949"/>
            <a:ext cx="835968" cy="22098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13" idx="2"/>
            <a:endCxn id="11" idx="3"/>
          </p:cNvCxnSpPr>
          <p:nvPr/>
        </p:nvCxnSpPr>
        <p:spPr bwMode="auto">
          <a:xfrm rot="5400000">
            <a:off x="3024264" y="3881265"/>
            <a:ext cx="759768" cy="12357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hape 79"/>
          <p:cNvCxnSpPr>
            <a:stCxn id="10" idx="1"/>
            <a:endCxn id="10" idx="0"/>
          </p:cNvCxnSpPr>
          <p:nvPr/>
        </p:nvCxnSpPr>
        <p:spPr bwMode="auto">
          <a:xfrm rot="10800000" flipH="1">
            <a:off x="2362200" y="3657601"/>
            <a:ext cx="212032" cy="230833"/>
          </a:xfrm>
          <a:prstGeom prst="curvedConnector4">
            <a:avLst>
              <a:gd name="adj1" fmla="val -107814"/>
              <a:gd name="adj2" fmla="val 19903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Shape 80"/>
          <p:cNvCxnSpPr>
            <a:stCxn id="15" idx="1"/>
            <a:endCxn id="12" idx="1"/>
          </p:cNvCxnSpPr>
          <p:nvPr/>
        </p:nvCxnSpPr>
        <p:spPr bwMode="auto">
          <a:xfrm rot="10800000">
            <a:off x="4359968" y="2897833"/>
            <a:ext cx="1588" cy="1981200"/>
          </a:xfrm>
          <a:prstGeom prst="curvedConnector3">
            <a:avLst>
              <a:gd name="adj1" fmla="val 6397984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228600" y="1752600"/>
            <a:ext cx="1850386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D(5)={6,7,8}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8600" y="4800600"/>
            <a:ext cx="1676399" cy="12003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5 strictly dominates 6, 7, 8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3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Dominance Relation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BF3A-2DAB-514F-ACE2-471A02E60E43}" type="datetime1">
              <a:rPr lang="en-US" smtClean="0"/>
              <a:pPr/>
              <a:t>16-07-12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CB5A-F5BD-474A-BDA3-1E989790071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59968" y="17526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62200" y="26670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2: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62200" y="36576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3: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62200" y="46482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4: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59968" y="2667000"/>
            <a:ext cx="424064" cy="46166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5: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0" y="3657600"/>
            <a:ext cx="424064" cy="461665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29200" y="3657600"/>
            <a:ext cx="424064" cy="461665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7: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59968" y="4648200"/>
            <a:ext cx="424064" cy="461665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8: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81800" y="26670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9: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72200" y="3657600"/>
            <a:ext cx="577953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10: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91400" y="3657600"/>
            <a:ext cx="566682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11: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81800" y="4648200"/>
            <a:ext cx="577953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12: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83023" y="5715000"/>
            <a:ext cx="577953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13: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8" idx="2"/>
            <a:endCxn id="9" idx="0"/>
          </p:cNvCxnSpPr>
          <p:nvPr/>
        </p:nvCxnSpPr>
        <p:spPr bwMode="auto">
          <a:xfrm rot="5400000">
            <a:off x="3346749" y="1441748"/>
            <a:ext cx="452735" cy="19977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8" idx="2"/>
            <a:endCxn id="12" idx="0"/>
          </p:cNvCxnSpPr>
          <p:nvPr/>
        </p:nvCxnSpPr>
        <p:spPr bwMode="auto">
          <a:xfrm rot="5400000">
            <a:off x="4345633" y="2440632"/>
            <a:ext cx="4527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8" idx="2"/>
            <a:endCxn id="16" idx="0"/>
          </p:cNvCxnSpPr>
          <p:nvPr/>
        </p:nvCxnSpPr>
        <p:spPr bwMode="auto">
          <a:xfrm rot="16200000" flipH="1">
            <a:off x="5556549" y="1229716"/>
            <a:ext cx="452735" cy="24218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9" idx="2"/>
            <a:endCxn id="10" idx="0"/>
          </p:cNvCxnSpPr>
          <p:nvPr/>
        </p:nvCxnSpPr>
        <p:spPr bwMode="auto">
          <a:xfrm rot="5400000">
            <a:off x="2309765" y="3393132"/>
            <a:ext cx="5289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0" idx="2"/>
            <a:endCxn id="11" idx="0"/>
          </p:cNvCxnSpPr>
          <p:nvPr/>
        </p:nvCxnSpPr>
        <p:spPr bwMode="auto">
          <a:xfrm rot="5400000">
            <a:off x="2309765" y="4383732"/>
            <a:ext cx="5289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1" idx="2"/>
            <a:endCxn id="20" idx="1"/>
          </p:cNvCxnSpPr>
          <p:nvPr/>
        </p:nvCxnSpPr>
        <p:spPr bwMode="auto">
          <a:xfrm rot="16200000" flipH="1">
            <a:off x="3010643" y="4673453"/>
            <a:ext cx="835968" cy="17087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12" idx="2"/>
            <a:endCxn id="13" idx="0"/>
          </p:cNvCxnSpPr>
          <p:nvPr/>
        </p:nvCxnSpPr>
        <p:spPr bwMode="auto">
          <a:xfrm rot="5400000">
            <a:off x="4032549" y="3118148"/>
            <a:ext cx="528935" cy="5499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12" idx="2"/>
            <a:endCxn id="14" idx="0"/>
          </p:cNvCxnSpPr>
          <p:nvPr/>
        </p:nvCxnSpPr>
        <p:spPr bwMode="auto">
          <a:xfrm rot="16200000" flipH="1">
            <a:off x="4642149" y="3058516"/>
            <a:ext cx="528935" cy="6692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13" idx="2"/>
            <a:endCxn id="15" idx="0"/>
          </p:cNvCxnSpPr>
          <p:nvPr/>
        </p:nvCxnSpPr>
        <p:spPr bwMode="auto">
          <a:xfrm rot="16200000" flipH="1">
            <a:off x="4032549" y="4108748"/>
            <a:ext cx="528935" cy="5499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14" idx="2"/>
            <a:endCxn id="15" idx="0"/>
          </p:cNvCxnSpPr>
          <p:nvPr/>
        </p:nvCxnSpPr>
        <p:spPr bwMode="auto">
          <a:xfrm rot="5400000">
            <a:off x="4642149" y="4049116"/>
            <a:ext cx="528935" cy="6692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15" idx="2"/>
            <a:endCxn id="20" idx="0"/>
          </p:cNvCxnSpPr>
          <p:nvPr/>
        </p:nvCxnSpPr>
        <p:spPr bwMode="auto">
          <a:xfrm rot="5400000">
            <a:off x="4269433" y="5412432"/>
            <a:ext cx="6051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>
            <a:stCxn id="16" idx="2"/>
            <a:endCxn id="17" idx="0"/>
          </p:cNvCxnSpPr>
          <p:nvPr/>
        </p:nvCxnSpPr>
        <p:spPr bwMode="auto">
          <a:xfrm rot="5400000">
            <a:off x="6463038" y="3126805"/>
            <a:ext cx="528935" cy="5326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16" idx="2"/>
            <a:endCxn id="18" idx="0"/>
          </p:cNvCxnSpPr>
          <p:nvPr/>
        </p:nvCxnSpPr>
        <p:spPr bwMode="auto">
          <a:xfrm rot="16200000" flipH="1">
            <a:off x="7069819" y="3052677"/>
            <a:ext cx="528935" cy="6809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17" idx="2"/>
            <a:endCxn id="19" idx="0"/>
          </p:cNvCxnSpPr>
          <p:nvPr/>
        </p:nvCxnSpPr>
        <p:spPr bwMode="auto">
          <a:xfrm rot="16200000" flipH="1">
            <a:off x="6501510" y="4078932"/>
            <a:ext cx="528935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18" idx="2"/>
            <a:endCxn id="19" idx="0"/>
          </p:cNvCxnSpPr>
          <p:nvPr/>
        </p:nvCxnSpPr>
        <p:spPr bwMode="auto">
          <a:xfrm rot="5400000">
            <a:off x="7108292" y="4081750"/>
            <a:ext cx="528935" cy="6039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14" idx="2"/>
            <a:endCxn id="19" idx="1"/>
          </p:cNvCxnSpPr>
          <p:nvPr/>
        </p:nvCxnSpPr>
        <p:spPr bwMode="auto">
          <a:xfrm rot="16200000" flipH="1">
            <a:off x="5631632" y="3728865"/>
            <a:ext cx="759768" cy="15405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19" idx="2"/>
            <a:endCxn id="20" idx="3"/>
          </p:cNvCxnSpPr>
          <p:nvPr/>
        </p:nvCxnSpPr>
        <p:spPr bwMode="auto">
          <a:xfrm rot="5400000">
            <a:off x="5547893" y="4422949"/>
            <a:ext cx="835968" cy="22098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13" idx="2"/>
            <a:endCxn id="11" idx="3"/>
          </p:cNvCxnSpPr>
          <p:nvPr/>
        </p:nvCxnSpPr>
        <p:spPr bwMode="auto">
          <a:xfrm rot="5400000">
            <a:off x="3024264" y="3881265"/>
            <a:ext cx="759768" cy="12357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hape 79"/>
          <p:cNvCxnSpPr>
            <a:stCxn id="10" idx="1"/>
            <a:endCxn id="10" idx="0"/>
          </p:cNvCxnSpPr>
          <p:nvPr/>
        </p:nvCxnSpPr>
        <p:spPr bwMode="auto">
          <a:xfrm rot="10800000" flipH="1">
            <a:off x="2362200" y="3657601"/>
            <a:ext cx="212032" cy="230833"/>
          </a:xfrm>
          <a:prstGeom prst="curvedConnector4">
            <a:avLst>
              <a:gd name="adj1" fmla="val -107814"/>
              <a:gd name="adj2" fmla="val 19903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Shape 80"/>
          <p:cNvCxnSpPr>
            <a:stCxn id="15" idx="1"/>
            <a:endCxn id="12" idx="1"/>
          </p:cNvCxnSpPr>
          <p:nvPr/>
        </p:nvCxnSpPr>
        <p:spPr bwMode="auto">
          <a:xfrm rot="10800000">
            <a:off x="4359968" y="2897833"/>
            <a:ext cx="1588" cy="1981200"/>
          </a:xfrm>
          <a:prstGeom prst="curvedConnector3">
            <a:avLst>
              <a:gd name="adj1" fmla="val 6397984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228600" y="1752600"/>
            <a:ext cx="1850386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D(5)={6,7,8}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8600" y="4800600"/>
            <a:ext cx="1676399" cy="12003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5 strictly dominates 6, 7, 8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Dominance Property of SSA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Essential property of SSA form is the definition of a variable must </a:t>
            </a:r>
            <a:r>
              <a:rPr lang="en-US" i="1" dirty="0" smtClean="0"/>
              <a:t>dominate </a:t>
            </a:r>
            <a:r>
              <a:rPr lang="en-US" dirty="0" smtClean="0"/>
              <a:t>use of the variable:</a:t>
            </a:r>
          </a:p>
          <a:p>
            <a:pPr lvl="1"/>
            <a:r>
              <a:rPr lang="en-US" dirty="0" smtClean="0"/>
              <a:t>If X is used in a </a:t>
            </a:r>
            <a:r>
              <a:rPr lang="en-US" dirty="0" err="1" smtClean="0">
                <a:sym typeface="Symbol" charset="2"/>
              </a:rPr>
              <a:t></a:t>
            </a:r>
            <a:r>
              <a:rPr lang="en-US" dirty="0" smtClean="0">
                <a:sym typeface="Symbol" charset="2"/>
              </a:rPr>
              <a:t> </a:t>
            </a:r>
            <a:r>
              <a:rPr lang="en-US" dirty="0" smtClean="0"/>
              <a:t>function in block </a:t>
            </a:r>
            <a:r>
              <a:rPr lang="en-US" dirty="0" err="1" smtClean="0"/>
              <a:t>n</a:t>
            </a:r>
            <a:r>
              <a:rPr lang="en-US" dirty="0" smtClean="0"/>
              <a:t>, then definition of X dominates every predecessor of </a:t>
            </a:r>
            <a:r>
              <a:rPr lang="en-US" dirty="0" err="1" smtClean="0"/>
              <a:t>n</a:t>
            </a:r>
            <a:endParaRPr lang="en-US" dirty="0" smtClean="0"/>
          </a:p>
          <a:p>
            <a:pPr lvl="1"/>
            <a:r>
              <a:rPr lang="en-US" dirty="0" smtClean="0"/>
              <a:t>If X is used in a non-</a:t>
            </a:r>
            <a:r>
              <a:rPr lang="en-US" dirty="0" err="1" smtClean="0">
                <a:sym typeface="Symbol" charset="2"/>
              </a:rPr>
              <a:t></a:t>
            </a:r>
            <a:r>
              <a:rPr lang="en-US" dirty="0" smtClean="0">
                <a:sym typeface="Symbol" charset="2"/>
              </a:rPr>
              <a:t> statement in block </a:t>
            </a:r>
            <a:r>
              <a:rPr lang="en-US" dirty="0" err="1" smtClean="0">
                <a:sym typeface="Symbol" charset="2"/>
              </a:rPr>
              <a:t>n</a:t>
            </a:r>
            <a:r>
              <a:rPr lang="en-US" dirty="0" smtClean="0">
                <a:sym typeface="Symbol" charset="2"/>
              </a:rPr>
              <a:t>, then the definition of X dominates </a:t>
            </a:r>
            <a:r>
              <a:rPr lang="en-US" dirty="0" err="1" smtClean="0">
                <a:sym typeface="Symbol" charset="2"/>
              </a:rPr>
              <a:t>n</a:t>
            </a:r>
            <a:r>
              <a:rPr lang="en-US" dirty="0" smtClean="0">
                <a:sym typeface="Symbol" charset="2"/>
              </a:rPr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BF3A-2DAB-514F-ACE2-471A02E60E43}" type="datetime1">
              <a:rPr lang="en-US" smtClean="0"/>
              <a:pPr/>
              <a:t>16-07-12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CB5A-F5BD-474A-BDA3-1E989790071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3626</TotalTime>
  <Words>1185</Words>
  <Application>Microsoft Macintosh PowerPoint</Application>
  <PresentationFormat>On-screen Show (4:3)</PresentationFormat>
  <Paragraphs>221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Blank Presentation</vt:lpstr>
      <vt:lpstr>Static Single Assignment Form</vt:lpstr>
      <vt:lpstr>SSA Form</vt:lpstr>
      <vt:lpstr>Conversion to SSA Form</vt:lpstr>
      <vt:lpstr>Conversion to SSA Form</vt:lpstr>
      <vt:lpstr>Conversion to SSA Form</vt:lpstr>
      <vt:lpstr>Dominance Relation</vt:lpstr>
      <vt:lpstr>Dominance Relation</vt:lpstr>
      <vt:lpstr>Dominance Relation</vt:lpstr>
      <vt:lpstr>Dominance Property of SSA</vt:lpstr>
      <vt:lpstr>Dominance Frontier</vt:lpstr>
      <vt:lpstr>Dominance Frontier</vt:lpstr>
      <vt:lpstr>Dominance Frontier</vt:lpstr>
      <vt:lpstr>Dominance Frontier</vt:lpstr>
      <vt:lpstr>Dominance Frontier</vt:lpstr>
      <vt:lpstr>Placing  Functions </vt:lpstr>
      <vt:lpstr>Placing  Functions </vt:lpstr>
      <vt:lpstr>Placing  Functions </vt:lpstr>
      <vt:lpstr>Placing  Functions </vt:lpstr>
      <vt:lpstr>Rename Variables</vt:lpstr>
    </vt:vector>
  </TitlesOfParts>
  <Company>SFU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1092</cp:revision>
  <cp:lastPrinted>2011-11-29T07:18:27Z</cp:lastPrinted>
  <dcterms:created xsi:type="dcterms:W3CDTF">2011-11-30T17:42:58Z</dcterms:created>
  <dcterms:modified xsi:type="dcterms:W3CDTF">2016-07-12T18:24:01Z</dcterms:modified>
</cp:coreProperties>
</file>