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350" r:id="rId2"/>
    <p:sldId id="303" r:id="rId3"/>
    <p:sldId id="329" r:id="rId4"/>
    <p:sldId id="330" r:id="rId5"/>
    <p:sldId id="343" r:id="rId6"/>
    <p:sldId id="331" r:id="rId7"/>
    <p:sldId id="333" r:id="rId8"/>
    <p:sldId id="334" r:id="rId9"/>
    <p:sldId id="335" r:id="rId10"/>
    <p:sldId id="332" r:id="rId11"/>
    <p:sldId id="351" r:id="rId12"/>
    <p:sldId id="352" r:id="rId13"/>
    <p:sldId id="357" r:id="rId14"/>
    <p:sldId id="353" r:id="rId15"/>
    <p:sldId id="356" r:id="rId16"/>
    <p:sldId id="354" r:id="rId17"/>
    <p:sldId id="355" r:id="rId1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0" autoAdjust="0"/>
    <p:restoredTop sz="90958"/>
  </p:normalViewPr>
  <p:slideViewPr>
    <p:cSldViewPr>
      <p:cViewPr varScale="1">
        <p:scale>
          <a:sx n="232" d="100"/>
          <a:sy n="232" d="100"/>
        </p:scale>
        <p:origin x="120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9AA4-819F-8549-A06A-E1B5D9D61F62}" type="datetimeFigureOut">
              <a:rPr lang="en-US" smtClean="0"/>
              <a:pPr/>
              <a:t>11/16/20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4A22-EC9B-6348-9969-97C239B2C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2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31ADDD-57C4-B84F-BC10-C03B067E13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6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10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11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12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13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5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14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2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3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4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5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6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7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8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9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BEE-B66E-5E46-B50F-23B30D56323F}" type="datetime1">
              <a:rPr lang="en-CA" smtClean="0"/>
              <a:t>2020-11-16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1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5F46-E862-7041-B839-1084A839C514}" type="datetime1">
              <a:rPr lang="en-CA" smtClean="0"/>
              <a:t>2020-11-16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5934-2EEA-454B-B47B-39481B16D93C}" type="datetime1">
              <a:rPr lang="en-CA" smtClean="0"/>
              <a:t>2020-11-16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40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0535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33CDF6D5-475A-F046-87CA-412EB71D7141}" type="datetime1">
              <a:rPr lang="en-CA" smtClean="0"/>
              <a:t>2020-11-16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144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6BE7-D4FF-0747-A46D-9D28D6793F9A}" type="datetime1">
              <a:rPr lang="en-CA" smtClean="0"/>
              <a:t>2020-11-16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2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2D8A-ADE8-E648-9A51-673455F77FA4}" type="datetime1">
              <a:rPr lang="en-CA" smtClean="0"/>
              <a:t>2020-11-16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1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D21D-FE66-404B-9D48-8813A41FDE83}" type="datetime1">
              <a:rPr lang="en-CA" smtClean="0"/>
              <a:t>2020-11-16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8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913A-9187-9E4F-99AD-E5F9D3D715A1}" type="datetime1">
              <a:rPr lang="en-CA" smtClean="0"/>
              <a:t>2020-11-16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5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FCF0-750B-2849-A907-F64332DB8FEE}" type="datetime1">
              <a:rPr lang="en-CA" smtClean="0"/>
              <a:t>2020-11-16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2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F663-3970-9B45-8274-AA8FABDA274B}" type="datetime1">
              <a:rPr lang="en-CA" smtClean="0"/>
              <a:t>2020-11-16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4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9A3-0E53-524E-A233-B12C5DA91D99}" type="datetime1">
              <a:rPr lang="en-CA" smtClean="0"/>
              <a:t>2020-11-16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DF68-DD51-514E-B179-E22080947065}" type="datetime1">
              <a:rPr lang="en-CA" smtClean="0"/>
              <a:t>2020-11-16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9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CFB5B512-1C0B-5F4A-B1D8-07EED328189A}" type="datetime1">
              <a:rPr lang="en-CA" smtClean="0"/>
              <a:t>2020-11-16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2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Single Assignment Form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7092280" y="273525"/>
            <a:ext cx="1714907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SSA Form 3</a:t>
            </a:r>
          </a:p>
        </p:txBody>
      </p:sp>
    </p:spTree>
    <p:extLst>
      <p:ext uri="{BB962C8B-B14F-4D97-AF65-F5344CB8AC3E}">
        <p14:creationId xmlns:p14="http://schemas.microsoft.com/office/powerpoint/2010/main" val="1917589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10</a:t>
            </a:fld>
            <a:endParaRPr 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2057401" y="1314451"/>
            <a:ext cx="174599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i1 := 1  j1 := 1</a:t>
            </a:r>
          </a:p>
          <a:p>
            <a:r>
              <a:rPr lang="en-US" sz="1800" dirty="0"/>
              <a:t>    k1 := 0</a:t>
            </a:r>
            <a:endParaRPr lang="en-US" sz="21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25730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2: j2 := </a:t>
            </a:r>
            <a:r>
              <a:rPr lang="en-US" sz="1800">
                <a:sym typeface="Symbol" charset="2"/>
              </a:rPr>
              <a:t>(j4, j1)</a:t>
            </a:r>
          </a:p>
          <a:p>
            <a:r>
              <a:rPr lang="en-US" sz="1800">
                <a:sym typeface="Symbol" charset="2"/>
              </a:rPr>
              <a:t>    </a:t>
            </a:r>
            <a:r>
              <a:rPr lang="en-US" sz="1800"/>
              <a:t>k2 := </a:t>
            </a:r>
            <a:r>
              <a:rPr lang="en-US" sz="1800">
                <a:sym typeface="Symbol" charset="2"/>
              </a:rPr>
              <a:t>(k4, k1)</a:t>
            </a:r>
          </a:p>
          <a:p>
            <a:r>
              <a:rPr lang="en-US" sz="1800">
                <a:sym typeface="Symbol" charset="2"/>
              </a:rPr>
              <a:t>   </a:t>
            </a:r>
            <a:r>
              <a:rPr lang="en-US" sz="1800"/>
              <a:t> if k2 &lt; 100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000500" y="26289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3: if j2 &lt; 20</a:t>
            </a:r>
            <a:endParaRPr lang="en-US" sz="210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803392" y="1637617"/>
            <a:ext cx="768608" cy="813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flipH="1">
            <a:off x="4657725" y="2180630"/>
            <a:ext cx="828675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5657850" y="26289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4: return j2</a:t>
            </a: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4000500" y="3314701"/>
            <a:ext cx="14859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5: j3 := i1</a:t>
            </a:r>
          </a:p>
          <a:p>
            <a:r>
              <a:rPr lang="en-US" sz="1800"/>
              <a:t>    k3 := k2+1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5657850" y="3314701"/>
            <a:ext cx="14287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j5 := k2</a:t>
            </a:r>
          </a:p>
          <a:p>
            <a:r>
              <a:rPr lang="en-US" sz="1800" dirty="0"/>
              <a:t>    k5 := k2+1</a:t>
            </a:r>
            <a:endParaRPr lang="en-US" sz="21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857750" y="4171950"/>
            <a:ext cx="1885950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7: j4 := </a:t>
            </a:r>
            <a:r>
              <a:rPr lang="en-US" sz="1800" dirty="0">
                <a:sym typeface="Symbol" charset="2"/>
              </a:rPr>
              <a:t>(j3, j5)</a:t>
            </a:r>
          </a:p>
          <a:p>
            <a:r>
              <a:rPr lang="en-US" sz="2100" dirty="0"/>
              <a:t>   </a:t>
            </a:r>
            <a:r>
              <a:rPr lang="en-US" sz="1800" dirty="0"/>
              <a:t>k4 := </a:t>
            </a:r>
            <a:r>
              <a:rPr lang="en-US" sz="1800" dirty="0">
                <a:sym typeface="Symbol" charset="2"/>
              </a:rPr>
              <a:t>(k3,k5)</a:t>
            </a:r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>
            <a:off x="5486400" y="2180630"/>
            <a:ext cx="800100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57725" y="2998232"/>
            <a:ext cx="857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57725" y="2998232"/>
            <a:ext cx="1714500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>
            <a:off x="4743450" y="3961032"/>
            <a:ext cx="1057275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flipH="1">
            <a:off x="5800725" y="3961032"/>
            <a:ext cx="57150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839989" y="2903712"/>
            <a:ext cx="3607147" cy="314325"/>
          </a:xfrm>
          <a:prstGeom prst="curvedConnector5">
            <a:avLst>
              <a:gd name="adj1" fmla="val -6337"/>
              <a:gd name="adj2" fmla="val -613028"/>
              <a:gd name="adj3" fmla="val 1063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11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2596066" y="1765362"/>
            <a:ext cx="1192955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k := 100</a:t>
            </a:r>
          </a:p>
          <a:p>
            <a:r>
              <a:rPr lang="en-US" sz="2100" dirty="0"/>
              <a:t>    </a:t>
            </a:r>
            <a:r>
              <a:rPr lang="en-US" sz="1800" dirty="0" err="1"/>
              <a:t>i</a:t>
            </a:r>
            <a:r>
              <a:rPr lang="en-US" sz="1800" dirty="0"/>
              <a:t> := 0</a:t>
            </a:r>
            <a:endParaRPr lang="en-US" sz="2100" dirty="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710366" y="2679762"/>
            <a:ext cx="127631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if </a:t>
            </a:r>
            <a:r>
              <a:rPr lang="en-US" sz="1800" dirty="0" err="1"/>
              <a:t>i</a:t>
            </a:r>
            <a:r>
              <a:rPr lang="en-US" sz="1800" dirty="0"/>
              <a:t> &lt; 100</a:t>
            </a:r>
            <a:endParaRPr lang="en-US" sz="2100" dirty="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2024566" y="3365563"/>
            <a:ext cx="13144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k := k+1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i</a:t>
            </a:r>
            <a:r>
              <a:rPr lang="en-US" sz="1800" dirty="0"/>
              <a:t> := i+1</a:t>
            </a:r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3192544" y="2457859"/>
            <a:ext cx="155978" cy="2219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2681791" y="3049094"/>
            <a:ext cx="666731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681916" y="3365562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4: return k</a:t>
            </a:r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3348522" y="3049094"/>
            <a:ext cx="962044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14" idx="2"/>
            <a:endCxn id="222213" idx="0"/>
          </p:cNvCxnSpPr>
          <p:nvPr/>
        </p:nvCxnSpPr>
        <p:spPr bwMode="auto">
          <a:xfrm rot="5400000" flipH="1" flipV="1">
            <a:off x="2349090" y="3012462"/>
            <a:ext cx="1332132" cy="666731"/>
          </a:xfrm>
          <a:prstGeom prst="curvedConnector5">
            <a:avLst>
              <a:gd name="adj1" fmla="val -17160"/>
              <a:gd name="adj2" fmla="val -136195"/>
              <a:gd name="adj3" fmla="val 11079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83268" y="1892320"/>
            <a:ext cx="1319622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k:=100</a:t>
            </a:r>
          </a:p>
          <a:p>
            <a:r>
              <a:rPr lang="en-US" sz="1800" dirty="0" err="1"/>
              <a:t>i</a:t>
            </a:r>
            <a:r>
              <a:rPr lang="en-US" sz="1800" dirty="0"/>
              <a:t>:=0</a:t>
            </a:r>
          </a:p>
          <a:p>
            <a:r>
              <a:rPr lang="en-US" sz="1800" dirty="0"/>
              <a:t>while </a:t>
            </a:r>
            <a:r>
              <a:rPr lang="en-US" sz="1800" dirty="0" err="1"/>
              <a:t>i</a:t>
            </a:r>
            <a:r>
              <a:rPr lang="en-US" sz="1800" dirty="0"/>
              <a:t>&lt;100:</a:t>
            </a:r>
          </a:p>
          <a:p>
            <a:r>
              <a:rPr lang="en-US" sz="1800" dirty="0"/>
              <a:t>    k:=k+1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i</a:t>
            </a:r>
            <a:r>
              <a:rPr lang="en-US" sz="1800" dirty="0"/>
              <a:t>:=i+1</a:t>
            </a:r>
          </a:p>
          <a:p>
            <a:r>
              <a:rPr lang="en-US" sz="1800" dirty="0"/>
              <a:t>return 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9227" y="148561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Program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3778" y="12216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Flow Graph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73029" y="1347467"/>
            <a:ext cx="1628972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D(1) = {2,3,4}</a:t>
            </a:r>
          </a:p>
          <a:p>
            <a:pPr>
              <a:buFont typeface="Arial"/>
              <a:buChar char="•"/>
            </a:pPr>
            <a:r>
              <a:rPr lang="en-US" sz="1800" dirty="0"/>
              <a:t>D(2) = {3,4}</a:t>
            </a:r>
          </a:p>
          <a:p>
            <a:pPr>
              <a:buFont typeface="Arial"/>
              <a:buChar char="•"/>
            </a:pPr>
            <a:r>
              <a:rPr lang="en-US" sz="1800" dirty="0"/>
              <a:t>D(3)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D(4) = {}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98114" y="835819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Relations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82032" y="3323480"/>
            <a:ext cx="1410964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DF(1)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DF(2) = {2}</a:t>
            </a:r>
          </a:p>
          <a:p>
            <a:pPr>
              <a:buFont typeface="Arial"/>
              <a:buChar char="•"/>
            </a:pPr>
            <a:r>
              <a:rPr lang="en-US" sz="1800" dirty="0"/>
              <a:t>DF(3) = {2}</a:t>
            </a:r>
          </a:p>
          <a:p>
            <a:pPr>
              <a:buFont typeface="Arial"/>
              <a:buChar char="•"/>
            </a:pPr>
            <a:r>
              <a:rPr lang="en-US" sz="1800" dirty="0"/>
              <a:t>DF(4)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2234" y="2864428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Frontier</a:t>
            </a:r>
          </a:p>
        </p:txBody>
      </p:sp>
    </p:spTree>
    <p:extLst>
      <p:ext uri="{BB962C8B-B14F-4D97-AF65-F5344CB8AC3E}">
        <p14:creationId xmlns:p14="http://schemas.microsoft.com/office/powerpoint/2010/main" val="331677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2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12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2596066" y="1765362"/>
            <a:ext cx="1192955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k := 100</a:t>
            </a:r>
          </a:p>
          <a:p>
            <a:r>
              <a:rPr lang="en-US" sz="2100" dirty="0"/>
              <a:t>    </a:t>
            </a:r>
            <a:r>
              <a:rPr lang="en-US" sz="1800" dirty="0" err="1"/>
              <a:t>i</a:t>
            </a:r>
            <a:r>
              <a:rPr lang="en-US" sz="1800" dirty="0"/>
              <a:t> := 0</a:t>
            </a:r>
            <a:endParaRPr lang="en-US" sz="2100" dirty="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710366" y="2679762"/>
            <a:ext cx="1338828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</a:t>
            </a:r>
            <a:r>
              <a:rPr lang="en-US" sz="1800" dirty="0" err="1"/>
              <a:t>i</a:t>
            </a:r>
            <a:r>
              <a:rPr lang="en-US" sz="1800" dirty="0"/>
              <a:t> = </a:t>
            </a:r>
            <a:r>
              <a:rPr lang="en-US" sz="1800" dirty="0">
                <a:sym typeface="Symbol" charset="2"/>
              </a:rPr>
              <a:t>(</a:t>
            </a:r>
            <a:r>
              <a:rPr lang="en-US" sz="1800" dirty="0" err="1">
                <a:sym typeface="Symbol" charset="2"/>
              </a:rPr>
              <a:t>i,i</a:t>
            </a:r>
            <a:r>
              <a:rPr lang="en-US" sz="1800" dirty="0">
                <a:sym typeface="Symbol" charset="2"/>
              </a:rPr>
              <a:t>)</a:t>
            </a:r>
            <a:endParaRPr lang="en-US" sz="1800" dirty="0"/>
          </a:p>
          <a:p>
            <a:r>
              <a:rPr lang="en-US" sz="1800" dirty="0"/>
              <a:t>    k = </a:t>
            </a:r>
            <a:r>
              <a:rPr lang="en-US" sz="1800" dirty="0">
                <a:sym typeface="Symbol" charset="2"/>
              </a:rPr>
              <a:t>(</a:t>
            </a:r>
            <a:r>
              <a:rPr lang="en-US" sz="1800" dirty="0" err="1">
                <a:sym typeface="Symbol" charset="2"/>
              </a:rPr>
              <a:t>k,k</a:t>
            </a:r>
            <a:r>
              <a:rPr lang="en-US" sz="1800" dirty="0">
                <a:sym typeface="Symbol" charset="2"/>
              </a:rPr>
              <a:t>)</a:t>
            </a:r>
            <a:endParaRPr lang="en-US" sz="1800" dirty="0"/>
          </a:p>
          <a:p>
            <a:r>
              <a:rPr lang="en-US" sz="1800" dirty="0"/>
              <a:t>    if </a:t>
            </a:r>
            <a:r>
              <a:rPr lang="en-US" sz="1800" dirty="0" err="1"/>
              <a:t>i</a:t>
            </a:r>
            <a:r>
              <a:rPr lang="en-US" sz="1800" dirty="0"/>
              <a:t> &lt; 100</a:t>
            </a:r>
            <a:endParaRPr lang="en-US" sz="2100" dirty="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1996548" y="3975907"/>
            <a:ext cx="13144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k := k+1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i</a:t>
            </a:r>
            <a:r>
              <a:rPr lang="en-US" sz="1800" dirty="0"/>
              <a:t> := i+1</a:t>
            </a:r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3192544" y="2457859"/>
            <a:ext cx="187236" cy="2219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2653773" y="3603092"/>
            <a:ext cx="726007" cy="3728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653898" y="3975906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4: return k</a:t>
            </a:r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3379780" y="3603092"/>
            <a:ext cx="902768" cy="3728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14" idx="2"/>
            <a:endCxn id="222213" idx="0"/>
          </p:cNvCxnSpPr>
          <p:nvPr/>
        </p:nvCxnSpPr>
        <p:spPr bwMode="auto">
          <a:xfrm rot="5400000" flipH="1" flipV="1">
            <a:off x="2045538" y="3287996"/>
            <a:ext cx="1942476" cy="726007"/>
          </a:xfrm>
          <a:prstGeom prst="curvedConnector5">
            <a:avLst>
              <a:gd name="adj1" fmla="val -11768"/>
              <a:gd name="adj2" fmla="val -121695"/>
              <a:gd name="adj3" fmla="val 10643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573778" y="12216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Flow Graph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71051" y="1257530"/>
            <a:ext cx="1628972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D(1) = {2,3,4}</a:t>
            </a:r>
          </a:p>
          <a:p>
            <a:pPr>
              <a:buFont typeface="Arial"/>
              <a:buChar char="•"/>
            </a:pPr>
            <a:r>
              <a:rPr lang="en-US" sz="1800" dirty="0"/>
              <a:t>D(2) = {3,4}</a:t>
            </a:r>
          </a:p>
          <a:p>
            <a:pPr>
              <a:buFont typeface="Arial"/>
              <a:buChar char="•"/>
            </a:pPr>
            <a:r>
              <a:rPr lang="en-US" sz="1800" dirty="0"/>
              <a:t>D(3)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D(4) = {}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6136" y="809812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Relations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80054" y="3189334"/>
            <a:ext cx="1410964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DF(1)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DF(2) = {2}</a:t>
            </a:r>
          </a:p>
          <a:p>
            <a:pPr>
              <a:buFont typeface="Arial"/>
              <a:buChar char="•"/>
            </a:pPr>
            <a:r>
              <a:rPr lang="en-US" sz="1800" dirty="0"/>
              <a:t>DF(3) = {2}</a:t>
            </a:r>
          </a:p>
          <a:p>
            <a:pPr>
              <a:buFont typeface="Arial"/>
              <a:buChar char="•"/>
            </a:pPr>
            <a:r>
              <a:rPr lang="en-US" sz="1800" dirty="0"/>
              <a:t>DF(4)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60256" y="2726506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Frontier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9719" y="1331313"/>
            <a:ext cx="149880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Variable </a:t>
            </a:r>
            <a:r>
              <a:rPr lang="en-US" sz="1600" dirty="0" err="1"/>
              <a:t>i,k</a:t>
            </a:r>
            <a:r>
              <a:rPr lang="en-US" sz="1600" dirty="0"/>
              <a:t> in 1</a:t>
            </a:r>
          </a:p>
          <a:p>
            <a:r>
              <a:rPr lang="en-US" sz="1600" dirty="0"/>
              <a:t>DF(1) = {}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9718" y="2057521"/>
            <a:ext cx="1344920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Variable </a:t>
            </a:r>
            <a:r>
              <a:rPr lang="en-US" sz="1600" dirty="0" err="1"/>
              <a:t>i</a:t>
            </a:r>
            <a:r>
              <a:rPr lang="en-US" sz="1600" dirty="0"/>
              <a:t> in 2</a:t>
            </a:r>
          </a:p>
          <a:p>
            <a:r>
              <a:rPr lang="en-US" sz="1600" dirty="0"/>
              <a:t>DF(2) = {2}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9719" y="2783729"/>
            <a:ext cx="149880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Variable </a:t>
            </a:r>
            <a:r>
              <a:rPr lang="en-US" sz="1600" dirty="0" err="1"/>
              <a:t>i,k</a:t>
            </a:r>
            <a:r>
              <a:rPr lang="en-US" sz="1600" dirty="0"/>
              <a:t> in 3</a:t>
            </a:r>
          </a:p>
          <a:p>
            <a:r>
              <a:rPr lang="en-US" sz="1600" dirty="0"/>
              <a:t>DF(3) = {2}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9644" y="3510381"/>
            <a:ext cx="1389804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Variable k in 4</a:t>
            </a:r>
          </a:p>
          <a:p>
            <a:r>
              <a:rPr lang="en-US" sz="1600" dirty="0"/>
              <a:t>DF(4) = {}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A6575E-BD95-7F4E-8D37-869934F147E3}"/>
              </a:ext>
            </a:extLst>
          </p:cNvPr>
          <p:cNvSpPr/>
          <p:nvPr/>
        </p:nvSpPr>
        <p:spPr>
          <a:xfrm>
            <a:off x="2987824" y="2726506"/>
            <a:ext cx="864096" cy="277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3846A5-D083-1641-8CF0-D41647BBBFDC}"/>
              </a:ext>
            </a:extLst>
          </p:cNvPr>
          <p:cNvSpPr/>
          <p:nvPr/>
        </p:nvSpPr>
        <p:spPr>
          <a:xfrm>
            <a:off x="2987824" y="3026153"/>
            <a:ext cx="1008112" cy="277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2" grpId="0" animBg="1"/>
      <p:bldP spid="2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13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2596066" y="1765362"/>
            <a:ext cx="1192955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k := 100</a:t>
            </a:r>
          </a:p>
          <a:p>
            <a:r>
              <a:rPr lang="en-US" sz="2100" dirty="0"/>
              <a:t>    </a:t>
            </a:r>
            <a:r>
              <a:rPr lang="en-US" sz="1800" dirty="0" err="1"/>
              <a:t>i</a:t>
            </a:r>
            <a:r>
              <a:rPr lang="en-US" sz="1800" dirty="0"/>
              <a:t> := 0</a:t>
            </a:r>
            <a:endParaRPr lang="en-US" sz="2100" dirty="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710366" y="2679762"/>
            <a:ext cx="1338828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</a:t>
            </a:r>
            <a:r>
              <a:rPr lang="en-US" sz="1800" dirty="0" err="1"/>
              <a:t>i</a:t>
            </a:r>
            <a:r>
              <a:rPr lang="en-US" sz="1800" dirty="0"/>
              <a:t> = </a:t>
            </a:r>
            <a:r>
              <a:rPr lang="en-US" sz="1800" dirty="0">
                <a:sym typeface="Symbol" charset="2"/>
              </a:rPr>
              <a:t>(</a:t>
            </a:r>
            <a:r>
              <a:rPr lang="en-US" sz="1800" dirty="0" err="1">
                <a:sym typeface="Symbol" charset="2"/>
              </a:rPr>
              <a:t>i,i</a:t>
            </a:r>
            <a:r>
              <a:rPr lang="en-US" sz="1800" dirty="0">
                <a:sym typeface="Symbol" charset="2"/>
              </a:rPr>
              <a:t>)</a:t>
            </a:r>
            <a:endParaRPr lang="en-US" sz="1800" dirty="0"/>
          </a:p>
          <a:p>
            <a:r>
              <a:rPr lang="en-US" sz="1800" dirty="0"/>
              <a:t>    k = </a:t>
            </a:r>
            <a:r>
              <a:rPr lang="en-US" sz="1800" dirty="0">
                <a:sym typeface="Symbol" charset="2"/>
              </a:rPr>
              <a:t>(</a:t>
            </a:r>
            <a:r>
              <a:rPr lang="en-US" sz="1800" dirty="0" err="1">
                <a:sym typeface="Symbol" charset="2"/>
              </a:rPr>
              <a:t>k,k</a:t>
            </a:r>
            <a:r>
              <a:rPr lang="en-US" sz="1800" dirty="0">
                <a:sym typeface="Symbol" charset="2"/>
              </a:rPr>
              <a:t>)</a:t>
            </a:r>
            <a:endParaRPr lang="en-US" sz="1800" dirty="0"/>
          </a:p>
          <a:p>
            <a:r>
              <a:rPr lang="en-US" sz="1800" dirty="0"/>
              <a:t>    if </a:t>
            </a:r>
            <a:r>
              <a:rPr lang="en-US" sz="1800" dirty="0" err="1"/>
              <a:t>i</a:t>
            </a:r>
            <a:r>
              <a:rPr lang="en-US" sz="1800" dirty="0"/>
              <a:t> &lt; 100</a:t>
            </a:r>
            <a:endParaRPr lang="en-US" sz="2100" dirty="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1996548" y="3975907"/>
            <a:ext cx="13144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k := k+1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i</a:t>
            </a:r>
            <a:r>
              <a:rPr lang="en-US" sz="1800" dirty="0"/>
              <a:t> := i+1</a:t>
            </a:r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3192544" y="2457859"/>
            <a:ext cx="187236" cy="2219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2653773" y="3603092"/>
            <a:ext cx="726007" cy="3728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653898" y="3975906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4: return k</a:t>
            </a:r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3379780" y="3603092"/>
            <a:ext cx="902768" cy="3728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14" idx="2"/>
            <a:endCxn id="222213" idx="0"/>
          </p:cNvCxnSpPr>
          <p:nvPr/>
        </p:nvCxnSpPr>
        <p:spPr bwMode="auto">
          <a:xfrm rot="5400000" flipH="1" flipV="1">
            <a:off x="2045538" y="3287996"/>
            <a:ext cx="1942476" cy="726007"/>
          </a:xfrm>
          <a:prstGeom prst="curvedConnector5">
            <a:avLst>
              <a:gd name="adj1" fmla="val -11768"/>
              <a:gd name="adj2" fmla="val -121695"/>
              <a:gd name="adj3" fmla="val 10643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573778" y="12216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Flow Graph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71051" y="1257530"/>
            <a:ext cx="1628972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D(1) = {2,3,4}</a:t>
            </a:r>
          </a:p>
          <a:p>
            <a:pPr>
              <a:buFont typeface="Arial"/>
              <a:buChar char="•"/>
            </a:pPr>
            <a:r>
              <a:rPr lang="en-US" sz="1800" dirty="0"/>
              <a:t>D(2) = {3,4}</a:t>
            </a:r>
          </a:p>
          <a:p>
            <a:pPr>
              <a:buFont typeface="Arial"/>
              <a:buChar char="•"/>
            </a:pPr>
            <a:r>
              <a:rPr lang="en-US" sz="1800" dirty="0"/>
              <a:t>D(3)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D(4) = {}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6136" y="809812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Relations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80054" y="3189334"/>
            <a:ext cx="1410964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DF(1)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DF(2) = {2}</a:t>
            </a:r>
          </a:p>
          <a:p>
            <a:pPr>
              <a:buFont typeface="Arial"/>
              <a:buChar char="•"/>
            </a:pPr>
            <a:r>
              <a:rPr lang="en-US" sz="1800" dirty="0"/>
              <a:t>DF(3) = {2}</a:t>
            </a:r>
          </a:p>
          <a:p>
            <a:pPr>
              <a:buFont typeface="Arial"/>
              <a:buChar char="•"/>
            </a:pPr>
            <a:r>
              <a:rPr lang="en-US" sz="1800" dirty="0"/>
              <a:t>DF(4)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60256" y="2726506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Frontier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9719" y="1331313"/>
            <a:ext cx="149880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Variable </a:t>
            </a:r>
            <a:r>
              <a:rPr lang="en-US" sz="1600" dirty="0" err="1"/>
              <a:t>i,k</a:t>
            </a:r>
            <a:r>
              <a:rPr lang="en-US" sz="1600" dirty="0"/>
              <a:t> in 1</a:t>
            </a:r>
          </a:p>
          <a:p>
            <a:r>
              <a:rPr lang="en-US" sz="1600" dirty="0"/>
              <a:t>DF(1) = {}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9718" y="2057521"/>
            <a:ext cx="1344920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Variable </a:t>
            </a:r>
            <a:r>
              <a:rPr lang="en-US" sz="1600" dirty="0" err="1"/>
              <a:t>i</a:t>
            </a:r>
            <a:r>
              <a:rPr lang="en-US" sz="1600" dirty="0"/>
              <a:t> in 2</a:t>
            </a:r>
          </a:p>
          <a:p>
            <a:r>
              <a:rPr lang="en-US" sz="1600" dirty="0"/>
              <a:t>DF(2) = {2}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9719" y="2783729"/>
            <a:ext cx="149880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Variable </a:t>
            </a:r>
            <a:r>
              <a:rPr lang="en-US" sz="1600" dirty="0" err="1"/>
              <a:t>i,k</a:t>
            </a:r>
            <a:r>
              <a:rPr lang="en-US" sz="1600" dirty="0"/>
              <a:t> in 3</a:t>
            </a:r>
          </a:p>
          <a:p>
            <a:r>
              <a:rPr lang="en-US" sz="1600" dirty="0"/>
              <a:t>DF(3) = {2}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9644" y="3510381"/>
            <a:ext cx="1389804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Variable k in 4</a:t>
            </a:r>
          </a:p>
          <a:p>
            <a:r>
              <a:rPr lang="en-US" sz="1600" dirty="0"/>
              <a:t>DF(4) = {} </a:t>
            </a:r>
          </a:p>
        </p:txBody>
      </p:sp>
    </p:spTree>
    <p:extLst>
      <p:ext uri="{BB962C8B-B14F-4D97-AF65-F5344CB8AC3E}">
        <p14:creationId xmlns:p14="http://schemas.microsoft.com/office/powerpoint/2010/main" val="1612169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14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3622180" y="1387320"/>
            <a:ext cx="1308371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k1 := 100</a:t>
            </a:r>
          </a:p>
          <a:p>
            <a:r>
              <a:rPr lang="en-US" sz="2100" dirty="0"/>
              <a:t>    </a:t>
            </a:r>
            <a:r>
              <a:rPr lang="en-US" sz="1800" dirty="0"/>
              <a:t>i1 := 0</a:t>
            </a:r>
            <a:endParaRPr lang="en-US" sz="2100" dirty="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3736480" y="2301720"/>
            <a:ext cx="1685077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i2 = </a:t>
            </a:r>
            <a:r>
              <a:rPr lang="en-US" sz="1800" dirty="0">
                <a:sym typeface="Symbol" charset="2"/>
              </a:rPr>
              <a:t>(i1,i3)</a:t>
            </a:r>
            <a:endParaRPr lang="en-US" sz="1800" dirty="0"/>
          </a:p>
          <a:p>
            <a:r>
              <a:rPr lang="en-US" sz="1800" dirty="0"/>
              <a:t>    k2 = </a:t>
            </a:r>
            <a:r>
              <a:rPr lang="en-US" sz="1800" dirty="0">
                <a:sym typeface="Symbol" charset="2"/>
              </a:rPr>
              <a:t>(k1,k3)</a:t>
            </a:r>
            <a:endParaRPr lang="en-US" sz="1800" dirty="0"/>
          </a:p>
          <a:p>
            <a:r>
              <a:rPr lang="en-US" sz="1800" dirty="0"/>
              <a:t>    if i2 &lt; 100</a:t>
            </a:r>
            <a:endParaRPr lang="en-US" sz="2100" dirty="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3022662" y="3597865"/>
            <a:ext cx="1495332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k3 := k2+1</a:t>
            </a:r>
          </a:p>
          <a:p>
            <a:r>
              <a:rPr lang="en-US" sz="1800" dirty="0"/>
              <a:t>    i3 := i2+1</a:t>
            </a:r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4276366" y="2079817"/>
            <a:ext cx="302653" cy="2219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3770328" y="3225050"/>
            <a:ext cx="808691" cy="3728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4680012" y="3597864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4: return k2</a:t>
            </a:r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4579019" y="3225050"/>
            <a:ext cx="729643" cy="3728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14" idx="2"/>
            <a:endCxn id="222213" idx="0"/>
          </p:cNvCxnSpPr>
          <p:nvPr/>
        </p:nvCxnSpPr>
        <p:spPr bwMode="auto">
          <a:xfrm rot="5400000" flipH="1" flipV="1">
            <a:off x="3203435" y="2868612"/>
            <a:ext cx="1942476" cy="808691"/>
          </a:xfrm>
          <a:prstGeom prst="curvedConnector5">
            <a:avLst>
              <a:gd name="adj1" fmla="val -11768"/>
              <a:gd name="adj2" fmla="val -165047"/>
              <a:gd name="adj3" fmla="val 10643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9211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D43E-DF8E-A748-A5DD-BAC579E4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112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5917" y="1005576"/>
            <a:ext cx="1013419" cy="969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</a:t>
            </a:r>
            <a:r>
              <a:rPr lang="en-US" sz="1800" dirty="0" err="1"/>
              <a:t>i</a:t>
            </a:r>
            <a:r>
              <a:rPr lang="en-US" sz="1800" dirty="0"/>
              <a:t> := 1</a:t>
            </a:r>
          </a:p>
          <a:p>
            <a:r>
              <a:rPr lang="en-US" sz="2100" dirty="0"/>
              <a:t>   </a:t>
            </a:r>
            <a:r>
              <a:rPr lang="en-US" sz="1800" dirty="0"/>
              <a:t>j := 2</a:t>
            </a:r>
          </a:p>
          <a:p>
            <a:r>
              <a:rPr lang="en-US" sz="1800" dirty="0"/>
              <a:t>   k := 10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031941" y="303498"/>
            <a:ext cx="65915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entry</a:t>
            </a:r>
            <a:endParaRPr lang="en-US" sz="2100" dirty="0"/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 bwMode="auto">
          <a:xfrm flipH="1">
            <a:off x="4322627" y="672830"/>
            <a:ext cx="38892" cy="332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491880" y="2355726"/>
            <a:ext cx="168668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if </a:t>
            </a:r>
            <a:r>
              <a:rPr lang="en-US" sz="1800" dirty="0" err="1"/>
              <a:t>i</a:t>
            </a:r>
            <a:r>
              <a:rPr lang="en-US" sz="1800" dirty="0"/>
              <a:t> &lt; k </a:t>
            </a:r>
            <a:r>
              <a:rPr lang="en-US" sz="1800" dirty="0" err="1"/>
              <a:t>goto</a:t>
            </a:r>
            <a:r>
              <a:rPr lang="en-US" sz="1800" dirty="0"/>
              <a:t> 3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519772" y="3111810"/>
            <a:ext cx="1220206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</a:t>
            </a:r>
            <a:r>
              <a:rPr lang="en-US" sz="1800" dirty="0" err="1"/>
              <a:t>i</a:t>
            </a:r>
            <a:r>
              <a:rPr lang="en-US" sz="1800" dirty="0"/>
              <a:t> := </a:t>
            </a:r>
            <a:r>
              <a:rPr lang="en-US" sz="1800" dirty="0" err="1"/>
              <a:t>i</a:t>
            </a:r>
            <a:r>
              <a:rPr lang="en-US" sz="1800" dirty="0"/>
              <a:t> + 1</a:t>
            </a:r>
          </a:p>
          <a:p>
            <a:r>
              <a:rPr lang="en-US" sz="2100" dirty="0"/>
              <a:t>   </a:t>
            </a:r>
            <a:r>
              <a:rPr lang="en-US" sz="1800" dirty="0"/>
              <a:t>j := j * 2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193959" y="3759882"/>
            <a:ext cx="97975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5: print j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922150" y="3759882"/>
            <a:ext cx="122020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 err="1"/>
              <a:t>i</a:t>
            </a:r>
            <a:r>
              <a:rPr lang="en-US" sz="1800" dirty="0"/>
              <a:t> := </a:t>
            </a:r>
            <a:r>
              <a:rPr lang="en-US" sz="1800" dirty="0" err="1"/>
              <a:t>i</a:t>
            </a:r>
            <a:r>
              <a:rPr lang="en-US" sz="1800" dirty="0"/>
              <a:t> + 1</a:t>
            </a:r>
          </a:p>
        </p:txBody>
      </p: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 bwMode="auto">
          <a:xfrm>
            <a:off x="4322627" y="1975072"/>
            <a:ext cx="12593" cy="3806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517994" y="3111810"/>
            <a:ext cx="203292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4: </a:t>
            </a:r>
            <a:r>
              <a:rPr lang="en-US" sz="1800" dirty="0"/>
              <a:t>if j &gt; k*10 </a:t>
            </a:r>
            <a:r>
              <a:rPr lang="en-US" sz="1800" dirty="0" err="1"/>
              <a:t>goto</a:t>
            </a:r>
            <a:r>
              <a:rPr lang="en-US" sz="1800" dirty="0"/>
              <a:t> 5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274079" y="4407954"/>
            <a:ext cx="53091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exit</a:t>
            </a:r>
            <a:endParaRPr lang="en-US" sz="2100" dirty="0"/>
          </a:p>
        </p:txBody>
      </p:sp>
      <p:cxnSp>
        <p:nvCxnSpPr>
          <p:cNvPr id="21" name="Straight Arrow Connector 20"/>
          <p:cNvCxnSpPr>
            <a:stCxn id="10" idx="2"/>
          </p:cNvCxnSpPr>
          <p:nvPr/>
        </p:nvCxnSpPr>
        <p:spPr bwMode="auto">
          <a:xfrm flipH="1">
            <a:off x="3329863" y="2725058"/>
            <a:ext cx="1005357" cy="386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0" idx="2"/>
          </p:cNvCxnSpPr>
          <p:nvPr/>
        </p:nvCxnSpPr>
        <p:spPr bwMode="auto">
          <a:xfrm>
            <a:off x="4335220" y="2725058"/>
            <a:ext cx="1100876" cy="332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7" idx="2"/>
            <a:endCxn id="12" idx="0"/>
          </p:cNvCxnSpPr>
          <p:nvPr/>
        </p:nvCxnSpPr>
        <p:spPr bwMode="auto">
          <a:xfrm flipH="1">
            <a:off x="4683837" y="3481142"/>
            <a:ext cx="850622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7" idx="2"/>
          </p:cNvCxnSpPr>
          <p:nvPr/>
        </p:nvCxnSpPr>
        <p:spPr bwMode="auto">
          <a:xfrm>
            <a:off x="5534459" y="3481142"/>
            <a:ext cx="873745" cy="2247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9" idx="0"/>
          </p:cNvCxnSpPr>
          <p:nvPr/>
        </p:nvCxnSpPr>
        <p:spPr bwMode="auto">
          <a:xfrm>
            <a:off x="4683837" y="4129214"/>
            <a:ext cx="855700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9" idx="0"/>
          </p:cNvCxnSpPr>
          <p:nvPr/>
        </p:nvCxnSpPr>
        <p:spPr bwMode="auto">
          <a:xfrm flipH="1">
            <a:off x="5539537" y="4129214"/>
            <a:ext cx="992716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urved Connector 32"/>
          <p:cNvCxnSpPr>
            <a:stCxn id="11" idx="2"/>
            <a:endCxn id="10" idx="0"/>
          </p:cNvCxnSpPr>
          <p:nvPr/>
        </p:nvCxnSpPr>
        <p:spPr bwMode="auto">
          <a:xfrm rot="5400000" flipH="1" flipV="1">
            <a:off x="3008256" y="2477344"/>
            <a:ext cx="1448581" cy="1205345"/>
          </a:xfrm>
          <a:prstGeom prst="curvedConnector5">
            <a:avLst>
              <a:gd name="adj1" fmla="val -15781"/>
              <a:gd name="adj2" fmla="val -116863"/>
              <a:gd name="adj3" fmla="val 11578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2FDB-F864-E842-91C2-6712A2A8780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541F21-D673-014A-9347-56D87794EB48}"/>
              </a:ext>
            </a:extLst>
          </p:cNvPr>
          <p:cNvSpPr txBox="1"/>
          <p:nvPr/>
        </p:nvSpPr>
        <p:spPr>
          <a:xfrm>
            <a:off x="6916354" y="656286"/>
            <a:ext cx="1975221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D(1) = {2,3,4,5,6}</a:t>
            </a:r>
          </a:p>
          <a:p>
            <a:pPr>
              <a:buFont typeface="Arial"/>
              <a:buChar char="•"/>
            </a:pPr>
            <a:r>
              <a:rPr lang="en-US" sz="1800" dirty="0"/>
              <a:t>D(2) = {3,4,5,6}</a:t>
            </a:r>
          </a:p>
          <a:p>
            <a:pPr>
              <a:buFont typeface="Arial"/>
              <a:buChar char="•"/>
            </a:pPr>
            <a:r>
              <a:rPr lang="en-US" sz="1800" dirty="0"/>
              <a:t>D(3)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D(4) = {5,6}</a:t>
            </a:r>
          </a:p>
          <a:p>
            <a:pPr>
              <a:buFont typeface="Arial"/>
              <a:buChar char="•"/>
            </a:pPr>
            <a:r>
              <a:rPr lang="en-US" sz="1800" dirty="0"/>
              <a:t>D(5)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D(6) = {}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D7BB3C-F934-F643-A492-534913C9FF8B}"/>
              </a:ext>
            </a:extLst>
          </p:cNvPr>
          <p:cNvSpPr txBox="1"/>
          <p:nvPr/>
        </p:nvSpPr>
        <p:spPr>
          <a:xfrm>
            <a:off x="6641439" y="208568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Relations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56D384-57D9-814B-AE1D-A2C9C3E0EBA3}"/>
              </a:ext>
            </a:extLst>
          </p:cNvPr>
          <p:cNvSpPr txBox="1"/>
          <p:nvPr/>
        </p:nvSpPr>
        <p:spPr>
          <a:xfrm>
            <a:off x="7462154" y="3016921"/>
            <a:ext cx="1410964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DF(1)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DF(2) = {2}</a:t>
            </a:r>
          </a:p>
          <a:p>
            <a:pPr>
              <a:buFont typeface="Arial"/>
              <a:buChar char="•"/>
            </a:pPr>
            <a:r>
              <a:rPr lang="en-US" sz="1800" dirty="0"/>
              <a:t>DF(3) = {2}</a:t>
            </a:r>
          </a:p>
          <a:p>
            <a:pPr>
              <a:buFont typeface="Arial"/>
              <a:buChar char="•"/>
            </a:pPr>
            <a:r>
              <a:rPr lang="en-US" sz="1800" dirty="0"/>
              <a:t>DF(4)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DF(5)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DF(6) = {}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4BB760-6E9A-B541-8A8A-CFB340CF98EA}"/>
              </a:ext>
            </a:extLst>
          </p:cNvPr>
          <p:cNvSpPr txBox="1"/>
          <p:nvPr/>
        </p:nvSpPr>
        <p:spPr>
          <a:xfrm>
            <a:off x="7142356" y="2554093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Frontier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B90280-F069-ED4C-B791-00EC2FABF7EE}"/>
              </a:ext>
            </a:extLst>
          </p:cNvPr>
          <p:cNvSpPr txBox="1"/>
          <p:nvPr/>
        </p:nvSpPr>
        <p:spPr>
          <a:xfrm>
            <a:off x="366766" y="638638"/>
            <a:ext cx="149880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Variable i,j in 3</a:t>
            </a:r>
          </a:p>
          <a:p>
            <a:r>
              <a:rPr lang="en-US" sz="1600" dirty="0"/>
              <a:t>DF(3) = {2}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1178B4-801E-5148-B725-44ADF98EEB4A}"/>
              </a:ext>
            </a:extLst>
          </p:cNvPr>
          <p:cNvSpPr txBox="1"/>
          <p:nvPr/>
        </p:nvSpPr>
        <p:spPr>
          <a:xfrm>
            <a:off x="346001" y="1410020"/>
            <a:ext cx="149880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Variable </a:t>
            </a:r>
            <a:r>
              <a:rPr lang="en-US" sz="1600" dirty="0" err="1"/>
              <a:t>i,k</a:t>
            </a:r>
            <a:r>
              <a:rPr lang="en-US" sz="1600" dirty="0"/>
              <a:t> in 2</a:t>
            </a:r>
          </a:p>
          <a:p>
            <a:r>
              <a:rPr lang="en-US" sz="1600" dirty="0"/>
              <a:t>DF(2) = {2} </a:t>
            </a:r>
          </a:p>
        </p:txBody>
      </p:sp>
    </p:spTree>
    <p:extLst>
      <p:ext uri="{BB962C8B-B14F-4D97-AF65-F5344CB8AC3E}">
        <p14:creationId xmlns:p14="http://schemas.microsoft.com/office/powerpoint/2010/main" val="201461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69923" y="633739"/>
            <a:ext cx="1192955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k1 := 10</a:t>
            </a:r>
          </a:p>
          <a:p>
            <a:r>
              <a:rPr lang="en-US" sz="2100" dirty="0"/>
              <a:t>    </a:t>
            </a:r>
            <a:r>
              <a:rPr lang="en-US" sz="1800" dirty="0"/>
              <a:t>i1 := 1</a:t>
            </a:r>
          </a:p>
          <a:p>
            <a:r>
              <a:rPr lang="en-US" sz="2100" dirty="0"/>
              <a:t>    </a:t>
            </a:r>
            <a:r>
              <a:rPr lang="en-US" sz="1800" dirty="0"/>
              <a:t>j1 := 2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136823" y="101413"/>
            <a:ext cx="65915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entry</a:t>
            </a:r>
            <a:endParaRPr lang="en-US" sz="2100" dirty="0"/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 bwMode="auto">
          <a:xfrm>
            <a:off x="4466401" y="470745"/>
            <a:ext cx="0" cy="1629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437874" y="1912561"/>
            <a:ext cx="2026517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  i2 := </a:t>
            </a:r>
            <a:r>
              <a:rPr lang="en-US" sz="1800" dirty="0">
                <a:sym typeface="Symbol" charset="2"/>
              </a:rPr>
              <a:t>(i1,i3)</a:t>
            </a:r>
          </a:p>
          <a:p>
            <a:r>
              <a:rPr lang="en-US" sz="1800" dirty="0">
                <a:sym typeface="Symbol" charset="2"/>
              </a:rPr>
              <a:t>      j2 := (j1,j3)</a:t>
            </a:r>
          </a:p>
          <a:p>
            <a:r>
              <a:rPr lang="en-US" sz="1800" dirty="0">
                <a:sym typeface="Symbol" charset="2"/>
              </a:rPr>
              <a:t>      k1:= (k1,k1)</a:t>
            </a:r>
          </a:p>
          <a:p>
            <a:r>
              <a:rPr lang="en-US" sz="1800" dirty="0"/>
              <a:t>      if i2 &lt; k1 </a:t>
            </a:r>
            <a:r>
              <a:rPr lang="en-US" sz="1800" dirty="0" err="1"/>
              <a:t>goto</a:t>
            </a:r>
            <a:r>
              <a:rPr lang="en-US" sz="1800" dirty="0"/>
              <a:t> 3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195736" y="3489852"/>
            <a:ext cx="1451038" cy="692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i3 := i2 + 1</a:t>
            </a:r>
          </a:p>
          <a:p>
            <a:r>
              <a:rPr lang="en-US" sz="2100" dirty="0"/>
              <a:t>   </a:t>
            </a:r>
            <a:r>
              <a:rPr lang="en-US" sz="1800" dirty="0"/>
              <a:t>j3 := j2 * 2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193958" y="3975906"/>
            <a:ext cx="109517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5: print j2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922150" y="3975906"/>
            <a:ext cx="145103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i4 := i2 + 1</a:t>
            </a:r>
          </a:p>
        </p:txBody>
      </p: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 bwMode="auto">
          <a:xfrm flipH="1">
            <a:off x="4451133" y="1649402"/>
            <a:ext cx="15268" cy="2631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517994" y="3327834"/>
            <a:ext cx="226376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4: if j2 &gt; k1*10 </a:t>
            </a:r>
            <a:r>
              <a:rPr lang="en-US" sz="1800" dirty="0" err="1"/>
              <a:t>goto</a:t>
            </a:r>
            <a:r>
              <a:rPr lang="en-US" sz="1800" dirty="0"/>
              <a:t> 5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274079" y="4623978"/>
            <a:ext cx="53091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exit</a:t>
            </a:r>
            <a:endParaRPr lang="en-US" sz="2100" dirty="0"/>
          </a:p>
        </p:txBody>
      </p: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 bwMode="auto">
          <a:xfrm flipH="1">
            <a:off x="2921255" y="3112890"/>
            <a:ext cx="1529878" cy="3769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cxnSpLocks/>
            <a:stCxn id="10" idx="2"/>
          </p:cNvCxnSpPr>
          <p:nvPr/>
        </p:nvCxnSpPr>
        <p:spPr bwMode="auto">
          <a:xfrm>
            <a:off x="4451133" y="3112890"/>
            <a:ext cx="1088404" cy="2149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7" idx="2"/>
            <a:endCxn id="12" idx="0"/>
          </p:cNvCxnSpPr>
          <p:nvPr/>
        </p:nvCxnSpPr>
        <p:spPr bwMode="auto">
          <a:xfrm flipH="1">
            <a:off x="4741544" y="3697166"/>
            <a:ext cx="908331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7" idx="2"/>
          </p:cNvCxnSpPr>
          <p:nvPr/>
        </p:nvCxnSpPr>
        <p:spPr bwMode="auto">
          <a:xfrm>
            <a:off x="5649875" y="3697166"/>
            <a:ext cx="758329" cy="2247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9" idx="0"/>
          </p:cNvCxnSpPr>
          <p:nvPr/>
        </p:nvCxnSpPr>
        <p:spPr bwMode="auto">
          <a:xfrm>
            <a:off x="4741544" y="4345238"/>
            <a:ext cx="797993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9" idx="0"/>
          </p:cNvCxnSpPr>
          <p:nvPr/>
        </p:nvCxnSpPr>
        <p:spPr bwMode="auto">
          <a:xfrm flipH="1">
            <a:off x="5539537" y="4345238"/>
            <a:ext cx="1108132" cy="278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urved Connector 32"/>
          <p:cNvCxnSpPr>
            <a:stCxn id="11" idx="2"/>
            <a:endCxn id="10" idx="0"/>
          </p:cNvCxnSpPr>
          <p:nvPr/>
        </p:nvCxnSpPr>
        <p:spPr bwMode="auto">
          <a:xfrm rot="5400000" flipH="1" flipV="1">
            <a:off x="2551300" y="2282516"/>
            <a:ext cx="2269788" cy="1529878"/>
          </a:xfrm>
          <a:prstGeom prst="curvedConnector5">
            <a:avLst>
              <a:gd name="adj1" fmla="val -10071"/>
              <a:gd name="adj2" fmla="val -88390"/>
              <a:gd name="adj3" fmla="val 11007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2FDB-F864-E842-91C2-6712A2A8780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2" name="Rectangular Callout 21">
            <a:extLst>
              <a:ext uri="{FF2B5EF4-FFF2-40B4-BE49-F238E27FC236}">
                <a16:creationId xmlns:a16="http://schemas.microsoft.com/office/drawing/2014/main" id="{5C90C86D-EE67-8444-9628-475DD89531FD}"/>
              </a:ext>
            </a:extLst>
          </p:cNvPr>
          <p:cNvSpPr/>
          <p:nvPr/>
        </p:nvSpPr>
        <p:spPr>
          <a:xfrm>
            <a:off x="5518645" y="2284798"/>
            <a:ext cx="1746193" cy="360040"/>
          </a:xfrm>
          <a:prstGeom prst="wedgeRectCallout">
            <a:avLst>
              <a:gd name="adj1" fmla="val -70537"/>
              <a:gd name="adj2" fmla="val 47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can be removed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7EAC83-C81F-994C-9FA5-0FD21FBB9691}"/>
              </a:ext>
            </a:extLst>
          </p:cNvPr>
          <p:cNvSpPr txBox="1"/>
          <p:nvPr/>
        </p:nvSpPr>
        <p:spPr>
          <a:xfrm>
            <a:off x="366766" y="638638"/>
            <a:ext cx="149880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Variable i,j in 3</a:t>
            </a:r>
          </a:p>
          <a:p>
            <a:r>
              <a:rPr lang="en-US" sz="1600" dirty="0"/>
              <a:t>DF(3) = {2}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A0A1D5-6407-2040-BCE5-5BE018F7339C}"/>
              </a:ext>
            </a:extLst>
          </p:cNvPr>
          <p:cNvSpPr txBox="1"/>
          <p:nvPr/>
        </p:nvSpPr>
        <p:spPr>
          <a:xfrm>
            <a:off x="346001" y="1410020"/>
            <a:ext cx="149880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Variable </a:t>
            </a:r>
            <a:r>
              <a:rPr lang="en-US" sz="1600" dirty="0" err="1"/>
              <a:t>i,k</a:t>
            </a:r>
            <a:r>
              <a:rPr lang="en-US" sz="1600" dirty="0"/>
              <a:t> in 2</a:t>
            </a:r>
          </a:p>
          <a:p>
            <a:r>
              <a:rPr lang="en-US" sz="1600" dirty="0"/>
              <a:t>DF(2) = {2} </a:t>
            </a:r>
          </a:p>
        </p:txBody>
      </p:sp>
    </p:spTree>
    <p:extLst>
      <p:ext uri="{BB962C8B-B14F-4D97-AF65-F5344CB8AC3E}">
        <p14:creationId xmlns:p14="http://schemas.microsoft.com/office/powerpoint/2010/main" val="8999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2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3771900" y="1200151"/>
            <a:ext cx="151515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i := 1  j := 1</a:t>
            </a:r>
          </a:p>
          <a:p>
            <a:r>
              <a:rPr lang="en-US" sz="1800" dirty="0"/>
              <a:t>    k := 0</a:t>
            </a:r>
            <a:endParaRPr lang="en-US" sz="2100" dirty="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3886200" y="2114550"/>
            <a:ext cx="132760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2: if k &lt; 100</a:t>
            </a:r>
            <a:endParaRPr lang="en-US" sz="210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3200400" y="280035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3: if j &lt; 20</a:t>
            </a:r>
            <a:endParaRPr lang="en-US" sz="210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4529479" y="1846482"/>
            <a:ext cx="20525" cy="2680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3857625" y="2483882"/>
            <a:ext cx="692379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4857750" y="280035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4: return j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3200400" y="3486151"/>
            <a:ext cx="13716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5: j := i</a:t>
            </a:r>
          </a:p>
          <a:p>
            <a:r>
              <a:rPr lang="en-US" sz="1800"/>
              <a:t>    k := k+1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4857750" y="3486151"/>
            <a:ext cx="13716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k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  <a:endParaRPr lang="en-US" sz="2100" dirty="0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4057650" y="4343400"/>
            <a:ext cx="1143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7:</a:t>
            </a:r>
            <a:endParaRPr lang="en-US" sz="210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4550004" y="2483882"/>
            <a:ext cx="936396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3" name="AutoShape 15"/>
          <p:cNvCxnSpPr>
            <a:cxnSpLocks noChangeShapeType="1"/>
            <a:stCxn id="222214" idx="2"/>
            <a:endCxn id="222219" idx="0"/>
          </p:cNvCxnSpPr>
          <p:nvPr/>
        </p:nvCxnSpPr>
        <p:spPr bwMode="auto">
          <a:xfrm>
            <a:off x="3857625" y="3169682"/>
            <a:ext cx="2857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4" name="AutoShape 16"/>
          <p:cNvCxnSpPr>
            <a:cxnSpLocks noChangeShapeType="1"/>
            <a:stCxn id="222214" idx="2"/>
            <a:endCxn id="222220" idx="0"/>
          </p:cNvCxnSpPr>
          <p:nvPr/>
        </p:nvCxnSpPr>
        <p:spPr bwMode="auto">
          <a:xfrm>
            <a:off x="3857625" y="3169682"/>
            <a:ext cx="16859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5" name="AutoShape 17"/>
          <p:cNvCxnSpPr>
            <a:cxnSpLocks noChangeShapeType="1"/>
            <a:stCxn id="222219" idx="2"/>
            <a:endCxn id="222221" idx="0"/>
          </p:cNvCxnSpPr>
          <p:nvPr/>
        </p:nvCxnSpPr>
        <p:spPr bwMode="auto">
          <a:xfrm>
            <a:off x="3886200" y="4132482"/>
            <a:ext cx="74295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6" name="AutoShape 18"/>
          <p:cNvCxnSpPr>
            <a:cxnSpLocks noChangeShapeType="1"/>
            <a:stCxn id="222220" idx="2"/>
            <a:endCxn id="222221" idx="0"/>
          </p:cNvCxnSpPr>
          <p:nvPr/>
        </p:nvCxnSpPr>
        <p:spPr bwMode="auto">
          <a:xfrm flipH="1">
            <a:off x="4629150" y="4132482"/>
            <a:ext cx="91440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21" idx="2"/>
            <a:endCxn id="222213" idx="0"/>
          </p:cNvCxnSpPr>
          <p:nvPr/>
        </p:nvCxnSpPr>
        <p:spPr bwMode="auto">
          <a:xfrm rot="5400000" flipH="1">
            <a:off x="3290486" y="3374068"/>
            <a:ext cx="2598182" cy="79146"/>
          </a:xfrm>
          <a:prstGeom prst="curvedConnector5">
            <a:avLst>
              <a:gd name="adj1" fmla="val -8798"/>
              <a:gd name="adj2" fmla="val 2192304"/>
              <a:gd name="adj3" fmla="val 1087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040116" y="1388745"/>
            <a:ext cx="1410964" cy="3139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 err="1"/>
              <a:t>i</a:t>
            </a:r>
            <a:r>
              <a:rPr lang="en-US" sz="1800" dirty="0"/>
              <a:t>:=1</a:t>
            </a:r>
          </a:p>
          <a:p>
            <a:r>
              <a:rPr lang="en-US" sz="1800" dirty="0" err="1"/>
              <a:t>j</a:t>
            </a:r>
            <a:r>
              <a:rPr lang="en-US" sz="1800" dirty="0"/>
              <a:t>:=1</a:t>
            </a:r>
          </a:p>
          <a:p>
            <a:r>
              <a:rPr lang="en-US" sz="1800" dirty="0" err="1"/>
              <a:t>k</a:t>
            </a:r>
            <a:r>
              <a:rPr lang="en-US" sz="1800" dirty="0"/>
              <a:t>:=0</a:t>
            </a:r>
          </a:p>
          <a:p>
            <a:r>
              <a:rPr lang="en-US" sz="1800" dirty="0"/>
              <a:t>while </a:t>
            </a:r>
            <a:r>
              <a:rPr lang="en-US" sz="1800" dirty="0" err="1"/>
              <a:t>k</a:t>
            </a:r>
            <a:r>
              <a:rPr lang="en-US" sz="1800" dirty="0"/>
              <a:t>&lt;100:</a:t>
            </a:r>
          </a:p>
          <a:p>
            <a:r>
              <a:rPr lang="en-US" sz="1800" dirty="0"/>
              <a:t>    if </a:t>
            </a:r>
            <a:r>
              <a:rPr lang="en-US" sz="1800" dirty="0" err="1"/>
              <a:t>j</a:t>
            </a:r>
            <a:r>
              <a:rPr lang="en-US" sz="1800" dirty="0"/>
              <a:t> &lt; 20: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j</a:t>
            </a:r>
            <a:r>
              <a:rPr lang="en-US" sz="1800" dirty="0"/>
              <a:t>:=</a:t>
            </a:r>
            <a:r>
              <a:rPr lang="en-US" sz="1800" dirty="0" err="1"/>
              <a:t>i</a:t>
            </a:r>
            <a:endParaRPr lang="en-US" sz="1800" dirty="0"/>
          </a:p>
          <a:p>
            <a:r>
              <a:rPr lang="en-US" sz="1800" dirty="0"/>
              <a:t>        </a:t>
            </a:r>
            <a:r>
              <a:rPr lang="en-US" sz="1800" dirty="0" err="1"/>
              <a:t>k</a:t>
            </a:r>
            <a:r>
              <a:rPr lang="en-US" sz="1800" dirty="0"/>
              <a:t>:=k+1</a:t>
            </a:r>
          </a:p>
          <a:p>
            <a:r>
              <a:rPr lang="en-US" sz="1800" dirty="0"/>
              <a:t>    else: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j</a:t>
            </a:r>
            <a:r>
              <a:rPr lang="en-US" sz="1800" dirty="0"/>
              <a:t>:=</a:t>
            </a:r>
            <a:r>
              <a:rPr lang="en-US" sz="1800" dirty="0" err="1"/>
              <a:t>k</a:t>
            </a:r>
            <a:endParaRPr lang="en-US" sz="1800" dirty="0"/>
          </a:p>
          <a:p>
            <a:r>
              <a:rPr lang="en-US" sz="1800" dirty="0"/>
              <a:t>        </a:t>
            </a:r>
            <a:r>
              <a:rPr lang="en-US" sz="1800" dirty="0" err="1"/>
              <a:t>k</a:t>
            </a:r>
            <a:r>
              <a:rPr lang="en-US" sz="1800" dirty="0"/>
              <a:t>:=k+1</a:t>
            </a:r>
          </a:p>
          <a:p>
            <a:r>
              <a:rPr lang="en-US" sz="1800" dirty="0"/>
              <a:t>return </a:t>
            </a:r>
            <a:r>
              <a:rPr lang="en-US" sz="1800" dirty="0" err="1"/>
              <a:t>j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1223994" y="101941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Program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72150" y="131445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Flow Graph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2499972" y="1324297"/>
            <a:ext cx="151515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1: i := 1  j := 1</a:t>
            </a:r>
          </a:p>
          <a:p>
            <a:r>
              <a:rPr lang="en-US" sz="1800"/>
              <a:t>    k := 0</a:t>
            </a:r>
            <a:endParaRPr lang="en-US" sz="210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614272" y="2238696"/>
            <a:ext cx="132760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2: if k &lt; 100</a:t>
            </a:r>
            <a:endParaRPr lang="en-US" sz="210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1928472" y="2924496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3: if j &lt; 20</a:t>
            </a:r>
            <a:endParaRPr lang="en-US" sz="210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3257551" y="1970628"/>
            <a:ext cx="20525" cy="2680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2585697" y="2608028"/>
            <a:ext cx="692379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585822" y="2924496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4: return j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1928472" y="3610297"/>
            <a:ext cx="13716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5: j := i</a:t>
            </a:r>
          </a:p>
          <a:p>
            <a:r>
              <a:rPr lang="en-US" sz="1800"/>
              <a:t>    k := k+1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3585822" y="3610297"/>
            <a:ext cx="13716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k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  <a:endParaRPr lang="en-US" sz="2100" dirty="0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2785722" y="4467546"/>
            <a:ext cx="1143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7:</a:t>
            </a:r>
            <a:endParaRPr lang="en-US" sz="210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3278076" y="2608028"/>
            <a:ext cx="936396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3" name="AutoShape 15"/>
          <p:cNvCxnSpPr>
            <a:cxnSpLocks noChangeShapeType="1"/>
            <a:stCxn id="222214" idx="2"/>
            <a:endCxn id="222219" idx="0"/>
          </p:cNvCxnSpPr>
          <p:nvPr/>
        </p:nvCxnSpPr>
        <p:spPr bwMode="auto">
          <a:xfrm>
            <a:off x="2585697" y="3293828"/>
            <a:ext cx="2857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4" name="AutoShape 16"/>
          <p:cNvCxnSpPr>
            <a:cxnSpLocks noChangeShapeType="1"/>
            <a:stCxn id="222214" idx="2"/>
            <a:endCxn id="222220" idx="0"/>
          </p:cNvCxnSpPr>
          <p:nvPr/>
        </p:nvCxnSpPr>
        <p:spPr bwMode="auto">
          <a:xfrm>
            <a:off x="2585697" y="3293828"/>
            <a:ext cx="16859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5" name="AutoShape 17"/>
          <p:cNvCxnSpPr>
            <a:cxnSpLocks noChangeShapeType="1"/>
            <a:stCxn id="222219" idx="2"/>
            <a:endCxn id="222221" idx="0"/>
          </p:cNvCxnSpPr>
          <p:nvPr/>
        </p:nvCxnSpPr>
        <p:spPr bwMode="auto">
          <a:xfrm>
            <a:off x="2614272" y="4256628"/>
            <a:ext cx="74295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6" name="AutoShape 18"/>
          <p:cNvCxnSpPr>
            <a:cxnSpLocks noChangeShapeType="1"/>
            <a:stCxn id="222220" idx="2"/>
            <a:endCxn id="222221" idx="0"/>
          </p:cNvCxnSpPr>
          <p:nvPr/>
        </p:nvCxnSpPr>
        <p:spPr bwMode="auto">
          <a:xfrm flipH="1">
            <a:off x="3357222" y="4256628"/>
            <a:ext cx="91440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21" idx="2"/>
            <a:endCxn id="222213" idx="0"/>
          </p:cNvCxnSpPr>
          <p:nvPr/>
        </p:nvCxnSpPr>
        <p:spPr bwMode="auto">
          <a:xfrm rot="5400000" flipH="1">
            <a:off x="2018558" y="3498214"/>
            <a:ext cx="2598182" cy="79146"/>
          </a:xfrm>
          <a:prstGeom prst="curvedConnector5">
            <a:avLst>
              <a:gd name="adj1" fmla="val -8798"/>
              <a:gd name="adj2" fmla="val 2323321"/>
              <a:gd name="adj3" fmla="val 1087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259521" y="103271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Flow 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86450" y="1600200"/>
            <a:ext cx="2148345" cy="20313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D(1) = {2,3,4,5,6,7}</a:t>
            </a:r>
          </a:p>
          <a:p>
            <a:pPr>
              <a:buFont typeface="Arial"/>
              <a:buChar char="•"/>
            </a:pPr>
            <a:r>
              <a:rPr lang="en-US" sz="1800" dirty="0"/>
              <a:t>D(2) = {3,4,5,6,7}</a:t>
            </a:r>
          </a:p>
          <a:p>
            <a:pPr>
              <a:buFont typeface="Arial"/>
              <a:buChar char="•"/>
            </a:pPr>
            <a:r>
              <a:rPr lang="en-US" sz="1800" dirty="0"/>
              <a:t>D(3) = {5,6,7}</a:t>
            </a:r>
          </a:p>
          <a:p>
            <a:pPr>
              <a:buFont typeface="Arial"/>
              <a:buChar char="•"/>
            </a:pPr>
            <a:r>
              <a:rPr lang="en-US" sz="1800" dirty="0"/>
              <a:t>D(4)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D(5)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D(6)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D(7)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55993" y="1195238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4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2448070" y="1355598"/>
            <a:ext cx="151515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1: i := 1  j := 1</a:t>
            </a:r>
          </a:p>
          <a:p>
            <a:r>
              <a:rPr lang="en-US" sz="1800"/>
              <a:t>    k := 0</a:t>
            </a:r>
            <a:endParaRPr lang="en-US" sz="210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562370" y="2269997"/>
            <a:ext cx="132760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2: if k &lt; 100</a:t>
            </a:r>
            <a:endParaRPr lang="en-US" sz="210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1876570" y="2955797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3: if j &lt; 20</a:t>
            </a:r>
            <a:endParaRPr lang="en-US" sz="210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3205649" y="2001929"/>
            <a:ext cx="20525" cy="2680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2533795" y="2639329"/>
            <a:ext cx="692379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533920" y="2955797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4: return j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1876570" y="3641598"/>
            <a:ext cx="13716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5: j := i</a:t>
            </a:r>
          </a:p>
          <a:p>
            <a:r>
              <a:rPr lang="en-US" sz="1800"/>
              <a:t>    k := k+1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3533920" y="3641598"/>
            <a:ext cx="13716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k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  <a:endParaRPr lang="en-US" sz="2100" dirty="0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2733820" y="4498847"/>
            <a:ext cx="1143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7:</a:t>
            </a:r>
            <a:endParaRPr lang="en-US" sz="210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3226174" y="2639329"/>
            <a:ext cx="936396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3" name="AutoShape 15"/>
          <p:cNvCxnSpPr>
            <a:cxnSpLocks noChangeShapeType="1"/>
            <a:stCxn id="222214" idx="2"/>
            <a:endCxn id="222219" idx="0"/>
          </p:cNvCxnSpPr>
          <p:nvPr/>
        </p:nvCxnSpPr>
        <p:spPr bwMode="auto">
          <a:xfrm>
            <a:off x="2533795" y="3325129"/>
            <a:ext cx="2857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4" name="AutoShape 16"/>
          <p:cNvCxnSpPr>
            <a:cxnSpLocks noChangeShapeType="1"/>
            <a:stCxn id="222214" idx="2"/>
            <a:endCxn id="222220" idx="0"/>
          </p:cNvCxnSpPr>
          <p:nvPr/>
        </p:nvCxnSpPr>
        <p:spPr bwMode="auto">
          <a:xfrm>
            <a:off x="2533795" y="3325129"/>
            <a:ext cx="16859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5" name="AutoShape 17"/>
          <p:cNvCxnSpPr>
            <a:cxnSpLocks noChangeShapeType="1"/>
            <a:stCxn id="222219" idx="2"/>
            <a:endCxn id="222221" idx="0"/>
          </p:cNvCxnSpPr>
          <p:nvPr/>
        </p:nvCxnSpPr>
        <p:spPr bwMode="auto">
          <a:xfrm>
            <a:off x="2562370" y="4287929"/>
            <a:ext cx="74295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6" name="AutoShape 18"/>
          <p:cNvCxnSpPr>
            <a:cxnSpLocks noChangeShapeType="1"/>
            <a:stCxn id="222220" idx="2"/>
            <a:endCxn id="222221" idx="0"/>
          </p:cNvCxnSpPr>
          <p:nvPr/>
        </p:nvCxnSpPr>
        <p:spPr bwMode="auto">
          <a:xfrm flipH="1">
            <a:off x="3305320" y="4287929"/>
            <a:ext cx="91440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21" idx="2"/>
            <a:endCxn id="222213" idx="0"/>
          </p:cNvCxnSpPr>
          <p:nvPr/>
        </p:nvCxnSpPr>
        <p:spPr bwMode="auto">
          <a:xfrm rot="5400000" flipH="1">
            <a:off x="1966656" y="3529515"/>
            <a:ext cx="2598182" cy="79146"/>
          </a:xfrm>
          <a:prstGeom prst="curvedConnector5">
            <a:avLst>
              <a:gd name="adj1" fmla="val -8798"/>
              <a:gd name="adj2" fmla="val 2180394"/>
              <a:gd name="adj3" fmla="val 1087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171913" y="103852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Flow 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52674" y="510234"/>
            <a:ext cx="1930337" cy="1815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600" dirty="0"/>
              <a:t>D(1) = {2,3,4,5,6,7}</a:t>
            </a:r>
          </a:p>
          <a:p>
            <a:pPr>
              <a:buFont typeface="Arial"/>
              <a:buChar char="•"/>
            </a:pPr>
            <a:r>
              <a:rPr lang="en-US" sz="1600" dirty="0"/>
              <a:t>D(2) = {3,4,5,6,7}</a:t>
            </a:r>
          </a:p>
          <a:p>
            <a:pPr>
              <a:buFont typeface="Arial"/>
              <a:buChar char="•"/>
            </a:pPr>
            <a:r>
              <a:rPr lang="en-US" sz="1600" dirty="0"/>
              <a:t>D(3) = {5,6,7}</a:t>
            </a:r>
          </a:p>
          <a:p>
            <a:pPr>
              <a:buFont typeface="Arial"/>
              <a:buChar char="•"/>
            </a:pPr>
            <a:r>
              <a:rPr lang="en-US" sz="1600" dirty="0"/>
              <a:t>D(4) = {}</a:t>
            </a:r>
          </a:p>
          <a:p>
            <a:pPr>
              <a:buFont typeface="Arial"/>
              <a:buChar char="•"/>
            </a:pPr>
            <a:r>
              <a:rPr lang="en-US" sz="1600" dirty="0"/>
              <a:t>D(5) = {}</a:t>
            </a:r>
          </a:p>
          <a:p>
            <a:pPr>
              <a:buFont typeface="Arial"/>
              <a:buChar char="•"/>
            </a:pPr>
            <a:r>
              <a:rPr lang="en-US" sz="1600" dirty="0"/>
              <a:t>D(6) = {}</a:t>
            </a:r>
          </a:p>
          <a:p>
            <a:pPr>
              <a:buFont typeface="Arial"/>
              <a:buChar char="•"/>
            </a:pPr>
            <a:r>
              <a:rPr lang="en-US" sz="1600" dirty="0"/>
              <a:t>D(7)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71241" y="153652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Relations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33749" y="2490600"/>
            <a:ext cx="165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Dominator Tree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19549" y="2835175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1: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76649" y="3921025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3: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19599" y="3921025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4: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19449" y="4549675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5: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76649" y="4549675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6: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19549" y="3406675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2: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33849" y="4549675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7:</a:t>
            </a:r>
          </a:p>
        </p:txBody>
      </p:sp>
      <p:cxnSp>
        <p:nvCxnSpPr>
          <p:cNvPr id="36" name="Straight Connector 35"/>
          <p:cNvCxnSpPr>
            <a:stCxn id="28" idx="2"/>
            <a:endCxn id="33" idx="0"/>
          </p:cNvCxnSpPr>
          <p:nvPr/>
        </p:nvCxnSpPr>
        <p:spPr bwMode="auto">
          <a:xfrm>
            <a:off x="6701650" y="3204507"/>
            <a:ext cx="0" cy="20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33" idx="2"/>
            <a:endCxn id="29" idx="0"/>
          </p:cNvCxnSpPr>
          <p:nvPr/>
        </p:nvCxnSpPr>
        <p:spPr bwMode="auto">
          <a:xfrm flipH="1">
            <a:off x="6358750" y="3776007"/>
            <a:ext cx="342900" cy="145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33" idx="2"/>
            <a:endCxn id="30" idx="0"/>
          </p:cNvCxnSpPr>
          <p:nvPr/>
        </p:nvCxnSpPr>
        <p:spPr bwMode="auto">
          <a:xfrm>
            <a:off x="6701650" y="3776007"/>
            <a:ext cx="400050" cy="145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9" idx="2"/>
            <a:endCxn id="31" idx="0"/>
          </p:cNvCxnSpPr>
          <p:nvPr/>
        </p:nvCxnSpPr>
        <p:spPr bwMode="auto">
          <a:xfrm flipH="1">
            <a:off x="5901550" y="4290357"/>
            <a:ext cx="457200" cy="2593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29" idx="2"/>
            <a:endCxn id="32" idx="0"/>
          </p:cNvCxnSpPr>
          <p:nvPr/>
        </p:nvCxnSpPr>
        <p:spPr bwMode="auto">
          <a:xfrm>
            <a:off x="6358750" y="4290357"/>
            <a:ext cx="0" cy="2593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29" idx="2"/>
            <a:endCxn id="34" idx="0"/>
          </p:cNvCxnSpPr>
          <p:nvPr/>
        </p:nvCxnSpPr>
        <p:spPr bwMode="auto">
          <a:xfrm>
            <a:off x="6358750" y="4290357"/>
            <a:ext cx="457200" cy="2593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5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2457450" y="1485901"/>
            <a:ext cx="151515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1: i := 1  j := 1</a:t>
            </a:r>
          </a:p>
          <a:p>
            <a:r>
              <a:rPr lang="en-US" sz="1800"/>
              <a:t>    k := 0</a:t>
            </a:r>
            <a:endParaRPr lang="en-US" sz="210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571750" y="2400300"/>
            <a:ext cx="132760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2: if k &lt; 100</a:t>
            </a:r>
            <a:endParaRPr lang="en-US" sz="210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1885950" y="30861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3: if j &lt; 20</a:t>
            </a:r>
            <a:endParaRPr lang="en-US" sz="210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3215029" y="2132232"/>
            <a:ext cx="20525" cy="2680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2543175" y="2769632"/>
            <a:ext cx="692379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543300" y="30861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4: return j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1885950" y="3771901"/>
            <a:ext cx="13716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5: j := i</a:t>
            </a:r>
          </a:p>
          <a:p>
            <a:r>
              <a:rPr lang="en-US" sz="1800"/>
              <a:t>    k := k+1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3543300" y="3771901"/>
            <a:ext cx="13716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k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  <a:endParaRPr lang="en-US" sz="2100" dirty="0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2743200" y="4629150"/>
            <a:ext cx="1143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7:</a:t>
            </a:r>
            <a:endParaRPr lang="en-US" sz="210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3235554" y="2769632"/>
            <a:ext cx="936396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3" name="AutoShape 15"/>
          <p:cNvCxnSpPr>
            <a:cxnSpLocks noChangeShapeType="1"/>
            <a:stCxn id="222214" idx="2"/>
            <a:endCxn id="222219" idx="0"/>
          </p:cNvCxnSpPr>
          <p:nvPr/>
        </p:nvCxnSpPr>
        <p:spPr bwMode="auto">
          <a:xfrm>
            <a:off x="2543175" y="3455432"/>
            <a:ext cx="2857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4" name="AutoShape 16"/>
          <p:cNvCxnSpPr>
            <a:cxnSpLocks noChangeShapeType="1"/>
            <a:stCxn id="222214" idx="2"/>
            <a:endCxn id="222220" idx="0"/>
          </p:cNvCxnSpPr>
          <p:nvPr/>
        </p:nvCxnSpPr>
        <p:spPr bwMode="auto">
          <a:xfrm>
            <a:off x="2543175" y="3455432"/>
            <a:ext cx="16859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5" name="AutoShape 17"/>
          <p:cNvCxnSpPr>
            <a:cxnSpLocks noChangeShapeType="1"/>
            <a:stCxn id="222219" idx="2"/>
            <a:endCxn id="222221" idx="0"/>
          </p:cNvCxnSpPr>
          <p:nvPr/>
        </p:nvCxnSpPr>
        <p:spPr bwMode="auto">
          <a:xfrm>
            <a:off x="2571750" y="4418232"/>
            <a:ext cx="74295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6" name="AutoShape 18"/>
          <p:cNvCxnSpPr>
            <a:cxnSpLocks noChangeShapeType="1"/>
            <a:stCxn id="222220" idx="2"/>
            <a:endCxn id="222221" idx="0"/>
          </p:cNvCxnSpPr>
          <p:nvPr/>
        </p:nvCxnSpPr>
        <p:spPr bwMode="auto">
          <a:xfrm flipH="1">
            <a:off x="3314700" y="4418232"/>
            <a:ext cx="914400" cy="2109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21" idx="2"/>
            <a:endCxn id="222213" idx="0"/>
          </p:cNvCxnSpPr>
          <p:nvPr/>
        </p:nvCxnSpPr>
        <p:spPr bwMode="auto">
          <a:xfrm rot="5400000" flipH="1">
            <a:off x="1976036" y="3659818"/>
            <a:ext cx="2598182" cy="79146"/>
          </a:xfrm>
          <a:prstGeom prst="curvedConnector5">
            <a:avLst>
              <a:gd name="adj1" fmla="val -8798"/>
              <a:gd name="adj2" fmla="val 2192304"/>
              <a:gd name="adj3" fmla="val 1087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147301" y="108335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Flow 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29301" y="604391"/>
            <a:ext cx="1930337" cy="1815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600" dirty="0"/>
              <a:t>D(1) = {2,3,4,5,6,7}</a:t>
            </a:r>
          </a:p>
          <a:p>
            <a:pPr>
              <a:buFont typeface="Arial"/>
              <a:buChar char="•"/>
            </a:pPr>
            <a:r>
              <a:rPr lang="en-US" sz="1600" dirty="0"/>
              <a:t>D(2) = {3,4,5,6,7}</a:t>
            </a:r>
          </a:p>
          <a:p>
            <a:pPr>
              <a:buFont typeface="Arial"/>
              <a:buChar char="•"/>
            </a:pPr>
            <a:r>
              <a:rPr lang="en-US" sz="1600" dirty="0"/>
              <a:t>D(3) = {5,6,7}</a:t>
            </a:r>
          </a:p>
          <a:p>
            <a:pPr>
              <a:buFont typeface="Arial"/>
              <a:buChar char="•"/>
            </a:pPr>
            <a:r>
              <a:rPr lang="en-US" sz="1600" dirty="0"/>
              <a:t>D(4) = {}</a:t>
            </a:r>
          </a:p>
          <a:p>
            <a:pPr>
              <a:buFont typeface="Arial"/>
              <a:buChar char="•"/>
            </a:pPr>
            <a:r>
              <a:rPr lang="en-US" sz="1600" dirty="0"/>
              <a:t>D(5) = {}</a:t>
            </a:r>
          </a:p>
          <a:p>
            <a:pPr>
              <a:buFont typeface="Arial"/>
              <a:buChar char="•"/>
            </a:pPr>
            <a:r>
              <a:rPr lang="en-US" sz="1600" dirty="0"/>
              <a:t>D(6) = {}</a:t>
            </a:r>
          </a:p>
          <a:p>
            <a:pPr>
              <a:buFont typeface="Arial"/>
              <a:buChar char="•"/>
            </a:pPr>
            <a:r>
              <a:rPr lang="en-US" sz="1600" dirty="0"/>
              <a:t>D(7)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7917" y="218003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Relations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65940" y="2906634"/>
            <a:ext cx="1410964" cy="20313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DF(1)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DF(2) = {2}</a:t>
            </a:r>
          </a:p>
          <a:p>
            <a:pPr>
              <a:buFont typeface="Arial"/>
              <a:buChar char="•"/>
            </a:pPr>
            <a:r>
              <a:rPr lang="en-US" sz="1800" dirty="0"/>
              <a:t>DF(3) = {2}</a:t>
            </a:r>
          </a:p>
          <a:p>
            <a:pPr>
              <a:buFont typeface="Arial"/>
              <a:buChar char="•"/>
            </a:pPr>
            <a:r>
              <a:rPr lang="en-US" sz="1800" dirty="0"/>
              <a:t>DF(4)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DF(5) = {7}</a:t>
            </a:r>
          </a:p>
          <a:p>
            <a:pPr>
              <a:buFont typeface="Arial"/>
              <a:buChar char="•"/>
            </a:pPr>
            <a:r>
              <a:rPr lang="en-US" sz="1800" dirty="0"/>
              <a:t>DF(6) = {7}</a:t>
            </a:r>
          </a:p>
          <a:p>
            <a:pPr>
              <a:buFont typeface="Arial"/>
              <a:buChar char="•"/>
            </a:pPr>
            <a:r>
              <a:rPr lang="en-US" sz="1800" dirty="0"/>
              <a:t>DF(7) = {2}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09077" y="2534886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Dominance Frontier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6</a:t>
            </a:fld>
            <a:endParaRPr 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2057400" y="1314451"/>
            <a:ext cx="151515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</a:t>
            </a:r>
            <a:r>
              <a:rPr lang="en-US" sz="1800" dirty="0" err="1"/>
              <a:t>i</a:t>
            </a:r>
            <a:r>
              <a:rPr lang="en-US" sz="1800" dirty="0"/>
              <a:t> := 1  </a:t>
            </a:r>
            <a:r>
              <a:rPr lang="en-US" sz="1800" dirty="0" err="1"/>
              <a:t>j</a:t>
            </a:r>
            <a:r>
              <a:rPr lang="en-US" sz="1800" dirty="0"/>
              <a:t> := 1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0</a:t>
            </a:r>
            <a:endParaRPr lang="en-US" sz="21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25730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</a:t>
            </a:r>
          </a:p>
          <a:p>
            <a:endParaRPr lang="en-US" sz="1800" dirty="0">
              <a:sym typeface="Symbol" charset="2"/>
            </a:endParaRPr>
          </a:p>
          <a:p>
            <a:r>
              <a:rPr lang="en-US" sz="1800" dirty="0">
                <a:sym typeface="Symbol" charset="2"/>
              </a:rPr>
              <a:t>   </a:t>
            </a:r>
            <a:r>
              <a:rPr lang="en-US" sz="1800" dirty="0"/>
              <a:t> if k2 &lt; 100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000500" y="26289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if </a:t>
            </a:r>
            <a:r>
              <a:rPr lang="en-US" sz="1800" dirty="0" err="1"/>
              <a:t>j</a:t>
            </a:r>
            <a:r>
              <a:rPr lang="en-US" sz="1800" dirty="0"/>
              <a:t> &lt; 20</a:t>
            </a:r>
            <a:endParaRPr lang="en-US" sz="2100" dirty="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572558" y="1637617"/>
            <a:ext cx="999442" cy="813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flipH="1">
            <a:off x="4657725" y="2180630"/>
            <a:ext cx="828675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5657850" y="26289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4: return </a:t>
            </a:r>
            <a:r>
              <a:rPr lang="en-US" sz="1800" dirty="0" err="1"/>
              <a:t>j</a:t>
            </a:r>
            <a:endParaRPr lang="en-US" sz="1800" dirty="0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4000500" y="3314701"/>
            <a:ext cx="14859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5: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i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5657850" y="3314701"/>
            <a:ext cx="14287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k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  <a:endParaRPr lang="en-US" sz="21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857750" y="4171951"/>
            <a:ext cx="18859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7: </a:t>
            </a:r>
          </a:p>
          <a:p>
            <a:endParaRPr lang="en-US" sz="1800" dirty="0"/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>
            <a:off x="5486400" y="2180630"/>
            <a:ext cx="800100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57725" y="2998232"/>
            <a:ext cx="857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57725" y="2998232"/>
            <a:ext cx="1714500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>
            <a:off x="4743450" y="3961032"/>
            <a:ext cx="1057275" cy="210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flipH="1">
            <a:off x="5800725" y="3961032"/>
            <a:ext cx="571500" cy="210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863072" y="2880629"/>
            <a:ext cx="3560982" cy="314325"/>
          </a:xfrm>
          <a:prstGeom prst="curvedConnector5">
            <a:avLst>
              <a:gd name="adj1" fmla="val -6420"/>
              <a:gd name="adj2" fmla="val -661013"/>
              <a:gd name="adj3" fmla="val 10642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724912" y="2631331"/>
            <a:ext cx="150393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Variable </a:t>
            </a:r>
            <a:r>
              <a:rPr lang="en-US" sz="1800" dirty="0" err="1"/>
              <a:t>j</a:t>
            </a:r>
            <a:r>
              <a:rPr lang="en-US" sz="1800" dirty="0"/>
              <a:t> in 5</a:t>
            </a:r>
          </a:p>
          <a:p>
            <a:r>
              <a:rPr lang="en-US" sz="1800" dirty="0"/>
              <a:t>DF(5) = { 7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7</a:t>
            </a:fld>
            <a:endParaRPr 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2057400" y="1314451"/>
            <a:ext cx="151515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</a:t>
            </a:r>
            <a:r>
              <a:rPr lang="en-US" sz="1800" dirty="0" err="1"/>
              <a:t>i</a:t>
            </a:r>
            <a:r>
              <a:rPr lang="en-US" sz="1800" dirty="0"/>
              <a:t> := 1  </a:t>
            </a:r>
            <a:r>
              <a:rPr lang="en-US" sz="1800" dirty="0" err="1"/>
              <a:t>j</a:t>
            </a:r>
            <a:r>
              <a:rPr lang="en-US" sz="1800" dirty="0"/>
              <a:t> := 1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0</a:t>
            </a:r>
            <a:endParaRPr lang="en-US" sz="21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25730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</a:t>
            </a:r>
          </a:p>
          <a:p>
            <a:endParaRPr lang="en-US" sz="1800" dirty="0">
              <a:sym typeface="Symbol" charset="2"/>
            </a:endParaRPr>
          </a:p>
          <a:p>
            <a:r>
              <a:rPr lang="en-US" sz="1800" dirty="0">
                <a:sym typeface="Symbol" charset="2"/>
              </a:rPr>
              <a:t>   </a:t>
            </a:r>
            <a:r>
              <a:rPr lang="en-US" sz="1800" dirty="0"/>
              <a:t> </a:t>
            </a:r>
            <a:r>
              <a:rPr lang="en-US" sz="1800"/>
              <a:t>if k </a:t>
            </a:r>
            <a:r>
              <a:rPr lang="en-US" sz="1800" dirty="0"/>
              <a:t>&lt; 100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000500" y="26289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if </a:t>
            </a:r>
            <a:r>
              <a:rPr lang="en-US" sz="1800" dirty="0" err="1"/>
              <a:t>j</a:t>
            </a:r>
            <a:r>
              <a:rPr lang="en-US" sz="1800" dirty="0"/>
              <a:t> &lt; 20</a:t>
            </a:r>
            <a:endParaRPr lang="en-US" sz="2100" dirty="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572558" y="1637617"/>
            <a:ext cx="999442" cy="813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flipH="1">
            <a:off x="4657725" y="2180630"/>
            <a:ext cx="828675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5657850" y="26289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4: return </a:t>
            </a:r>
            <a:r>
              <a:rPr lang="en-US" sz="1800" dirty="0" err="1"/>
              <a:t>j</a:t>
            </a:r>
            <a:endParaRPr lang="en-US" sz="1800" dirty="0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4000500" y="3314701"/>
            <a:ext cx="14859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5: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i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5657850" y="3314701"/>
            <a:ext cx="14287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k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  <a:endParaRPr lang="en-US" sz="21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857750" y="4171951"/>
            <a:ext cx="18859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7: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>
                <a:sym typeface="Symbol" charset="2"/>
              </a:rPr>
              <a:t>(j</a:t>
            </a:r>
            <a:r>
              <a:rPr lang="en-US" sz="1800" dirty="0">
                <a:sym typeface="Symbol" charset="2"/>
              </a:rPr>
              <a:t>, </a:t>
            </a:r>
            <a:r>
              <a:rPr lang="en-US" sz="1800" dirty="0" err="1">
                <a:sym typeface="Symbol" charset="2"/>
              </a:rPr>
              <a:t>j</a:t>
            </a:r>
            <a:r>
              <a:rPr lang="en-US" sz="1800" dirty="0">
                <a:sym typeface="Symbol" charset="2"/>
              </a:rPr>
              <a:t>)</a:t>
            </a:r>
            <a:r>
              <a:rPr lang="en-US" sz="1800" dirty="0"/>
              <a:t> </a:t>
            </a:r>
          </a:p>
          <a:p>
            <a:endParaRPr lang="en-US" sz="1800" dirty="0"/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>
            <a:off x="5486400" y="2180630"/>
            <a:ext cx="800100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57725" y="2998232"/>
            <a:ext cx="857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57725" y="2998232"/>
            <a:ext cx="1714500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>
            <a:off x="4743450" y="3961032"/>
            <a:ext cx="1057275" cy="210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flipH="1">
            <a:off x="5800725" y="3961032"/>
            <a:ext cx="571500" cy="210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863072" y="2880629"/>
            <a:ext cx="3560982" cy="314325"/>
          </a:xfrm>
          <a:prstGeom prst="curvedConnector5">
            <a:avLst>
              <a:gd name="adj1" fmla="val -6420"/>
              <a:gd name="adj2" fmla="val -631022"/>
              <a:gd name="adj3" fmla="val 10642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24912" y="2517032"/>
            <a:ext cx="150393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Variable </a:t>
            </a:r>
            <a:r>
              <a:rPr lang="en-US" sz="1800" dirty="0" err="1"/>
              <a:t>j</a:t>
            </a:r>
            <a:r>
              <a:rPr lang="en-US" sz="1800" dirty="0"/>
              <a:t> in 5</a:t>
            </a:r>
          </a:p>
          <a:p>
            <a:r>
              <a:rPr lang="en-US" sz="1800" dirty="0"/>
              <a:t>DF(5) = { 7 }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4912" y="3317132"/>
            <a:ext cx="150393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Variable </a:t>
            </a:r>
            <a:r>
              <a:rPr lang="en-US" sz="1800" dirty="0" err="1"/>
              <a:t>j</a:t>
            </a:r>
            <a:r>
              <a:rPr lang="en-US" sz="1800" dirty="0"/>
              <a:t> in 7</a:t>
            </a:r>
          </a:p>
          <a:p>
            <a:r>
              <a:rPr lang="en-US" sz="1800" dirty="0"/>
              <a:t>DF(7) = { 2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8</a:t>
            </a:fld>
            <a:endParaRPr 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2057400" y="1314451"/>
            <a:ext cx="151515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</a:t>
            </a:r>
            <a:r>
              <a:rPr lang="en-US" sz="1800" dirty="0" err="1"/>
              <a:t>i</a:t>
            </a:r>
            <a:r>
              <a:rPr lang="en-US" sz="1800" dirty="0"/>
              <a:t> := 1  </a:t>
            </a:r>
            <a:r>
              <a:rPr lang="en-US" sz="1800" dirty="0" err="1"/>
              <a:t>j</a:t>
            </a:r>
            <a:r>
              <a:rPr lang="en-US" sz="1800" dirty="0"/>
              <a:t> := 1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0</a:t>
            </a:r>
            <a:endParaRPr lang="en-US" sz="21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25730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>
                <a:sym typeface="Symbol" charset="2"/>
              </a:rPr>
              <a:t>(j</a:t>
            </a:r>
            <a:r>
              <a:rPr lang="en-US" sz="1800" dirty="0">
                <a:sym typeface="Symbol" charset="2"/>
              </a:rPr>
              <a:t>, </a:t>
            </a:r>
            <a:r>
              <a:rPr lang="en-US" sz="1800" dirty="0" err="1">
                <a:sym typeface="Symbol" charset="2"/>
              </a:rPr>
              <a:t>j</a:t>
            </a:r>
            <a:r>
              <a:rPr lang="en-US" sz="1800" dirty="0">
                <a:sym typeface="Symbol" charset="2"/>
              </a:rPr>
              <a:t>)</a:t>
            </a:r>
            <a:endParaRPr lang="en-US" sz="1800" dirty="0"/>
          </a:p>
          <a:p>
            <a:endParaRPr lang="en-US" sz="1800" dirty="0">
              <a:sym typeface="Symbol" charset="2"/>
            </a:endParaRPr>
          </a:p>
          <a:p>
            <a:r>
              <a:rPr lang="en-US" sz="1800" dirty="0">
                <a:sym typeface="Symbol" charset="2"/>
              </a:rPr>
              <a:t>   </a:t>
            </a:r>
            <a:r>
              <a:rPr lang="en-US" sz="1800" dirty="0"/>
              <a:t> if k2 &lt; 100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000500" y="26289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if </a:t>
            </a:r>
            <a:r>
              <a:rPr lang="en-US" sz="1800" dirty="0" err="1"/>
              <a:t>j</a:t>
            </a:r>
            <a:r>
              <a:rPr lang="en-US" sz="1800" dirty="0"/>
              <a:t> &lt; 20</a:t>
            </a:r>
            <a:endParaRPr lang="en-US" sz="2100" dirty="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572558" y="1637617"/>
            <a:ext cx="999442" cy="813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flipH="1">
            <a:off x="4657725" y="2180630"/>
            <a:ext cx="828675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5657850" y="26289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4: return </a:t>
            </a:r>
            <a:r>
              <a:rPr lang="en-US" sz="1800" dirty="0" err="1"/>
              <a:t>j</a:t>
            </a:r>
            <a:endParaRPr lang="en-US" sz="1800" dirty="0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4000500" y="3314701"/>
            <a:ext cx="14859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5: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i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5657850" y="3314701"/>
            <a:ext cx="14287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k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  <a:endParaRPr lang="en-US" sz="21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857750" y="4171951"/>
            <a:ext cx="18859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7: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>
                <a:sym typeface="Symbol" charset="2"/>
              </a:rPr>
              <a:t>(j</a:t>
            </a:r>
            <a:r>
              <a:rPr lang="en-US" sz="1800" dirty="0">
                <a:sym typeface="Symbol" charset="2"/>
              </a:rPr>
              <a:t>, </a:t>
            </a:r>
            <a:r>
              <a:rPr lang="en-US" sz="1800" dirty="0" err="1">
                <a:sym typeface="Symbol" charset="2"/>
              </a:rPr>
              <a:t>j</a:t>
            </a:r>
            <a:r>
              <a:rPr lang="en-US" sz="1800" dirty="0">
                <a:sym typeface="Symbol" charset="2"/>
              </a:rPr>
              <a:t>)</a:t>
            </a:r>
            <a:r>
              <a:rPr lang="en-US" sz="1800" dirty="0"/>
              <a:t> </a:t>
            </a:r>
          </a:p>
          <a:p>
            <a:endParaRPr lang="en-US" sz="1800" dirty="0"/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>
            <a:off x="5486400" y="2180630"/>
            <a:ext cx="800100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57725" y="2998232"/>
            <a:ext cx="857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57725" y="2998232"/>
            <a:ext cx="1714500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>
            <a:off x="4743450" y="3961032"/>
            <a:ext cx="1057275" cy="210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flipH="1">
            <a:off x="5800725" y="3961032"/>
            <a:ext cx="571500" cy="210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863072" y="2880629"/>
            <a:ext cx="3560982" cy="314325"/>
          </a:xfrm>
          <a:prstGeom prst="curvedConnector5">
            <a:avLst>
              <a:gd name="adj1" fmla="val -6420"/>
              <a:gd name="adj2" fmla="val -664012"/>
              <a:gd name="adj3" fmla="val 10642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67544" y="2427734"/>
            <a:ext cx="150393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Variable </a:t>
            </a:r>
            <a:r>
              <a:rPr lang="en-US" sz="1800" dirty="0" err="1"/>
              <a:t>j</a:t>
            </a:r>
            <a:r>
              <a:rPr lang="en-US" sz="1800" dirty="0"/>
              <a:t> in 5</a:t>
            </a:r>
          </a:p>
          <a:p>
            <a:r>
              <a:rPr lang="en-US" sz="1800" dirty="0"/>
              <a:t>DF(5) = { 7 }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7544" y="3227834"/>
            <a:ext cx="150393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Variable </a:t>
            </a:r>
            <a:r>
              <a:rPr lang="en-US" sz="1800" dirty="0" err="1"/>
              <a:t>j</a:t>
            </a:r>
            <a:r>
              <a:rPr lang="en-US" sz="1800" dirty="0"/>
              <a:t> in 7</a:t>
            </a:r>
          </a:p>
          <a:p>
            <a:r>
              <a:rPr lang="en-US" sz="1800" dirty="0"/>
              <a:t>DF(7) = { 2 }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4027934"/>
            <a:ext cx="150393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Variable </a:t>
            </a:r>
            <a:r>
              <a:rPr lang="en-US" sz="1800" dirty="0" err="1"/>
              <a:t>j</a:t>
            </a:r>
            <a:r>
              <a:rPr lang="en-US" sz="1800" dirty="0"/>
              <a:t> in 6</a:t>
            </a:r>
          </a:p>
          <a:p>
            <a:r>
              <a:rPr lang="en-US" sz="1800" dirty="0"/>
              <a:t>DF(6) = { 7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9</a:t>
            </a:fld>
            <a:endParaRPr 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2057400" y="1314451"/>
            <a:ext cx="151515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1: </a:t>
            </a:r>
            <a:r>
              <a:rPr lang="en-US" sz="1800" dirty="0" err="1"/>
              <a:t>i</a:t>
            </a:r>
            <a:r>
              <a:rPr lang="en-US" sz="1800" dirty="0"/>
              <a:t> := 1  </a:t>
            </a:r>
            <a:r>
              <a:rPr lang="en-US" sz="1800" dirty="0" err="1"/>
              <a:t>j</a:t>
            </a:r>
            <a:r>
              <a:rPr lang="en-US" sz="1800" dirty="0"/>
              <a:t> := 1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0</a:t>
            </a:r>
            <a:endParaRPr lang="en-US" sz="21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257300"/>
            <a:ext cx="18288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>
                <a:sym typeface="Symbol" charset="2"/>
              </a:rPr>
              <a:t>(j</a:t>
            </a:r>
            <a:r>
              <a:rPr lang="en-US" sz="1800" dirty="0">
                <a:sym typeface="Symbol" charset="2"/>
              </a:rPr>
              <a:t>, </a:t>
            </a:r>
            <a:r>
              <a:rPr lang="en-US" sz="1800" dirty="0" err="1">
                <a:sym typeface="Symbol" charset="2"/>
              </a:rPr>
              <a:t>j</a:t>
            </a:r>
            <a:r>
              <a:rPr lang="en-US" sz="1800" dirty="0">
                <a:sym typeface="Symbol" charset="2"/>
              </a:rPr>
              <a:t>)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</a:t>
            </a:r>
            <a:r>
              <a:rPr lang="en-US" sz="1800" dirty="0" err="1">
                <a:sym typeface="Symbol" charset="2"/>
              </a:rPr>
              <a:t>(k,k</a:t>
            </a:r>
            <a:r>
              <a:rPr lang="en-US" sz="1800" dirty="0">
                <a:sym typeface="Symbol" charset="2"/>
              </a:rPr>
              <a:t>)</a:t>
            </a:r>
          </a:p>
          <a:p>
            <a:r>
              <a:rPr lang="en-US" sz="1800" dirty="0">
                <a:sym typeface="Symbol" charset="2"/>
              </a:rPr>
              <a:t>   </a:t>
            </a:r>
            <a:r>
              <a:rPr lang="en-US" sz="1800" dirty="0"/>
              <a:t> if k2 &lt; 100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000500" y="2628900"/>
            <a:ext cx="13144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if </a:t>
            </a:r>
            <a:r>
              <a:rPr lang="en-US" sz="1800" dirty="0" err="1"/>
              <a:t>j</a:t>
            </a:r>
            <a:r>
              <a:rPr lang="en-US" sz="1800" dirty="0"/>
              <a:t> &lt; 20</a:t>
            </a:r>
            <a:endParaRPr lang="en-US" sz="2100" dirty="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572558" y="1637617"/>
            <a:ext cx="999442" cy="813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flipH="1">
            <a:off x="4657725" y="2180630"/>
            <a:ext cx="828675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5657850" y="262890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4: return </a:t>
            </a:r>
            <a:r>
              <a:rPr lang="en-US" sz="1800" dirty="0" err="1"/>
              <a:t>j</a:t>
            </a:r>
            <a:endParaRPr lang="en-US" sz="1800" dirty="0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4000500" y="3314701"/>
            <a:ext cx="14859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5: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i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5657850" y="3314701"/>
            <a:ext cx="14287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/>
              <a:t>k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k+1</a:t>
            </a:r>
            <a:endParaRPr lang="en-US" sz="21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857750" y="4171951"/>
            <a:ext cx="18859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7: </a:t>
            </a:r>
            <a:r>
              <a:rPr lang="en-US" sz="1800" dirty="0" err="1"/>
              <a:t>j</a:t>
            </a:r>
            <a:r>
              <a:rPr lang="en-US" sz="1800" dirty="0"/>
              <a:t> := </a:t>
            </a:r>
            <a:r>
              <a:rPr lang="en-US" sz="1800" dirty="0" err="1">
                <a:sym typeface="Symbol" charset="2"/>
              </a:rPr>
              <a:t>(j</a:t>
            </a:r>
            <a:r>
              <a:rPr lang="en-US" sz="1800" dirty="0">
                <a:sym typeface="Symbol" charset="2"/>
              </a:rPr>
              <a:t>, </a:t>
            </a:r>
            <a:r>
              <a:rPr lang="en-US" sz="1800" dirty="0" err="1">
                <a:sym typeface="Symbol" charset="2"/>
              </a:rPr>
              <a:t>j</a:t>
            </a:r>
            <a:r>
              <a:rPr lang="en-US" sz="1800" dirty="0">
                <a:sym typeface="Symbol" charset="2"/>
              </a:rPr>
              <a:t>)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k</a:t>
            </a:r>
            <a:r>
              <a:rPr lang="en-US" sz="1800" dirty="0"/>
              <a:t> := </a:t>
            </a:r>
            <a:r>
              <a:rPr lang="en-US" sz="1800" dirty="0" err="1">
                <a:sym typeface="Symbol" charset="2"/>
              </a:rPr>
              <a:t>(k,k</a:t>
            </a:r>
            <a:r>
              <a:rPr lang="en-US" sz="1800" dirty="0">
                <a:sym typeface="Symbol" charset="2"/>
              </a:rPr>
              <a:t>)</a:t>
            </a:r>
            <a:endParaRPr lang="en-US" sz="1800" dirty="0"/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>
            <a:off x="5486400" y="2180630"/>
            <a:ext cx="800100" cy="44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57725" y="2998232"/>
            <a:ext cx="85725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57725" y="2998232"/>
            <a:ext cx="1714500" cy="316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>
            <a:off x="4743450" y="3961032"/>
            <a:ext cx="1057275" cy="210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flipH="1">
            <a:off x="5800725" y="3961032"/>
            <a:ext cx="571500" cy="210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863072" y="2880629"/>
            <a:ext cx="3560982" cy="314325"/>
          </a:xfrm>
          <a:prstGeom prst="curvedConnector5">
            <a:avLst>
              <a:gd name="adj1" fmla="val -6420"/>
              <a:gd name="adj2" fmla="val -571041"/>
              <a:gd name="adj3" fmla="val 10642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19735" y="2490400"/>
            <a:ext cx="153766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Variable </a:t>
            </a:r>
            <a:r>
              <a:rPr lang="en-US" sz="1800" dirty="0" err="1"/>
              <a:t>k</a:t>
            </a:r>
            <a:r>
              <a:rPr lang="en-US" sz="1800" dirty="0"/>
              <a:t> in 5</a:t>
            </a:r>
          </a:p>
          <a:p>
            <a:r>
              <a:rPr lang="en-US" sz="1800" dirty="0"/>
              <a:t>DF(5) = { 7 }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9735" y="3290500"/>
            <a:ext cx="153766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Variable </a:t>
            </a:r>
            <a:r>
              <a:rPr lang="en-US" sz="1800" dirty="0" err="1"/>
              <a:t>k</a:t>
            </a:r>
            <a:r>
              <a:rPr lang="en-US" sz="1800" dirty="0"/>
              <a:t> in 7</a:t>
            </a:r>
          </a:p>
          <a:p>
            <a:r>
              <a:rPr lang="en-US" sz="1800" dirty="0"/>
              <a:t>DF(7) = { 2 }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9735" y="4090600"/>
            <a:ext cx="153766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Variable </a:t>
            </a:r>
            <a:r>
              <a:rPr lang="en-US" sz="1800" dirty="0" err="1"/>
              <a:t>k</a:t>
            </a:r>
            <a:r>
              <a:rPr lang="en-US" sz="1800" dirty="0"/>
              <a:t> in 6</a:t>
            </a:r>
          </a:p>
          <a:p>
            <a:r>
              <a:rPr lang="en-US" sz="1800" dirty="0"/>
              <a:t>DF(6) = { 7 }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4115</TotalTime>
  <Words>1825</Words>
  <Application>Microsoft Macintosh PowerPoint</Application>
  <PresentationFormat>On-screen Show (16:9)</PresentationFormat>
  <Paragraphs>358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</vt:lpstr>
      <vt:lpstr>Times New Roman</vt:lpstr>
      <vt:lpstr>1_Office Theme</vt:lpstr>
      <vt:lpstr>Static Single Assignment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Extra Slides</vt:lpstr>
      <vt:lpstr>PowerPoint Presentation</vt:lpstr>
      <vt:lpstr>PowerPoint Presentation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1166</cp:revision>
  <cp:lastPrinted>2011-11-29T07:18:27Z</cp:lastPrinted>
  <dcterms:created xsi:type="dcterms:W3CDTF">2011-11-30T17:42:58Z</dcterms:created>
  <dcterms:modified xsi:type="dcterms:W3CDTF">2020-11-16T16:43:39Z</dcterms:modified>
</cp:coreProperties>
</file>