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350" r:id="rId2"/>
    <p:sldId id="279" r:id="rId3"/>
    <p:sldId id="269" r:id="rId4"/>
    <p:sldId id="261" r:id="rId5"/>
    <p:sldId id="263" r:id="rId6"/>
    <p:sldId id="312" r:id="rId7"/>
    <p:sldId id="265" r:id="rId8"/>
    <p:sldId id="270" r:id="rId9"/>
    <p:sldId id="271" r:id="rId10"/>
    <p:sldId id="264" r:id="rId11"/>
    <p:sldId id="276" r:id="rId12"/>
    <p:sldId id="272" r:id="rId13"/>
    <p:sldId id="294" r:id="rId14"/>
    <p:sldId id="295" r:id="rId15"/>
    <p:sldId id="273" r:id="rId16"/>
    <p:sldId id="351" r:id="rId17"/>
    <p:sldId id="301" r:id="rId18"/>
    <p:sldId id="302" r:id="rId19"/>
    <p:sldId id="304" r:id="rId20"/>
    <p:sldId id="305" r:id="rId21"/>
    <p:sldId id="311" r:id="rId22"/>
    <p:sldId id="340" r:id="rId23"/>
    <p:sldId id="336" r:id="rId24"/>
    <p:sldId id="337" r:id="rId25"/>
    <p:sldId id="338" r:id="rId26"/>
    <p:sldId id="339" r:id="rId27"/>
    <p:sldId id="306" r:id="rId28"/>
    <p:sldId id="307" r:id="rId29"/>
    <p:sldId id="308" r:id="rId30"/>
    <p:sldId id="309" r:id="rId31"/>
    <p:sldId id="292" r:id="rId32"/>
    <p:sldId id="267" r:id="rId33"/>
    <p:sldId id="293" r:id="rId3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0952"/>
  </p:normalViewPr>
  <p:slideViewPr>
    <p:cSldViewPr>
      <p:cViewPr varScale="1">
        <p:scale>
          <a:sx n="143" d="100"/>
          <a:sy n="143" d="100"/>
        </p:scale>
        <p:origin x="200" y="2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B9AA4-819F-8549-A06A-E1B5D9D61F62}" type="datetimeFigureOut">
              <a:rPr lang="en-US" smtClean="0">
                <a:latin typeface="Calibri"/>
              </a:rPr>
              <a:pPr/>
              <a:t>11/16/20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4A22-EC9B-6348-9969-97C239B2C593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3627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fld id="{6B31ADDD-57C4-B84F-BC10-C03B067E13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56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F1C678-1524-8E4A-B9F3-7AF13DFF07C9}" type="slidenum">
              <a:rPr lang="en-US"/>
              <a:pPr/>
              <a:t>10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5B93CF-C348-D442-BC9C-1DDAA97436D2}" type="slidenum">
              <a:rPr lang="en-US"/>
              <a:pPr/>
              <a:t>11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6B413F-3E7E-1040-8A1F-FDF19CCFE56F}" type="slidenum">
              <a:rPr lang="en-US"/>
              <a:pPr/>
              <a:t>12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D8B2B-88BF-BA44-BD07-9F5BA6FF94B9}" type="slidenum">
              <a:rPr lang="en-US"/>
              <a:pPr/>
              <a:t>13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AB0C72-6825-654A-ABDD-4AC93B2F6D6F}" type="slidenum">
              <a:rPr lang="en-US"/>
              <a:pPr/>
              <a:t>14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B228A7-D6FA-8947-99B0-8EE0B4B1777C}" type="slidenum">
              <a:rPr lang="en-US"/>
              <a:pPr/>
              <a:t>15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4305C-3131-DC42-A9C4-D0C8E34C7CAA}" type="slidenum">
              <a:rPr lang="en-US"/>
              <a:pPr/>
              <a:t>17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B19AA7-854F-384A-B26B-A7C286AC9440}" type="slidenum">
              <a:rPr lang="en-US"/>
              <a:pPr/>
              <a:t>18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5C80B-A63C-9547-8AA7-07A920F18EAB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C38927-9EDA-FB4E-9757-23F78ED1ABA4}" type="slidenum">
              <a:rPr lang="en-US"/>
              <a:pPr/>
              <a:t>20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98634-785F-8E46-8A7C-387FD796B4E7}" type="slidenum">
              <a:rPr lang="en-US"/>
              <a:pPr/>
              <a:t>2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21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22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23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24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25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26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3681C6-FB25-234C-BDBA-0EEC8DECF1FC}" type="slidenum">
              <a:rPr lang="en-US"/>
              <a:pPr/>
              <a:t>27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3DAE78-3471-8B41-ACAB-DF979E13C4F3}" type="slidenum">
              <a:rPr lang="en-US"/>
              <a:pPr/>
              <a:t>28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8E88C-DDA8-804A-867D-027084444572}" type="slidenum">
              <a:rPr lang="en-US"/>
              <a:pPr/>
              <a:t>29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9B2A83-ECF9-E54B-B21B-BA9E7E78B79B}" type="slidenum">
              <a:rPr lang="en-US"/>
              <a:pPr/>
              <a:t>30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E45547-6013-2B4C-B806-440AB49925A3}" type="slidenum">
              <a:rPr lang="en-US"/>
              <a:pPr/>
              <a:t>3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4060BE-930C-D844-B9AB-17EBC570E901}" type="slidenum">
              <a:rPr lang="en-US"/>
              <a:pPr/>
              <a:t>31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F5E021-9127-C746-9259-4B8F10781CFC}" type="slidenum">
              <a:rPr lang="en-US"/>
              <a:pPr/>
              <a:t>32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16240B-0B99-8040-A564-6F5A01141DF2}" type="slidenum">
              <a:rPr lang="en-US"/>
              <a:pPr/>
              <a:t>33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B9423E-2049-FD45-BEC3-7FC833A0D097}" type="slidenum">
              <a:rPr lang="en-US"/>
              <a:pPr/>
              <a:t>4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F3B4D2-F63B-2E4A-AF9E-59494D2608E9}" type="slidenum">
              <a:rPr lang="en-US"/>
              <a:pPr/>
              <a:t>5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694BEE-46F2-BB47-98F7-F822522087CF}" type="slidenum">
              <a:rPr lang="en-US"/>
              <a:pPr/>
              <a:t>6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83FB7-5A92-EB46-BA29-B5940D1B4DA2}" type="slidenum">
              <a:rPr lang="en-US"/>
              <a:pPr/>
              <a:t>7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A85B48-6121-124F-A6CE-DA047FC6EFA6}" type="slidenum">
              <a:rPr lang="en-US"/>
              <a:pPr/>
              <a:t>8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3FAF7B-4423-FC47-90E2-344D7B880099}" type="slidenum">
              <a:rPr lang="en-US"/>
              <a:pPr/>
              <a:t>9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8BEE-B66E-5E46-B50F-23B30D56323F}" type="datetime1">
              <a:rPr lang="en-CA" smtClean="0"/>
              <a:t>2020-11-16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4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5F46-E862-7041-B839-1084A839C514}" type="datetime1">
              <a:rPr lang="en-CA" smtClean="0"/>
              <a:t>2020-11-16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3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5934-2EEA-454B-B47B-39481B16D93C}" type="datetime1">
              <a:rPr lang="en-CA" smtClean="0"/>
              <a:t>2020-11-16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81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0314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33CDF6D5-475A-F046-87CA-412EB71D7141}" type="datetime1">
              <a:rPr lang="en-CA" smtClean="0"/>
              <a:t>2020-11-16</a:t>
            </a:fld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695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6BE7-D4FF-0747-A46D-9D28D6793F9A}" type="datetime1">
              <a:rPr lang="en-CA" smtClean="0"/>
              <a:t>2020-11-16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2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2D8A-ADE8-E648-9A51-673455F77FA4}" type="datetime1">
              <a:rPr lang="en-CA" smtClean="0"/>
              <a:t>2020-11-16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9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D21D-FE66-404B-9D48-8813A41FDE83}" type="datetime1">
              <a:rPr lang="en-CA" smtClean="0"/>
              <a:t>2020-11-16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6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913A-9187-9E4F-99AD-E5F9D3D715A1}" type="datetime1">
              <a:rPr lang="en-CA" smtClean="0"/>
              <a:t>2020-11-16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1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FCF0-750B-2849-A907-F64332DB8FEE}" type="datetime1">
              <a:rPr lang="en-CA" smtClean="0"/>
              <a:t>2020-11-16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F663-3970-9B45-8274-AA8FABDA274B}" type="datetime1">
              <a:rPr lang="en-CA" smtClean="0"/>
              <a:t>2020-11-16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3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9A3-0E53-524E-A233-B12C5DA91D99}" type="datetime1">
              <a:rPr lang="en-CA" smtClean="0"/>
              <a:t>2020-11-16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7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DF68-DD51-514E-B179-E22080947065}" type="datetime1">
              <a:rPr lang="en-CA" smtClean="0"/>
              <a:t>2020-11-16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8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CFB5B512-1C0B-5F4A-B1D8-07EED328189A}" type="datetime1">
              <a:rPr lang="en-CA" smtClean="0"/>
              <a:t>2020-11-16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5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Optimization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ea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ea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 dirty="0" err="1">
                <a:solidFill>
                  <a:srgbClr val="888888"/>
                </a:solidFill>
                <a:ea typeface="Calibri"/>
                <a:sym typeface="Calibri"/>
              </a:rPr>
              <a:t>anoopsarkar.github.io</a:t>
            </a:r>
            <a:r>
              <a:rPr lang="en-US" sz="1800" dirty="0">
                <a:solidFill>
                  <a:srgbClr val="888888"/>
                </a:solidFill>
                <a:ea typeface="Calibri"/>
                <a:sym typeface="Calibri"/>
              </a:rPr>
              <a:t>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DF9-8F59-3B48-8E00-329792CA07D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hape 205">
            <a:extLst>
              <a:ext uri="{FF2B5EF4-FFF2-40B4-BE49-F238E27FC236}">
                <a16:creationId xmlns:a16="http://schemas.microsoft.com/office/drawing/2014/main" id="{1F266CA4-1437-5248-AB42-468E9988223E}"/>
              </a:ext>
            </a:extLst>
          </p:cNvPr>
          <p:cNvSpPr/>
          <p:nvPr/>
        </p:nvSpPr>
        <p:spPr>
          <a:xfrm>
            <a:off x="6228184" y="273525"/>
            <a:ext cx="2579003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OPT4: Code Optimization</a:t>
            </a:r>
          </a:p>
        </p:txBody>
      </p:sp>
    </p:spTree>
    <p:extLst>
      <p:ext uri="{BB962C8B-B14F-4D97-AF65-F5344CB8AC3E}">
        <p14:creationId xmlns:p14="http://schemas.microsoft.com/office/powerpoint/2010/main" val="337609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 folding &amp; propagation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Constant folding</a:t>
            </a:r>
          </a:p>
          <a:p>
            <a:pPr lvl="1"/>
            <a:r>
              <a:rPr lang="en-US"/>
              <a:t>compute expressions with known values at compile time</a:t>
            </a:r>
          </a:p>
          <a:p>
            <a:r>
              <a:rPr lang="en-US"/>
              <a:t>Constant propagation</a:t>
            </a:r>
          </a:p>
          <a:p>
            <a:pPr lvl="1"/>
            <a:r>
              <a:rPr lang="en-US"/>
              <a:t>if constant assigned to variable, replace uses of variable with constant unless variable is reassigned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0BB4-9C26-8546-B689-8C1192AA09D8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 folding &amp; propagation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Copy Propagation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A565-2126-DD47-8568-5FAA37744654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58724" name="Group 4"/>
          <p:cNvGrpSpPr>
            <a:grpSpLocks/>
          </p:cNvGrpSpPr>
          <p:nvPr/>
        </p:nvGrpSpPr>
        <p:grpSpPr bwMode="auto">
          <a:xfrm>
            <a:off x="2971800" y="2000251"/>
            <a:ext cx="2877742" cy="940594"/>
            <a:chOff x="2832" y="3216"/>
            <a:chExt cx="2417" cy="790"/>
          </a:xfrm>
        </p:grpSpPr>
        <p:sp>
          <p:nvSpPr>
            <p:cNvPr id="158725" name="Text Box 5"/>
            <p:cNvSpPr txBox="1">
              <a:spLocks noChangeArrowheads="1"/>
            </p:cNvSpPr>
            <p:nvPr/>
          </p:nvSpPr>
          <p:spPr bwMode="auto">
            <a:xfrm>
              <a:off x="2832" y="3216"/>
              <a:ext cx="871" cy="3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/>
                </a:rPr>
                <a:t>a := d + e</a:t>
              </a:r>
            </a:p>
          </p:txBody>
        </p:sp>
        <p:sp>
          <p:nvSpPr>
            <p:cNvPr id="158726" name="Text Box 6"/>
            <p:cNvSpPr txBox="1">
              <a:spLocks noChangeArrowheads="1"/>
            </p:cNvSpPr>
            <p:nvPr/>
          </p:nvSpPr>
          <p:spPr bwMode="auto">
            <a:xfrm>
              <a:off x="4368" y="3216"/>
              <a:ext cx="881" cy="3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/>
                </a:rPr>
                <a:t>b := d + e</a:t>
              </a:r>
            </a:p>
          </p:txBody>
        </p:sp>
        <p:sp>
          <p:nvSpPr>
            <p:cNvPr id="158727" name="Text Box 7"/>
            <p:cNvSpPr txBox="1">
              <a:spLocks noChangeArrowheads="1"/>
            </p:cNvSpPr>
            <p:nvPr/>
          </p:nvSpPr>
          <p:spPr bwMode="auto">
            <a:xfrm>
              <a:off x="3600" y="3696"/>
              <a:ext cx="861" cy="3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/>
                </a:rPr>
                <a:t>c := d + e</a:t>
              </a:r>
            </a:p>
          </p:txBody>
        </p:sp>
        <p:cxnSp>
          <p:nvCxnSpPr>
            <p:cNvPr id="158728" name="AutoShape 8"/>
            <p:cNvCxnSpPr>
              <a:cxnSpLocks noChangeShapeType="1"/>
              <a:stCxn id="158725" idx="2"/>
              <a:endCxn id="158727" idx="0"/>
            </p:cNvCxnSpPr>
            <p:nvPr/>
          </p:nvCxnSpPr>
          <p:spPr bwMode="auto">
            <a:xfrm>
              <a:off x="3268" y="3526"/>
              <a:ext cx="763" cy="1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8729" name="AutoShape 9"/>
            <p:cNvCxnSpPr>
              <a:cxnSpLocks noChangeShapeType="1"/>
              <a:stCxn id="158726" idx="2"/>
              <a:endCxn id="158727" idx="0"/>
            </p:cNvCxnSpPr>
            <p:nvPr/>
          </p:nvCxnSpPr>
          <p:spPr bwMode="auto">
            <a:xfrm flipH="1">
              <a:off x="4031" y="3526"/>
              <a:ext cx="778" cy="1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58730" name="Group 10"/>
          <p:cNvGrpSpPr>
            <a:grpSpLocks/>
          </p:cNvGrpSpPr>
          <p:nvPr/>
        </p:nvGrpSpPr>
        <p:grpSpPr bwMode="auto">
          <a:xfrm>
            <a:off x="2971800" y="3371850"/>
            <a:ext cx="2832497" cy="1297782"/>
            <a:chOff x="816" y="3924"/>
            <a:chExt cx="2379" cy="1090"/>
          </a:xfrm>
        </p:grpSpPr>
        <p:sp>
          <p:nvSpPr>
            <p:cNvPr id="158731" name="Text Box 11"/>
            <p:cNvSpPr txBox="1">
              <a:spLocks noChangeArrowheads="1"/>
            </p:cNvSpPr>
            <p:nvPr/>
          </p:nvSpPr>
          <p:spPr bwMode="auto">
            <a:xfrm>
              <a:off x="816" y="3924"/>
              <a:ext cx="843" cy="54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/>
                </a:rPr>
                <a:t>t := d + e</a:t>
              </a:r>
            </a:p>
            <a:p>
              <a:r>
                <a:rPr lang="en-US" sz="1800" dirty="0">
                  <a:latin typeface="Calibri"/>
                </a:rPr>
                <a:t>a := t</a:t>
              </a:r>
            </a:p>
          </p:txBody>
        </p:sp>
        <p:sp>
          <p:nvSpPr>
            <p:cNvPr id="158732" name="Text Box 12"/>
            <p:cNvSpPr txBox="1">
              <a:spLocks noChangeArrowheads="1"/>
            </p:cNvSpPr>
            <p:nvPr/>
          </p:nvSpPr>
          <p:spPr bwMode="auto">
            <a:xfrm>
              <a:off x="2352" y="3924"/>
              <a:ext cx="843" cy="54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/>
                </a:rPr>
                <a:t>t := d + e</a:t>
              </a:r>
            </a:p>
            <a:p>
              <a:r>
                <a:rPr lang="en-US" sz="1800" dirty="0">
                  <a:latin typeface="Calibri"/>
                </a:rPr>
                <a:t>b := t</a:t>
              </a:r>
            </a:p>
          </p:txBody>
        </p:sp>
        <p:sp>
          <p:nvSpPr>
            <p:cNvPr id="158733" name="Text Box 13"/>
            <p:cNvSpPr txBox="1">
              <a:spLocks noChangeArrowheads="1"/>
            </p:cNvSpPr>
            <p:nvPr/>
          </p:nvSpPr>
          <p:spPr bwMode="auto">
            <a:xfrm>
              <a:off x="1728" y="4704"/>
              <a:ext cx="540" cy="3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/>
                </a:rPr>
                <a:t>c := t</a:t>
              </a:r>
            </a:p>
          </p:txBody>
        </p:sp>
        <p:cxnSp>
          <p:nvCxnSpPr>
            <p:cNvPr id="158734" name="AutoShape 14"/>
            <p:cNvCxnSpPr>
              <a:cxnSpLocks noChangeShapeType="1"/>
              <a:stCxn id="158731" idx="2"/>
              <a:endCxn id="158733" idx="0"/>
            </p:cNvCxnSpPr>
            <p:nvPr/>
          </p:nvCxnSpPr>
          <p:spPr bwMode="auto">
            <a:xfrm>
              <a:off x="1238" y="4467"/>
              <a:ext cx="760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8735" name="AutoShape 15"/>
            <p:cNvCxnSpPr>
              <a:cxnSpLocks noChangeShapeType="1"/>
              <a:stCxn id="158732" idx="2"/>
              <a:endCxn id="158733" idx="0"/>
            </p:cNvCxnSpPr>
            <p:nvPr/>
          </p:nvCxnSpPr>
          <p:spPr bwMode="auto">
            <a:xfrm flipH="1">
              <a:off x="1998" y="4467"/>
              <a:ext cx="776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700"/>
              <a:t>Structure preserving transformations</a:t>
            </a:r>
          </a:p>
          <a:p>
            <a:pPr marL="457200" indent="-457200"/>
            <a:r>
              <a:rPr lang="en-US" sz="2700"/>
              <a:t>Common subexpression elimination</a:t>
            </a:r>
          </a:p>
          <a:p>
            <a:pPr marL="1028700" lvl="2" indent="-342900">
              <a:buNone/>
            </a:pPr>
            <a:r>
              <a:rPr lang="en-US" sz="2100"/>
              <a:t>a := b + c</a:t>
            </a:r>
          </a:p>
          <a:p>
            <a:pPr marL="1028700" lvl="2" indent="-342900">
              <a:buNone/>
            </a:pPr>
            <a:r>
              <a:rPr lang="en-US" sz="2100"/>
              <a:t>b := a - d</a:t>
            </a:r>
          </a:p>
          <a:p>
            <a:pPr marL="1028700" lvl="2" indent="-342900">
              <a:buNone/>
            </a:pPr>
            <a:r>
              <a:rPr lang="en-US" sz="2100"/>
              <a:t>c := b + c</a:t>
            </a:r>
          </a:p>
          <a:p>
            <a:pPr marL="1028700" lvl="2" indent="-342900">
              <a:buNone/>
            </a:pPr>
            <a:r>
              <a:rPr lang="en-US" sz="2100"/>
              <a:t>d := a - d  (</a:t>
            </a:r>
            <a:r>
              <a:rPr lang="en-US" sz="2100">
                <a:sym typeface="Symbol" charset="2"/>
              </a:rPr>
              <a:t> b)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3378-9604-044A-AAD3-968B0CF8354E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400" dirty="0"/>
              <a:t>Dead-code elimination (combines copy propagation with removal of unreachable code) </a:t>
            </a:r>
          </a:p>
          <a:p>
            <a:pPr marL="1028700" lvl="2" indent="-34290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(debug) { f(); } /* debug :=  false (as a constant) */</a:t>
            </a:r>
          </a:p>
          <a:p>
            <a:pPr marL="1028700" lvl="2" indent="-34290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(false) { f(); }  /* constant folding */</a:t>
            </a:r>
          </a:p>
          <a:p>
            <a:pPr marL="1028700" lvl="2" indent="-342900">
              <a:buNone/>
            </a:pPr>
            <a:r>
              <a:rPr lang="en-US" sz="2400" i="1" dirty="0"/>
              <a:t>using dead-code elimination, code for f() is removed</a:t>
            </a:r>
            <a:endParaRPr lang="en-US" sz="2400" dirty="0"/>
          </a:p>
          <a:p>
            <a:pPr marL="1028700" lvl="2" indent="-34290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x := t3                x := t3</a:t>
            </a:r>
          </a:p>
          <a:p>
            <a:pPr marL="1028700" lvl="2" indent="-34290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t4 := x    </a:t>
            </a:r>
            <a:r>
              <a:rPr lang="en-US" sz="2400" dirty="0"/>
              <a:t>becomes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t4 := t3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1AEB-C528-CC4B-BD53-4CEEF28C1AEA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/>
            <a:r>
              <a:rPr lang="en-US" sz="2400" dirty="0"/>
              <a:t>Renaming temporary variables</a:t>
            </a:r>
          </a:p>
          <a:p>
            <a:pPr marL="1028700" lvl="2" indent="-342900">
              <a:buNone/>
            </a:pPr>
            <a:r>
              <a:rPr lang="en-US" sz="2400" dirty="0"/>
              <a:t>t1 := </a:t>
            </a:r>
            <a:r>
              <a:rPr lang="en-US" sz="2400" dirty="0" err="1"/>
              <a:t>b+c</a:t>
            </a:r>
            <a:r>
              <a:rPr lang="en-US" sz="2400" dirty="0"/>
              <a:t>  can be changed to t2 := </a:t>
            </a:r>
            <a:r>
              <a:rPr lang="en-US" sz="2400" dirty="0" err="1"/>
              <a:t>b+c</a:t>
            </a:r>
            <a:r>
              <a:rPr lang="en-US" sz="2400" dirty="0"/>
              <a:t> </a:t>
            </a:r>
          </a:p>
          <a:p>
            <a:pPr marL="1028700" lvl="2" indent="-342900">
              <a:buNone/>
            </a:pPr>
            <a:r>
              <a:rPr lang="en-US" sz="2400" dirty="0"/>
              <a:t>replace all instances of t1 with t2</a:t>
            </a:r>
          </a:p>
          <a:p>
            <a:pPr marL="457200" indent="-457200"/>
            <a:r>
              <a:rPr lang="en-US" sz="2400" dirty="0"/>
              <a:t>Interchange of statements</a:t>
            </a:r>
          </a:p>
          <a:p>
            <a:pPr marL="1028700" lvl="2" indent="-342900">
              <a:buNone/>
            </a:pPr>
            <a:r>
              <a:rPr lang="en-US" sz="2400" dirty="0"/>
              <a:t>t1 := </a:t>
            </a:r>
            <a:r>
              <a:rPr lang="en-US" sz="2400" dirty="0" err="1"/>
              <a:t>b+c</a:t>
            </a:r>
            <a:r>
              <a:rPr lang="en-US" sz="2400" dirty="0"/>
              <a:t>                                          t2 := </a:t>
            </a:r>
            <a:r>
              <a:rPr lang="en-US" sz="2400" dirty="0" err="1"/>
              <a:t>x+y</a:t>
            </a:r>
            <a:endParaRPr lang="en-US" sz="2400" dirty="0"/>
          </a:p>
          <a:p>
            <a:pPr marL="1028700" lvl="2" indent="-342900">
              <a:buNone/>
            </a:pPr>
            <a:r>
              <a:rPr lang="en-US" sz="2400" dirty="0"/>
              <a:t>t2 := </a:t>
            </a:r>
            <a:r>
              <a:rPr lang="en-US" sz="2400" dirty="0" err="1"/>
              <a:t>x+y</a:t>
            </a:r>
            <a:r>
              <a:rPr lang="en-US" sz="2400" dirty="0"/>
              <a:t>    can be converted to  t1 := </a:t>
            </a:r>
            <a:r>
              <a:rPr lang="en-US" sz="2400" dirty="0" err="1"/>
              <a:t>b+c</a:t>
            </a:r>
            <a:endParaRPr lang="en-US" sz="2400" dirty="0"/>
          </a:p>
          <a:p>
            <a:pPr marL="728663" lvl="1" indent="-342900">
              <a:buNone/>
            </a:pPr>
            <a:r>
              <a:rPr lang="en-US" sz="2400" dirty="0"/>
              <a:t>(Can be combined with branch delay slots or load delay slots)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B740-6D02-7143-A4E7-D311B4359A0F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sz="2400" dirty="0"/>
              <a:t>Algebraic transformations</a:t>
            </a:r>
          </a:p>
          <a:p>
            <a:pPr marL="1028700" lvl="2" indent="-342900">
              <a:lnSpc>
                <a:spcPct val="90000"/>
              </a:lnSpc>
              <a:buNone/>
            </a:pPr>
            <a:r>
              <a:rPr lang="en-US" sz="2400" dirty="0"/>
              <a:t>d := a + 0  (</a:t>
            </a:r>
            <a:r>
              <a:rPr lang="en-US" sz="2400" dirty="0">
                <a:sym typeface="Symbol" charset="2"/>
              </a:rPr>
              <a:t> a)</a:t>
            </a:r>
          </a:p>
          <a:p>
            <a:pPr marL="1028700" lvl="2" indent="-342900">
              <a:lnSpc>
                <a:spcPct val="90000"/>
              </a:lnSpc>
              <a:buNone/>
            </a:pPr>
            <a:r>
              <a:rPr lang="en-US" sz="2400" dirty="0"/>
              <a:t>d := d * 1  (</a:t>
            </a:r>
            <a:r>
              <a:rPr lang="en-US" sz="2400" dirty="0">
                <a:sym typeface="Symbol" charset="2"/>
              </a:rPr>
              <a:t> </a:t>
            </a:r>
            <a:r>
              <a:rPr lang="en-US" sz="2400" i="1" dirty="0">
                <a:sym typeface="Symbol" charset="2"/>
              </a:rPr>
              <a:t>eliminate</a:t>
            </a:r>
            <a:r>
              <a:rPr lang="en-US" sz="2400" dirty="0">
                <a:sym typeface="Symbol" charset="2"/>
              </a:rPr>
              <a:t>)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Reduction of strength</a:t>
            </a:r>
          </a:p>
          <a:p>
            <a:pPr marL="1028700" lvl="2" indent="-342900">
              <a:lnSpc>
                <a:spcPct val="90000"/>
              </a:lnSpc>
              <a:buNone/>
            </a:pPr>
            <a:r>
              <a:rPr lang="en-US" sz="2400" dirty="0">
                <a:sym typeface="Symbol" charset="2"/>
              </a:rPr>
              <a:t>d := a ** 2 </a:t>
            </a:r>
            <a:r>
              <a:rPr lang="en-US" sz="2400" dirty="0"/>
              <a:t>(</a:t>
            </a:r>
            <a:r>
              <a:rPr lang="en-US" sz="2400" dirty="0">
                <a:sym typeface="Symbol" charset="2"/>
              </a:rPr>
              <a:t> a * a)</a:t>
            </a:r>
          </a:p>
          <a:p>
            <a:pPr marL="1028700" lvl="2" indent="-342900">
              <a:lnSpc>
                <a:spcPct val="90000"/>
              </a:lnSpc>
              <a:buNone/>
            </a:pPr>
            <a:endParaRPr lang="en-US" dirty="0"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5A4C-771D-304F-8361-DAD61A2D026F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9EA5-B1EC-8642-89CE-5CA5A3F5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 for SSA Form</a:t>
            </a:r>
          </a:p>
        </p:txBody>
      </p:sp>
    </p:spTree>
    <p:extLst>
      <p:ext uri="{BB962C8B-B14F-4D97-AF65-F5344CB8AC3E}">
        <p14:creationId xmlns:p14="http://schemas.microsoft.com/office/powerpoint/2010/main" val="1613294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SSA form contains </a:t>
            </a:r>
            <a:r>
              <a:rPr lang="en-US" sz="2400" i="1" dirty="0"/>
              <a:t>statements</a:t>
            </a:r>
            <a:r>
              <a:rPr lang="en-US" sz="2400" dirty="0"/>
              <a:t>, </a:t>
            </a:r>
            <a:r>
              <a:rPr lang="en-US" sz="2400" i="1" dirty="0"/>
              <a:t>basic blocks</a:t>
            </a:r>
            <a:r>
              <a:rPr lang="en-US" sz="2400" dirty="0"/>
              <a:t> and </a:t>
            </a:r>
            <a:r>
              <a:rPr lang="en-US" sz="2400" i="1" dirty="0"/>
              <a:t>variables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Dead-code elimination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if there is a variable </a:t>
            </a:r>
            <a:r>
              <a:rPr lang="en-US" sz="2400" i="1" dirty="0"/>
              <a:t>v</a:t>
            </a:r>
            <a:r>
              <a:rPr lang="en-US" sz="2400" dirty="0"/>
              <a:t> with no </a:t>
            </a:r>
            <a:r>
              <a:rPr lang="en-US" sz="2400" i="1" dirty="0"/>
              <a:t>use</a:t>
            </a:r>
            <a:r>
              <a:rPr lang="en-US" sz="2400" dirty="0"/>
              <a:t>s and </a:t>
            </a:r>
            <a:r>
              <a:rPr lang="en-US" sz="2400" i="1" dirty="0"/>
              <a:t>def</a:t>
            </a:r>
            <a:r>
              <a:rPr lang="en-US" sz="2400" dirty="0"/>
              <a:t> of </a:t>
            </a:r>
            <a:r>
              <a:rPr lang="en-US" sz="2400" i="1" dirty="0"/>
              <a:t>v</a:t>
            </a:r>
            <a:r>
              <a:rPr lang="en-US" sz="2400" dirty="0"/>
              <a:t> has no side-effects, delete statement defining </a:t>
            </a:r>
            <a:r>
              <a:rPr lang="en-US" sz="2400" i="1" dirty="0"/>
              <a:t>v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if </a:t>
            </a:r>
            <a:r>
              <a:rPr lang="en-US" sz="2400" i="1" dirty="0"/>
              <a:t>z := </a:t>
            </a:r>
            <a:r>
              <a:rPr lang="en-US" sz="2400" i="1" dirty="0">
                <a:sym typeface="Symbol" charset="2"/>
              </a:rPr>
              <a:t> (x, y)</a:t>
            </a:r>
            <a:r>
              <a:rPr lang="en-US" sz="2400" dirty="0">
                <a:sym typeface="Symbol" charset="2"/>
              </a:rPr>
              <a:t> then eliminate this </a:t>
            </a:r>
            <a:r>
              <a:rPr lang="en-US" sz="2400" dirty="0" err="1">
                <a:sym typeface="Symbol" charset="2"/>
              </a:rPr>
              <a:t>stmt</a:t>
            </a:r>
            <a:r>
              <a:rPr lang="en-US" sz="2400" dirty="0">
                <a:sym typeface="Symbol" charset="2"/>
              </a:rPr>
              <a:t> if no </a:t>
            </a:r>
            <a:r>
              <a:rPr lang="en-US" sz="2400" i="1" dirty="0" err="1">
                <a:sym typeface="Symbol" charset="2"/>
              </a:rPr>
              <a:t>def</a:t>
            </a:r>
            <a:r>
              <a:rPr lang="en-US" sz="2400" dirty="0" err="1">
                <a:sym typeface="Symbol" charset="2"/>
              </a:rPr>
              <a:t>s</a:t>
            </a:r>
            <a:r>
              <a:rPr lang="en-US" sz="2400" dirty="0">
                <a:sym typeface="Symbol" charset="2"/>
              </a:rPr>
              <a:t> for </a:t>
            </a:r>
            <a:r>
              <a:rPr lang="en-US" sz="2400" i="1" dirty="0" err="1">
                <a:sym typeface="Symbol" charset="2"/>
              </a:rPr>
              <a:t>x,y</a:t>
            </a:r>
            <a:endParaRPr lang="en-US" sz="2400" i="1" dirty="0"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983B-0344-F44A-9E10-51C90B91A161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Constant Propagation</a:t>
            </a:r>
          </a:p>
          <a:p>
            <a:pPr lvl="1"/>
            <a:r>
              <a:rPr lang="en-US" sz="2400" dirty="0">
                <a:sym typeface="Symbol" charset="2"/>
              </a:rPr>
              <a:t>if </a:t>
            </a:r>
            <a:r>
              <a:rPr lang="en-US" sz="2400" i="1" dirty="0">
                <a:sym typeface="Symbol" charset="2"/>
              </a:rPr>
              <a:t>v</a:t>
            </a:r>
            <a:r>
              <a:rPr lang="en-US" sz="2400" dirty="0">
                <a:sym typeface="Symbol" charset="2"/>
              </a:rPr>
              <a:t> := </a:t>
            </a:r>
            <a:r>
              <a:rPr lang="en-US" sz="2400" i="1" dirty="0">
                <a:sym typeface="Symbol" charset="2"/>
              </a:rPr>
              <a:t>c</a:t>
            </a:r>
            <a:r>
              <a:rPr lang="en-US" sz="2400" dirty="0">
                <a:sym typeface="Symbol" charset="2"/>
              </a:rPr>
              <a:t> for some constant </a:t>
            </a:r>
            <a:r>
              <a:rPr lang="en-US" sz="2400" i="1" dirty="0">
                <a:sym typeface="Symbol" charset="2"/>
              </a:rPr>
              <a:t>c</a:t>
            </a:r>
            <a:r>
              <a:rPr lang="en-US" sz="2400" dirty="0">
                <a:sym typeface="Symbol" charset="2"/>
              </a:rPr>
              <a:t> then replace </a:t>
            </a:r>
            <a:r>
              <a:rPr lang="en-US" sz="2400" i="1" dirty="0">
                <a:sym typeface="Symbol" charset="2"/>
              </a:rPr>
              <a:t>v</a:t>
            </a:r>
            <a:r>
              <a:rPr lang="en-US" sz="2400" dirty="0">
                <a:sym typeface="Symbol" charset="2"/>
              </a:rPr>
              <a:t> with </a:t>
            </a:r>
            <a:r>
              <a:rPr lang="en-US" sz="2400" i="1" dirty="0">
                <a:sym typeface="Symbol" charset="2"/>
              </a:rPr>
              <a:t>c</a:t>
            </a:r>
            <a:r>
              <a:rPr lang="en-US" sz="2400" dirty="0">
                <a:sym typeface="Symbol" charset="2"/>
              </a:rPr>
              <a:t> for all uses of </a:t>
            </a:r>
            <a:r>
              <a:rPr lang="en-US" sz="2400" i="1" dirty="0">
                <a:sym typeface="Symbol" charset="2"/>
              </a:rPr>
              <a:t>v</a:t>
            </a:r>
          </a:p>
          <a:p>
            <a:pPr lvl="1"/>
            <a:r>
              <a:rPr lang="en-US" sz="2400" i="1" dirty="0"/>
              <a:t>v</a:t>
            </a:r>
            <a:r>
              <a:rPr lang="en-US" sz="2400" dirty="0"/>
              <a:t> := </a:t>
            </a:r>
            <a:r>
              <a:rPr lang="en-US" sz="2400" dirty="0">
                <a:sym typeface="Symbol" charset="2"/>
              </a:rPr>
              <a:t> (</a:t>
            </a:r>
            <a:r>
              <a:rPr lang="en-US" sz="2400" i="1" dirty="0">
                <a:sym typeface="Symbol" charset="2"/>
              </a:rPr>
              <a:t>c1, c2, ..., </a:t>
            </a:r>
            <a:r>
              <a:rPr lang="en-US" sz="2400" i="1" dirty="0" err="1">
                <a:sym typeface="Symbol" charset="2"/>
              </a:rPr>
              <a:t>cn</a:t>
            </a:r>
            <a:r>
              <a:rPr lang="en-US" sz="2400" dirty="0">
                <a:sym typeface="Symbol" charset="2"/>
              </a:rPr>
              <a:t>)</a:t>
            </a:r>
            <a:r>
              <a:rPr lang="en-US" dirty="0"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where all c</a:t>
            </a:r>
            <a:r>
              <a:rPr lang="en-US" sz="2400" baseline="-25000" dirty="0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are equal to </a:t>
            </a:r>
            <a:r>
              <a:rPr lang="en-US" sz="2400" i="1" dirty="0">
                <a:sym typeface="Symbol" charset="2"/>
              </a:rPr>
              <a:t>c</a:t>
            </a:r>
            <a:r>
              <a:rPr lang="en-US" sz="2400" dirty="0">
                <a:sym typeface="Symbol" charset="2"/>
              </a:rPr>
              <a:t> can be replaced by </a:t>
            </a:r>
            <a:r>
              <a:rPr lang="en-US" sz="2400" i="1" dirty="0">
                <a:sym typeface="Symbol" charset="2"/>
              </a:rPr>
              <a:t>v</a:t>
            </a:r>
            <a:r>
              <a:rPr lang="en-US" sz="2400" dirty="0">
                <a:sym typeface="Symbol" charset="2"/>
              </a:rPr>
              <a:t> := </a:t>
            </a:r>
            <a:r>
              <a:rPr lang="en-US" sz="2400" i="1" dirty="0">
                <a:sym typeface="Symbol" charset="2"/>
              </a:rPr>
              <a:t>c</a:t>
            </a:r>
          </a:p>
          <a:p>
            <a:pPr lvl="1"/>
            <a:r>
              <a:rPr lang="en-US" sz="2400" dirty="0">
                <a:sym typeface="Symbol" charset="2"/>
              </a:rPr>
              <a:t>In practice, all phi functions will be binary:  (</a:t>
            </a:r>
            <a:r>
              <a:rPr lang="en-US" sz="2400" i="1" dirty="0">
                <a:sym typeface="Symbol" charset="2"/>
              </a:rPr>
              <a:t>c1, c2</a:t>
            </a:r>
            <a:r>
              <a:rPr lang="en-US" sz="2400" dirty="0">
                <a:sym typeface="Symbol" charset="2"/>
              </a:rPr>
              <a:t>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D521-39FA-7D4B-ACBA-8CBEBF800902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6B4C-E881-8D41-85A6-E75A52D9170B}" type="slidenum">
              <a:rPr lang="en-US"/>
              <a:pPr/>
              <a:t>19</a:t>
            </a:fld>
            <a:endParaRPr lang="en-US"/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2057400" y="1314451"/>
            <a:ext cx="166584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1: i1 := 1  j1 := 1</a:t>
            </a:r>
          </a:p>
          <a:p>
            <a:r>
              <a:rPr lang="en-US" sz="1800" dirty="0">
                <a:latin typeface="Calibri"/>
              </a:rPr>
              <a:t>    k1 := 0</a:t>
            </a:r>
            <a:endParaRPr lang="en-US" sz="2100" dirty="0">
              <a:latin typeface="Calibri"/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4572000" y="1257300"/>
            <a:ext cx="18288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2: j2 := </a:t>
            </a:r>
            <a:r>
              <a:rPr lang="en-US" sz="1800" dirty="0">
                <a:latin typeface="Calibri"/>
                <a:sym typeface="Symbol" charset="2"/>
              </a:rPr>
              <a:t>(j4, j1)</a:t>
            </a:r>
          </a:p>
          <a:p>
            <a:r>
              <a:rPr lang="en-US" sz="1800" dirty="0">
                <a:latin typeface="Calibri"/>
                <a:sym typeface="Symbol" charset="2"/>
              </a:rPr>
              <a:t>    </a:t>
            </a:r>
            <a:r>
              <a:rPr lang="en-US" sz="1800" dirty="0">
                <a:latin typeface="Calibri"/>
              </a:rPr>
              <a:t>k2 := </a:t>
            </a:r>
            <a:r>
              <a:rPr lang="en-US" sz="1800" dirty="0">
                <a:latin typeface="Calibri"/>
                <a:sym typeface="Symbol" charset="2"/>
              </a:rPr>
              <a:t>(k4, k1)</a:t>
            </a:r>
          </a:p>
          <a:p>
            <a:r>
              <a:rPr lang="en-US" sz="1800" dirty="0">
                <a:latin typeface="Calibri"/>
                <a:sym typeface="Symbol" charset="2"/>
              </a:rPr>
              <a:t>   </a:t>
            </a:r>
            <a:r>
              <a:rPr lang="en-US" sz="1800" dirty="0">
                <a:latin typeface="Calibri"/>
              </a:rPr>
              <a:t> if k2 &lt; 100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4000500" y="262890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3: if j2 &lt; 20</a:t>
            </a:r>
            <a:endParaRPr lang="en-US" sz="2100" dirty="0">
              <a:latin typeface="Calibri"/>
            </a:endParaRPr>
          </a:p>
        </p:txBody>
      </p:sp>
      <p:cxnSp>
        <p:nvCxnSpPr>
          <p:cNvPr id="224262" name="AutoShape 6"/>
          <p:cNvCxnSpPr>
            <a:cxnSpLocks noChangeShapeType="1"/>
            <a:stCxn id="224259" idx="3"/>
            <a:endCxn id="224260" idx="1"/>
          </p:cNvCxnSpPr>
          <p:nvPr/>
        </p:nvCxnSpPr>
        <p:spPr bwMode="auto">
          <a:xfrm>
            <a:off x="3723241" y="1637617"/>
            <a:ext cx="848759" cy="813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63" name="AutoShape 7"/>
          <p:cNvCxnSpPr>
            <a:cxnSpLocks noChangeShapeType="1"/>
            <a:stCxn id="224260" idx="2"/>
            <a:endCxn id="224261" idx="0"/>
          </p:cNvCxnSpPr>
          <p:nvPr/>
        </p:nvCxnSpPr>
        <p:spPr bwMode="auto">
          <a:xfrm flipH="1">
            <a:off x="4657725" y="2180630"/>
            <a:ext cx="828675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5657850" y="262890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4: return j2</a:t>
            </a:r>
          </a:p>
        </p:txBody>
      </p:sp>
      <p:sp>
        <p:nvSpPr>
          <p:cNvPr id="224265" name="Text Box 9"/>
          <p:cNvSpPr txBox="1">
            <a:spLocks noChangeArrowheads="1"/>
          </p:cNvSpPr>
          <p:nvPr/>
        </p:nvSpPr>
        <p:spPr bwMode="auto">
          <a:xfrm>
            <a:off x="4000500" y="3314701"/>
            <a:ext cx="14859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5: j3 := i1</a:t>
            </a:r>
          </a:p>
          <a:p>
            <a:r>
              <a:rPr lang="en-US" sz="1800" dirty="0">
                <a:latin typeface="Calibri"/>
              </a:rPr>
              <a:t>    k3 := k2+1</a:t>
            </a: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5657850" y="3314701"/>
            <a:ext cx="14287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6: j5 := k2</a:t>
            </a:r>
          </a:p>
          <a:p>
            <a:r>
              <a:rPr lang="en-US" sz="1800" dirty="0">
                <a:latin typeface="Calibri"/>
              </a:rPr>
              <a:t>    k5 := k2+1</a:t>
            </a:r>
            <a:endParaRPr lang="en-US" sz="2100" dirty="0">
              <a:latin typeface="Calibri"/>
            </a:endParaRPr>
          </a:p>
        </p:txBody>
      </p:sp>
      <p:sp>
        <p:nvSpPr>
          <p:cNvPr id="224267" name="Text Box 11"/>
          <p:cNvSpPr txBox="1">
            <a:spLocks noChangeArrowheads="1"/>
          </p:cNvSpPr>
          <p:nvPr/>
        </p:nvSpPr>
        <p:spPr bwMode="auto">
          <a:xfrm>
            <a:off x="4857750" y="4171950"/>
            <a:ext cx="1885950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7: j4 := </a:t>
            </a:r>
            <a:r>
              <a:rPr lang="en-US" sz="1800" dirty="0">
                <a:latin typeface="Calibri"/>
                <a:sym typeface="Symbol" charset="2"/>
              </a:rPr>
              <a:t>(j3, j5)</a:t>
            </a:r>
          </a:p>
          <a:p>
            <a:r>
              <a:rPr lang="en-US" sz="2100" dirty="0">
                <a:latin typeface="Calibri"/>
              </a:rPr>
              <a:t>   </a:t>
            </a:r>
            <a:r>
              <a:rPr lang="en-US" sz="1800" dirty="0">
                <a:latin typeface="Calibri"/>
              </a:rPr>
              <a:t>k4 := </a:t>
            </a:r>
            <a:r>
              <a:rPr lang="en-US" sz="1800" dirty="0">
                <a:latin typeface="Calibri"/>
                <a:sym typeface="Symbol" charset="2"/>
              </a:rPr>
              <a:t>(k3,k5)</a:t>
            </a:r>
          </a:p>
        </p:txBody>
      </p:sp>
      <p:cxnSp>
        <p:nvCxnSpPr>
          <p:cNvPr id="224268" name="AutoShape 12"/>
          <p:cNvCxnSpPr>
            <a:cxnSpLocks noChangeShapeType="1"/>
            <a:stCxn id="224260" idx="2"/>
            <a:endCxn id="224264" idx="0"/>
          </p:cNvCxnSpPr>
          <p:nvPr/>
        </p:nvCxnSpPr>
        <p:spPr bwMode="auto">
          <a:xfrm>
            <a:off x="5486400" y="2180630"/>
            <a:ext cx="800100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69" name="AutoShape 13"/>
          <p:cNvCxnSpPr>
            <a:cxnSpLocks noChangeShapeType="1"/>
            <a:stCxn id="224261" idx="2"/>
            <a:endCxn id="224265" idx="0"/>
          </p:cNvCxnSpPr>
          <p:nvPr/>
        </p:nvCxnSpPr>
        <p:spPr bwMode="auto">
          <a:xfrm>
            <a:off x="4657725" y="2998232"/>
            <a:ext cx="857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70" name="AutoShape 14"/>
          <p:cNvCxnSpPr>
            <a:cxnSpLocks noChangeShapeType="1"/>
            <a:stCxn id="224261" idx="2"/>
            <a:endCxn id="224266" idx="0"/>
          </p:cNvCxnSpPr>
          <p:nvPr/>
        </p:nvCxnSpPr>
        <p:spPr bwMode="auto">
          <a:xfrm>
            <a:off x="4657725" y="2998232"/>
            <a:ext cx="1714500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71" name="AutoShape 15"/>
          <p:cNvCxnSpPr>
            <a:cxnSpLocks noChangeShapeType="1"/>
            <a:stCxn id="224265" idx="2"/>
            <a:endCxn id="224267" idx="0"/>
          </p:cNvCxnSpPr>
          <p:nvPr/>
        </p:nvCxnSpPr>
        <p:spPr bwMode="auto">
          <a:xfrm>
            <a:off x="4743450" y="3961032"/>
            <a:ext cx="1057275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72" name="AutoShape 16"/>
          <p:cNvCxnSpPr>
            <a:cxnSpLocks noChangeShapeType="1"/>
            <a:stCxn id="224266" idx="2"/>
            <a:endCxn id="224267" idx="0"/>
          </p:cNvCxnSpPr>
          <p:nvPr/>
        </p:nvCxnSpPr>
        <p:spPr bwMode="auto">
          <a:xfrm flipH="1">
            <a:off x="5800725" y="3961032"/>
            <a:ext cx="57150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73" name="AutoShape 17"/>
          <p:cNvCxnSpPr>
            <a:cxnSpLocks noChangeShapeType="1"/>
            <a:stCxn id="224267" idx="2"/>
            <a:endCxn id="224260" idx="0"/>
          </p:cNvCxnSpPr>
          <p:nvPr/>
        </p:nvCxnSpPr>
        <p:spPr bwMode="auto">
          <a:xfrm rot="5400000" flipH="1">
            <a:off x="3839989" y="2903712"/>
            <a:ext cx="3607147" cy="314325"/>
          </a:xfrm>
          <a:prstGeom prst="curvedConnector5">
            <a:avLst>
              <a:gd name="adj1" fmla="val -6337"/>
              <a:gd name="adj2" fmla="val -639812"/>
              <a:gd name="adj3" fmla="val 1063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There is no fully optimizing compiler </a:t>
            </a:r>
            <a:r>
              <a:rPr lang="en-US" sz="2100" i="1" dirty="0"/>
              <a:t>O</a:t>
            </a: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dirty="0"/>
              <a:t>Let’s assume </a:t>
            </a:r>
            <a:r>
              <a:rPr lang="en-US" sz="2100" i="1" dirty="0"/>
              <a:t>O</a:t>
            </a:r>
            <a:r>
              <a:rPr lang="en-US" sz="2100" dirty="0"/>
              <a:t> exists. It takes a program P and produces output </a:t>
            </a:r>
            <a:r>
              <a:rPr lang="en-US" sz="2100" b="1" dirty="0" err="1"/>
              <a:t>Opt</a:t>
            </a:r>
            <a:r>
              <a:rPr lang="en-US" sz="2100" dirty="0"/>
              <a:t>(P) which is the </a:t>
            </a:r>
            <a:r>
              <a:rPr lang="en-US" sz="2100" i="1" dirty="0"/>
              <a:t>smallest</a:t>
            </a:r>
            <a:r>
              <a:rPr lang="en-US" sz="2100" dirty="0"/>
              <a:t> possible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Imagine a program Q that produces no output and never terminates, then </a:t>
            </a:r>
            <a:r>
              <a:rPr lang="en-US" sz="2100" b="1" dirty="0" err="1"/>
              <a:t>Opt</a:t>
            </a:r>
            <a:r>
              <a:rPr lang="en-US" sz="2100" dirty="0" err="1"/>
              <a:t>(Q</a:t>
            </a:r>
            <a:r>
              <a:rPr lang="en-US" sz="2100" dirty="0"/>
              <a:t>) could be: </a:t>
            </a:r>
            <a:br>
              <a:rPr lang="en-US" sz="2100" dirty="0"/>
            </a:br>
            <a:r>
              <a:rPr lang="en-US" sz="1500" dirty="0">
                <a:latin typeface="Courier" charset="0"/>
              </a:rPr>
              <a:t>L1: </a:t>
            </a:r>
            <a:r>
              <a:rPr lang="en-US" sz="1500" dirty="0" err="1">
                <a:latin typeface="Courier" charset="0"/>
              </a:rPr>
              <a:t>goto</a:t>
            </a:r>
            <a:r>
              <a:rPr lang="en-US" sz="1500" dirty="0">
                <a:latin typeface="Courier" charset="0"/>
              </a:rPr>
              <a:t> L1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Then to check if a program P never terminates on some inputs, check if </a:t>
            </a:r>
            <a:r>
              <a:rPr lang="en-US" sz="2100" b="1" dirty="0" err="1"/>
              <a:t>Opt</a:t>
            </a:r>
            <a:r>
              <a:rPr lang="en-US" sz="2100" dirty="0"/>
              <a:t>(P(i)) is equal to </a:t>
            </a:r>
            <a:r>
              <a:rPr lang="en-US" sz="2100" b="1" dirty="0" err="1"/>
              <a:t>Opt</a:t>
            </a:r>
            <a:r>
              <a:rPr lang="en-US" sz="2100" dirty="0"/>
              <a:t>(Q) = Solves the Halting Problem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Full Employment Theorem for Compiler Writers, see Rice(1953)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9A1-D17E-614C-99FC-AE3DC482963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Conditional Constant Propagation</a:t>
            </a:r>
          </a:p>
          <a:p>
            <a:pPr lvl="1"/>
            <a:r>
              <a:rPr lang="en-US" sz="2400" dirty="0"/>
              <a:t>In previous flow graph, is j always equal to 1?</a:t>
            </a:r>
          </a:p>
          <a:p>
            <a:pPr lvl="1"/>
            <a:r>
              <a:rPr lang="en-US" sz="2400" dirty="0"/>
              <a:t>If j = 1 always, then block 6 will never execute and so j := i and j := 1 always</a:t>
            </a:r>
          </a:p>
          <a:p>
            <a:pPr lvl="1"/>
            <a:r>
              <a:rPr lang="en-US" sz="2400" dirty="0"/>
              <a:t>If j &gt; 20 then block 6 will execute, and j := k will be executed so that eventually j &gt; 20</a:t>
            </a:r>
          </a:p>
          <a:p>
            <a:pPr lvl="1"/>
            <a:r>
              <a:rPr lang="en-US" sz="2400" dirty="0"/>
              <a:t>Which will happen? Using SSA we can find the answer.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9C3E-8459-D142-8BE3-02D17E5AFAB5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21</a:t>
            </a:fld>
            <a:endParaRPr lang="en-US"/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2057400" y="1314451"/>
            <a:ext cx="166584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1: i1 := 1  j1 := 1</a:t>
            </a:r>
          </a:p>
          <a:p>
            <a:r>
              <a:rPr lang="en-US" sz="1800" dirty="0">
                <a:latin typeface="Calibri"/>
              </a:rPr>
              <a:t>    k1 := 0</a:t>
            </a:r>
            <a:endParaRPr lang="en-US" sz="2100" dirty="0">
              <a:latin typeface="Calibri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257300"/>
            <a:ext cx="18288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2: j2 := </a:t>
            </a:r>
            <a:r>
              <a:rPr lang="en-US" sz="1800" dirty="0">
                <a:latin typeface="Calibri"/>
                <a:sym typeface="Symbol" charset="2"/>
              </a:rPr>
              <a:t>(j4, 1)</a:t>
            </a:r>
          </a:p>
          <a:p>
            <a:r>
              <a:rPr lang="en-US" sz="1800" dirty="0">
                <a:latin typeface="Calibri"/>
                <a:sym typeface="Symbol" charset="2"/>
              </a:rPr>
              <a:t>    </a:t>
            </a:r>
            <a:r>
              <a:rPr lang="en-US" sz="1800" dirty="0">
                <a:latin typeface="Calibri"/>
              </a:rPr>
              <a:t>k2 := </a:t>
            </a:r>
            <a:r>
              <a:rPr lang="en-US" sz="1800" dirty="0">
                <a:latin typeface="Calibri"/>
                <a:sym typeface="Symbol" charset="2"/>
              </a:rPr>
              <a:t>(k4, 0)</a:t>
            </a:r>
          </a:p>
          <a:p>
            <a:r>
              <a:rPr lang="en-US" sz="1800" dirty="0">
                <a:latin typeface="Calibri"/>
                <a:sym typeface="Symbol" charset="2"/>
              </a:rPr>
              <a:t>   </a:t>
            </a:r>
            <a:r>
              <a:rPr lang="en-US" sz="1800" dirty="0">
                <a:latin typeface="Calibri"/>
              </a:rPr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4000500" y="262890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3: if j2 &lt; 20</a:t>
            </a:r>
            <a:endParaRPr lang="en-US" sz="2100" dirty="0">
              <a:latin typeface="Calibri"/>
            </a:endParaRPr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723241" y="1637617"/>
            <a:ext cx="848759" cy="813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57725" y="2180630"/>
            <a:ext cx="828675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5657850" y="262890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4: return j2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4000500" y="3314701"/>
            <a:ext cx="14859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5: j3 := 1</a:t>
            </a:r>
          </a:p>
          <a:p>
            <a:r>
              <a:rPr lang="en-US" sz="1800" dirty="0">
                <a:latin typeface="Calibri"/>
              </a:rPr>
              <a:t>    k3 := k2+1</a:t>
            </a:r>
          </a:p>
        </p:txBody>
      </p:sp>
      <p:sp>
        <p:nvSpPr>
          <p:cNvPr id="233482" name="Text Box 10"/>
          <p:cNvSpPr txBox="1">
            <a:spLocks noChangeArrowheads="1"/>
          </p:cNvSpPr>
          <p:nvPr/>
        </p:nvSpPr>
        <p:spPr bwMode="auto">
          <a:xfrm>
            <a:off x="5657850" y="3314701"/>
            <a:ext cx="14287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6: j5 := k2</a:t>
            </a:r>
          </a:p>
          <a:p>
            <a:r>
              <a:rPr lang="en-US" sz="1800" dirty="0">
                <a:latin typeface="Calibri"/>
              </a:rPr>
              <a:t>    k5 := k2+1</a:t>
            </a:r>
            <a:endParaRPr lang="en-US" sz="2100" dirty="0">
              <a:latin typeface="Calibri"/>
            </a:endParaRP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857750" y="4171950"/>
            <a:ext cx="1885950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7: j4 := </a:t>
            </a:r>
            <a:r>
              <a:rPr lang="en-US" sz="1800" dirty="0">
                <a:latin typeface="Calibri"/>
                <a:sym typeface="Symbol" charset="2"/>
              </a:rPr>
              <a:t>(j3, j5)</a:t>
            </a:r>
          </a:p>
          <a:p>
            <a:r>
              <a:rPr lang="en-US" sz="2100" dirty="0">
                <a:latin typeface="Calibri"/>
              </a:rPr>
              <a:t>   </a:t>
            </a:r>
            <a:r>
              <a:rPr lang="en-US" sz="1800" dirty="0">
                <a:latin typeface="Calibri"/>
              </a:rPr>
              <a:t>k4 := </a:t>
            </a:r>
            <a:r>
              <a:rPr lang="en-US" sz="1800" dirty="0">
                <a:latin typeface="Calibri"/>
                <a:sym typeface="Symbol" charset="2"/>
              </a:rPr>
              <a:t>(k3,k5)</a:t>
            </a: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486400" y="2180630"/>
            <a:ext cx="800100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57725" y="2998232"/>
            <a:ext cx="857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6" name="AutoShape 14"/>
          <p:cNvCxnSpPr>
            <a:cxnSpLocks noChangeShapeType="1"/>
            <a:stCxn id="233477" idx="2"/>
            <a:endCxn id="233482" idx="0"/>
          </p:cNvCxnSpPr>
          <p:nvPr/>
        </p:nvCxnSpPr>
        <p:spPr bwMode="auto">
          <a:xfrm>
            <a:off x="4657725" y="2998232"/>
            <a:ext cx="1714500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743450" y="3961032"/>
            <a:ext cx="1057275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8" name="AutoShape 16"/>
          <p:cNvCxnSpPr>
            <a:cxnSpLocks noChangeShapeType="1"/>
            <a:stCxn id="233482" idx="2"/>
            <a:endCxn id="233483" idx="0"/>
          </p:cNvCxnSpPr>
          <p:nvPr/>
        </p:nvCxnSpPr>
        <p:spPr bwMode="auto">
          <a:xfrm flipH="1">
            <a:off x="5800725" y="3961032"/>
            <a:ext cx="57150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5400000" flipH="1">
            <a:off x="3839989" y="2903712"/>
            <a:ext cx="3607147" cy="314325"/>
          </a:xfrm>
          <a:prstGeom prst="curvedConnector5">
            <a:avLst>
              <a:gd name="adj1" fmla="val -6337"/>
              <a:gd name="adj2" fmla="val -613062"/>
              <a:gd name="adj3" fmla="val 1063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22</a:t>
            </a:fld>
            <a:endParaRPr lang="en-US"/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2057400" y="1314451"/>
            <a:ext cx="166584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1: i1 := 1  j1 := 1</a:t>
            </a:r>
          </a:p>
          <a:p>
            <a:r>
              <a:rPr lang="en-US" sz="1800" dirty="0">
                <a:latin typeface="Calibri"/>
              </a:rPr>
              <a:t>    k1 := 0</a:t>
            </a:r>
            <a:endParaRPr lang="en-US" sz="2100" dirty="0">
              <a:latin typeface="Calibri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257300"/>
            <a:ext cx="18288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2: j2 := </a:t>
            </a:r>
            <a:r>
              <a:rPr lang="en-US" sz="1800" dirty="0">
                <a:latin typeface="Calibri"/>
                <a:sym typeface="Symbol" charset="2"/>
              </a:rPr>
              <a:t>(j4, 1)</a:t>
            </a:r>
          </a:p>
          <a:p>
            <a:r>
              <a:rPr lang="en-US" sz="1800" dirty="0">
                <a:latin typeface="Calibri"/>
                <a:sym typeface="Symbol" charset="2"/>
              </a:rPr>
              <a:t>    </a:t>
            </a:r>
            <a:r>
              <a:rPr lang="en-US" sz="1800" dirty="0">
                <a:latin typeface="Calibri"/>
              </a:rPr>
              <a:t>k2 := </a:t>
            </a:r>
            <a:r>
              <a:rPr lang="en-US" sz="1800" dirty="0">
                <a:latin typeface="Calibri"/>
                <a:sym typeface="Symbol" charset="2"/>
              </a:rPr>
              <a:t>(k4, 0)</a:t>
            </a:r>
          </a:p>
          <a:p>
            <a:r>
              <a:rPr lang="en-US" sz="1800" dirty="0">
                <a:latin typeface="Calibri"/>
                <a:sym typeface="Symbol" charset="2"/>
              </a:rPr>
              <a:t>   </a:t>
            </a:r>
            <a:r>
              <a:rPr lang="en-US" sz="1800" dirty="0">
                <a:latin typeface="Calibri"/>
              </a:rPr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4000500" y="262890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3: if j2 &lt; 20</a:t>
            </a:r>
            <a:endParaRPr lang="en-US" sz="2100" dirty="0">
              <a:latin typeface="Calibri"/>
            </a:endParaRPr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723241" y="1637617"/>
            <a:ext cx="848759" cy="813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57725" y="2180630"/>
            <a:ext cx="828675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5657850" y="262890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4: return j2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4000500" y="3314701"/>
            <a:ext cx="14859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5: j3 := 1</a:t>
            </a:r>
          </a:p>
          <a:p>
            <a:r>
              <a:rPr lang="en-US" sz="1800" dirty="0">
                <a:latin typeface="Calibri"/>
              </a:rPr>
              <a:t>    k3 := k2+1</a:t>
            </a:r>
          </a:p>
        </p:txBody>
      </p:sp>
      <p:sp>
        <p:nvSpPr>
          <p:cNvPr id="233482" name="Text Box 10"/>
          <p:cNvSpPr txBox="1">
            <a:spLocks noChangeArrowheads="1"/>
          </p:cNvSpPr>
          <p:nvPr/>
        </p:nvSpPr>
        <p:spPr bwMode="auto">
          <a:xfrm>
            <a:off x="5657850" y="3314701"/>
            <a:ext cx="14287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6:</a:t>
            </a:r>
          </a:p>
          <a:p>
            <a:r>
              <a:rPr lang="en-US" sz="1800" dirty="0">
                <a:latin typeface="Calibri"/>
              </a:rPr>
              <a:t>    k5 := k2+1</a:t>
            </a:r>
            <a:endParaRPr lang="en-US" sz="2100" dirty="0">
              <a:latin typeface="Calibri"/>
            </a:endParaRP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857750" y="4171950"/>
            <a:ext cx="1885950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7: j4 := </a:t>
            </a:r>
            <a:r>
              <a:rPr lang="en-US" sz="1800" dirty="0">
                <a:latin typeface="Calibri"/>
                <a:sym typeface="Symbol" charset="2"/>
              </a:rPr>
              <a:t>(j3, k2)</a:t>
            </a:r>
          </a:p>
          <a:p>
            <a:r>
              <a:rPr lang="en-US" sz="2100" dirty="0">
                <a:latin typeface="Calibri"/>
              </a:rPr>
              <a:t>   </a:t>
            </a:r>
            <a:r>
              <a:rPr lang="en-US" sz="1800" dirty="0">
                <a:latin typeface="Calibri"/>
              </a:rPr>
              <a:t>k4 := </a:t>
            </a:r>
            <a:r>
              <a:rPr lang="en-US" sz="1800" dirty="0">
                <a:latin typeface="Calibri"/>
                <a:sym typeface="Symbol" charset="2"/>
              </a:rPr>
              <a:t>(k3,k5)</a:t>
            </a: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486400" y="2180630"/>
            <a:ext cx="800100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57725" y="2998232"/>
            <a:ext cx="857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6" name="AutoShape 14"/>
          <p:cNvCxnSpPr>
            <a:cxnSpLocks noChangeShapeType="1"/>
            <a:stCxn id="233477" idx="2"/>
            <a:endCxn id="233482" idx="0"/>
          </p:cNvCxnSpPr>
          <p:nvPr/>
        </p:nvCxnSpPr>
        <p:spPr bwMode="auto">
          <a:xfrm>
            <a:off x="4657725" y="2998232"/>
            <a:ext cx="1714500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743450" y="3961032"/>
            <a:ext cx="1057275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8" name="AutoShape 16"/>
          <p:cNvCxnSpPr>
            <a:cxnSpLocks noChangeShapeType="1"/>
            <a:stCxn id="233482" idx="2"/>
            <a:endCxn id="233483" idx="0"/>
          </p:cNvCxnSpPr>
          <p:nvPr/>
        </p:nvCxnSpPr>
        <p:spPr bwMode="auto">
          <a:xfrm flipH="1">
            <a:off x="5800725" y="3961032"/>
            <a:ext cx="57150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5400000" flipH="1">
            <a:off x="3839989" y="2903712"/>
            <a:ext cx="3607147" cy="314325"/>
          </a:xfrm>
          <a:prstGeom prst="curvedConnector5">
            <a:avLst>
              <a:gd name="adj1" fmla="val -6337"/>
              <a:gd name="adj2" fmla="val -606374"/>
              <a:gd name="adj3" fmla="val 1063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23</a:t>
            </a:fld>
            <a:endParaRPr lang="en-US"/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2057400" y="1314451"/>
            <a:ext cx="166584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1: i1 := 1  j1 := 1</a:t>
            </a:r>
          </a:p>
          <a:p>
            <a:r>
              <a:rPr lang="en-US" sz="1800" dirty="0">
                <a:latin typeface="Calibri"/>
              </a:rPr>
              <a:t>    k1 := 0</a:t>
            </a:r>
            <a:endParaRPr lang="en-US" sz="2100" dirty="0">
              <a:latin typeface="Calibri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257300"/>
            <a:ext cx="18288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2: j2 := </a:t>
            </a:r>
            <a:r>
              <a:rPr lang="en-US" sz="1800" dirty="0">
                <a:latin typeface="Calibri"/>
                <a:sym typeface="Symbol" charset="2"/>
              </a:rPr>
              <a:t>(j4, 1)</a:t>
            </a:r>
          </a:p>
          <a:p>
            <a:r>
              <a:rPr lang="en-US" sz="1800" dirty="0">
                <a:latin typeface="Calibri"/>
                <a:sym typeface="Symbol" charset="2"/>
              </a:rPr>
              <a:t>    </a:t>
            </a:r>
            <a:r>
              <a:rPr lang="en-US" sz="1800" dirty="0">
                <a:latin typeface="Calibri"/>
              </a:rPr>
              <a:t>k2 := </a:t>
            </a:r>
            <a:r>
              <a:rPr lang="en-US" sz="1800" dirty="0">
                <a:latin typeface="Calibri"/>
                <a:sym typeface="Symbol" charset="2"/>
              </a:rPr>
              <a:t>(k4, 0)</a:t>
            </a:r>
          </a:p>
          <a:p>
            <a:r>
              <a:rPr lang="en-US" sz="1800" dirty="0">
                <a:latin typeface="Calibri"/>
                <a:sym typeface="Symbol" charset="2"/>
              </a:rPr>
              <a:t>   </a:t>
            </a:r>
            <a:r>
              <a:rPr lang="en-US" sz="1800" dirty="0">
                <a:latin typeface="Calibri"/>
              </a:rPr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4000500" y="262890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3: if j2 &lt; 20</a:t>
            </a:r>
            <a:endParaRPr lang="en-US" sz="2100" dirty="0">
              <a:latin typeface="Calibri"/>
            </a:endParaRPr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723241" y="1637617"/>
            <a:ext cx="848759" cy="813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57725" y="2180630"/>
            <a:ext cx="828675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5657850" y="262890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4: return j2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4000500" y="3314701"/>
            <a:ext cx="14859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5: j3 := 1</a:t>
            </a:r>
          </a:p>
          <a:p>
            <a:r>
              <a:rPr lang="en-US" sz="1800" dirty="0">
                <a:latin typeface="Calibri"/>
              </a:rPr>
              <a:t>    k3 := k2+1</a:t>
            </a:r>
          </a:p>
        </p:txBody>
      </p:sp>
      <p:sp>
        <p:nvSpPr>
          <p:cNvPr id="233482" name="Text Box 10"/>
          <p:cNvSpPr txBox="1">
            <a:spLocks noChangeArrowheads="1"/>
          </p:cNvSpPr>
          <p:nvPr/>
        </p:nvSpPr>
        <p:spPr bwMode="auto">
          <a:xfrm>
            <a:off x="5657850" y="3314701"/>
            <a:ext cx="142875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6:</a:t>
            </a:r>
          </a:p>
          <a:p>
            <a:r>
              <a:rPr lang="en-US" sz="1800" dirty="0">
                <a:latin typeface="Calibri"/>
              </a:rPr>
              <a:t>    k5 := k2+1</a:t>
            </a:r>
            <a:endParaRPr lang="en-US" sz="2100" dirty="0">
              <a:latin typeface="Calibri"/>
            </a:endParaRP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857750" y="4171950"/>
            <a:ext cx="1885950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7: j4 := </a:t>
            </a:r>
            <a:r>
              <a:rPr lang="en-US" sz="1800" dirty="0">
                <a:latin typeface="Calibri"/>
                <a:sym typeface="Symbol" charset="2"/>
              </a:rPr>
              <a:t>(1, k2)</a:t>
            </a:r>
          </a:p>
          <a:p>
            <a:r>
              <a:rPr lang="en-US" sz="2100" dirty="0">
                <a:latin typeface="Calibri"/>
              </a:rPr>
              <a:t>   </a:t>
            </a:r>
            <a:r>
              <a:rPr lang="en-US" sz="1800" dirty="0">
                <a:latin typeface="Calibri"/>
              </a:rPr>
              <a:t>k4 := </a:t>
            </a:r>
            <a:r>
              <a:rPr lang="en-US" sz="1800" dirty="0">
                <a:latin typeface="Calibri"/>
                <a:sym typeface="Symbol" charset="2"/>
              </a:rPr>
              <a:t>(k3,k5)</a:t>
            </a: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486400" y="2180630"/>
            <a:ext cx="800100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57725" y="2998232"/>
            <a:ext cx="857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6" name="AutoShape 14"/>
          <p:cNvCxnSpPr>
            <a:cxnSpLocks noChangeShapeType="1"/>
            <a:stCxn id="233477" idx="2"/>
            <a:endCxn id="233482" idx="0"/>
          </p:cNvCxnSpPr>
          <p:nvPr/>
        </p:nvCxnSpPr>
        <p:spPr bwMode="auto">
          <a:xfrm>
            <a:off x="4657725" y="2998232"/>
            <a:ext cx="1714500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743450" y="3961032"/>
            <a:ext cx="1057275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8" name="AutoShape 16"/>
          <p:cNvCxnSpPr>
            <a:cxnSpLocks noChangeShapeType="1"/>
            <a:stCxn id="233482" idx="2"/>
            <a:endCxn id="233483" idx="0"/>
          </p:cNvCxnSpPr>
          <p:nvPr/>
        </p:nvCxnSpPr>
        <p:spPr bwMode="auto">
          <a:xfrm flipH="1">
            <a:off x="5800725" y="3961032"/>
            <a:ext cx="57150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5400000" flipH="1">
            <a:off x="3839989" y="2903712"/>
            <a:ext cx="3607147" cy="314325"/>
          </a:xfrm>
          <a:prstGeom prst="curvedConnector5">
            <a:avLst>
              <a:gd name="adj1" fmla="val -6337"/>
              <a:gd name="adj2" fmla="val -606374"/>
              <a:gd name="adj3" fmla="val 1063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24</a:t>
            </a:fld>
            <a:endParaRPr lang="en-US"/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2057400" y="1314451"/>
            <a:ext cx="166584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1: i1 := 1  j1 := 1</a:t>
            </a:r>
          </a:p>
          <a:p>
            <a:r>
              <a:rPr lang="en-US" sz="1800" dirty="0">
                <a:latin typeface="Calibri"/>
              </a:rPr>
              <a:t>    k1 := 0</a:t>
            </a:r>
            <a:endParaRPr lang="en-US" sz="2100" dirty="0">
              <a:latin typeface="Calibri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257300"/>
            <a:ext cx="18288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2: j2 := </a:t>
            </a:r>
            <a:r>
              <a:rPr lang="en-US" sz="1800" dirty="0">
                <a:latin typeface="Calibri"/>
                <a:sym typeface="Symbol" charset="2"/>
              </a:rPr>
              <a:t>(j4, 1)</a:t>
            </a:r>
          </a:p>
          <a:p>
            <a:r>
              <a:rPr lang="en-US" sz="1800" dirty="0">
                <a:latin typeface="Calibri"/>
                <a:sym typeface="Symbol" charset="2"/>
              </a:rPr>
              <a:t>    </a:t>
            </a:r>
            <a:r>
              <a:rPr lang="en-US" sz="1800" dirty="0">
                <a:latin typeface="Calibri"/>
              </a:rPr>
              <a:t>k2 := </a:t>
            </a:r>
            <a:r>
              <a:rPr lang="en-US" sz="1800" dirty="0">
                <a:latin typeface="Calibri"/>
                <a:sym typeface="Symbol" charset="2"/>
              </a:rPr>
              <a:t>(k4, 0)</a:t>
            </a:r>
          </a:p>
          <a:p>
            <a:r>
              <a:rPr lang="en-US" sz="1800" dirty="0">
                <a:latin typeface="Calibri"/>
                <a:sym typeface="Symbol" charset="2"/>
              </a:rPr>
              <a:t>   </a:t>
            </a:r>
            <a:r>
              <a:rPr lang="en-US" sz="1800" dirty="0">
                <a:latin typeface="Calibri"/>
              </a:rPr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4000500" y="262890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3: if j2 &lt; 20</a:t>
            </a:r>
            <a:endParaRPr lang="en-US" sz="2100" dirty="0">
              <a:latin typeface="Calibri"/>
            </a:endParaRPr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723241" y="1637617"/>
            <a:ext cx="848759" cy="813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57725" y="2180630"/>
            <a:ext cx="828675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5657850" y="262890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4: return j2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4000500" y="3314701"/>
            <a:ext cx="14859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5: j3 := 1</a:t>
            </a:r>
          </a:p>
          <a:p>
            <a:r>
              <a:rPr lang="en-US" sz="1800" dirty="0">
                <a:latin typeface="Calibri"/>
              </a:rPr>
              <a:t>    k3 := k2+1</a:t>
            </a: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857750" y="4171950"/>
            <a:ext cx="1885950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7: j4 := </a:t>
            </a:r>
            <a:r>
              <a:rPr lang="en-US" sz="1800" dirty="0">
                <a:latin typeface="Calibri"/>
                <a:sym typeface="Symbol" charset="2"/>
              </a:rPr>
              <a:t>(1)</a:t>
            </a:r>
          </a:p>
          <a:p>
            <a:r>
              <a:rPr lang="en-US" sz="2100" dirty="0">
                <a:latin typeface="Calibri"/>
              </a:rPr>
              <a:t>   </a:t>
            </a:r>
            <a:r>
              <a:rPr lang="en-US" sz="1800" dirty="0">
                <a:latin typeface="Calibri"/>
              </a:rPr>
              <a:t>k4 := </a:t>
            </a:r>
            <a:r>
              <a:rPr lang="en-US" sz="1800" dirty="0">
                <a:latin typeface="Calibri"/>
                <a:sym typeface="Symbol" charset="2"/>
              </a:rPr>
              <a:t>(k3)</a:t>
            </a: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486400" y="2180630"/>
            <a:ext cx="800100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57725" y="2998232"/>
            <a:ext cx="857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743450" y="3961032"/>
            <a:ext cx="1057275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5400000" flipH="1">
            <a:off x="3839989" y="2903712"/>
            <a:ext cx="3607147" cy="314325"/>
          </a:xfrm>
          <a:prstGeom prst="curvedConnector5">
            <a:avLst>
              <a:gd name="adj1" fmla="val -6337"/>
              <a:gd name="adj2" fmla="val -606374"/>
              <a:gd name="adj3" fmla="val 1063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25</a:t>
            </a:fld>
            <a:endParaRPr lang="en-US"/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2057400" y="1314451"/>
            <a:ext cx="166584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1: i1 := 1  j1 := 1</a:t>
            </a:r>
          </a:p>
          <a:p>
            <a:r>
              <a:rPr lang="en-US" sz="1800" dirty="0">
                <a:latin typeface="Calibri"/>
              </a:rPr>
              <a:t>    k1 := 0</a:t>
            </a:r>
            <a:endParaRPr lang="en-US" sz="2100" dirty="0">
              <a:latin typeface="Calibri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257300"/>
            <a:ext cx="18288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2: j2 := </a:t>
            </a:r>
            <a:r>
              <a:rPr lang="en-US" sz="1800" dirty="0">
                <a:latin typeface="Calibri"/>
                <a:sym typeface="Symbol" charset="2"/>
              </a:rPr>
              <a:t>(1, 1)</a:t>
            </a:r>
          </a:p>
          <a:p>
            <a:r>
              <a:rPr lang="en-US" sz="1800" dirty="0">
                <a:latin typeface="Calibri"/>
                <a:sym typeface="Symbol" charset="2"/>
              </a:rPr>
              <a:t>    </a:t>
            </a:r>
            <a:r>
              <a:rPr lang="en-US" sz="1800" dirty="0">
                <a:latin typeface="Calibri"/>
              </a:rPr>
              <a:t>k2 := </a:t>
            </a:r>
            <a:r>
              <a:rPr lang="en-US" sz="1800" dirty="0">
                <a:latin typeface="Calibri"/>
                <a:sym typeface="Symbol" charset="2"/>
              </a:rPr>
              <a:t>(k4, 0)</a:t>
            </a:r>
          </a:p>
          <a:p>
            <a:r>
              <a:rPr lang="en-US" sz="1800" dirty="0">
                <a:latin typeface="Calibri"/>
                <a:sym typeface="Symbol" charset="2"/>
              </a:rPr>
              <a:t>   </a:t>
            </a:r>
            <a:r>
              <a:rPr lang="en-US" sz="1800" dirty="0">
                <a:latin typeface="Calibri"/>
              </a:rPr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4000500" y="262890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3: if j2 &lt; 20</a:t>
            </a:r>
            <a:endParaRPr lang="en-US" sz="2100" dirty="0">
              <a:latin typeface="Calibri"/>
            </a:endParaRPr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723241" y="1637617"/>
            <a:ext cx="848759" cy="813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57725" y="2180630"/>
            <a:ext cx="828675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5657850" y="262890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4: return j2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4000500" y="3314701"/>
            <a:ext cx="14859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5: j3 := 1</a:t>
            </a:r>
          </a:p>
          <a:p>
            <a:r>
              <a:rPr lang="en-US" sz="1800" dirty="0">
                <a:latin typeface="Calibri"/>
              </a:rPr>
              <a:t>    k3 := k2+1</a:t>
            </a: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857750" y="4171950"/>
            <a:ext cx="1885950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7:</a:t>
            </a:r>
            <a:endParaRPr lang="en-US" sz="1800" dirty="0">
              <a:latin typeface="Calibri"/>
              <a:sym typeface="Symbol" charset="2"/>
            </a:endParaRPr>
          </a:p>
          <a:p>
            <a:r>
              <a:rPr lang="en-US" sz="2100" dirty="0">
                <a:latin typeface="Calibri"/>
              </a:rPr>
              <a:t>   </a:t>
            </a:r>
            <a:r>
              <a:rPr lang="en-US" sz="1800" dirty="0">
                <a:latin typeface="Calibri"/>
              </a:rPr>
              <a:t>k4 := </a:t>
            </a:r>
            <a:r>
              <a:rPr lang="en-US" sz="1800" dirty="0">
                <a:latin typeface="Calibri"/>
                <a:sym typeface="Symbol" charset="2"/>
              </a:rPr>
              <a:t>(k3)</a:t>
            </a: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486400" y="2180630"/>
            <a:ext cx="800100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57725" y="2998232"/>
            <a:ext cx="857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743450" y="3961032"/>
            <a:ext cx="1057275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5400000" flipH="1">
            <a:off x="3839989" y="2903712"/>
            <a:ext cx="3607147" cy="314325"/>
          </a:xfrm>
          <a:prstGeom prst="curvedConnector5">
            <a:avLst>
              <a:gd name="adj1" fmla="val -6337"/>
              <a:gd name="adj2" fmla="val -556218"/>
              <a:gd name="adj3" fmla="val 1063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26</a:t>
            </a:fld>
            <a:endParaRPr lang="en-US"/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2057400" y="1314451"/>
            <a:ext cx="166584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1: i1 := 1  j1 := 1</a:t>
            </a:r>
          </a:p>
          <a:p>
            <a:r>
              <a:rPr lang="en-US" sz="1800" dirty="0">
                <a:latin typeface="Calibri"/>
              </a:rPr>
              <a:t>    k1 := 0</a:t>
            </a:r>
            <a:endParaRPr lang="en-US" sz="2100" dirty="0">
              <a:latin typeface="Calibri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257300"/>
            <a:ext cx="18288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2:</a:t>
            </a:r>
            <a:endParaRPr lang="en-US" sz="1800" dirty="0">
              <a:latin typeface="Calibri"/>
              <a:sym typeface="Symbol" charset="2"/>
            </a:endParaRPr>
          </a:p>
          <a:p>
            <a:r>
              <a:rPr lang="en-US" sz="1800" dirty="0">
                <a:latin typeface="Calibri"/>
                <a:sym typeface="Symbol" charset="2"/>
              </a:rPr>
              <a:t>    </a:t>
            </a:r>
            <a:r>
              <a:rPr lang="en-US" sz="1800" dirty="0">
                <a:latin typeface="Calibri"/>
              </a:rPr>
              <a:t>k2 := </a:t>
            </a:r>
            <a:r>
              <a:rPr lang="en-US" sz="1800" dirty="0">
                <a:latin typeface="Calibri"/>
                <a:sym typeface="Symbol" charset="2"/>
              </a:rPr>
              <a:t>(k4, 0)</a:t>
            </a:r>
          </a:p>
          <a:p>
            <a:r>
              <a:rPr lang="en-US" sz="1800" dirty="0">
                <a:latin typeface="Calibri"/>
                <a:sym typeface="Symbol" charset="2"/>
              </a:rPr>
              <a:t>   </a:t>
            </a:r>
            <a:r>
              <a:rPr lang="en-US" sz="1800" dirty="0">
                <a:latin typeface="Calibri"/>
              </a:rPr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4000500" y="262890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3: if 1 &lt; 20</a:t>
            </a:r>
            <a:endParaRPr lang="en-US" sz="2100" dirty="0">
              <a:latin typeface="Calibri"/>
            </a:endParaRPr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723241" y="1637617"/>
            <a:ext cx="848759" cy="813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57725" y="2180630"/>
            <a:ext cx="828675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5657850" y="262890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4: return 1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4000500" y="3314701"/>
            <a:ext cx="14859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5: </a:t>
            </a:r>
          </a:p>
          <a:p>
            <a:r>
              <a:rPr lang="en-US" sz="1800" dirty="0">
                <a:latin typeface="Calibri"/>
              </a:rPr>
              <a:t>    k3 := k2+1</a:t>
            </a: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857750" y="4171950"/>
            <a:ext cx="1885950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7:</a:t>
            </a:r>
            <a:endParaRPr lang="en-US" sz="1800" dirty="0">
              <a:latin typeface="Calibri"/>
              <a:sym typeface="Symbol" charset="2"/>
            </a:endParaRPr>
          </a:p>
          <a:p>
            <a:r>
              <a:rPr lang="en-US" sz="2100" dirty="0">
                <a:latin typeface="Calibri"/>
              </a:rPr>
              <a:t>   </a:t>
            </a:r>
            <a:r>
              <a:rPr lang="en-US" sz="1800" dirty="0">
                <a:latin typeface="Calibri"/>
              </a:rPr>
              <a:t>k4 := </a:t>
            </a:r>
            <a:r>
              <a:rPr lang="en-US" sz="1800" dirty="0">
                <a:latin typeface="Calibri"/>
                <a:sym typeface="Symbol" charset="2"/>
              </a:rPr>
              <a:t>(k3)</a:t>
            </a: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486400" y="2180630"/>
            <a:ext cx="800100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57725" y="2998232"/>
            <a:ext cx="857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743450" y="3961032"/>
            <a:ext cx="1057275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5400000" flipH="1">
            <a:off x="3839989" y="2903712"/>
            <a:ext cx="3607147" cy="314325"/>
          </a:xfrm>
          <a:prstGeom prst="curvedConnector5">
            <a:avLst>
              <a:gd name="adj1" fmla="val -6337"/>
              <a:gd name="adj2" fmla="val -606375"/>
              <a:gd name="adj3" fmla="val 1063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49-DF80-274B-B4B3-613013670CA0}" type="slidenum">
              <a:rPr lang="en-US"/>
              <a:pPr/>
              <a:t>27</a:t>
            </a:fld>
            <a:endParaRPr lang="en-US"/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2743200" y="1371600"/>
            <a:ext cx="12001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1:</a:t>
            </a:r>
            <a:endParaRPr lang="en-US" sz="2100" dirty="0">
              <a:latin typeface="Calibri"/>
            </a:endParaRP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4572000" y="1428751"/>
            <a:ext cx="18288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2: k2 := </a:t>
            </a:r>
            <a:r>
              <a:rPr lang="en-US" sz="1800" dirty="0">
                <a:latin typeface="Calibri"/>
                <a:sym typeface="Symbol" charset="2"/>
              </a:rPr>
              <a:t>(k4, 0)</a:t>
            </a:r>
          </a:p>
          <a:p>
            <a:r>
              <a:rPr lang="en-US" sz="1800" dirty="0">
                <a:latin typeface="Calibri"/>
                <a:sym typeface="Symbol" charset="2"/>
              </a:rPr>
              <a:t>   </a:t>
            </a:r>
            <a:r>
              <a:rPr lang="en-US" sz="1800" dirty="0">
                <a:latin typeface="Calibri"/>
              </a:rPr>
              <a:t> if k2 &lt; 100</a:t>
            </a:r>
          </a:p>
        </p:txBody>
      </p: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4000500" y="280035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3:</a:t>
            </a:r>
            <a:endParaRPr lang="en-US" sz="2100" dirty="0">
              <a:latin typeface="Calibri"/>
            </a:endParaRPr>
          </a:p>
        </p:txBody>
      </p:sp>
      <p:cxnSp>
        <p:nvCxnSpPr>
          <p:cNvPr id="227334" name="AutoShape 6"/>
          <p:cNvCxnSpPr>
            <a:cxnSpLocks noChangeShapeType="1"/>
            <a:stCxn id="227331" idx="3"/>
            <a:endCxn id="227332" idx="1"/>
          </p:cNvCxnSpPr>
          <p:nvPr/>
        </p:nvCxnSpPr>
        <p:spPr bwMode="auto">
          <a:xfrm>
            <a:off x="3943350" y="1556266"/>
            <a:ext cx="628650" cy="1956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7335" name="AutoShape 7"/>
          <p:cNvCxnSpPr>
            <a:cxnSpLocks noChangeShapeType="1"/>
            <a:stCxn id="227332" idx="2"/>
            <a:endCxn id="227333" idx="0"/>
          </p:cNvCxnSpPr>
          <p:nvPr/>
        </p:nvCxnSpPr>
        <p:spPr bwMode="auto">
          <a:xfrm flipH="1">
            <a:off x="4657725" y="2075082"/>
            <a:ext cx="828675" cy="725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7336" name="Text Box 8"/>
          <p:cNvSpPr txBox="1">
            <a:spLocks noChangeArrowheads="1"/>
          </p:cNvSpPr>
          <p:nvPr/>
        </p:nvSpPr>
        <p:spPr bwMode="auto">
          <a:xfrm>
            <a:off x="5657850" y="280035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4: return 1</a:t>
            </a:r>
          </a:p>
        </p:txBody>
      </p:sp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4000500" y="3486150"/>
            <a:ext cx="14859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5: k3 := k2+1</a:t>
            </a:r>
          </a:p>
        </p:txBody>
      </p:sp>
      <p:sp>
        <p:nvSpPr>
          <p:cNvPr id="227339" name="Text Box 11"/>
          <p:cNvSpPr txBox="1">
            <a:spLocks noChangeArrowheads="1"/>
          </p:cNvSpPr>
          <p:nvPr/>
        </p:nvSpPr>
        <p:spPr bwMode="auto">
          <a:xfrm>
            <a:off x="4857750" y="4343400"/>
            <a:ext cx="15430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7: k4 := </a:t>
            </a:r>
            <a:r>
              <a:rPr lang="en-US" sz="1800" dirty="0">
                <a:latin typeface="Calibri"/>
                <a:sym typeface="Symbol" charset="2"/>
              </a:rPr>
              <a:t>(k3)</a:t>
            </a:r>
          </a:p>
        </p:txBody>
      </p:sp>
      <p:cxnSp>
        <p:nvCxnSpPr>
          <p:cNvPr id="227340" name="AutoShape 12"/>
          <p:cNvCxnSpPr>
            <a:cxnSpLocks noChangeShapeType="1"/>
            <a:stCxn id="227332" idx="2"/>
            <a:endCxn id="227336" idx="0"/>
          </p:cNvCxnSpPr>
          <p:nvPr/>
        </p:nvCxnSpPr>
        <p:spPr bwMode="auto">
          <a:xfrm>
            <a:off x="5486400" y="2075082"/>
            <a:ext cx="800100" cy="725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7341" name="AutoShape 13"/>
          <p:cNvCxnSpPr>
            <a:cxnSpLocks noChangeShapeType="1"/>
            <a:stCxn id="227333" idx="2"/>
            <a:endCxn id="227337" idx="0"/>
          </p:cNvCxnSpPr>
          <p:nvPr/>
        </p:nvCxnSpPr>
        <p:spPr bwMode="auto">
          <a:xfrm>
            <a:off x="4657725" y="3169682"/>
            <a:ext cx="85725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7343" name="AutoShape 15"/>
          <p:cNvCxnSpPr>
            <a:cxnSpLocks noChangeShapeType="1"/>
            <a:stCxn id="227337" idx="2"/>
            <a:endCxn id="227339" idx="0"/>
          </p:cNvCxnSpPr>
          <p:nvPr/>
        </p:nvCxnSpPr>
        <p:spPr bwMode="auto">
          <a:xfrm>
            <a:off x="4743450" y="3855482"/>
            <a:ext cx="885825" cy="487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7345" name="AutoShape 17"/>
          <p:cNvCxnSpPr>
            <a:cxnSpLocks noChangeShapeType="1"/>
            <a:stCxn id="227339" idx="2"/>
            <a:endCxn id="227332" idx="0"/>
          </p:cNvCxnSpPr>
          <p:nvPr/>
        </p:nvCxnSpPr>
        <p:spPr bwMode="auto">
          <a:xfrm rot="5400000" flipH="1">
            <a:off x="3915847" y="2999305"/>
            <a:ext cx="3283981" cy="142875"/>
          </a:xfrm>
          <a:prstGeom prst="curvedConnector5">
            <a:avLst>
              <a:gd name="adj1" fmla="val -6961"/>
              <a:gd name="adj2" fmla="val -1328966"/>
              <a:gd name="adj3" fmla="val 10696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27B6-F56F-8F4C-B0C1-24660ACD95A9}" type="slidenum">
              <a:rPr lang="en-US"/>
              <a:pPr/>
              <a:t>28</a:t>
            </a:fld>
            <a:endParaRPr lang="en-US"/>
          </a:p>
        </p:txBody>
      </p:sp>
      <p:sp>
        <p:nvSpPr>
          <p:cNvPr id="228355" name="Text Box 3"/>
          <p:cNvSpPr txBox="1">
            <a:spLocks noChangeArrowheads="1"/>
          </p:cNvSpPr>
          <p:nvPr/>
        </p:nvSpPr>
        <p:spPr bwMode="auto">
          <a:xfrm>
            <a:off x="2400300" y="1828800"/>
            <a:ext cx="12001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1:</a:t>
            </a:r>
            <a:endParaRPr lang="en-US" sz="2100" dirty="0">
              <a:latin typeface="Calibri"/>
            </a:endParaRP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4229100" y="1885951"/>
            <a:ext cx="18288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2: k2 := </a:t>
            </a:r>
            <a:r>
              <a:rPr lang="en-US" sz="1800" dirty="0">
                <a:latin typeface="Calibri"/>
                <a:sym typeface="Symbol" charset="2"/>
              </a:rPr>
              <a:t>(k3, 0)</a:t>
            </a:r>
          </a:p>
          <a:p>
            <a:r>
              <a:rPr lang="en-US" sz="1800" dirty="0">
                <a:latin typeface="Calibri"/>
                <a:sym typeface="Symbol" charset="2"/>
              </a:rPr>
              <a:t>   </a:t>
            </a:r>
            <a:r>
              <a:rPr lang="en-US" sz="1800" dirty="0">
                <a:latin typeface="Calibri"/>
              </a:rPr>
              <a:t> if k2 &lt; 100</a:t>
            </a:r>
          </a:p>
        </p:txBody>
      </p:sp>
      <p:cxnSp>
        <p:nvCxnSpPr>
          <p:cNvPr id="228358" name="AutoShape 6"/>
          <p:cNvCxnSpPr>
            <a:cxnSpLocks noChangeShapeType="1"/>
            <a:stCxn id="228355" idx="3"/>
            <a:endCxn id="228356" idx="1"/>
          </p:cNvCxnSpPr>
          <p:nvPr/>
        </p:nvCxnSpPr>
        <p:spPr bwMode="auto">
          <a:xfrm>
            <a:off x="3600450" y="2013466"/>
            <a:ext cx="628650" cy="1956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8359" name="AutoShape 7"/>
          <p:cNvCxnSpPr>
            <a:cxnSpLocks noChangeShapeType="1"/>
            <a:stCxn id="228356" idx="2"/>
            <a:endCxn id="228361" idx="0"/>
          </p:cNvCxnSpPr>
          <p:nvPr/>
        </p:nvCxnSpPr>
        <p:spPr bwMode="auto">
          <a:xfrm flipH="1">
            <a:off x="4400550" y="2532282"/>
            <a:ext cx="742950" cy="725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5314950" y="325755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4: return 1</a:t>
            </a:r>
          </a:p>
        </p:txBody>
      </p:sp>
      <p:sp>
        <p:nvSpPr>
          <p:cNvPr id="228361" name="Text Box 9"/>
          <p:cNvSpPr txBox="1">
            <a:spLocks noChangeArrowheads="1"/>
          </p:cNvSpPr>
          <p:nvPr/>
        </p:nvSpPr>
        <p:spPr bwMode="auto">
          <a:xfrm>
            <a:off x="3657600" y="3257550"/>
            <a:ext cx="14859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5: k3 := k2+1</a:t>
            </a:r>
          </a:p>
        </p:txBody>
      </p:sp>
      <p:cxnSp>
        <p:nvCxnSpPr>
          <p:cNvPr id="228363" name="AutoShape 11"/>
          <p:cNvCxnSpPr>
            <a:cxnSpLocks noChangeShapeType="1"/>
            <a:stCxn id="228356" idx="2"/>
            <a:endCxn id="228360" idx="0"/>
          </p:cNvCxnSpPr>
          <p:nvPr/>
        </p:nvCxnSpPr>
        <p:spPr bwMode="auto">
          <a:xfrm>
            <a:off x="5143500" y="2532282"/>
            <a:ext cx="800100" cy="725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8366" name="AutoShape 14"/>
          <p:cNvCxnSpPr>
            <a:cxnSpLocks noChangeShapeType="1"/>
            <a:stCxn id="228361" idx="2"/>
            <a:endCxn id="228356" idx="0"/>
          </p:cNvCxnSpPr>
          <p:nvPr/>
        </p:nvCxnSpPr>
        <p:spPr bwMode="auto">
          <a:xfrm rot="5400000" flipH="1" flipV="1">
            <a:off x="3901559" y="2384942"/>
            <a:ext cx="1740931" cy="742950"/>
          </a:xfrm>
          <a:prstGeom prst="curvedConnector5">
            <a:avLst>
              <a:gd name="adj1" fmla="val -13131"/>
              <a:gd name="adj2" fmla="val 432095"/>
              <a:gd name="adj3" fmla="val 1131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Arrays, Pointers and Memory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For more complex programs, we need </a:t>
            </a:r>
            <a:r>
              <a:rPr lang="en-US" sz="2400" i="1" dirty="0"/>
              <a:t>dependencies</a:t>
            </a:r>
            <a:r>
              <a:rPr lang="en-US" sz="2400" dirty="0"/>
              <a:t>: how does statement B depend on statement A?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Read after write</a:t>
            </a:r>
            <a:r>
              <a:rPr lang="en-US" sz="2400" dirty="0"/>
              <a:t>: A defines variable </a:t>
            </a:r>
            <a:r>
              <a:rPr lang="en-US" sz="2400" i="1" dirty="0"/>
              <a:t>v</a:t>
            </a:r>
            <a:r>
              <a:rPr lang="en-US" sz="2400" dirty="0"/>
              <a:t>, then B uses </a:t>
            </a:r>
            <a:r>
              <a:rPr lang="en-US" sz="2400" i="1" dirty="0"/>
              <a:t>v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b="1" dirty="0"/>
              <a:t>Write after write</a:t>
            </a:r>
            <a:r>
              <a:rPr lang="en-US" sz="2400" dirty="0"/>
              <a:t>: A defines </a:t>
            </a:r>
            <a:r>
              <a:rPr lang="en-US" sz="2400" i="1" dirty="0"/>
              <a:t>v</a:t>
            </a:r>
            <a:r>
              <a:rPr lang="en-US" sz="2400" dirty="0"/>
              <a:t>, then B defines </a:t>
            </a:r>
            <a:r>
              <a:rPr lang="en-US" sz="2400" i="1" dirty="0"/>
              <a:t>v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b="1" dirty="0"/>
              <a:t>Write after read</a:t>
            </a:r>
            <a:r>
              <a:rPr lang="en-US" sz="2400" dirty="0"/>
              <a:t>: A uses </a:t>
            </a:r>
            <a:r>
              <a:rPr lang="en-US" sz="2400" i="1" dirty="0"/>
              <a:t>v</a:t>
            </a:r>
            <a:r>
              <a:rPr lang="en-US" sz="2400" dirty="0"/>
              <a:t>, then B defines </a:t>
            </a:r>
            <a:r>
              <a:rPr lang="en-US" sz="2400" i="1" dirty="0"/>
              <a:t>v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b="1" dirty="0"/>
              <a:t>Control</a:t>
            </a:r>
            <a:r>
              <a:rPr lang="en-US" sz="2400" dirty="0"/>
              <a:t>: A controls whether B executes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73B-2FA3-C34D-A35B-E21546B51F55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Non-Optimizations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Correctness of optimizations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Optimizations must not change the meaning of the program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Types of optimizations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Local optimization and peepho</a:t>
            </a:r>
            <a:r>
              <a:rPr lang="en-US" dirty="0"/>
              <a:t>le optimization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strike="sngStrike" dirty="0"/>
              <a:t>Global dataflow analysis for optimization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Static Single Assignment (SSA) Form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Amdahl’s Law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B1C9-77DB-7C4C-BB21-4D8F1340C394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Memory dependence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/>
              <a:t>M[i] := 4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/>
              <a:t>x := M[j]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/>
              <a:t>M[k] := j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 cannot tell if </a:t>
            </a:r>
            <a:r>
              <a:rPr lang="en-US" sz="2400" i="1" dirty="0"/>
              <a:t>i, j, k</a:t>
            </a:r>
            <a:r>
              <a:rPr lang="en-US" sz="2400" dirty="0"/>
              <a:t> are all the same value which makes any optimization difficult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Similar problems with Control dependence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SSA does not offer an easy solution to these problems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EC8C-8B77-C340-AA05-98383142F6D6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/>
              <a:t>More on Optimization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Control Flow Analysis</a:t>
            </a:r>
          </a:p>
          <a:p>
            <a:r>
              <a:rPr lang="en-US" sz="1800" dirty="0"/>
              <a:t>Data Flow Analysis</a:t>
            </a:r>
          </a:p>
          <a:p>
            <a:r>
              <a:rPr lang="en-US" sz="1800" dirty="0"/>
              <a:t>Dependence Analysis</a:t>
            </a:r>
          </a:p>
          <a:p>
            <a:r>
              <a:rPr lang="en-US" sz="1800" dirty="0"/>
              <a:t>Alias Analysis</a:t>
            </a:r>
          </a:p>
          <a:p>
            <a:r>
              <a:rPr lang="en-US" sz="1800" dirty="0"/>
              <a:t>Early Optimizations</a:t>
            </a:r>
          </a:p>
          <a:p>
            <a:r>
              <a:rPr lang="en-US" sz="1800" dirty="0"/>
              <a:t>Redundancy Elimination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Loop Optimizations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Procedure Optimizations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Code Scheduling (pipelining)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Low-level Optimizations</a:t>
            </a:r>
          </a:p>
          <a:p>
            <a:pPr>
              <a:lnSpc>
                <a:spcPct val="90000"/>
              </a:lnSpc>
            </a:pPr>
            <a:r>
              <a:rPr lang="en-US" sz="1800" dirty="0" err="1"/>
              <a:t>Interprocedural</a:t>
            </a:r>
            <a:r>
              <a:rPr lang="en-US" sz="1800" dirty="0"/>
              <a:t> Analysis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Memory Hierarchy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8E-A6E7-1040-8A1A-6E9EC3FCD434}" type="slidenum">
              <a:rPr lang="en-US"/>
              <a:pPr/>
              <a:t>31</a:t>
            </a:fld>
            <a:endParaRPr lang="en-US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1475656" y="3795886"/>
            <a:ext cx="5772150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100" i="1" dirty="0">
                <a:latin typeface="Calibri"/>
              </a:rPr>
              <a:t>Advanced Compiler Design and Implementation</a:t>
            </a:r>
            <a:r>
              <a:rPr lang="en-US" sz="2100" dirty="0">
                <a:latin typeface="Calibri"/>
              </a:rPr>
              <a:t> by Steven S. </a:t>
            </a:r>
            <a:r>
              <a:rPr lang="en-US" sz="2100" dirty="0" err="1">
                <a:latin typeface="Calibri"/>
              </a:rPr>
              <a:t>Muchnick</a:t>
            </a:r>
            <a:endParaRPr lang="en-US" dirty="0">
              <a:latin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Amdahl’s Law</a:t>
            </a:r>
          </a:p>
        </p:txBody>
      </p:sp>
      <p:sp>
        <p:nvSpPr>
          <p:cNvPr id="1495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Speedup</a:t>
            </a:r>
            <a:r>
              <a:rPr lang="en-US" baseline="-25000"/>
              <a:t>total</a:t>
            </a:r>
            <a:r>
              <a:rPr lang="en-US"/>
              <a:t> = </a:t>
            </a:r>
            <a:br>
              <a:rPr lang="en-US"/>
            </a:br>
            <a:r>
              <a:rPr lang="en-US"/>
              <a:t>((1 - Time</a:t>
            </a:r>
            <a:r>
              <a:rPr lang="en-US" baseline="-25000"/>
              <a:t>Fractionoptimized</a:t>
            </a:r>
            <a:r>
              <a:rPr lang="en-US"/>
              <a:t>) + Time</a:t>
            </a:r>
            <a:r>
              <a:rPr lang="en-US" baseline="-25000"/>
              <a:t>Fractionoptimized</a:t>
            </a:r>
            <a:r>
              <a:rPr lang="en-US"/>
              <a:t>/Speedup</a:t>
            </a:r>
            <a:r>
              <a:rPr lang="en-US" baseline="-25000"/>
              <a:t>optimized</a:t>
            </a:r>
            <a:r>
              <a:rPr lang="en-US"/>
              <a:t>)-1</a:t>
            </a:r>
          </a:p>
          <a:p>
            <a:pPr>
              <a:lnSpc>
                <a:spcPct val="90000"/>
              </a:lnSpc>
            </a:pPr>
            <a:r>
              <a:rPr lang="en-US"/>
              <a:t>Optimize the common case, 90/10 rule</a:t>
            </a:r>
          </a:p>
          <a:p>
            <a:pPr>
              <a:lnSpc>
                <a:spcPct val="90000"/>
              </a:lnSpc>
            </a:pPr>
            <a:r>
              <a:rPr lang="en-US"/>
              <a:t>Requires quantitative approach</a:t>
            </a:r>
          </a:p>
          <a:p>
            <a:pPr lvl="1">
              <a:lnSpc>
                <a:spcPct val="90000"/>
              </a:lnSpc>
            </a:pPr>
            <a:r>
              <a:rPr lang="en-US"/>
              <a:t>Profiling + Benchmarking</a:t>
            </a:r>
          </a:p>
          <a:p>
            <a:pPr>
              <a:lnSpc>
                <a:spcPct val="90000"/>
              </a:lnSpc>
            </a:pPr>
            <a:r>
              <a:rPr lang="en-US"/>
              <a:t>Problem: Compiler writer doesn’t know the application beforehand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BFC4-4074-ED48-B5C6-478E9876BB40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Optimizations can improve speed, while maintaining correctness</a:t>
            </a:r>
          </a:p>
          <a:p>
            <a:r>
              <a:rPr lang="en-US" dirty="0"/>
              <a:t>Many types of </a:t>
            </a:r>
            <a:r>
              <a:rPr lang="en-US"/>
              <a:t>local optimizations</a:t>
            </a:r>
            <a:endParaRPr lang="en-US" dirty="0"/>
          </a:p>
          <a:p>
            <a:r>
              <a:rPr lang="en-US" dirty="0"/>
              <a:t>Static Single-Assignment Form (SSA) </a:t>
            </a:r>
          </a:p>
          <a:p>
            <a:r>
              <a:rPr lang="en-US" dirty="0"/>
              <a:t>Optimization using SSA Form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BF4-A212-0B42-B8C4-E37576C72CFB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Non-Optimizations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350" b="1"/>
              <a:t>enum { GOOD, BAD };</a:t>
            </a:r>
          </a:p>
          <a:p>
            <a:pPr>
              <a:buFontTx/>
              <a:buNone/>
            </a:pPr>
            <a:r>
              <a:rPr lang="en-US" sz="1350" b="1"/>
              <a:t>extern int test_condition();</a:t>
            </a:r>
          </a:p>
          <a:p>
            <a:pPr>
              <a:buFontTx/>
              <a:buNone/>
            </a:pPr>
            <a:endParaRPr lang="en-US" sz="1350" b="1"/>
          </a:p>
          <a:p>
            <a:pPr>
              <a:buFontTx/>
              <a:buNone/>
            </a:pPr>
            <a:r>
              <a:rPr lang="en-US" sz="1350" b="1"/>
              <a:t>void check() {</a:t>
            </a:r>
          </a:p>
          <a:p>
            <a:pPr>
              <a:buFontTx/>
              <a:buNone/>
            </a:pPr>
            <a:r>
              <a:rPr lang="en-US" sz="1350" b="1"/>
              <a:t>  int rc;</a:t>
            </a:r>
          </a:p>
          <a:p>
            <a:pPr>
              <a:buFontTx/>
              <a:buNone/>
            </a:pPr>
            <a:endParaRPr lang="en-US" sz="1350" b="1"/>
          </a:p>
          <a:p>
            <a:pPr>
              <a:buFontTx/>
              <a:buNone/>
            </a:pPr>
            <a:r>
              <a:rPr lang="en-US" sz="1350" b="1"/>
              <a:t>  rc = test_condition();</a:t>
            </a:r>
          </a:p>
          <a:p>
            <a:pPr>
              <a:buFontTx/>
              <a:buNone/>
            </a:pPr>
            <a:r>
              <a:rPr lang="en-US" sz="1350" b="1"/>
              <a:t>  if (rc != GOOD) {</a:t>
            </a:r>
          </a:p>
          <a:p>
            <a:pPr>
              <a:buFontTx/>
              <a:buNone/>
            </a:pPr>
            <a:r>
              <a:rPr lang="en-US" sz="1350" b="1"/>
              <a:t>    exit(rc);</a:t>
            </a:r>
          </a:p>
          <a:p>
            <a:pPr>
              <a:buFontTx/>
              <a:buNone/>
            </a:pPr>
            <a:r>
              <a:rPr lang="en-US" sz="1350" b="1"/>
              <a:t>  }</a:t>
            </a:r>
          </a:p>
          <a:p>
            <a:pPr>
              <a:buFontTx/>
              <a:buNone/>
            </a:pPr>
            <a:r>
              <a:rPr lang="en-US" sz="1350" b="1"/>
              <a:t>}</a:t>
            </a:r>
          </a:p>
        </p:txBody>
      </p:sp>
      <p:sp>
        <p:nvSpPr>
          <p:cNvPr id="14336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350" b="1"/>
              <a:t>enum { GOOD, BAD };</a:t>
            </a:r>
          </a:p>
          <a:p>
            <a:pPr>
              <a:buFontTx/>
              <a:buNone/>
            </a:pPr>
            <a:r>
              <a:rPr lang="en-US" sz="1350" b="1"/>
              <a:t>extern int test_condition();</a:t>
            </a:r>
          </a:p>
          <a:p>
            <a:pPr>
              <a:buFontTx/>
              <a:buNone/>
            </a:pPr>
            <a:endParaRPr lang="en-US" sz="1350" b="1"/>
          </a:p>
          <a:p>
            <a:pPr>
              <a:buFontTx/>
              <a:buNone/>
            </a:pPr>
            <a:r>
              <a:rPr lang="en-US" sz="1350" b="1"/>
              <a:t>void check() {</a:t>
            </a:r>
          </a:p>
          <a:p>
            <a:pPr>
              <a:buFontTx/>
              <a:buNone/>
            </a:pPr>
            <a:r>
              <a:rPr lang="en-US" sz="1350" b="1"/>
              <a:t> int rc;</a:t>
            </a:r>
          </a:p>
          <a:p>
            <a:pPr>
              <a:buFontTx/>
              <a:buNone/>
            </a:pPr>
            <a:endParaRPr lang="en-US" sz="1350" b="1"/>
          </a:p>
          <a:p>
            <a:pPr>
              <a:buFontTx/>
              <a:buNone/>
            </a:pPr>
            <a:r>
              <a:rPr lang="en-US" sz="1350" b="1"/>
              <a:t> if ((rc = test_condition())) {</a:t>
            </a:r>
          </a:p>
          <a:p>
            <a:pPr>
              <a:buFontTx/>
              <a:buNone/>
            </a:pPr>
            <a:r>
              <a:rPr lang="en-US" sz="1350" b="1"/>
              <a:t>   exit(rc);</a:t>
            </a:r>
          </a:p>
          <a:p>
            <a:pPr>
              <a:buFontTx/>
              <a:buNone/>
            </a:pPr>
            <a:r>
              <a:rPr lang="en-US" sz="1350" b="1"/>
              <a:t> }</a:t>
            </a:r>
          </a:p>
          <a:p>
            <a:pPr>
              <a:buFontTx/>
              <a:buNone/>
            </a:pPr>
            <a:r>
              <a:rPr lang="en-US" sz="1350" b="1"/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F912-B1FD-C648-97D7-4D1C55387DA5}" type="slidenum">
              <a:rPr lang="en-US"/>
              <a:pPr/>
              <a:t>4</a:t>
            </a:fld>
            <a:endParaRPr lang="en-US"/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2171701" y="4229100"/>
            <a:ext cx="46135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>
                <a:solidFill>
                  <a:srgbClr val="990000"/>
                </a:solidFill>
                <a:latin typeface="Calibri"/>
              </a:rPr>
              <a:t>Which version of check runs faster?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Optimizations</a:t>
            </a:r>
          </a:p>
        </p:txBody>
      </p:sp>
      <p:sp>
        <p:nvSpPr>
          <p:cNvPr id="14541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High-level optimizations</a:t>
            </a:r>
          </a:p>
          <a:p>
            <a:pPr lvl="1"/>
            <a:r>
              <a:rPr lang="en-US"/>
              <a:t>function inlining</a:t>
            </a:r>
          </a:p>
          <a:p>
            <a:r>
              <a:rPr lang="en-US"/>
              <a:t>Machine-dependent optimizations</a:t>
            </a:r>
          </a:p>
          <a:p>
            <a:pPr lvl="1"/>
            <a:r>
              <a:rPr lang="en-US"/>
              <a:t>e.g., peephole optimizations, instruction scheduling</a:t>
            </a:r>
          </a:p>
          <a:p>
            <a:r>
              <a:rPr lang="en-US"/>
              <a:t>Local optimizations or Transformations</a:t>
            </a:r>
          </a:p>
          <a:p>
            <a:pPr lvl="1"/>
            <a:r>
              <a:rPr lang="en-US"/>
              <a:t>within basic block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7F61-8A64-AB46-8965-7393E503BF24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Optimizations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Global optimizations or Data flow Analysis</a:t>
            </a:r>
          </a:p>
          <a:p>
            <a:pPr lvl="1">
              <a:lnSpc>
                <a:spcPct val="90000"/>
              </a:lnSpc>
            </a:pPr>
            <a:r>
              <a:rPr lang="en-US"/>
              <a:t>across basic blocks</a:t>
            </a:r>
          </a:p>
          <a:p>
            <a:pPr lvl="1">
              <a:lnSpc>
                <a:spcPct val="90000"/>
              </a:lnSpc>
            </a:pPr>
            <a:r>
              <a:rPr lang="en-US"/>
              <a:t>within one procedure (</a:t>
            </a:r>
            <a:r>
              <a:rPr lang="en-US" i="1"/>
              <a:t>intraprocedural</a:t>
            </a:r>
            <a:r>
              <a:rPr lang="en-US"/>
              <a:t>)</a:t>
            </a:r>
          </a:p>
          <a:p>
            <a:pPr lvl="1">
              <a:lnSpc>
                <a:spcPct val="90000"/>
              </a:lnSpc>
            </a:pPr>
            <a:r>
              <a:rPr lang="en-US"/>
              <a:t>whole program (</a:t>
            </a:r>
            <a:r>
              <a:rPr lang="en-US" i="1"/>
              <a:t>interprocedural</a:t>
            </a:r>
            <a:r>
              <a:rPr lang="en-US"/>
              <a:t>)</a:t>
            </a:r>
          </a:p>
          <a:p>
            <a:pPr lvl="1">
              <a:lnSpc>
                <a:spcPct val="90000"/>
              </a:lnSpc>
            </a:pPr>
            <a:r>
              <a:rPr lang="en-US"/>
              <a:t>pointers (</a:t>
            </a:r>
            <a:r>
              <a:rPr lang="en-US" i="1"/>
              <a:t>alias analysis</a:t>
            </a:r>
            <a:r>
              <a:rPr lang="en-US"/>
              <a:t>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A468-1039-5F4E-AB56-1B0023FA1FA9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Maintaining Correctness</a:t>
            </a:r>
          </a:p>
        </p:txBody>
      </p:sp>
      <p:sp>
        <p:nvSpPr>
          <p:cNvPr id="147460" name="Rectangle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does this program output?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CC00CC"/>
                </a:solidFill>
              </a:rPr>
              <a:t>3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000099"/>
                </a:solidFill>
              </a:rPr>
              <a:t>Not: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CC00CC"/>
                </a:solidFill>
              </a:rPr>
              <a:t>$ </a:t>
            </a:r>
            <a:r>
              <a:rPr lang="en-US" dirty="0" err="1">
                <a:solidFill>
                  <a:srgbClr val="CC00CC"/>
                </a:solidFill>
              </a:rPr>
              <a:t>decafcomp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 err="1">
                <a:solidFill>
                  <a:srgbClr val="CC00CC"/>
                </a:solidFill>
              </a:rPr>
              <a:t>byzero.decaf</a:t>
            </a:r>
            <a:endParaRPr lang="en-US" dirty="0">
              <a:solidFill>
                <a:srgbClr val="CC00CC"/>
              </a:solidFill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CC00CC"/>
                </a:solidFill>
              </a:rPr>
              <a:t>Divide by zero exception</a:t>
            </a:r>
            <a:endParaRPr lang="en-US" sz="2400" dirty="0"/>
          </a:p>
        </p:txBody>
      </p:sp>
      <p:sp>
        <p:nvSpPr>
          <p:cNvPr id="147461" name="Rectangle 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 dirty="0" err="1"/>
              <a:t>func</a:t>
            </a:r>
            <a:r>
              <a:rPr lang="en-US" sz="1800" dirty="0"/>
              <a:t> main() int {</a:t>
            </a:r>
          </a:p>
          <a:p>
            <a:pPr>
              <a:buFontTx/>
              <a:buNone/>
            </a:pPr>
            <a:r>
              <a:rPr lang="en-US" sz="1800"/>
              <a:t>    var x int;</a:t>
            </a:r>
            <a:endParaRPr lang="en-US" sz="1800" dirty="0"/>
          </a:p>
          <a:p>
            <a:pPr>
              <a:buFontTx/>
              <a:buNone/>
            </a:pPr>
            <a:r>
              <a:rPr lang="en-US" sz="1800" dirty="0"/>
              <a:t>    if (false) {</a:t>
            </a:r>
          </a:p>
          <a:p>
            <a:pPr>
              <a:buFontTx/>
              <a:buNone/>
            </a:pPr>
            <a:r>
              <a:rPr lang="en-US" sz="1800" dirty="0"/>
              <a:t>        </a:t>
            </a:r>
            <a:r>
              <a:rPr lang="en-US" sz="1800" dirty="0" err="1">
                <a:solidFill>
                  <a:srgbClr val="990000"/>
                </a:solidFill>
              </a:rPr>
              <a:t>x</a:t>
            </a:r>
            <a:r>
              <a:rPr lang="en-US" sz="1800" dirty="0">
                <a:solidFill>
                  <a:srgbClr val="990000"/>
                </a:solidFill>
              </a:rPr>
              <a:t> =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990000"/>
                </a:solidFill>
              </a:rPr>
              <a:t>3/(3-3);</a:t>
            </a:r>
          </a:p>
          <a:p>
            <a:pPr>
              <a:buFontTx/>
              <a:buNone/>
            </a:pPr>
            <a:r>
              <a:rPr lang="en-US" sz="1800" dirty="0"/>
              <a:t>    } else {</a:t>
            </a:r>
          </a:p>
          <a:p>
            <a:pPr>
              <a:buFontTx/>
              <a:buNone/>
            </a:pPr>
            <a:r>
              <a:rPr lang="en-US" sz="1800" dirty="0"/>
              <a:t>        </a:t>
            </a:r>
            <a:r>
              <a:rPr lang="en-US" sz="1800" dirty="0" err="1"/>
              <a:t>x</a:t>
            </a:r>
            <a:r>
              <a:rPr lang="en-US" sz="1800" dirty="0"/>
              <a:t> = 3;</a:t>
            </a:r>
          </a:p>
          <a:p>
            <a:pPr>
              <a:buFontTx/>
              <a:buNone/>
            </a:pPr>
            <a:r>
              <a:rPr lang="en-US" sz="1800" dirty="0"/>
              <a:t>    }</a:t>
            </a:r>
          </a:p>
          <a:p>
            <a:pPr>
              <a:buFontTx/>
              <a:buNone/>
            </a:pPr>
            <a:r>
              <a:rPr lang="en-US" sz="1800" dirty="0"/>
              <a:t>    </a:t>
            </a:r>
            <a:r>
              <a:rPr lang="en-US" sz="1800" dirty="0" err="1"/>
              <a:t>print_int</a:t>
            </a:r>
            <a:r>
              <a:rPr lang="en-US" sz="1800" dirty="0"/>
              <a:t>(x);</a:t>
            </a:r>
          </a:p>
          <a:p>
            <a:pPr>
              <a:buFontTx/>
              <a:buNone/>
            </a:pPr>
            <a:r>
              <a:rPr lang="en-US" sz="1800" dirty="0"/>
              <a:t>}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FC62B-9844-0749-AD5F-B37E7BC86422}" type="slidenum">
              <a:rPr lang="en-US"/>
              <a:pPr/>
              <a:t>7</a:t>
            </a:fld>
            <a:endParaRPr 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657350" y="1085850"/>
            <a:ext cx="28575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algn="ctr" eaLnBrk="1" hangingPunct="1">
              <a:spcBef>
                <a:spcPct val="20000"/>
              </a:spcBef>
            </a:pPr>
            <a:endParaRPr lang="en-US" sz="1800">
              <a:solidFill>
                <a:srgbClr val="CC00CC"/>
              </a:solidFill>
              <a:latin typeface="Comic Sans MS" charset="0"/>
            </a:endParaRPr>
          </a:p>
          <a:p>
            <a:pPr marL="257175" indent="-257175" algn="ctr" eaLnBrk="1" hangingPunct="1">
              <a:spcBef>
                <a:spcPct val="20000"/>
              </a:spcBef>
            </a:pPr>
            <a:endParaRPr lang="en-US" sz="1800">
              <a:solidFill>
                <a:srgbClr val="CC00CC"/>
              </a:solidFill>
              <a:latin typeface="Comic Sans MS" charset="0"/>
            </a:endParaRPr>
          </a:p>
          <a:p>
            <a:pPr marL="257175" indent="-257175" algn="ctr" eaLnBrk="1" hangingPunct="1">
              <a:spcBef>
                <a:spcPct val="20000"/>
              </a:spcBef>
            </a:pPr>
            <a:endParaRPr lang="en-US" sz="1800">
              <a:solidFill>
                <a:srgbClr val="CC00CC"/>
              </a:solidFill>
              <a:latin typeface="Comic Sans MS" charset="0"/>
            </a:endParaRPr>
          </a:p>
          <a:p>
            <a:pPr marL="557213" lvl="1" indent="-214313" eaLnBrk="1" hangingPunct="1">
              <a:spcBef>
                <a:spcPct val="20000"/>
              </a:spcBef>
              <a:buFontTx/>
              <a:buChar char="–"/>
            </a:pPr>
            <a:endParaRPr lang="en-US" sz="1800">
              <a:solidFill>
                <a:schemeClr val="accent2"/>
              </a:solidFill>
              <a:latin typeface="Comic Sans MS" charset="0"/>
            </a:endParaRPr>
          </a:p>
        </p:txBody>
      </p:sp>
      <p:sp>
        <p:nvSpPr>
          <p:cNvPr id="147462" name="AutoShape 6"/>
          <p:cNvSpPr>
            <a:spLocks noChangeArrowheads="1"/>
          </p:cNvSpPr>
          <p:nvPr/>
        </p:nvSpPr>
        <p:spPr bwMode="auto">
          <a:xfrm>
            <a:off x="6172200" y="1252836"/>
            <a:ext cx="1543050" cy="923330"/>
          </a:xfrm>
          <a:prstGeom prst="wedgeRectCallout">
            <a:avLst>
              <a:gd name="adj1" fmla="val -65509"/>
              <a:gd name="adj2" fmla="val 75745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 dirty="0">
                <a:latin typeface="Calibri"/>
              </a:rPr>
              <a:t>branch delay</a:t>
            </a:r>
            <a:r>
              <a:rPr lang="en-US" sz="1800" dirty="0">
                <a:latin typeface="Calibri"/>
              </a:rPr>
              <a:t> slot (cf. </a:t>
            </a:r>
            <a:r>
              <a:rPr lang="en-US" sz="1800" b="1" dirty="0">
                <a:latin typeface="Calibri"/>
              </a:rPr>
              <a:t>load delay</a:t>
            </a:r>
            <a:r>
              <a:rPr lang="en-US" sz="1800" dirty="0">
                <a:latin typeface="Calibri"/>
              </a:rPr>
              <a:t> slot)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Peephole Optimization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Redundant instruction elimination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two instructions perform that same function </a:t>
            </a:r>
            <a:r>
              <a:rPr lang="en-US" b="1" i="1" dirty="0"/>
              <a:t>and</a:t>
            </a:r>
            <a:r>
              <a:rPr lang="en-US" dirty="0"/>
              <a:t> are in the same basic block, remove one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Redundant loads and stores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/>
              <a:t>load t1 = 3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/>
              <a:t>load t1 = 4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Remove unreachable code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328D-EBAB-694B-AB51-131AB3414307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Peephole Optimization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Flow control optimization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  </a:t>
            </a:r>
            <a:r>
              <a:rPr lang="en-US" dirty="0" err="1"/>
              <a:t>goto</a:t>
            </a:r>
            <a:r>
              <a:rPr lang="en-US" dirty="0"/>
              <a:t> L1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L1: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  </a:t>
            </a:r>
            <a:r>
              <a:rPr lang="en-US" dirty="0" err="1"/>
              <a:t>goto</a:t>
            </a:r>
            <a:r>
              <a:rPr lang="en-US" dirty="0"/>
              <a:t> L2</a:t>
            </a:r>
          </a:p>
          <a:p>
            <a:pPr>
              <a:lnSpc>
                <a:spcPct val="90000"/>
              </a:lnSpc>
            </a:pPr>
            <a:r>
              <a:rPr lang="en-US" dirty="0"/>
              <a:t>Algebraic simplification</a:t>
            </a:r>
          </a:p>
          <a:p>
            <a:pPr>
              <a:lnSpc>
                <a:spcPct val="90000"/>
              </a:lnSpc>
            </a:pPr>
            <a:r>
              <a:rPr lang="en-US" dirty="0"/>
              <a:t>Reduction in strength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faster instructions whenever possible</a:t>
            </a:r>
          </a:p>
          <a:p>
            <a:pPr>
              <a:lnSpc>
                <a:spcPct val="90000"/>
              </a:lnSpc>
            </a:pPr>
            <a:r>
              <a:rPr lang="en-US" dirty="0"/>
              <a:t>Use of Machine Idioms</a:t>
            </a:r>
          </a:p>
          <a:p>
            <a:pPr>
              <a:lnSpc>
                <a:spcPct val="90000"/>
              </a:lnSpc>
            </a:pPr>
            <a:r>
              <a:rPr lang="en-US" dirty="0"/>
              <a:t>Filling delay slots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37AF-92FA-DB40-BD35-39CEC921E07C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4005</TotalTime>
  <Words>1803</Words>
  <Application>Microsoft Macintosh PowerPoint</Application>
  <PresentationFormat>On-screen Show (16:9)</PresentationFormat>
  <Paragraphs>360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Comic Sans MS</vt:lpstr>
      <vt:lpstr>Consolas</vt:lpstr>
      <vt:lpstr>Courier</vt:lpstr>
      <vt:lpstr>Times</vt:lpstr>
      <vt:lpstr>Times New Roman</vt:lpstr>
      <vt:lpstr>1_Office Theme</vt:lpstr>
      <vt:lpstr>Code Optimization</vt:lpstr>
      <vt:lpstr>Code Optimization</vt:lpstr>
      <vt:lpstr>Optimizations</vt:lpstr>
      <vt:lpstr>Non-Optimizations</vt:lpstr>
      <vt:lpstr>Types of Optimizations</vt:lpstr>
      <vt:lpstr>Types of Optimizations</vt:lpstr>
      <vt:lpstr>Maintaining Correctness</vt:lpstr>
      <vt:lpstr>Peephole Optimization</vt:lpstr>
      <vt:lpstr>Peephole Optimization</vt:lpstr>
      <vt:lpstr>Constant folding &amp; propagation</vt:lpstr>
      <vt:lpstr>Constant folding &amp; propagation</vt:lpstr>
      <vt:lpstr>Transformations</vt:lpstr>
      <vt:lpstr>Transformations</vt:lpstr>
      <vt:lpstr>Transformations</vt:lpstr>
      <vt:lpstr>Transformations</vt:lpstr>
      <vt:lpstr>Code Optimization for SSA Form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More on Optimization</vt:lpstr>
      <vt:lpstr>Amdahl’s Law</vt:lpstr>
      <vt:lpstr>Summary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1185</cp:revision>
  <cp:lastPrinted>2011-11-29T07:18:27Z</cp:lastPrinted>
  <dcterms:created xsi:type="dcterms:W3CDTF">2011-11-30T17:42:58Z</dcterms:created>
  <dcterms:modified xsi:type="dcterms:W3CDTF">2020-11-16T16:45:22Z</dcterms:modified>
</cp:coreProperties>
</file>