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3"/>
  </p:normalViewPr>
  <p:slideViewPr>
    <p:cSldViewPr snapToGrid="0" snapToObjects="1">
      <p:cViewPr varScale="1">
        <p:scale>
          <a:sx n="99" d="100"/>
          <a:sy n="99"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6" name="Shape 1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0" name="Shape 50"/>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8" name="Shape 3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12" name="Shape 12"/>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8" y="992766"/>
            <a:ext cx="8520600" cy="273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you should take </a:t>
            </a:r>
            <a:r>
              <a:rPr lang="en-US" sz="4400">
                <a:latin typeface="Calibri"/>
                <a:ea typeface="Calibri"/>
                <a:cs typeface="Calibri"/>
                <a:sym typeface="Calibri"/>
              </a:rPr>
              <a:t>a</a:t>
            </a:r>
            <a:r>
              <a:rPr lang="en-US" sz="4400" b="0" i="0" u="none" strike="noStrike" cap="none">
                <a:solidFill>
                  <a:schemeClr val="dk1"/>
                </a:solidFill>
                <a:latin typeface="Calibri"/>
                <a:ea typeface="Calibri"/>
                <a:cs typeface="Calibri"/>
                <a:sym typeface="Calibri"/>
              </a:rPr>
              <a:t> </a:t>
            </a:r>
          </a:p>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Compilers course</a:t>
            </a:r>
          </a:p>
        </p:txBody>
      </p:sp>
      <p:sp>
        <p:nvSpPr>
          <p:cNvPr id="65" name="Shape 65"/>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66" name="Shape 66"/>
          <p:cNvSpPr/>
          <p:nvPr/>
        </p:nvSpPr>
        <p:spPr>
          <a:xfrm>
            <a:off x="5341325" y="548675"/>
            <a:ext cx="3491100"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a:solidFill>
                  <a:schemeClr val="dk1"/>
                </a:solidFill>
                <a:latin typeface="Calibri"/>
                <a:ea typeface="Calibri"/>
                <a:cs typeface="Calibri"/>
                <a:sym typeface="Calibri"/>
              </a:rPr>
              <a:t>IN1: Evangelize Compilers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1" name="Shape 12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6: The “software engineers” at your company have decided to redesign the entire code base to make it easier to add to the codebase. How do you ensure things do not get worse?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Fire all the “software engineers”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7" name="Shape 12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7: In order to remove a security hole in your Ruby on Rails website you have to make a set of non-trivial changes to the code to replace one idiom with another in your entire codebase.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Fix it by hand. Hell, you only have about 10k lines of code for your whole site.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Do you really know how programming languages work?</a:t>
            </a:r>
          </a:p>
        </p:txBody>
      </p:sp>
      <p:sp>
        <p:nvSpPr>
          <p:cNvPr id="133" name="Shape 133"/>
          <p:cNvSpPr txBox="1"/>
          <p:nvPr/>
        </p:nvSpPr>
        <p:spPr>
          <a:xfrm>
            <a:off x="1791366" y="2179052"/>
            <a:ext cx="5775159" cy="267765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while (count-- &gt; 0)</a:t>
            </a:r>
          </a:p>
          <a:p>
            <a:pPr marL="0" marR="0" lvl="0" indent="0" algn="l" rtl="0">
              <a:spcBef>
                <a:spcPts val="0"/>
              </a:spcBef>
              <a:buSzPct val="25000"/>
              <a:buNone/>
            </a:pPr>
            <a:r>
              <a:rPr lang="en-US" sz="2400">
                <a:solidFill>
                  <a:schemeClr val="dk1"/>
                </a:solidFill>
                <a:latin typeface="Calibri"/>
                <a:ea typeface="Calibri"/>
                <a:cs typeface="Calibri"/>
                <a:sym typeface="Calibri"/>
              </a:rPr>
              <a:t>    		*to++ = *from++;</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None/>
            </a:pP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494631" y="427789"/>
            <a:ext cx="7593264" cy="600164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send2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int n = (count+7)/8;</a:t>
            </a:r>
          </a:p>
          <a:p>
            <a:pPr marL="0" marR="0" lvl="0" indent="0" algn="l" rtl="0">
              <a:spcBef>
                <a:spcPts val="0"/>
              </a:spcBef>
              <a:buSzPct val="25000"/>
              <a:buNone/>
            </a:pPr>
            <a:r>
              <a:rPr lang="en-US" sz="2400">
                <a:solidFill>
                  <a:schemeClr val="dk1"/>
                </a:solidFill>
                <a:latin typeface="Calibri"/>
                <a:ea typeface="Calibri"/>
                <a:cs typeface="Calibri"/>
                <a:sym typeface="Calibri"/>
              </a:rPr>
              <a:t>  	switch (count % 8) {</a:t>
            </a:r>
          </a:p>
          <a:p>
            <a:pPr marL="0" marR="0" lvl="0" indent="0" algn="l" rtl="0">
              <a:spcBef>
                <a:spcPts val="0"/>
              </a:spcBef>
              <a:buSzPct val="25000"/>
              <a:buNone/>
            </a:pPr>
            <a:r>
              <a:rPr lang="en-US" sz="2400">
                <a:solidFill>
                  <a:schemeClr val="dk1"/>
                </a:solidFill>
                <a:latin typeface="Calibri"/>
                <a:ea typeface="Calibri"/>
                <a:cs typeface="Calibri"/>
                <a:sym typeface="Calibri"/>
              </a:rPr>
              <a:t>  		case 0: while(n-- &gt; 0) {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7: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6: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5: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4: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3: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2: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1:                  *to++ = *from++;</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a:t>
            </a:r>
          </a:p>
        </p:txBody>
      </p:sp>
      <p:sp>
        <p:nvSpPr>
          <p:cNvPr id="139" name="Shape 139"/>
          <p:cNvSpPr txBox="1"/>
          <p:nvPr/>
        </p:nvSpPr>
        <p:spPr>
          <a:xfrm>
            <a:off x="2259264" y="5598433"/>
            <a:ext cx="5403666" cy="830996"/>
          </a:xfrm>
          <a:prstGeom prst="rect">
            <a:avLst/>
          </a:prstGeom>
          <a:solidFill>
            <a:schemeClr val="accent5"/>
          </a:solid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Is this valid C syntax? Will it compile?</a:t>
            </a:r>
          </a:p>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What is it trying to accomplish?</a:t>
            </a:r>
          </a:p>
        </p:txBody>
      </p:sp>
      <p:sp>
        <p:nvSpPr>
          <p:cNvPr id="140" name="Shape 140"/>
          <p:cNvSpPr txBox="1"/>
          <p:nvPr/>
        </p:nvSpPr>
        <p:spPr>
          <a:xfrm>
            <a:off x="2259264" y="196956"/>
            <a:ext cx="6429915" cy="461664"/>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Different version of </a:t>
            </a:r>
            <a:r>
              <a:rPr lang="en-US" sz="2400" b="1">
                <a:solidFill>
                  <a:schemeClr val="dk1"/>
                </a:solidFill>
                <a:latin typeface="Calibri"/>
                <a:ea typeface="Calibri"/>
                <a:cs typeface="Calibri"/>
                <a:sym typeface="Calibri"/>
              </a:rPr>
              <a:t>send </a:t>
            </a:r>
            <a:r>
              <a:rPr lang="en-US" sz="2400">
                <a:solidFill>
                  <a:schemeClr val="dk1"/>
                </a:solidFill>
                <a:latin typeface="Calibri"/>
                <a:ea typeface="Calibri"/>
                <a:cs typeface="Calibri"/>
                <a:sym typeface="Calibri"/>
              </a:rPr>
              <a:t>with the same semantics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Reason why </a:t>
            </a:r>
            <a:r>
              <a:rPr lang="en-US" sz="4400" b="1" i="0" u="none" strike="noStrike" cap="none">
                <a:solidFill>
                  <a:schemeClr val="dk1"/>
                </a:solidFill>
                <a:latin typeface="Calibri"/>
                <a:ea typeface="Calibri"/>
                <a:cs typeface="Calibri"/>
                <a:sym typeface="Calibri"/>
              </a:rPr>
              <a:t>send2</a:t>
            </a:r>
            <a:r>
              <a:rPr lang="en-US" sz="4400" b="0" i="0" u="none" strike="noStrike" cap="none">
                <a:solidFill>
                  <a:schemeClr val="dk1"/>
                </a:solidFill>
                <a:latin typeface="Calibri"/>
                <a:ea typeface="Calibri"/>
                <a:cs typeface="Calibri"/>
                <a:sym typeface="Calibri"/>
              </a:rPr>
              <a:t> works</a:t>
            </a:r>
          </a:p>
        </p:txBody>
      </p:sp>
      <p:sp>
        <p:nvSpPr>
          <p:cNvPr id="146" name="Shape 1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If you examine the C language specification for the language syntax specification,</a:t>
            </a:r>
          </a:p>
          <a:p>
            <a:pPr marL="342900" marR="0" lvl="0" indent="-342900" algn="l" rtl="0">
              <a:lnSpc>
                <a:spcPct val="80000"/>
              </a:lnSpc>
              <a:spcBef>
                <a:spcPts val="448"/>
              </a:spcBef>
              <a:spcAft>
                <a:spcPts val="0"/>
              </a:spcAft>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selection_statement -&gt; SWITCH '(' expression ')' 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iteration_statement -&gt; WHILE '(' expression ')' statement  </a:t>
            </a:r>
          </a:p>
          <a:p>
            <a:pPr marL="1143000" marR="0" lvl="2" indent="-228600" algn="l" rtl="0">
              <a:lnSpc>
                <a:spcPct val="80000"/>
              </a:lnSpc>
              <a:spcBef>
                <a:spcPts val="397"/>
              </a:spcBef>
              <a:spcAft>
                <a:spcPts val="0"/>
              </a:spcAft>
              <a:buClr>
                <a:schemeClr val="dk1"/>
              </a:buClr>
              <a:buSzPct val="25000"/>
              <a:buFont typeface="Arial"/>
              <a:buNone/>
            </a:pPr>
            <a:r>
              <a:rPr lang="en-US" sz="1679" b="0" i="0" u="none" strike="noStrike" cap="none">
                <a:solidFill>
                  <a:schemeClr val="dk1"/>
                </a:solidFill>
                <a:latin typeface="Calibri"/>
                <a:ea typeface="Calibri"/>
                <a:cs typeface="Calibri"/>
                <a:sym typeface="Calibri"/>
              </a:rPr>
              <a:t>                                        </a:t>
            </a:r>
            <a:r>
              <a:rPr lang="en-US" sz="1987" b="0" i="0" u="none" strike="noStrike" cap="none">
                <a:solidFill>
                  <a:schemeClr val="dk1"/>
                </a:solidFill>
                <a:latin typeface="Calibri"/>
                <a:ea typeface="Calibri"/>
                <a:cs typeface="Calibri"/>
                <a:sym typeface="Calibri"/>
              </a:rPr>
              <a:t>| DO statement WHILE '(' expression ')' ';'</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statement -&gt; labeled_statement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labeled_statement -&gt; CASE constant_expression ':' statement</a:t>
            </a:r>
          </a:p>
          <a:p>
            <a:pPr marL="742950" marR="0" lvl="1" indent="-285750" algn="l" rtl="0">
              <a:lnSpc>
                <a:spcPct val="80000"/>
              </a:lnSpc>
              <a:spcBef>
                <a:spcPts val="392"/>
              </a:spcBef>
              <a:spcAft>
                <a:spcPts val="0"/>
              </a:spcAft>
              <a:buClr>
                <a:schemeClr val="dk1"/>
              </a:buClr>
              <a:buSzPct val="98000"/>
              <a:buFont typeface="Arial"/>
              <a:buNone/>
            </a:pPr>
            <a:endParaRPr sz="1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ct val="100000"/>
              <a:buFont typeface="Arial"/>
              <a:buChar char="•"/>
            </a:pPr>
            <a:r>
              <a:rPr lang="en-US" sz="2400" b="1" i="0" u="none" strike="noStrike" cap="none">
                <a:solidFill>
                  <a:schemeClr val="dk1"/>
                </a:solidFill>
                <a:latin typeface="Calibri"/>
                <a:ea typeface="Calibri"/>
                <a:cs typeface="Calibri"/>
                <a:sym typeface="Calibri"/>
              </a:rPr>
              <a:t>send2</a:t>
            </a:r>
            <a:r>
              <a:rPr lang="en-US" sz="2400" b="0" i="0" u="none" strike="noStrike" cap="none">
                <a:solidFill>
                  <a:schemeClr val="dk1"/>
                </a:solidFill>
                <a:latin typeface="Calibri"/>
                <a:ea typeface="Calibri"/>
                <a:cs typeface="Calibri"/>
                <a:sym typeface="Calibri"/>
              </a:rPr>
              <a:t> is faster than </a:t>
            </a:r>
            <a:r>
              <a:rPr lang="en-US" sz="2400" b="1" i="0" u="none" strike="noStrike" cap="none">
                <a:solidFill>
                  <a:schemeClr val="dk1"/>
                </a:solidFill>
                <a:latin typeface="Calibri"/>
                <a:ea typeface="Calibri"/>
                <a:cs typeface="Calibri"/>
                <a:sym typeface="Calibri"/>
              </a:rPr>
              <a:t>send</a:t>
            </a:r>
            <a:r>
              <a:rPr lang="en-US" sz="2400" b="0" i="0" u="none" strike="noStrike" cap="none">
                <a:solidFill>
                  <a:schemeClr val="dk1"/>
                </a:solidFill>
                <a:latin typeface="Calibri"/>
                <a:ea typeface="Calibri"/>
                <a:cs typeface="Calibri"/>
                <a:sym typeface="Calibri"/>
              </a:rPr>
              <a:t> on some CPUs. Why?</a:t>
            </a:r>
          </a:p>
          <a:p>
            <a:pPr marL="342900" marR="0" lvl="0" indent="-342900" algn="l" rtl="0">
              <a:lnSpc>
                <a:spcPct val="80000"/>
              </a:lnSpc>
              <a:spcBef>
                <a:spcPts val="448"/>
              </a:spcBef>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should you take Compilers?</a:t>
            </a:r>
          </a:p>
        </p:txBody>
      </p:sp>
      <p:sp>
        <p:nvSpPr>
          <p:cNvPr id="152" name="Shape 15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If you want to be a good programmer</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How does your code get converted into executable blobs</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If you want to design and implement “little” programming languages or “big” ones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Special purpose programming: for graphics, AI, etc.</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 Because you want your CS education to matter</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You don’t want the hardest course you took to be Social Implications of CS, do you?</a:t>
            </a:r>
          </a:p>
          <a:p>
            <a:pPr marL="342900" marR="0" lvl="0" indent="-342900" algn="l" rtl="0">
              <a:lnSpc>
                <a:spcPct val="80000"/>
              </a:lnSpc>
              <a:spcBef>
                <a:spcPts val="592"/>
              </a:spcBef>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Learn about software engineering that isn’t boring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58" name="Shape 158"/>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kind of parser does the compiler for language X use?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Google it: Python uses LL(1) – what does that mean?</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Why is LR better than LL – what in hell is that?</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an abstract syntax tree?</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Apple’s (or MS or Google) strategy for the next 5-10 years?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Clang?</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How does Google debug complex C++ code?</a:t>
            </a:r>
          </a:p>
          <a:p>
            <a:pPr marL="742950" marR="0" lvl="1" indent="-285750" algn="l" rtl="0">
              <a:lnSpc>
                <a:spcPct val="80000"/>
              </a:lnSpc>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Answer: they modify the compiler, in fact they use Clang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64" name="Shape 164"/>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at the core of modern web browsers?</a:t>
            </a:r>
          </a:p>
          <a:p>
            <a:pPr marL="742950" marR="0" lvl="1" indent="-285750" algn="l" rtl="0">
              <a:spcBef>
                <a:spcPts val="476"/>
              </a:spcBef>
              <a:spcAft>
                <a:spcPts val="0"/>
              </a:spcAft>
              <a:buClr>
                <a:schemeClr val="dk1"/>
              </a:buClr>
              <a:buSzPct val="99083"/>
              <a:buFont typeface="Arial"/>
              <a:buChar char="–"/>
            </a:pPr>
            <a:r>
              <a:rPr lang="en-US" sz="2378" b="0" i="0" u="sng" strike="noStrike" cap="none">
                <a:solidFill>
                  <a:schemeClr val="hlink"/>
                </a:solidFill>
                <a:latin typeface="Calibri"/>
                <a:ea typeface="Calibri"/>
                <a:cs typeface="Calibri"/>
                <a:sym typeface="Calibri"/>
                <a:hlinkClick r:id="rId3"/>
              </a:rPr>
              <a:t>http://www.html5rocks.com/en/tutorials/internals/howbrowserswork/</a:t>
            </a:r>
          </a:p>
          <a:p>
            <a:pPr marL="742950" marR="0" lvl="1" indent="-285750" algn="l" rtl="0">
              <a:spcBef>
                <a:spcPts val="476"/>
              </a:spcBef>
              <a:spcAft>
                <a:spcPts val="0"/>
              </a:spcAft>
              <a:buClr>
                <a:schemeClr val="dk1"/>
              </a:buClr>
              <a:buSzPct val="99083"/>
              <a:buFont typeface="Arial"/>
              <a:buChar char="–"/>
            </a:pPr>
            <a:r>
              <a:rPr lang="en-US" sz="2378" b="0" i="0" u="none" strike="noStrike" cap="none">
                <a:solidFill>
                  <a:schemeClr val="dk1"/>
                </a:solidFill>
                <a:latin typeface="Calibri"/>
                <a:ea typeface="Calibri"/>
                <a:cs typeface="Calibri"/>
                <a:sym typeface="Calibri"/>
              </a:rPr>
              <a:t>You guessed it: browsers at their core do lexing &amp; parsing</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Who should optimize code: programmer or compiler? </a:t>
            </a:r>
          </a:p>
          <a:p>
            <a:pPr marL="742950" marR="0" lvl="1" indent="-285750" algn="l" rtl="0">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kind of optimization can be done automatically?</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You thought formal languages were cool but useless</a:t>
            </a:r>
          </a:p>
          <a:p>
            <a:pPr marL="742950" marR="0" lvl="1" indent="-285750" algn="l" rtl="0">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Beautiful theory leads to fast and clean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Education ≠ Real Life?</a:t>
            </a:r>
          </a:p>
        </p:txBody>
      </p:sp>
      <p:sp>
        <p:nvSpPr>
          <p:cNvPr id="170" name="Shape 170"/>
          <p:cNvSpPr txBox="1"/>
          <p:nvPr/>
        </p:nvSpPr>
        <p:spPr>
          <a:xfrm>
            <a:off x="737937" y="1417637"/>
            <a:ext cx="7624729"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Where: TASC1 9204</a:t>
            </a:r>
          </a:p>
          <a:p>
            <a:pPr marL="0" marR="0" lvl="0" indent="0" algn="l" rtl="0">
              <a:spcBef>
                <a:spcPts val="0"/>
              </a:spcBef>
              <a:buSzPct val="25000"/>
              <a:buNone/>
            </a:pPr>
            <a:r>
              <a:rPr lang="en-US" sz="1800">
                <a:solidFill>
                  <a:schemeClr val="dk1"/>
                </a:solidFill>
                <a:latin typeface="Calibri"/>
                <a:ea typeface="Calibri"/>
                <a:cs typeface="Calibri"/>
                <a:sym typeface="Calibri"/>
              </a:rPr>
              <a:t>When: Tuesday, April 13, 2010 @ 1:00 PM</a:t>
            </a:r>
          </a:p>
          <a:p>
            <a:pPr marL="0" marR="0" lvl="0" indent="0" algn="l" rtl="0">
              <a:spcBef>
                <a:spcPts val="0"/>
              </a:spcBef>
              <a:buSzPct val="25000"/>
              <a:buNone/>
            </a:pPr>
            <a:r>
              <a:rPr lang="en-US" sz="1800">
                <a:solidFill>
                  <a:schemeClr val="dk1"/>
                </a:solidFill>
                <a:latin typeface="Calibri"/>
                <a:ea typeface="Calibri"/>
                <a:cs typeface="Calibri"/>
                <a:sym typeface="Calibri"/>
              </a:rPr>
              <a:t> Who: Andrew Brownsword, Chief Architect from Electronic Arts BlackBox</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Talk info:</a:t>
            </a:r>
          </a:p>
          <a:p>
            <a:pPr marL="0" marR="0" lvl="0" indent="0" algn="l" rtl="0">
              <a:spcBef>
                <a:spcPts val="0"/>
              </a:spcBef>
              <a:buSzPct val="25000"/>
              <a:buNone/>
            </a:pPr>
            <a:r>
              <a:rPr lang="en-US" sz="1800">
                <a:solidFill>
                  <a:schemeClr val="dk1"/>
                </a:solidFill>
                <a:latin typeface="Calibri"/>
                <a:ea typeface="Calibri"/>
                <a:cs typeface="Calibri"/>
                <a:sym typeface="Calibri"/>
              </a:rPr>
              <a:t>------------------------------------------------------------------</a:t>
            </a:r>
          </a:p>
          <a:p>
            <a:pPr marL="0" marR="0" lvl="0" indent="0" algn="l" rtl="0">
              <a:spcBef>
                <a:spcPts val="0"/>
              </a:spcBef>
              <a:buSzPct val="25000"/>
              <a:buNone/>
            </a:pPr>
            <a:r>
              <a:rPr lang="en-US" sz="1800">
                <a:solidFill>
                  <a:schemeClr val="dk1"/>
                </a:solidFill>
                <a:latin typeface="Calibri"/>
                <a:ea typeface="Calibri"/>
                <a:cs typeface="Calibri"/>
                <a:sym typeface="Calibri"/>
              </a:rPr>
              <a:t>Trajectories in Computing</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Andrew looks at where computer hardware has been, how it has evolved to the</a:t>
            </a:r>
          </a:p>
          <a:p>
            <a:pPr marL="0" marR="0" lvl="0" indent="0" algn="l" rtl="0">
              <a:spcBef>
                <a:spcPts val="0"/>
              </a:spcBef>
              <a:buSzPct val="25000"/>
              <a:buNone/>
            </a:pPr>
            <a:r>
              <a:rPr lang="en-US" sz="1800">
                <a:solidFill>
                  <a:schemeClr val="dk1"/>
                </a:solidFill>
                <a:latin typeface="Calibri"/>
                <a:ea typeface="Calibri"/>
                <a:cs typeface="Calibri"/>
                <a:sym typeface="Calibri"/>
              </a:rPr>
              <a:t>present day, where it will go next, and what might happen after that. Along</a:t>
            </a:r>
          </a:p>
          <a:p>
            <a:pPr marL="0" marR="0" lvl="0" indent="0" algn="l" rtl="0">
              <a:spcBef>
                <a:spcPts val="0"/>
              </a:spcBef>
              <a:buSzPct val="25000"/>
              <a:buNone/>
            </a:pPr>
            <a:r>
              <a:rPr lang="en-US" sz="1800">
                <a:solidFill>
                  <a:schemeClr val="dk1"/>
                </a:solidFill>
                <a:latin typeface="Calibri"/>
                <a:ea typeface="Calibri"/>
                <a:cs typeface="Calibri"/>
                <a:sym typeface="Calibri"/>
              </a:rPr>
              <a:t>side the hardware trajectory he considers where programming has come from,</a:t>
            </a:r>
          </a:p>
          <a:p>
            <a:pPr marL="0" marR="0" lvl="0" indent="0" algn="l" rtl="0">
              <a:spcBef>
                <a:spcPts val="0"/>
              </a:spcBef>
              <a:buSzPct val="25000"/>
              <a:buNone/>
            </a:pPr>
            <a:r>
              <a:rPr lang="en-US" sz="1800">
                <a:solidFill>
                  <a:schemeClr val="dk1"/>
                </a:solidFill>
                <a:latin typeface="Calibri"/>
                <a:ea typeface="Calibri"/>
                <a:cs typeface="Calibri"/>
                <a:sym typeface="Calibri"/>
              </a:rPr>
              <a:t>where it has gone, and where it needs to go now and into the future. His</a:t>
            </a:r>
          </a:p>
          <a:p>
            <a:pPr marL="0" marR="0" lvl="0" indent="0" algn="l" rtl="0">
              <a:spcBef>
                <a:spcPts val="0"/>
              </a:spcBef>
              <a:buSzPct val="25000"/>
              <a:buNone/>
            </a:pPr>
            <a:r>
              <a:rPr lang="en-US" sz="1800">
                <a:solidFill>
                  <a:schemeClr val="dk1"/>
                </a:solidFill>
                <a:latin typeface="Calibri"/>
                <a:ea typeface="Calibri"/>
                <a:cs typeface="Calibri"/>
                <a:sym typeface="Calibri"/>
              </a:rPr>
              <a:t>perspective is solidly that of a practical and pragmatic industry software</a:t>
            </a:r>
          </a:p>
          <a:p>
            <a:pPr marL="0" marR="0" lvl="0" indent="0" algn="l" rtl="0">
              <a:spcBef>
                <a:spcPts val="0"/>
              </a:spcBef>
              <a:buSzPct val="25000"/>
              <a:buNone/>
            </a:pPr>
            <a:r>
              <a:rPr lang="en-US" sz="1800">
                <a:solidFill>
                  <a:schemeClr val="dk1"/>
                </a:solidFill>
                <a:latin typeface="Calibri"/>
                <a:ea typeface="Calibri"/>
                <a:cs typeface="Calibri"/>
                <a:sym typeface="Calibri"/>
              </a:rPr>
              <a:t>engineer, and his goal is to shamelessly interest everyone in how to help</a:t>
            </a:r>
          </a:p>
          <a:p>
            <a:pPr marL="0" marR="0" lvl="0" indent="0" algn="l" rtl="0">
              <a:spcBef>
                <a:spcPts val="0"/>
              </a:spcBef>
              <a:buSzPct val="25000"/>
              <a:buNone/>
            </a:pPr>
            <a:r>
              <a:rPr lang="en-US" sz="1800">
                <a:solidFill>
                  <a:schemeClr val="dk1"/>
                </a:solidFill>
                <a:latin typeface="Calibri"/>
                <a:ea typeface="Calibri"/>
                <a:cs typeface="Calibri"/>
                <a:sym typeface="Calibri"/>
              </a:rPr>
              <a:t>make his work easier in the future.</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1" name="Shape 171"/>
          <p:cNvSpPr txBox="1"/>
          <p:nvPr/>
        </p:nvSpPr>
        <p:spPr>
          <a:xfrm>
            <a:off x="173789" y="5727792"/>
            <a:ext cx="8757853" cy="954106"/>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Quote from Andrew: “I wish I had taken Compilers during my undergrad degree.”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723481" y="2300298"/>
            <a:ext cx="7411663"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 “I talked about the compilers project at almost every interview I've had. “</a:t>
            </a:r>
          </a:p>
          <a:p>
            <a:pPr marL="0" marR="0" lvl="0" indent="0" algn="l" rtl="0">
              <a:spcBef>
                <a:spcPts val="0"/>
              </a:spcBef>
              <a:buNone/>
            </a:pPr>
            <a:endParaRPr sz="2800">
              <a:solidFill>
                <a:schemeClr val="dk1"/>
              </a:solidFill>
              <a:latin typeface="Calibri"/>
              <a:ea typeface="Calibri"/>
              <a:cs typeface="Calibri"/>
              <a:sym typeface="Calibri"/>
            </a:endParaRPr>
          </a:p>
          <a:p>
            <a:pPr marL="0" marR="0" lvl="0" indent="0" algn="l" rtl="0">
              <a:spcBef>
                <a:spcPts val="0"/>
              </a:spcBef>
              <a:buSzPct val="25000"/>
              <a:buNone/>
            </a:pPr>
            <a:r>
              <a:rPr lang="en-US" sz="2800">
                <a:solidFill>
                  <a:schemeClr val="dk1"/>
                </a:solidFill>
                <a:latin typeface="Calibri"/>
                <a:ea typeface="Calibri"/>
                <a:cs typeface="Calibri"/>
                <a:sym typeface="Calibri"/>
              </a:rPr>
              <a:t>	-- Student who took CMPT 379 in Fall 2011</a:t>
            </a:r>
          </a:p>
          <a:p>
            <a:pPr marL="0" marR="0" lvl="0" indent="0" algn="l" rtl="0">
              <a:spcBef>
                <a:spcPts val="0"/>
              </a:spcBef>
              <a:buSzPct val="25000"/>
              <a:buNone/>
            </a:pPr>
            <a:r>
              <a:rPr lang="en-US" sz="2800">
                <a:solidFill>
                  <a:schemeClr val="dk1"/>
                </a:solidFill>
                <a:latin typeface="Calibri"/>
                <a:ea typeface="Calibri"/>
                <a:cs typeface="Calibri"/>
                <a:sym typeface="Calibri"/>
              </a:rPr>
              <a:t>		(now employed in the Bay Area)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819945" y="219405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a:solidFill>
                  <a:schemeClr val="dk1"/>
                </a:solidFill>
                <a:latin typeface="Calibri"/>
                <a:ea typeface="Calibri"/>
                <a:cs typeface="Calibri"/>
                <a:sym typeface="Calibri"/>
              </a:rPr>
              <a:t>“</a:t>
            </a:r>
            <a:r>
              <a:rPr lang="en-US" sz="3200" b="0" i="0" u="none" strike="noStrike" cap="none">
                <a:solidFill>
                  <a:srgbClr val="1F497D"/>
                </a:solidFill>
                <a:latin typeface="Calibri"/>
                <a:ea typeface="Calibri"/>
                <a:cs typeface="Calibri"/>
                <a:sym typeface="Calibri"/>
              </a:rPr>
              <a:t>If you don't know how compilers work, then you don't know how computers work</a:t>
            </a:r>
            <a:r>
              <a:rPr lang="en-US" sz="3200" b="0" i="0" u="none" strike="noStrike" cap="none">
                <a:solidFill>
                  <a:schemeClr val="dk1"/>
                </a:solidFill>
                <a:latin typeface="Calibri"/>
                <a:ea typeface="Calibri"/>
                <a:cs typeface="Calibri"/>
                <a:sym typeface="Calibri"/>
              </a:rPr>
              <a:t>.”</a:t>
            </a:r>
          </a:p>
        </p:txBody>
      </p:sp>
      <p:sp>
        <p:nvSpPr>
          <p:cNvPr id="72" name="Shape 72"/>
          <p:cNvSpPr txBox="1"/>
          <p:nvPr/>
        </p:nvSpPr>
        <p:spPr>
          <a:xfrm>
            <a:off x="819945" y="3979512"/>
            <a:ext cx="7608617"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rgbClr val="1F497D"/>
                </a:solidFill>
                <a:latin typeface="Calibri"/>
                <a:ea typeface="Calibri"/>
                <a:cs typeface="Calibri"/>
                <a:sym typeface="Calibri"/>
              </a:rPr>
              <a:t>If you're not 100% sure whether you know how compilers work, then you don't know how they work</a:t>
            </a:r>
            <a:r>
              <a:rPr lang="en-US" sz="3200">
                <a:solidFill>
                  <a:schemeClr val="dk1"/>
                </a:solidFill>
                <a:latin typeface="Calibri"/>
                <a:ea typeface="Calibri"/>
                <a:cs typeface="Calibri"/>
                <a:sym typeface="Calibri"/>
              </a:rPr>
              <a:t>.”</a:t>
            </a:r>
          </a:p>
        </p:txBody>
      </p:sp>
      <p:sp>
        <p:nvSpPr>
          <p:cNvPr id="73" name="Shape 73"/>
          <p:cNvSpPr txBox="1"/>
          <p:nvPr/>
        </p:nvSpPr>
        <p:spPr>
          <a:xfrm>
            <a:off x="200647" y="546550"/>
            <a:ext cx="881473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Rich Programmer Food, Steve Yegge (Google)</a:t>
            </a:r>
          </a:p>
          <a:p>
            <a:pPr marL="0" marR="0" lvl="0" indent="0" algn="l" rtl="0">
              <a:spcBef>
                <a:spcPts val="0"/>
              </a:spcBef>
              <a:buSzPct val="25000"/>
              <a:buNone/>
            </a:pPr>
            <a:r>
              <a:rPr lang="en-US" sz="2400">
                <a:solidFill>
                  <a:schemeClr val="dk1"/>
                </a:solidFill>
                <a:latin typeface="Calibri"/>
                <a:ea typeface="Calibri"/>
                <a:cs typeface="Calibri"/>
                <a:sym typeface="Calibri"/>
              </a:rPr>
              <a:t>http://steve-yegge.blogspot.ca/2007/06/rich-programmer-food.html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791522" y="1436854"/>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182" name="Shape 18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83" name="Shape 183"/>
          <p:cNvSpPr txBox="1"/>
          <p:nvPr/>
        </p:nvSpPr>
        <p:spPr>
          <a:xfrm>
            <a:off x="943921" y="428520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Steve’s most important CS class: </a:t>
            </a:r>
          </a:p>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Typing 101. Duh</a:t>
            </a:r>
            <a:r>
              <a:rPr lang="en-US" sz="3200">
                <a:solidFill>
                  <a:schemeClr val="dk1"/>
                </a:solidFill>
                <a:latin typeface="Calibri"/>
                <a:ea typeface="Calibri"/>
                <a:cs typeface="Calibri"/>
                <a:sym typeface="Calibri"/>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791522" y="2125042"/>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79" name="Shape 7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791522" y="1626717"/>
            <a:ext cx="7608617" cy="440120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a:t>
            </a:r>
            <a:r>
              <a:rPr lang="en-US" sz="2800">
                <a:solidFill>
                  <a:schemeClr val="dk2"/>
                </a:solidFill>
                <a:latin typeface="Calibri"/>
                <a:ea typeface="Calibri"/>
                <a:cs typeface="Calibri"/>
                <a:sym typeface="Calibri"/>
              </a:rPr>
              <a:t>I'm not saying other CS courses aren't important, incidentally. Operating Systems, Machine Learning, Distributed Computing and Algorithm Design are all arguably just as important as Compiler Construction. Except that you can take them all and still not know how computers work, which to me means that Compilers really needs to be a mandatory 300-level course. But it has so many prerequisites that you can't realistically make that happen at most schools</a:t>
            </a:r>
            <a:r>
              <a:rPr lang="en-US" sz="2800">
                <a:solidFill>
                  <a:schemeClr val="dk1"/>
                </a:solidFill>
                <a:latin typeface="Calibri"/>
                <a:ea typeface="Calibri"/>
                <a:cs typeface="Calibri"/>
                <a:sym typeface="Calibri"/>
              </a:rPr>
              <a:t>.”</a:t>
            </a:r>
          </a:p>
        </p:txBody>
      </p:sp>
      <p:sp>
        <p:nvSpPr>
          <p:cNvPr id="85" name="Shape 85"/>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1" name="Shape 9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1: How do you configure your editor to auto-format a huge Java library according to your company’s explicit and non-negotiable guidelines?</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lobby your company to change the style guide to match whatever Eclipse does by default</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7" name="Shape 9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2: Your company decides to do automatic documentation extraction from Javascript code. How do you write your own jsdoc extractor?</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post to the jsdoc mailing list and ask if anyone else has had this problem. Several people say they have, and the issue pretty much dies right then and there.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3" name="Shape 10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3: You have to refactor a massive codebase in C++ in a non-trivial way, e.g. go from 32-bit to 64-bit. What do you do?</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quit. Duh. You knew that was the answer before you reached the first comma.</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9" name="Shape 1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4: You have to write a syntax highlighter for a web tool that deals with 5-8 programming languages. </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Tough it out. Colors are for weenies.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15" name="Shape 11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5: You have to communicate with a new router that has a telnet interface and a proprietary command language. You need to parse the responses in this language and look for patterns and produce new commands.</a:t>
            </a:r>
          </a:p>
          <a:p>
            <a:pPr marL="742950" marR="0" lvl="1" indent="-285750" algn="l" rtl="0">
              <a:lnSpc>
                <a:spcPct val="9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Perl. It's a swiss army knife. You can use it to sidestep this problem with honor, by disemboweling yourself.</a:t>
            </a:r>
          </a:p>
          <a:p>
            <a:pPr marL="742950" marR="0" lvl="1" indent="-285750" algn="l" rtl="0">
              <a:lnSpc>
                <a:spcPct val="90000"/>
              </a:lnSpc>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1467</Words>
  <Application>Microsoft Macintosh PowerPoint</Application>
  <PresentationFormat>On-screen Show (4:3)</PresentationFormat>
  <Paragraphs>131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simple-light-2</vt:lpstr>
      <vt:lpstr>Why you should take a  Compilers course</vt:lpstr>
      <vt:lpstr>PowerPoint Presentation</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Do you really know how programming languages work?</vt:lpstr>
      <vt:lpstr>PowerPoint Presentation</vt:lpstr>
      <vt:lpstr>Reason why send2 works</vt:lpstr>
      <vt:lpstr>Why should you take Compilers?</vt:lpstr>
      <vt:lpstr>Answers to questions you always wondered about</vt:lpstr>
      <vt:lpstr>Answers to questions you always wondered about</vt:lpstr>
      <vt:lpstr>Education ≠ Real Life?</vt:lpstr>
      <vt:lpstr>PowerPoint Presentation</vt:lpstr>
      <vt:lpstr>Rich Programmer Food, Steve Yegge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take a  Compilers course</dc:title>
  <cp:lastModifiedBy>Anoop Sarkar</cp:lastModifiedBy>
  <cp:revision>2</cp:revision>
  <dcterms:modified xsi:type="dcterms:W3CDTF">2020-08-05T05:17:01Z</dcterms:modified>
</cp:coreProperties>
</file>