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437" r:id="rId2"/>
    <p:sldId id="324" r:id="rId3"/>
    <p:sldId id="322" r:id="rId4"/>
    <p:sldId id="293" r:id="rId5"/>
    <p:sldId id="294" r:id="rId6"/>
    <p:sldId id="295" r:id="rId7"/>
    <p:sldId id="440" r:id="rId8"/>
    <p:sldId id="296" r:id="rId9"/>
    <p:sldId id="297" r:id="rId10"/>
    <p:sldId id="299" r:id="rId11"/>
    <p:sldId id="301" r:id="rId12"/>
    <p:sldId id="302" r:id="rId13"/>
    <p:sldId id="441" r:id="rId14"/>
    <p:sldId id="303" r:id="rId15"/>
    <p:sldId id="304" r:id="rId16"/>
    <p:sldId id="305" r:id="rId17"/>
    <p:sldId id="306" r:id="rId18"/>
    <p:sldId id="436" r:id="rId19"/>
    <p:sldId id="307" r:id="rId20"/>
    <p:sldId id="308" r:id="rId21"/>
    <p:sldId id="309" r:id="rId22"/>
    <p:sldId id="310" r:id="rId23"/>
    <p:sldId id="320" r:id="rId24"/>
    <p:sldId id="312" r:id="rId25"/>
    <p:sldId id="313" r:id="rId26"/>
    <p:sldId id="418" r:id="rId27"/>
    <p:sldId id="439" r:id="rId28"/>
    <p:sldId id="314" r:id="rId29"/>
    <p:sldId id="438" r:id="rId30"/>
    <p:sldId id="422" r:id="rId31"/>
    <p:sldId id="423" r:id="rId32"/>
    <p:sldId id="323" r:id="rId3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2" autoAdjust="0"/>
    <p:restoredTop sz="90960"/>
  </p:normalViewPr>
  <p:slideViewPr>
    <p:cSldViewPr>
      <p:cViewPr varScale="1">
        <p:scale>
          <a:sx n="170" d="100"/>
          <a:sy n="170" d="100"/>
        </p:scale>
        <p:origin x="27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796E-8218-104C-80DE-FD5737E53010}" type="datetimeFigureOut">
              <a:rPr lang="en-US" smtClean="0">
                <a:latin typeface="Calibri" panose="020F0502020204030204" pitchFamily="34" charset="0"/>
              </a:rPr>
              <a:t>10/12/20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8FC3-B538-4F4B-AFF2-2B553398FB76}" type="slidenum">
              <a:rPr lang="en-US" smtClean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36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3CB0125C-3701-A74B-97C8-568D464AB1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37702B-73BA-9A47-899C-1864247EA8C2}" type="slidenum">
              <a:rPr lang="en-US"/>
              <a:pPr/>
              <a:t>11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FE98F4-AC90-A947-A6E7-B8A7DD356C27}" type="slidenum">
              <a:rPr lang="en-US"/>
              <a:pPr/>
              <a:t>12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053EC0-AF1B-0549-9CA4-71C3902AF2CB}" type="slidenum">
              <a:rPr lang="en-US"/>
              <a:pPr/>
              <a:t>14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963A9-BAD9-854C-8C8B-E1CCB84930CA}" type="slidenum">
              <a:rPr lang="en-US"/>
              <a:pPr/>
              <a:t>15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7083F-058C-B64A-B93E-2EEAB4395DAC}" type="slidenum">
              <a:rPr lang="en-US"/>
              <a:pPr/>
              <a:t>16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7D770-8CBA-D04B-BA22-9969B20F56B0}" type="slidenum">
              <a:rPr lang="en-US"/>
              <a:pPr/>
              <a:t>17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7D770-8CBA-D04B-BA22-9969B20F56B0}" type="slidenum">
              <a:rPr lang="en-US"/>
              <a:pPr/>
              <a:t>18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A83DAA-A949-F544-A2F8-0850DB9E22D8}" type="slidenum">
              <a:rPr lang="en-US"/>
              <a:pPr/>
              <a:t>19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F61FD-DA10-1149-928D-98D22604779C}" type="slidenum">
              <a:rPr lang="en-US"/>
              <a:pPr/>
              <a:t>20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0F640E-0C4B-4748-B32F-9CF974C29498}" type="slidenum">
              <a:rPr lang="en-US"/>
              <a:pPr/>
              <a:t>21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3E5B1-F615-4140-B2FC-001A0110C48D}" type="slidenum">
              <a:rPr lang="en-US"/>
              <a:pPr/>
              <a:t>2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628D7-9B82-5B46-A8B9-E7F3A5B24581}" type="slidenum">
              <a:rPr lang="en-US"/>
              <a:pPr/>
              <a:t>22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3D0DE2-86F3-1F4C-850A-9CD42ABB3754}" type="slidenum">
              <a:rPr lang="en-US"/>
              <a:pPr/>
              <a:t>23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B0078-15D6-8F42-AEFE-3E0738528B9D}" type="slidenum">
              <a:rPr lang="en-US"/>
              <a:pPr/>
              <a:t>24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A8329-0305-E343-855A-75FBD3B295B8}" type="slidenum">
              <a:rPr lang="en-US"/>
              <a:pPr/>
              <a:t>25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C726C-4548-CF40-91C3-BFEECF01283D}" type="slidenum">
              <a:rPr lang="en-US"/>
              <a:pPr/>
              <a:t>26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C726C-4548-CF40-91C3-BFEECF01283D}" type="slidenum">
              <a:rPr lang="en-US"/>
              <a:pPr/>
              <a:t>27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30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74B1E-2F88-464C-9900-361B4F7F3B6F}" type="slidenum">
              <a:rPr lang="en-US"/>
              <a:pPr/>
              <a:t>28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50165-5FDD-254A-856F-A1C63F6D4594}" type="slidenum">
              <a:rPr lang="en-US"/>
              <a:pPr/>
              <a:t>32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C82E4-8A0A-0840-8FB3-07F896F5C2E8}" type="slidenum">
              <a:rPr lang="en-US"/>
              <a:pPr/>
              <a:t>3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84A40-17F7-FD4E-888D-69C7C8C776CE}" type="slidenum">
              <a:rPr lang="en-US"/>
              <a:pPr/>
              <a:t>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95164-9477-5E47-85D4-7E8AA9BBE6A3}" type="slidenum">
              <a:rPr lang="en-US"/>
              <a:pPr/>
              <a:t>5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4D80E1-27A2-EC43-A491-E45104B64DE5}" type="slidenum">
              <a:rPr lang="en-US"/>
              <a:pPr/>
              <a:t>6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EA1D3-4613-D94B-B3E0-EB37DF97397C}" type="slidenum">
              <a:rPr lang="en-US"/>
              <a:pPr/>
              <a:t>8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13B6-D5A8-9640-9818-202149C10FE4}" type="slidenum">
              <a:rPr lang="en-US"/>
              <a:pPr/>
              <a:t>9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D1DF3-30B1-D043-AE97-D983E3ABF097}" type="slidenum">
              <a:rPr lang="en-US"/>
              <a:pPr/>
              <a:t>10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2020-10-12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5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2020-10-12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2020-10-12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1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424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030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2020-10-12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3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2020-10-12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9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2020-10-12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3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2020-10-12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2020-10-12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0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2020-10-12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2020-10-12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2020-10-12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0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7DF4AC7-DB73-7444-A2A7-FD79FE1A2B2B}" type="datetime1">
              <a:rPr lang="en-CA" smtClean="0"/>
              <a:pPr/>
              <a:t>2020-10-12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9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LR Parsing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5868144" y="387809"/>
            <a:ext cx="2895750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LR2: LR(0) Parsing</a:t>
            </a:r>
          </a:p>
        </p:txBody>
      </p:sp>
    </p:spTree>
    <p:extLst>
      <p:ext uri="{BB962C8B-B14F-4D97-AF65-F5344CB8AC3E}">
        <p14:creationId xmlns:p14="http://schemas.microsoft.com/office/powerpoint/2010/main" val="87851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43-16A0-8F40-A7B5-21B3573899F2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116739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16611999"/>
              </p:ext>
            </p:extLst>
          </p:nvPr>
        </p:nvGraphicFramePr>
        <p:xfrm>
          <a:off x="3363785" y="1012173"/>
          <a:ext cx="5486401" cy="3474720"/>
        </p:xfrm>
        <a:graphic>
          <a:graphicData uri="http://schemas.openxmlformats.org/drawingml/2006/table">
            <a:tbl>
              <a:tblPr/>
              <a:tblGrid>
                <a:gridCol w="1091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Action/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0 5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0 5 8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0 5 1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0 5 6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0 5 6 7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 id ) 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 ) 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 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) 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 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 id 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Shift S5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Shift S8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Reduce 3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F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8,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[5,F]=1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Reduce 1 T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F,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1,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[5,T]=6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Shift S7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Reduce 4 F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(T),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7 6 5,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[0,F]=1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Reduce 1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1,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[0,T]=2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675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12486"/>
              </p:ext>
            </p:extLst>
          </p:nvPr>
        </p:nvGraphicFramePr>
        <p:xfrm>
          <a:off x="179512" y="2571750"/>
          <a:ext cx="2857504" cy="2514600"/>
        </p:xfrm>
        <a:graphic>
          <a:graphicData uri="http://schemas.openxmlformats.org/drawingml/2006/table">
            <a:tbl>
              <a:tblPr/>
              <a:tblGrid>
                <a:gridCol w="35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6859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99716"/>
              </p:ext>
            </p:extLst>
          </p:nvPr>
        </p:nvGraphicFramePr>
        <p:xfrm>
          <a:off x="179514" y="994663"/>
          <a:ext cx="1428750" cy="14859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T*F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(T)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9DB91D49-E444-BA43-AAE8-99409CC89DFC}"/>
              </a:ext>
            </a:extLst>
          </p:cNvPr>
          <p:cNvSpPr/>
          <p:nvPr/>
        </p:nvSpPr>
        <p:spPr>
          <a:xfrm>
            <a:off x="1935033" y="1359203"/>
            <a:ext cx="1053489" cy="500260"/>
          </a:xfrm>
          <a:prstGeom prst="wedgeRectCallout">
            <a:avLst>
              <a:gd name="adj1" fmla="val 85485"/>
              <a:gd name="adj2" fmla="val -8245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 is the start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932B-93C9-4241-9E3F-2E836DFF507C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118787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62346524"/>
              </p:ext>
            </p:extLst>
          </p:nvPr>
        </p:nvGraphicFramePr>
        <p:xfrm>
          <a:off x="3563888" y="1012517"/>
          <a:ext cx="5257800" cy="3035380"/>
        </p:xfrm>
        <a:graphic>
          <a:graphicData uri="http://schemas.openxmlformats.org/drawingml/2006/table">
            <a:tbl>
              <a:tblPr/>
              <a:tblGrid>
                <a:gridCol w="1091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Action/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0 1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0 2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0 2 3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0 2 3 8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0 2 3 4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Reduce 1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F,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1,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[0,T]=2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Shift S3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Shift S8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Reduce 3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8,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[3,F]=4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Reduce 2 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T *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4 3 2,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[0,T]=2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Accept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802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07488"/>
              </p:ext>
            </p:extLst>
          </p:nvPr>
        </p:nvGraphicFramePr>
        <p:xfrm>
          <a:off x="451935" y="2571750"/>
          <a:ext cx="2857504" cy="2514600"/>
        </p:xfrm>
        <a:graphic>
          <a:graphicData uri="http://schemas.openxmlformats.org/drawingml/2006/table">
            <a:tbl>
              <a:tblPr/>
              <a:tblGrid>
                <a:gridCol w="35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8907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94706"/>
              </p:ext>
            </p:extLst>
          </p:nvPr>
        </p:nvGraphicFramePr>
        <p:xfrm>
          <a:off x="451937" y="1012517"/>
          <a:ext cx="1428750" cy="14859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T*F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(T)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Tracing LR: </a:t>
            </a:r>
            <a:r>
              <a:rPr lang="en-US" sz="3000" b="1"/>
              <a:t>action</a:t>
            </a:r>
            <a:r>
              <a:rPr lang="en-US" sz="3000"/>
              <a:t>[</a:t>
            </a:r>
            <a:r>
              <a:rPr lang="en-US" sz="3000" i="1"/>
              <a:t>s</a:t>
            </a:r>
            <a:r>
              <a:rPr lang="en-US" sz="3000"/>
              <a:t>, </a:t>
            </a:r>
            <a:r>
              <a:rPr lang="en-US" sz="3000" i="1"/>
              <a:t>a</a:t>
            </a:r>
            <a:r>
              <a:rPr lang="en-US" sz="3000"/>
              <a:t>]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case </a:t>
            </a:r>
            <a:r>
              <a:rPr lang="en-US" sz="2100" b="1" dirty="0"/>
              <a:t>shift</a:t>
            </a:r>
            <a:r>
              <a:rPr lang="en-US" sz="2100" dirty="0"/>
              <a:t> </a:t>
            </a:r>
            <a:r>
              <a:rPr lang="en-US" sz="2100" i="1" dirty="0"/>
              <a:t>u</a:t>
            </a:r>
            <a:r>
              <a:rPr lang="en-US" sz="21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push state </a:t>
            </a:r>
            <a:r>
              <a:rPr lang="en-US" sz="1800" i="1" dirty="0"/>
              <a:t>u</a:t>
            </a:r>
            <a:r>
              <a:rPr lang="en-US" sz="18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read new </a:t>
            </a:r>
            <a:r>
              <a:rPr lang="en-US" sz="1800" i="1" dirty="0"/>
              <a:t>a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100" dirty="0"/>
              <a:t>case </a:t>
            </a:r>
            <a:r>
              <a:rPr lang="en-US" sz="2100" b="1" dirty="0"/>
              <a:t>reduce</a:t>
            </a:r>
            <a:r>
              <a:rPr lang="en-US" sz="2100" dirty="0"/>
              <a:t> </a:t>
            </a:r>
            <a:r>
              <a:rPr lang="en-US" sz="2100" i="1" dirty="0"/>
              <a:t>r</a:t>
            </a:r>
            <a:r>
              <a:rPr lang="en-US" sz="21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lookup production </a:t>
            </a:r>
            <a:r>
              <a:rPr lang="en-US" sz="1800" i="1" dirty="0"/>
              <a:t>r</a:t>
            </a:r>
            <a:r>
              <a:rPr lang="en-US" sz="1800" dirty="0"/>
              <a:t>: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350" b="1" dirty="0">
                <a:sym typeface="Symbol" charset="2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Y</a:t>
            </a:r>
            <a:r>
              <a:rPr lang="en-US" sz="1800" i="1" baseline="-25000" dirty="0"/>
              <a:t>1</a:t>
            </a:r>
            <a:r>
              <a:rPr lang="en-US" sz="1800" i="1" dirty="0"/>
              <a:t>..Y</a:t>
            </a:r>
            <a:r>
              <a:rPr lang="en-US" sz="1800" i="1" baseline="-25000" dirty="0"/>
              <a:t>k</a:t>
            </a:r>
            <a:r>
              <a:rPr lang="en-US" sz="1800" dirty="0"/>
              <a:t>;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pop </a:t>
            </a:r>
            <a:r>
              <a:rPr lang="en-US" sz="1800" i="1" dirty="0"/>
              <a:t>k</a:t>
            </a:r>
            <a:r>
              <a:rPr lang="en-US" sz="1800" dirty="0"/>
              <a:t> states, find state </a:t>
            </a:r>
            <a:r>
              <a:rPr lang="en-US" sz="1800" i="1" dirty="0"/>
              <a:t>u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push </a:t>
            </a:r>
            <a:r>
              <a:rPr lang="en-US" sz="1800" b="1" dirty="0" err="1"/>
              <a:t>goto</a:t>
            </a:r>
            <a:r>
              <a:rPr lang="en-US" sz="1800" dirty="0"/>
              <a:t>[</a:t>
            </a:r>
            <a:r>
              <a:rPr lang="en-US" sz="1800" i="1" dirty="0"/>
              <a:t>u</a:t>
            </a:r>
            <a:r>
              <a:rPr lang="en-US" sz="1800" dirty="0"/>
              <a:t>, </a:t>
            </a:r>
            <a:r>
              <a:rPr lang="en-US" sz="1800" i="1" dirty="0"/>
              <a:t>X</a:t>
            </a:r>
            <a:r>
              <a:rPr lang="en-US" sz="1800" dirty="0"/>
              <a:t>]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case </a:t>
            </a:r>
            <a:r>
              <a:rPr lang="en-US" sz="2100" b="1" dirty="0"/>
              <a:t>accept:</a:t>
            </a:r>
            <a:r>
              <a:rPr lang="en-US" sz="2100" dirty="0"/>
              <a:t> done 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no entry in action table: </a:t>
            </a:r>
            <a:r>
              <a:rPr lang="en-US" sz="2100" b="1" dirty="0"/>
              <a:t>error</a:t>
            </a:r>
            <a:endParaRPr lang="en-US" sz="21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2C32-6688-3E41-BC77-43DE742DA24A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544E-4616-3745-881F-913BFBBC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build the Action/</a:t>
            </a:r>
            <a:r>
              <a:rPr lang="en-US" dirty="0" err="1"/>
              <a:t>Goto</a:t>
            </a:r>
            <a:r>
              <a:rPr lang="en-US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39297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set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100"/>
              <a:t>Each set is a parser state</a:t>
            </a:r>
          </a:p>
          <a:p>
            <a:pPr>
              <a:lnSpc>
                <a:spcPct val="90000"/>
              </a:lnSpc>
            </a:pPr>
            <a:r>
              <a:rPr lang="en-US" sz="2100"/>
              <a:t>We use the notion of a dotted rule or item: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b="1"/>
              <a:t>			T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 b="1"/>
              <a:t>T * </a:t>
            </a:r>
            <a:r>
              <a:rPr lang="en-US" sz="2100" b="1">
                <a:sym typeface="Symbol" charset="2"/>
              </a:rPr>
              <a:t></a:t>
            </a:r>
            <a:r>
              <a:rPr lang="en-US" sz="2100" b="1"/>
              <a:t> F</a:t>
            </a:r>
            <a:endParaRPr lang="en-US" sz="2100"/>
          </a:p>
          <a:p>
            <a:pPr>
              <a:lnSpc>
                <a:spcPct val="90000"/>
              </a:lnSpc>
            </a:pPr>
            <a:r>
              <a:rPr lang="en-US" sz="2100"/>
              <a:t>The dot is before </a:t>
            </a:r>
            <a:r>
              <a:rPr lang="en-US" sz="2100" b="1"/>
              <a:t>F</a:t>
            </a:r>
            <a:r>
              <a:rPr lang="en-US" sz="2100"/>
              <a:t>, so we predict all rules with </a:t>
            </a:r>
            <a:r>
              <a:rPr lang="en-US" sz="2100" b="1"/>
              <a:t>F</a:t>
            </a:r>
            <a:r>
              <a:rPr lang="en-US" sz="2100"/>
              <a:t> as the left-hand side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b="1"/>
              <a:t>			T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 b="1"/>
              <a:t>T * </a:t>
            </a:r>
            <a:r>
              <a:rPr lang="en-US" sz="2100" b="1">
                <a:sym typeface="Symbol" charset="2"/>
              </a:rPr>
              <a:t></a:t>
            </a:r>
            <a:r>
              <a:rPr lang="en-US" sz="2100" b="1"/>
              <a:t> 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b="1"/>
              <a:t>			F </a:t>
            </a:r>
            <a:r>
              <a:rPr lang="en-US" sz="2100" b="1">
                <a:sym typeface="Symbol" charset="2"/>
              </a:rPr>
              <a:t>  ( </a:t>
            </a:r>
            <a:r>
              <a:rPr lang="en-US" sz="2100" b="1"/>
              <a:t>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b="1"/>
              <a:t>			F </a:t>
            </a:r>
            <a:r>
              <a:rPr lang="en-US" sz="2100" b="1">
                <a:sym typeface="Symbol" charset="2"/>
              </a:rPr>
              <a:t>  id</a:t>
            </a:r>
            <a:endParaRPr lang="en-US" sz="2100"/>
          </a:p>
          <a:p>
            <a:pPr>
              <a:lnSpc>
                <a:spcPct val="90000"/>
              </a:lnSpc>
            </a:pPr>
            <a:r>
              <a:rPr lang="en-US" sz="2100"/>
              <a:t>This creates a configuration set (or item set)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Like NFA-to-DFA conversion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B13-AF93-4640-9DF3-1FA4230DED52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Closure property:</a:t>
            </a:r>
          </a:p>
          <a:p>
            <a:pPr>
              <a:lnSpc>
                <a:spcPct val="90000"/>
              </a:lnSpc>
            </a:pPr>
            <a:r>
              <a:rPr lang="en-US"/>
              <a:t>If </a:t>
            </a:r>
            <a:r>
              <a:rPr lang="en-US" b="1"/>
              <a:t>T </a:t>
            </a:r>
            <a:r>
              <a:rPr lang="en-US" b="1">
                <a:sym typeface="Symbol" charset="2"/>
              </a:rPr>
              <a:t> X</a:t>
            </a:r>
            <a:r>
              <a:rPr lang="en-US" b="1" baseline="-25000">
                <a:sym typeface="Symbol" charset="2"/>
              </a:rPr>
              <a:t>1 </a:t>
            </a:r>
            <a:r>
              <a:rPr lang="en-US" b="1">
                <a:sym typeface="Symbol" charset="2"/>
              </a:rPr>
              <a:t>… X</a:t>
            </a:r>
            <a:r>
              <a:rPr lang="en-US" b="1" baseline="-25000">
                <a:sym typeface="Symbol" charset="2"/>
              </a:rPr>
              <a:t>i</a:t>
            </a:r>
            <a:r>
              <a:rPr lang="en-US" b="1">
                <a:sym typeface="Symbol" charset="2"/>
              </a:rPr>
              <a:t>  X</a:t>
            </a:r>
            <a:r>
              <a:rPr lang="en-US" b="1" baseline="-25000">
                <a:sym typeface="Symbol" charset="2"/>
              </a:rPr>
              <a:t>i+1</a:t>
            </a:r>
            <a:r>
              <a:rPr lang="en-US" b="1">
                <a:sym typeface="Symbol" charset="2"/>
              </a:rPr>
              <a:t> … X</a:t>
            </a:r>
            <a:r>
              <a:rPr lang="en-US" b="1" baseline="-25000">
                <a:sym typeface="Symbol" charset="2"/>
              </a:rPr>
              <a:t>n</a:t>
            </a:r>
            <a:r>
              <a:rPr lang="en-US">
                <a:sym typeface="Symbol" charset="2"/>
              </a:rPr>
              <a:t> is in set, and </a:t>
            </a:r>
            <a:r>
              <a:rPr lang="en-US" b="1">
                <a:sym typeface="Symbol" charset="2"/>
              </a:rPr>
              <a:t>X</a:t>
            </a:r>
            <a:r>
              <a:rPr lang="en-US" b="1" baseline="-25000">
                <a:sym typeface="Symbol" charset="2"/>
              </a:rPr>
              <a:t>i+1</a:t>
            </a:r>
            <a:r>
              <a:rPr lang="en-US">
                <a:sym typeface="Symbol" charset="2"/>
              </a:rPr>
              <a:t> is a nonterminal, then </a:t>
            </a:r>
            <a:br>
              <a:rPr lang="en-US">
                <a:sym typeface="Symbol" charset="2"/>
              </a:rPr>
            </a:br>
            <a:r>
              <a:rPr lang="en-US" b="1">
                <a:sym typeface="Symbol" charset="2"/>
              </a:rPr>
              <a:t>X</a:t>
            </a:r>
            <a:r>
              <a:rPr lang="en-US" b="1" baseline="-25000">
                <a:sym typeface="Symbol" charset="2"/>
              </a:rPr>
              <a:t>i+1 </a:t>
            </a:r>
            <a:r>
              <a:rPr lang="en-US" b="1">
                <a:sym typeface="Symbol" charset="2"/>
              </a:rPr>
              <a:t>  Y</a:t>
            </a:r>
            <a:r>
              <a:rPr lang="en-US" b="1" baseline="-25000">
                <a:sym typeface="Symbol" charset="2"/>
              </a:rPr>
              <a:t>1 </a:t>
            </a:r>
            <a:r>
              <a:rPr lang="en-US" b="1">
                <a:sym typeface="Symbol" charset="2"/>
              </a:rPr>
              <a:t>… Y</a:t>
            </a:r>
            <a:r>
              <a:rPr lang="en-US" b="1" baseline="-25000">
                <a:sym typeface="Symbol" charset="2"/>
              </a:rPr>
              <a:t>m </a:t>
            </a:r>
            <a:r>
              <a:rPr lang="en-US">
                <a:sym typeface="Symbol" charset="2"/>
              </a:rPr>
              <a:t>is in the set as well for all productions </a:t>
            </a:r>
            <a:r>
              <a:rPr lang="en-US" b="1">
                <a:sym typeface="Symbol" charset="2"/>
              </a:rPr>
              <a:t>X</a:t>
            </a:r>
            <a:r>
              <a:rPr lang="en-US" b="1" baseline="-25000">
                <a:sym typeface="Symbol" charset="2"/>
              </a:rPr>
              <a:t>i+1 </a:t>
            </a:r>
            <a:r>
              <a:rPr lang="en-US" b="1">
                <a:sym typeface="Symbol" charset="2"/>
              </a:rPr>
              <a:t> Y</a:t>
            </a:r>
            <a:r>
              <a:rPr lang="en-US" b="1" baseline="-25000">
                <a:sym typeface="Symbol" charset="2"/>
              </a:rPr>
              <a:t>1 </a:t>
            </a:r>
            <a:r>
              <a:rPr lang="en-US" b="1">
                <a:sym typeface="Symbol" charset="2"/>
              </a:rPr>
              <a:t>… Y</a:t>
            </a:r>
            <a:r>
              <a:rPr lang="en-US" b="1" baseline="-25000">
                <a:sym typeface="Symbol" charset="2"/>
              </a:rPr>
              <a:t>m 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Compute as fixed point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The closure property creates a configuration set (item set) from a dotted rule (item).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F584-F324-394D-8AC0-EC91218C72E9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Configuration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Augment Grammar with S’</a:t>
            </a:r>
          </a:p>
          <a:p>
            <a:r>
              <a:rPr lang="en-US"/>
              <a:t>Add production S’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S</a:t>
            </a:r>
          </a:p>
          <a:p>
            <a:r>
              <a:rPr lang="en-US">
                <a:sym typeface="Symbol" charset="2"/>
              </a:rPr>
              <a:t>Initial configuration set is </a:t>
            </a:r>
          </a:p>
          <a:p>
            <a:pPr algn="ctr">
              <a:buFontTx/>
              <a:buNone/>
            </a:pPr>
            <a:r>
              <a:rPr lang="en-US">
                <a:sym typeface="Symbol" charset="2"/>
              </a:rPr>
              <a:t>closure(S’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S)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4E5-3CDD-7943-B228-987889CE87DA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 = closure(S’ </a:t>
            </a:r>
            <a:r>
              <a:rPr lang="en-US">
                <a:sym typeface="Symbol" charset="2"/>
              </a:rPr>
              <a:t>  T)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3D6A-C2D6-CF4D-8268-2943ED0DA3A5}" type="slidenum">
              <a:rPr lang="en-US"/>
              <a:pPr/>
              <a:t>17</a:t>
            </a:fld>
            <a:endParaRPr lang="en-US"/>
          </a:p>
        </p:txBody>
      </p:sp>
      <p:graphicFrame>
        <p:nvGraphicFramePr>
          <p:cNvPr id="123908" name="Group 4"/>
          <p:cNvGraphicFramePr>
            <a:graphicFrameLocks noGrp="1"/>
          </p:cNvGraphicFramePr>
          <p:nvPr/>
        </p:nvGraphicFramePr>
        <p:xfrm>
          <a:off x="4743450" y="1771650"/>
          <a:ext cx="2571750" cy="1165860"/>
        </p:xfrm>
        <a:graphic>
          <a:graphicData uri="http://schemas.openxmlformats.org/drawingml/2006/table">
            <a:tbl>
              <a:tblPr/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S’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T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F | T * 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id | ( T 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 = closure(S’ </a:t>
            </a:r>
            <a:r>
              <a:rPr lang="en-US">
                <a:sym typeface="Symbol" charset="2"/>
              </a:rPr>
              <a:t>  T)</a:t>
            </a:r>
          </a:p>
        </p:txBody>
      </p:sp>
      <p:sp>
        <p:nvSpPr>
          <p:cNvPr id="123919" name="Rectangle 15"/>
          <p:cNvSpPr>
            <a:spLocks noGrp="1" noChangeArrowheads="1"/>
          </p:cNvSpPr>
          <p:nvPr>
            <p:ph idx="1"/>
          </p:nvPr>
        </p:nvSpPr>
        <p:spPr>
          <a:xfrm>
            <a:off x="1657350" y="1485900"/>
            <a:ext cx="2628900" cy="30861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S’ </a:t>
            </a:r>
            <a:r>
              <a:rPr lang="en-US" dirty="0">
                <a:sym typeface="Symbol" charset="2"/>
              </a:rPr>
              <a:t>  T</a:t>
            </a:r>
          </a:p>
          <a:p>
            <a:pPr>
              <a:buFontTx/>
              <a:buNone/>
            </a:pPr>
            <a:r>
              <a:rPr lang="en-US" dirty="0"/>
              <a:t>T </a:t>
            </a:r>
            <a:r>
              <a:rPr lang="en-US" dirty="0">
                <a:sym typeface="Symbol" charset="2"/>
              </a:rPr>
              <a:t>  T * F</a:t>
            </a:r>
          </a:p>
          <a:p>
            <a:pPr>
              <a:buFontTx/>
              <a:buNone/>
            </a:pPr>
            <a:r>
              <a:rPr lang="en-US" dirty="0"/>
              <a:t>T </a:t>
            </a:r>
            <a:r>
              <a:rPr lang="en-US" dirty="0">
                <a:sym typeface="Symbol" charset="2"/>
              </a:rPr>
              <a:t>  F</a:t>
            </a:r>
          </a:p>
          <a:p>
            <a:pPr>
              <a:buFontTx/>
              <a:buNone/>
            </a:pPr>
            <a:r>
              <a:rPr lang="en-US" dirty="0"/>
              <a:t>F </a:t>
            </a:r>
            <a:r>
              <a:rPr lang="en-US" dirty="0">
                <a:sym typeface="Symbol" charset="2"/>
              </a:rPr>
              <a:t>  id</a:t>
            </a:r>
          </a:p>
          <a:p>
            <a:pPr>
              <a:buFontTx/>
              <a:buNone/>
            </a:pPr>
            <a:r>
              <a:rPr lang="en-US" dirty="0"/>
              <a:t>F </a:t>
            </a:r>
            <a:r>
              <a:rPr lang="en-US" dirty="0">
                <a:sym typeface="Symbol" charset="2"/>
              </a:rPr>
              <a:t>  ( T 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3D6A-C2D6-CF4D-8268-2943ED0DA3A5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123908" name="Group 4"/>
          <p:cNvGraphicFramePr>
            <a:graphicFrameLocks noGrp="1"/>
          </p:cNvGraphicFramePr>
          <p:nvPr/>
        </p:nvGraphicFramePr>
        <p:xfrm>
          <a:off x="4743450" y="1771650"/>
          <a:ext cx="2571750" cy="1165860"/>
        </p:xfrm>
        <a:graphic>
          <a:graphicData uri="http://schemas.openxmlformats.org/drawingml/2006/table">
            <a:tbl>
              <a:tblPr/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S’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T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F | T * 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id | ( T 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48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Successor(I, X)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/>
              <a:t>Informally: “move by symbol X”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move dot to the right in all items where dot is before 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remove all other items</a:t>
            </a:r>
          </a:p>
          <a:p>
            <a:pPr marL="742950" lvl="1" indent="-400050">
              <a:buNone/>
            </a:pPr>
            <a:r>
              <a:rPr lang="en-US"/>
              <a:t>(viable prefixes only!)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compute closure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1FE0-EC62-BB4D-9E06-7FD19F130521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vs. Bottom Up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3F0F-F47D-4A43-AB4F-BCBE5D018C67}" type="slidenum">
              <a:rPr lang="en-US"/>
              <a:pPr/>
              <a:t>2</a:t>
            </a:fld>
            <a:endParaRPr lang="en-US"/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3086100" y="1371600"/>
            <a:ext cx="1714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S 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A B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A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c | 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B  </a:t>
            </a:r>
            <a:r>
              <a:rPr lang="en-US" sz="2100" dirty="0" err="1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cbB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| ca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4857750" y="1371600"/>
            <a:ext cx="234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Input String: </a:t>
            </a:r>
            <a:r>
              <a:rPr lang="en-US" sz="2100" dirty="0" err="1">
                <a:solidFill>
                  <a:srgbClr val="000099"/>
                </a:solidFill>
                <a:latin typeface="Calibri" panose="020F0502020204030204" pitchFamily="34" charset="0"/>
              </a:rPr>
              <a:t>ccbca</a:t>
            </a:r>
            <a:endParaRPr lang="en-US" sz="2100" dirty="0">
              <a:solidFill>
                <a:srgbClr val="000099"/>
              </a:solidFill>
              <a:latin typeface="Calibri" panose="020F0502020204030204" pitchFamily="34" charset="0"/>
              <a:sym typeface="Symbol" charset="2"/>
            </a:endParaRPr>
          </a:p>
        </p:txBody>
      </p:sp>
      <p:graphicFrame>
        <p:nvGraphicFramePr>
          <p:cNvPr id="14643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958853"/>
              </p:ext>
            </p:extLst>
          </p:nvPr>
        </p:nvGraphicFramePr>
        <p:xfrm>
          <a:off x="1758847" y="2759502"/>
          <a:ext cx="5829300" cy="211455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Top-Down/leftmost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Bottom-Up/rightmost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S  AB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   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cB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   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ccbB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   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ccbca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c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cbB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ca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ccbca</a:t>
                      </a: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 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Acbca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          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AcbB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          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          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c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Bca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cbB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SAB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1771650" y="1371600"/>
            <a:ext cx="12939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Grammar: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Successor Example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15B7-1EEC-3043-8BC8-8F41AC920F62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125969" name="Group 17"/>
          <p:cNvGraphicFramePr>
            <a:graphicFrameLocks noGrp="1"/>
          </p:cNvGraphicFramePr>
          <p:nvPr/>
        </p:nvGraphicFramePr>
        <p:xfrm>
          <a:off x="5486400" y="1257300"/>
          <a:ext cx="2057400" cy="116586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S’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T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F | T * 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id | ( T 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1771650" y="1200150"/>
            <a:ext cx="2749154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</a:rPr>
              <a:t>I = {S’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  T,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</a:rPr>
              <a:t>       T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  F,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</a:rPr>
              <a:t>       T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  T * F,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</a:rPr>
              <a:t>       F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  id,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</a:rPr>
              <a:t>       F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  ( T ) }</a:t>
            </a: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1600200" y="3943350"/>
            <a:ext cx="5886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{ F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(  T ),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F,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T * F, 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id,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( T ) }</a:t>
            </a: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3771900" y="3714750"/>
            <a:ext cx="1714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endParaRPr lang="en-US" dirty="0">
              <a:solidFill>
                <a:srgbClr val="000099"/>
              </a:solidFill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2914650" y="4171950"/>
            <a:ext cx="1714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endParaRPr lang="en-US" dirty="0">
              <a:solidFill>
                <a:srgbClr val="000099"/>
              </a:solidFill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4457700" y="4171950"/>
            <a:ext cx="20002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endParaRPr lang="en-US" dirty="0">
              <a:solidFill>
                <a:srgbClr val="000099"/>
              </a:solidFill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1657350" y="3429000"/>
            <a:ext cx="3324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Compute Successor(I, ‘(‘)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3" grpId="0" autoUpdateAnimBg="0"/>
      <p:bldP spid="125964" grpId="0" autoUpdateAnimBg="0"/>
      <p:bldP spid="125966" grpId="0" autoUpdateAnimBg="0"/>
      <p:bldP spid="12596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Sets-of-Items Construction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Family of configuration sets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/>
              <a:t>function </a:t>
            </a:r>
            <a:r>
              <a:rPr lang="en-US"/>
              <a:t>items(G’)</a:t>
            </a:r>
            <a:br>
              <a:rPr lang="en-US"/>
            </a:br>
            <a:r>
              <a:rPr lang="en-US"/>
              <a:t>  C = { closure({</a:t>
            </a:r>
            <a:r>
              <a:rPr lang="en-US">
                <a:sym typeface="Symbol" charset="2"/>
              </a:rPr>
              <a:t>S’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S}) };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</a:t>
            </a:r>
            <a:r>
              <a:rPr lang="en-US" b="1">
                <a:sym typeface="Symbol" charset="2"/>
              </a:rPr>
              <a:t>do foreach </a:t>
            </a:r>
            <a:r>
              <a:rPr lang="en-US">
                <a:sym typeface="Symbol" charset="2"/>
              </a:rPr>
              <a:t>I </a:t>
            </a:r>
            <a:r>
              <a:rPr lang="en-US" sz="1800">
                <a:sym typeface="Symbol" charset="2"/>
              </a:rPr>
              <a:t></a:t>
            </a:r>
            <a:r>
              <a:rPr lang="en-US">
                <a:sym typeface="Symbol" charset="2"/>
              </a:rPr>
              <a:t> C </a:t>
            </a:r>
            <a:r>
              <a:rPr lang="en-US" b="1">
                <a:sym typeface="Symbol" charset="2"/>
              </a:rPr>
              <a:t>do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       </a:t>
            </a:r>
            <a:r>
              <a:rPr lang="en-US" b="1">
                <a:sym typeface="Symbol" charset="2"/>
              </a:rPr>
              <a:t>foreach</a:t>
            </a:r>
            <a:r>
              <a:rPr lang="en-US">
                <a:sym typeface="Symbol" charset="2"/>
              </a:rPr>
              <a:t> X </a:t>
            </a:r>
            <a:r>
              <a:rPr lang="en-US" sz="1800">
                <a:sym typeface="Symbol" charset="2"/>
              </a:rPr>
              <a:t></a:t>
            </a:r>
            <a:r>
              <a:rPr lang="en-US">
                <a:sym typeface="Symbol" charset="2"/>
              </a:rPr>
              <a:t> </a:t>
            </a:r>
            <a:r>
              <a:rPr lang="en-US" b="1">
                <a:sym typeface="Symbol" charset="2"/>
              </a:rPr>
              <a:t>(N  T) do</a:t>
            </a:r>
            <a:br>
              <a:rPr lang="en-US" b="1">
                <a:sym typeface="Symbol" charset="2"/>
              </a:rPr>
            </a:br>
            <a:r>
              <a:rPr lang="en-US">
                <a:sym typeface="Symbol" charset="2"/>
              </a:rPr>
              <a:t>		C = C  { </a:t>
            </a:r>
            <a:r>
              <a:rPr lang="en-US" b="1">
                <a:sym typeface="Symbol" charset="2"/>
              </a:rPr>
              <a:t>Successor</a:t>
            </a:r>
            <a:r>
              <a:rPr lang="en-US">
                <a:sym typeface="Symbol" charset="2"/>
              </a:rPr>
              <a:t>(I, X) };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</a:t>
            </a:r>
            <a:r>
              <a:rPr lang="en-US" b="1">
                <a:sym typeface="Symbol" charset="2"/>
              </a:rPr>
              <a:t>while</a:t>
            </a:r>
            <a:r>
              <a:rPr lang="en-US">
                <a:sym typeface="Symbol" charset="2"/>
              </a:rPr>
              <a:t> C changes;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DFEE-7CE6-E44E-80F5-1958D20B1235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DB-3CB1-BA49-B117-2ABEB5807528}" type="slidenum">
              <a:rPr lang="en-US"/>
              <a:pPr/>
              <a:t>22</a:t>
            </a:fld>
            <a:endParaRPr lang="en-US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1314450" y="1771650"/>
            <a:ext cx="1714500" cy="1485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0: S’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T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T *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id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( T )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3257550" y="457200"/>
            <a:ext cx="12573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1: 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F </a:t>
            </a:r>
          </a:p>
        </p:txBody>
      </p:sp>
      <p:graphicFrame>
        <p:nvGraphicFramePr>
          <p:cNvPr id="12902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600839"/>
              </p:ext>
            </p:extLst>
          </p:nvPr>
        </p:nvGraphicFramePr>
        <p:xfrm>
          <a:off x="168475" y="160167"/>
          <a:ext cx="1428750" cy="14859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T*F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(T)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9048" name="Group 24"/>
          <p:cNvGrpSpPr>
            <a:grpSpLocks/>
          </p:cNvGrpSpPr>
          <p:nvPr/>
        </p:nvGrpSpPr>
        <p:grpSpPr bwMode="auto">
          <a:xfrm>
            <a:off x="2171701" y="457201"/>
            <a:ext cx="1079897" cy="1308497"/>
            <a:chOff x="864" y="384"/>
            <a:chExt cx="907" cy="1099"/>
          </a:xfrm>
        </p:grpSpPr>
        <p:cxnSp>
          <p:nvCxnSpPr>
            <p:cNvPr id="129049" name="AutoShape 25"/>
            <p:cNvCxnSpPr>
              <a:cxnSpLocks noChangeShapeType="1"/>
              <a:stCxn id="129027" idx="0"/>
              <a:endCxn id="129028" idx="1"/>
            </p:cNvCxnSpPr>
            <p:nvPr/>
          </p:nvCxnSpPr>
          <p:spPr bwMode="auto">
            <a:xfrm rot="16200000">
              <a:off x="852" y="564"/>
              <a:ext cx="931" cy="90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50" name="Rectangle 26"/>
            <p:cNvSpPr>
              <a:spLocks noChangeArrowheads="1"/>
            </p:cNvSpPr>
            <p:nvPr/>
          </p:nvSpPr>
          <p:spPr bwMode="auto">
            <a:xfrm>
              <a:off x="1296" y="3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F</a:t>
              </a:r>
            </a:p>
          </p:txBody>
        </p:sp>
      </p:grpSp>
      <p:sp>
        <p:nvSpPr>
          <p:cNvPr id="129051" name="Rectangle 27"/>
          <p:cNvSpPr>
            <a:spLocks noChangeArrowheads="1"/>
          </p:cNvSpPr>
          <p:nvPr/>
        </p:nvSpPr>
        <p:spPr bwMode="auto">
          <a:xfrm>
            <a:off x="3600450" y="1200150"/>
            <a:ext cx="1771650" cy="628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2: S’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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  * F</a:t>
            </a:r>
          </a:p>
        </p:txBody>
      </p:sp>
      <p:grpSp>
        <p:nvGrpSpPr>
          <p:cNvPr id="129052" name="Group 28"/>
          <p:cNvGrpSpPr>
            <a:grpSpLocks/>
          </p:cNvGrpSpPr>
          <p:nvPr/>
        </p:nvGrpSpPr>
        <p:grpSpPr bwMode="auto">
          <a:xfrm>
            <a:off x="3034904" y="1514475"/>
            <a:ext cx="559594" cy="1000125"/>
            <a:chOff x="1589" y="1272"/>
            <a:chExt cx="470" cy="840"/>
          </a:xfrm>
        </p:grpSpPr>
        <p:cxnSp>
          <p:nvCxnSpPr>
            <p:cNvPr id="129053" name="AutoShape 29"/>
            <p:cNvCxnSpPr>
              <a:cxnSpLocks noChangeShapeType="1"/>
              <a:stCxn id="129027" idx="3"/>
              <a:endCxn id="129051" idx="1"/>
            </p:cNvCxnSpPr>
            <p:nvPr/>
          </p:nvCxnSpPr>
          <p:spPr bwMode="auto">
            <a:xfrm flipV="1">
              <a:off x="1589" y="1272"/>
              <a:ext cx="470" cy="84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54" name="Rectangle 30"/>
            <p:cNvSpPr>
              <a:spLocks noChangeArrowheads="1"/>
            </p:cNvSpPr>
            <p:nvPr/>
          </p:nvSpPr>
          <p:spPr bwMode="auto">
            <a:xfrm>
              <a:off x="1632" y="144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T</a:t>
              </a:r>
            </a:p>
          </p:txBody>
        </p:sp>
      </p:grpSp>
      <p:sp>
        <p:nvSpPr>
          <p:cNvPr id="129055" name="Rectangle 31"/>
          <p:cNvSpPr>
            <a:spLocks noChangeArrowheads="1"/>
          </p:cNvSpPr>
          <p:nvPr/>
        </p:nvSpPr>
        <p:spPr bwMode="auto">
          <a:xfrm>
            <a:off x="3714750" y="2343150"/>
            <a:ext cx="1771650" cy="9715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3: 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 * 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id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( T )</a:t>
            </a:r>
          </a:p>
        </p:txBody>
      </p:sp>
      <p:grpSp>
        <p:nvGrpSpPr>
          <p:cNvPr id="129056" name="Group 32"/>
          <p:cNvGrpSpPr>
            <a:grpSpLocks/>
          </p:cNvGrpSpPr>
          <p:nvPr/>
        </p:nvGrpSpPr>
        <p:grpSpPr bwMode="auto">
          <a:xfrm>
            <a:off x="4486275" y="1834753"/>
            <a:ext cx="371475" cy="508397"/>
            <a:chOff x="2808" y="1541"/>
            <a:chExt cx="312" cy="427"/>
          </a:xfrm>
        </p:grpSpPr>
        <p:cxnSp>
          <p:nvCxnSpPr>
            <p:cNvPr id="129057" name="AutoShape 33"/>
            <p:cNvCxnSpPr>
              <a:cxnSpLocks noChangeShapeType="1"/>
              <a:stCxn id="129051" idx="2"/>
              <a:endCxn id="129055" idx="0"/>
            </p:cNvCxnSpPr>
            <p:nvPr/>
          </p:nvCxnSpPr>
          <p:spPr bwMode="auto">
            <a:xfrm>
              <a:off x="2808" y="1541"/>
              <a:ext cx="96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58" name="Rectangle 34"/>
            <p:cNvSpPr>
              <a:spLocks noChangeArrowheads="1"/>
            </p:cNvSpPr>
            <p:nvPr/>
          </p:nvSpPr>
          <p:spPr bwMode="auto">
            <a:xfrm>
              <a:off x="2880" y="1632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*</a:t>
              </a:r>
            </a:p>
          </p:txBody>
        </p:sp>
      </p:grpSp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5829300" y="1257300"/>
            <a:ext cx="177165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4: 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 * F </a:t>
            </a:r>
          </a:p>
        </p:txBody>
      </p:sp>
      <p:grpSp>
        <p:nvGrpSpPr>
          <p:cNvPr id="129060" name="Group 36"/>
          <p:cNvGrpSpPr>
            <a:grpSpLocks/>
          </p:cNvGrpSpPr>
          <p:nvPr/>
        </p:nvGrpSpPr>
        <p:grpSpPr bwMode="auto">
          <a:xfrm>
            <a:off x="5492353" y="1457325"/>
            <a:ext cx="508397" cy="1371600"/>
            <a:chOff x="3653" y="1224"/>
            <a:chExt cx="427" cy="1152"/>
          </a:xfrm>
        </p:grpSpPr>
        <p:cxnSp>
          <p:nvCxnSpPr>
            <p:cNvPr id="129061" name="AutoShape 37"/>
            <p:cNvCxnSpPr>
              <a:cxnSpLocks noChangeShapeType="1"/>
              <a:stCxn id="129055" idx="3"/>
              <a:endCxn id="129059" idx="1"/>
            </p:cNvCxnSpPr>
            <p:nvPr/>
          </p:nvCxnSpPr>
          <p:spPr bwMode="auto">
            <a:xfrm flipV="1">
              <a:off x="3653" y="1224"/>
              <a:ext cx="283" cy="1152"/>
            </a:xfrm>
            <a:prstGeom prst="curvedConnector3">
              <a:avLst>
                <a:gd name="adj1" fmla="val 49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62" name="Rectangle 38"/>
            <p:cNvSpPr>
              <a:spLocks noChangeArrowheads="1"/>
            </p:cNvSpPr>
            <p:nvPr/>
          </p:nvSpPr>
          <p:spPr bwMode="auto">
            <a:xfrm>
              <a:off x="3840" y="15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F</a:t>
              </a:r>
            </a:p>
          </p:txBody>
        </p:sp>
      </p:grpSp>
      <p:sp>
        <p:nvSpPr>
          <p:cNvPr id="129063" name="Rectangle 39"/>
          <p:cNvSpPr>
            <a:spLocks noChangeArrowheads="1"/>
          </p:cNvSpPr>
          <p:nvPr/>
        </p:nvSpPr>
        <p:spPr bwMode="auto">
          <a:xfrm>
            <a:off x="6000750" y="2971800"/>
            <a:ext cx="1714500" cy="1485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5: 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(  T )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T *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id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( T )</a:t>
            </a:r>
          </a:p>
        </p:txBody>
      </p:sp>
      <p:grpSp>
        <p:nvGrpSpPr>
          <p:cNvPr id="129064" name="Group 40"/>
          <p:cNvGrpSpPr>
            <a:grpSpLocks/>
          </p:cNvGrpSpPr>
          <p:nvPr/>
        </p:nvGrpSpPr>
        <p:grpSpPr bwMode="auto">
          <a:xfrm>
            <a:off x="5492353" y="2828925"/>
            <a:ext cx="508397" cy="885825"/>
            <a:chOff x="3653" y="2376"/>
            <a:chExt cx="427" cy="744"/>
          </a:xfrm>
        </p:grpSpPr>
        <p:cxnSp>
          <p:nvCxnSpPr>
            <p:cNvPr id="129065" name="AutoShape 41"/>
            <p:cNvCxnSpPr>
              <a:cxnSpLocks noChangeShapeType="1"/>
              <a:stCxn id="129055" idx="3"/>
              <a:endCxn id="129063" idx="1"/>
            </p:cNvCxnSpPr>
            <p:nvPr/>
          </p:nvCxnSpPr>
          <p:spPr bwMode="auto">
            <a:xfrm>
              <a:off x="3653" y="2376"/>
              <a:ext cx="422" cy="74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66" name="Rectangle 42"/>
            <p:cNvSpPr>
              <a:spLocks noChangeArrowheads="1"/>
            </p:cNvSpPr>
            <p:nvPr/>
          </p:nvSpPr>
          <p:spPr bwMode="auto">
            <a:xfrm>
              <a:off x="3840" y="2448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(</a:t>
              </a:r>
            </a:p>
          </p:txBody>
        </p:sp>
      </p:grpSp>
      <p:sp>
        <p:nvSpPr>
          <p:cNvPr id="129067" name="Rectangle 43"/>
          <p:cNvSpPr>
            <a:spLocks noChangeArrowheads="1"/>
          </p:cNvSpPr>
          <p:nvPr/>
        </p:nvSpPr>
        <p:spPr bwMode="auto">
          <a:xfrm>
            <a:off x="3600450" y="3943350"/>
            <a:ext cx="1771650" cy="628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6: 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( T  )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  * F</a:t>
            </a:r>
          </a:p>
        </p:txBody>
      </p:sp>
      <p:grpSp>
        <p:nvGrpSpPr>
          <p:cNvPr id="129068" name="Group 44"/>
          <p:cNvGrpSpPr>
            <a:grpSpLocks/>
          </p:cNvGrpSpPr>
          <p:nvPr/>
        </p:nvGrpSpPr>
        <p:grpSpPr bwMode="auto">
          <a:xfrm>
            <a:off x="5378054" y="3714750"/>
            <a:ext cx="616744" cy="685800"/>
            <a:chOff x="3557" y="3120"/>
            <a:chExt cx="518" cy="576"/>
          </a:xfrm>
        </p:grpSpPr>
        <p:cxnSp>
          <p:nvCxnSpPr>
            <p:cNvPr id="129069" name="AutoShape 45"/>
            <p:cNvCxnSpPr>
              <a:cxnSpLocks noChangeShapeType="1"/>
              <a:stCxn id="129063" idx="1"/>
              <a:endCxn id="129067" idx="3"/>
            </p:cNvCxnSpPr>
            <p:nvPr/>
          </p:nvCxnSpPr>
          <p:spPr bwMode="auto">
            <a:xfrm rot="10800000" flipV="1">
              <a:off x="3557" y="3120"/>
              <a:ext cx="518" cy="45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70" name="Rectangle 46"/>
            <p:cNvSpPr>
              <a:spLocks noChangeArrowheads="1"/>
            </p:cNvSpPr>
            <p:nvPr/>
          </p:nvSpPr>
          <p:spPr bwMode="auto">
            <a:xfrm>
              <a:off x="3792" y="336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T</a:t>
              </a:r>
            </a:p>
          </p:txBody>
        </p:sp>
      </p:grpSp>
      <p:sp>
        <p:nvSpPr>
          <p:cNvPr id="129071" name="Rectangle 47"/>
          <p:cNvSpPr>
            <a:spLocks noChangeArrowheads="1"/>
          </p:cNvSpPr>
          <p:nvPr/>
        </p:nvSpPr>
        <p:spPr bwMode="auto">
          <a:xfrm>
            <a:off x="2114550" y="3429000"/>
            <a:ext cx="17145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7: 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( T ) </a:t>
            </a:r>
          </a:p>
        </p:txBody>
      </p:sp>
      <p:grpSp>
        <p:nvGrpSpPr>
          <p:cNvPr id="129072" name="Group 48"/>
          <p:cNvGrpSpPr>
            <a:grpSpLocks/>
          </p:cNvGrpSpPr>
          <p:nvPr/>
        </p:nvGrpSpPr>
        <p:grpSpPr bwMode="auto">
          <a:xfrm>
            <a:off x="3835003" y="3429001"/>
            <a:ext cx="679847" cy="508397"/>
            <a:chOff x="2261" y="2880"/>
            <a:chExt cx="571" cy="427"/>
          </a:xfrm>
        </p:grpSpPr>
        <p:cxnSp>
          <p:nvCxnSpPr>
            <p:cNvPr id="129073" name="AutoShape 49"/>
            <p:cNvCxnSpPr>
              <a:cxnSpLocks noChangeShapeType="1"/>
              <a:stCxn id="129067" idx="0"/>
              <a:endCxn id="129071" idx="3"/>
            </p:cNvCxnSpPr>
            <p:nvPr/>
          </p:nvCxnSpPr>
          <p:spPr bwMode="auto">
            <a:xfrm rot="5400000" flipH="1">
              <a:off x="2405" y="2904"/>
              <a:ext cx="259" cy="54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74" name="Rectangle 50"/>
            <p:cNvSpPr>
              <a:spLocks noChangeArrowheads="1"/>
            </p:cNvSpPr>
            <p:nvPr/>
          </p:nvSpPr>
          <p:spPr bwMode="auto">
            <a:xfrm>
              <a:off x="2592" y="288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)</a:t>
              </a:r>
            </a:p>
          </p:txBody>
        </p:sp>
      </p:grpSp>
      <p:sp>
        <p:nvSpPr>
          <p:cNvPr id="129075" name="Rectangle 51"/>
          <p:cNvSpPr>
            <a:spLocks noChangeArrowheads="1"/>
          </p:cNvSpPr>
          <p:nvPr/>
        </p:nvSpPr>
        <p:spPr bwMode="auto">
          <a:xfrm>
            <a:off x="6229350" y="2114550"/>
            <a:ext cx="13716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8: 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id </a:t>
            </a:r>
          </a:p>
        </p:txBody>
      </p:sp>
      <p:grpSp>
        <p:nvGrpSpPr>
          <p:cNvPr id="129076" name="Group 52"/>
          <p:cNvGrpSpPr>
            <a:grpSpLocks/>
          </p:cNvGrpSpPr>
          <p:nvPr/>
        </p:nvGrpSpPr>
        <p:grpSpPr bwMode="auto">
          <a:xfrm>
            <a:off x="6858000" y="2514600"/>
            <a:ext cx="457200" cy="457200"/>
            <a:chOff x="4800" y="2112"/>
            <a:chExt cx="384" cy="384"/>
          </a:xfrm>
        </p:grpSpPr>
        <p:cxnSp>
          <p:nvCxnSpPr>
            <p:cNvPr id="129077" name="AutoShape 53"/>
            <p:cNvCxnSpPr>
              <a:cxnSpLocks noChangeShapeType="1"/>
              <a:stCxn id="129063" idx="0"/>
              <a:endCxn id="129075" idx="2"/>
            </p:cNvCxnSpPr>
            <p:nvPr/>
          </p:nvCxnSpPr>
          <p:spPr bwMode="auto">
            <a:xfrm rot="16200000">
              <a:off x="4634" y="2278"/>
              <a:ext cx="379" cy="48"/>
            </a:xfrm>
            <a:prstGeom prst="curvedConnector3">
              <a:avLst>
                <a:gd name="adj1" fmla="val 493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78" name="Rectangle 54"/>
            <p:cNvSpPr>
              <a:spLocks noChangeArrowheads="1"/>
            </p:cNvSpPr>
            <p:nvPr/>
          </p:nvSpPr>
          <p:spPr bwMode="auto">
            <a:xfrm>
              <a:off x="4848" y="21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id</a:t>
              </a:r>
            </a:p>
          </p:txBody>
        </p:sp>
      </p:grpSp>
      <p:cxnSp>
        <p:nvCxnSpPr>
          <p:cNvPr id="129079" name="AutoShape 55"/>
          <p:cNvCxnSpPr>
            <a:cxnSpLocks noChangeShapeType="1"/>
          </p:cNvCxnSpPr>
          <p:nvPr/>
        </p:nvCxnSpPr>
        <p:spPr bwMode="auto">
          <a:xfrm rot="16200000">
            <a:off x="4235053" y="3571876"/>
            <a:ext cx="616744" cy="1143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0" name="Rectangle 56"/>
          <p:cNvSpPr>
            <a:spLocks noChangeArrowheads="1"/>
          </p:cNvSpPr>
          <p:nvPr/>
        </p:nvSpPr>
        <p:spPr bwMode="auto">
          <a:xfrm>
            <a:off x="4572000" y="348615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*</a:t>
            </a:r>
          </a:p>
        </p:txBody>
      </p:sp>
      <p:cxnSp>
        <p:nvCxnSpPr>
          <p:cNvPr id="129081" name="AutoShape 57"/>
          <p:cNvCxnSpPr>
            <a:cxnSpLocks noChangeShapeType="1"/>
            <a:stCxn id="129063" idx="3"/>
            <a:endCxn id="129028" idx="0"/>
          </p:cNvCxnSpPr>
          <p:nvPr/>
        </p:nvCxnSpPr>
        <p:spPr bwMode="auto">
          <a:xfrm flipH="1" flipV="1">
            <a:off x="3886200" y="451248"/>
            <a:ext cx="3835004" cy="3263503"/>
          </a:xfrm>
          <a:prstGeom prst="curvedConnector4">
            <a:avLst>
              <a:gd name="adj1" fmla="val -4315"/>
              <a:gd name="adj2" fmla="val 10506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9082" name="AutoShape 58"/>
          <p:cNvCxnSpPr>
            <a:cxnSpLocks noChangeShapeType="1"/>
            <a:stCxn id="129063" idx="3"/>
            <a:endCxn id="129063" idx="2"/>
          </p:cNvCxnSpPr>
          <p:nvPr/>
        </p:nvCxnSpPr>
        <p:spPr bwMode="auto">
          <a:xfrm flipH="1">
            <a:off x="6858000" y="3714750"/>
            <a:ext cx="863204" cy="748904"/>
          </a:xfrm>
          <a:prstGeom prst="curvedConnector4">
            <a:avLst>
              <a:gd name="adj1" fmla="val -19171"/>
              <a:gd name="adj2" fmla="val 1220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3" name="Rectangle 59"/>
          <p:cNvSpPr>
            <a:spLocks noChangeArrowheads="1"/>
          </p:cNvSpPr>
          <p:nvPr/>
        </p:nvSpPr>
        <p:spPr bwMode="auto">
          <a:xfrm>
            <a:off x="7543800" y="451485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(</a:t>
            </a:r>
          </a:p>
        </p:txBody>
      </p:sp>
      <p:sp>
        <p:nvSpPr>
          <p:cNvPr id="129084" name="Rectangle 60"/>
          <p:cNvSpPr>
            <a:spLocks noChangeArrowheads="1"/>
          </p:cNvSpPr>
          <p:nvPr/>
        </p:nvSpPr>
        <p:spPr bwMode="auto">
          <a:xfrm>
            <a:off x="7143750" y="28575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F</a:t>
            </a:r>
          </a:p>
        </p:txBody>
      </p:sp>
      <p:cxnSp>
        <p:nvCxnSpPr>
          <p:cNvPr id="129085" name="AutoShape 61"/>
          <p:cNvCxnSpPr>
            <a:cxnSpLocks noChangeShapeType="1"/>
          </p:cNvCxnSpPr>
          <p:nvPr/>
        </p:nvCxnSpPr>
        <p:spPr bwMode="auto">
          <a:xfrm flipV="1">
            <a:off x="5492353" y="2314575"/>
            <a:ext cx="736997" cy="514350"/>
          </a:xfrm>
          <a:prstGeom prst="curvedConnector3">
            <a:avLst>
              <a:gd name="adj1" fmla="val 495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6" name="Rectangle 62"/>
          <p:cNvSpPr>
            <a:spLocks noChangeArrowheads="1"/>
          </p:cNvSpPr>
          <p:nvPr/>
        </p:nvSpPr>
        <p:spPr bwMode="auto">
          <a:xfrm>
            <a:off x="5829300" y="2457450"/>
            <a:ext cx="4000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id</a:t>
            </a:r>
          </a:p>
        </p:txBody>
      </p:sp>
      <p:cxnSp>
        <p:nvCxnSpPr>
          <p:cNvPr id="129087" name="AutoShape 63"/>
          <p:cNvCxnSpPr>
            <a:cxnSpLocks noChangeShapeType="1"/>
          </p:cNvCxnSpPr>
          <p:nvPr/>
        </p:nvCxnSpPr>
        <p:spPr bwMode="auto">
          <a:xfrm flipV="1">
            <a:off x="3028950" y="2114550"/>
            <a:ext cx="3886200" cy="400050"/>
          </a:xfrm>
          <a:prstGeom prst="curvedConnector4">
            <a:avLst>
              <a:gd name="adj1" fmla="val 16412"/>
              <a:gd name="adj2" fmla="val 1428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8" name="Rectangle 64"/>
          <p:cNvSpPr>
            <a:spLocks noChangeArrowheads="1"/>
          </p:cNvSpPr>
          <p:nvPr/>
        </p:nvSpPr>
        <p:spPr bwMode="auto">
          <a:xfrm>
            <a:off x="3424238" y="1885950"/>
            <a:ext cx="4000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id</a:t>
            </a:r>
          </a:p>
        </p:txBody>
      </p:sp>
      <p:cxnSp>
        <p:nvCxnSpPr>
          <p:cNvPr id="129089" name="AutoShape 65"/>
          <p:cNvCxnSpPr>
            <a:cxnSpLocks noChangeShapeType="1"/>
          </p:cNvCxnSpPr>
          <p:nvPr/>
        </p:nvCxnSpPr>
        <p:spPr bwMode="auto">
          <a:xfrm rot="10800000" flipH="1" flipV="1">
            <a:off x="1308498" y="2514600"/>
            <a:ext cx="5549503" cy="1949054"/>
          </a:xfrm>
          <a:prstGeom prst="curvedConnector4">
            <a:avLst>
              <a:gd name="adj1" fmla="val -2213"/>
              <a:gd name="adj2" fmla="val 10849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90" name="Rectangle 66"/>
          <p:cNvSpPr>
            <a:spLocks noChangeArrowheads="1"/>
          </p:cNvSpPr>
          <p:nvPr/>
        </p:nvSpPr>
        <p:spPr bwMode="auto">
          <a:xfrm>
            <a:off x="1543050" y="371475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(</a:t>
            </a:r>
          </a:p>
        </p:txBody>
      </p:sp>
      <p:grpSp>
        <p:nvGrpSpPr>
          <p:cNvPr id="129091" name="Group 67"/>
          <p:cNvGrpSpPr>
            <a:grpSpLocks/>
          </p:cNvGrpSpPr>
          <p:nvPr/>
        </p:nvGrpSpPr>
        <p:grpSpPr bwMode="auto">
          <a:xfrm>
            <a:off x="3600450" y="914400"/>
            <a:ext cx="1885950" cy="914400"/>
            <a:chOff x="2064" y="768"/>
            <a:chExt cx="1584" cy="768"/>
          </a:xfrm>
        </p:grpSpPr>
        <p:sp>
          <p:nvSpPr>
            <p:cNvPr id="129092" name="Rectangle 68"/>
            <p:cNvSpPr>
              <a:spLocks noChangeArrowheads="1"/>
            </p:cNvSpPr>
            <p:nvPr/>
          </p:nvSpPr>
          <p:spPr bwMode="auto">
            <a:xfrm>
              <a:off x="2688" y="76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olidFill>
                    <a:srgbClr val="00CC00"/>
                  </a:solidFill>
                  <a:latin typeface="Helvetica" charset="0"/>
                </a:rPr>
                <a:t>$ Accept</a:t>
              </a:r>
              <a:endParaRPr lang="en-US" sz="180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093" name="Rectangle 69"/>
            <p:cNvSpPr>
              <a:spLocks noChangeArrowheads="1"/>
            </p:cNvSpPr>
            <p:nvPr/>
          </p:nvSpPr>
          <p:spPr bwMode="auto">
            <a:xfrm>
              <a:off x="2064" y="1008"/>
              <a:ext cx="1488" cy="528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9094" name="Group 70"/>
          <p:cNvGrpSpPr>
            <a:grpSpLocks/>
          </p:cNvGrpSpPr>
          <p:nvPr/>
        </p:nvGrpSpPr>
        <p:grpSpPr bwMode="auto">
          <a:xfrm>
            <a:off x="3257551" y="171450"/>
            <a:ext cx="1458516" cy="685800"/>
            <a:chOff x="1776" y="144"/>
            <a:chExt cx="1225" cy="576"/>
          </a:xfrm>
        </p:grpSpPr>
        <p:sp>
          <p:nvSpPr>
            <p:cNvPr id="129095" name="Rectangle 71"/>
            <p:cNvSpPr>
              <a:spLocks noChangeArrowheads="1"/>
            </p:cNvSpPr>
            <p:nvPr/>
          </p:nvSpPr>
          <p:spPr bwMode="auto">
            <a:xfrm>
              <a:off x="1968" y="144"/>
              <a:ext cx="1033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1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096" name="Rectangle 72"/>
            <p:cNvSpPr>
              <a:spLocks noChangeArrowheads="1"/>
            </p:cNvSpPr>
            <p:nvPr/>
          </p:nvSpPr>
          <p:spPr bwMode="auto">
            <a:xfrm>
              <a:off x="1776" y="384"/>
              <a:ext cx="1056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9097" name="Group 73"/>
          <p:cNvGrpSpPr>
            <a:grpSpLocks/>
          </p:cNvGrpSpPr>
          <p:nvPr/>
        </p:nvGrpSpPr>
        <p:grpSpPr bwMode="auto">
          <a:xfrm>
            <a:off x="5829300" y="971550"/>
            <a:ext cx="1771650" cy="685800"/>
            <a:chOff x="3936" y="816"/>
            <a:chExt cx="1488" cy="576"/>
          </a:xfrm>
        </p:grpSpPr>
        <p:sp>
          <p:nvSpPr>
            <p:cNvPr id="129098" name="Rectangle 74"/>
            <p:cNvSpPr>
              <a:spLocks noChangeArrowheads="1"/>
            </p:cNvSpPr>
            <p:nvPr/>
          </p:nvSpPr>
          <p:spPr bwMode="auto">
            <a:xfrm>
              <a:off x="4320" y="816"/>
              <a:ext cx="1056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2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099" name="Rectangle 75"/>
            <p:cNvSpPr>
              <a:spLocks noChangeArrowheads="1"/>
            </p:cNvSpPr>
            <p:nvPr/>
          </p:nvSpPr>
          <p:spPr bwMode="auto">
            <a:xfrm>
              <a:off x="3936" y="1056"/>
              <a:ext cx="1488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9100" name="Group 76"/>
          <p:cNvGrpSpPr>
            <a:grpSpLocks/>
          </p:cNvGrpSpPr>
          <p:nvPr/>
        </p:nvGrpSpPr>
        <p:grpSpPr bwMode="auto">
          <a:xfrm>
            <a:off x="6229350" y="1771650"/>
            <a:ext cx="1771650" cy="742950"/>
            <a:chOff x="4272" y="1488"/>
            <a:chExt cx="1488" cy="624"/>
          </a:xfrm>
        </p:grpSpPr>
        <p:sp>
          <p:nvSpPr>
            <p:cNvPr id="129101" name="Rectangle 77"/>
            <p:cNvSpPr>
              <a:spLocks noChangeArrowheads="1"/>
            </p:cNvSpPr>
            <p:nvPr/>
          </p:nvSpPr>
          <p:spPr bwMode="auto">
            <a:xfrm>
              <a:off x="4704" y="1488"/>
              <a:ext cx="1056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3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102" name="Rectangle 78"/>
            <p:cNvSpPr>
              <a:spLocks noChangeArrowheads="1"/>
            </p:cNvSpPr>
            <p:nvPr/>
          </p:nvSpPr>
          <p:spPr bwMode="auto">
            <a:xfrm>
              <a:off x="4272" y="1776"/>
              <a:ext cx="1152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9103" name="Group 79"/>
          <p:cNvGrpSpPr>
            <a:grpSpLocks/>
          </p:cNvGrpSpPr>
          <p:nvPr/>
        </p:nvGrpSpPr>
        <p:grpSpPr bwMode="auto">
          <a:xfrm>
            <a:off x="2114550" y="3429000"/>
            <a:ext cx="1714500" cy="742950"/>
            <a:chOff x="816" y="2880"/>
            <a:chExt cx="1440" cy="624"/>
          </a:xfrm>
        </p:grpSpPr>
        <p:sp>
          <p:nvSpPr>
            <p:cNvPr id="129104" name="Rectangle 80"/>
            <p:cNvSpPr>
              <a:spLocks noChangeArrowheads="1"/>
            </p:cNvSpPr>
            <p:nvPr/>
          </p:nvSpPr>
          <p:spPr bwMode="auto">
            <a:xfrm>
              <a:off x="864" y="3216"/>
              <a:ext cx="1195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4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105" name="Rectangle 81"/>
            <p:cNvSpPr>
              <a:spLocks noChangeArrowheads="1"/>
            </p:cNvSpPr>
            <p:nvPr/>
          </p:nvSpPr>
          <p:spPr bwMode="auto">
            <a:xfrm>
              <a:off x="816" y="2880"/>
              <a:ext cx="1440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nimBg="1" autoUpdateAnimBg="0"/>
      <p:bldP spid="129051" grpId="0" animBg="1" autoUpdateAnimBg="0"/>
      <p:bldP spid="129055" grpId="0" animBg="1" autoUpdateAnimBg="0"/>
      <p:bldP spid="129059" grpId="0" animBg="1" autoUpdateAnimBg="0"/>
      <p:bldP spid="129063" grpId="0" animBg="1" autoUpdateAnimBg="0"/>
      <p:bldP spid="129067" grpId="0" animBg="1" autoUpdateAnimBg="0"/>
      <p:bldP spid="129071" grpId="0" animBg="1" autoUpdateAnimBg="0"/>
      <p:bldP spid="129075" grpId="0" animBg="1" autoUpdateAnimBg="0"/>
      <p:bldP spid="129080" grpId="0" autoUpdateAnimBg="0"/>
      <p:bldP spid="129083" grpId="0" autoUpdateAnimBg="0"/>
      <p:bldP spid="129084" grpId="0" autoUpdateAnimBg="0"/>
      <p:bldP spid="129086" grpId="0" autoUpdateAnimBg="0"/>
      <p:bldP spid="129088" grpId="0" autoUpdateAnimBg="0"/>
      <p:bldP spid="12909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AF2-3E87-0D47-8F7E-F89C04E19CE2}" type="slidenum">
              <a:rPr lang="en-US"/>
              <a:pPr/>
              <a:t>23</a:t>
            </a:fld>
            <a:endParaRPr lang="en-US"/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1314450" y="1771650"/>
            <a:ext cx="1714500" cy="1485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0: S’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T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T *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id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( T )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3257550" y="457200"/>
            <a:ext cx="12573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1: 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F </a:t>
            </a:r>
          </a:p>
        </p:txBody>
      </p:sp>
      <p:graphicFrame>
        <p:nvGraphicFramePr>
          <p:cNvPr id="14234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95210"/>
              </p:ext>
            </p:extLst>
          </p:nvPr>
        </p:nvGraphicFramePr>
        <p:xfrm>
          <a:off x="177823" y="174181"/>
          <a:ext cx="1428750" cy="14859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T*F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(T)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2359" name="Group 23"/>
          <p:cNvGrpSpPr>
            <a:grpSpLocks/>
          </p:cNvGrpSpPr>
          <p:nvPr/>
        </p:nvGrpSpPr>
        <p:grpSpPr bwMode="auto">
          <a:xfrm>
            <a:off x="2171701" y="457201"/>
            <a:ext cx="1079897" cy="1308497"/>
            <a:chOff x="864" y="384"/>
            <a:chExt cx="907" cy="1099"/>
          </a:xfrm>
        </p:grpSpPr>
        <p:cxnSp>
          <p:nvCxnSpPr>
            <p:cNvPr id="142360" name="AutoShape 24"/>
            <p:cNvCxnSpPr>
              <a:cxnSpLocks noChangeShapeType="1"/>
              <a:stCxn id="142338" idx="0"/>
              <a:endCxn id="142339" idx="1"/>
            </p:cNvCxnSpPr>
            <p:nvPr/>
          </p:nvCxnSpPr>
          <p:spPr bwMode="auto">
            <a:xfrm rot="16200000">
              <a:off x="852" y="564"/>
              <a:ext cx="931" cy="90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61" name="Rectangle 25"/>
            <p:cNvSpPr>
              <a:spLocks noChangeArrowheads="1"/>
            </p:cNvSpPr>
            <p:nvPr/>
          </p:nvSpPr>
          <p:spPr bwMode="auto">
            <a:xfrm>
              <a:off x="1296" y="3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F</a:t>
              </a:r>
            </a:p>
          </p:txBody>
        </p:sp>
      </p:grpSp>
      <p:sp>
        <p:nvSpPr>
          <p:cNvPr id="142362" name="Rectangle 26"/>
          <p:cNvSpPr>
            <a:spLocks noChangeArrowheads="1"/>
          </p:cNvSpPr>
          <p:nvPr/>
        </p:nvSpPr>
        <p:spPr bwMode="auto">
          <a:xfrm>
            <a:off x="3600450" y="1200150"/>
            <a:ext cx="1771650" cy="628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2: S’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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  * F</a:t>
            </a:r>
          </a:p>
        </p:txBody>
      </p:sp>
      <p:grpSp>
        <p:nvGrpSpPr>
          <p:cNvPr id="142363" name="Group 27"/>
          <p:cNvGrpSpPr>
            <a:grpSpLocks/>
          </p:cNvGrpSpPr>
          <p:nvPr/>
        </p:nvGrpSpPr>
        <p:grpSpPr bwMode="auto">
          <a:xfrm>
            <a:off x="3034904" y="1514475"/>
            <a:ext cx="559594" cy="1000125"/>
            <a:chOff x="1589" y="1272"/>
            <a:chExt cx="470" cy="840"/>
          </a:xfrm>
        </p:grpSpPr>
        <p:cxnSp>
          <p:nvCxnSpPr>
            <p:cNvPr id="142364" name="AutoShape 28"/>
            <p:cNvCxnSpPr>
              <a:cxnSpLocks noChangeShapeType="1"/>
              <a:stCxn id="142338" idx="3"/>
              <a:endCxn id="142362" idx="1"/>
            </p:cNvCxnSpPr>
            <p:nvPr/>
          </p:nvCxnSpPr>
          <p:spPr bwMode="auto">
            <a:xfrm flipV="1">
              <a:off x="1589" y="1272"/>
              <a:ext cx="470" cy="84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65" name="Rectangle 29"/>
            <p:cNvSpPr>
              <a:spLocks noChangeArrowheads="1"/>
            </p:cNvSpPr>
            <p:nvPr/>
          </p:nvSpPr>
          <p:spPr bwMode="auto">
            <a:xfrm>
              <a:off x="1632" y="144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T</a:t>
              </a:r>
            </a:p>
          </p:txBody>
        </p:sp>
      </p:grp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3714750" y="2343150"/>
            <a:ext cx="1771650" cy="9715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3: 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 * 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id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( T )</a:t>
            </a:r>
          </a:p>
        </p:txBody>
      </p:sp>
      <p:grpSp>
        <p:nvGrpSpPr>
          <p:cNvPr id="142367" name="Group 31"/>
          <p:cNvGrpSpPr>
            <a:grpSpLocks/>
          </p:cNvGrpSpPr>
          <p:nvPr/>
        </p:nvGrpSpPr>
        <p:grpSpPr bwMode="auto">
          <a:xfrm>
            <a:off x="4486275" y="1834753"/>
            <a:ext cx="371475" cy="508397"/>
            <a:chOff x="2808" y="1541"/>
            <a:chExt cx="312" cy="427"/>
          </a:xfrm>
        </p:grpSpPr>
        <p:cxnSp>
          <p:nvCxnSpPr>
            <p:cNvPr id="142368" name="AutoShape 32"/>
            <p:cNvCxnSpPr>
              <a:cxnSpLocks noChangeShapeType="1"/>
              <a:stCxn id="142362" idx="2"/>
              <a:endCxn id="142366" idx="0"/>
            </p:cNvCxnSpPr>
            <p:nvPr/>
          </p:nvCxnSpPr>
          <p:spPr bwMode="auto">
            <a:xfrm>
              <a:off x="2808" y="1541"/>
              <a:ext cx="96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69" name="Rectangle 33"/>
            <p:cNvSpPr>
              <a:spLocks noChangeArrowheads="1"/>
            </p:cNvSpPr>
            <p:nvPr/>
          </p:nvSpPr>
          <p:spPr bwMode="auto">
            <a:xfrm>
              <a:off x="2880" y="1632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*</a:t>
              </a:r>
            </a:p>
          </p:txBody>
        </p:sp>
      </p:grpSp>
      <p:sp>
        <p:nvSpPr>
          <p:cNvPr id="142370" name="Rectangle 34"/>
          <p:cNvSpPr>
            <a:spLocks noChangeArrowheads="1"/>
          </p:cNvSpPr>
          <p:nvPr/>
        </p:nvSpPr>
        <p:spPr bwMode="auto">
          <a:xfrm>
            <a:off x="5829300" y="1257300"/>
            <a:ext cx="177165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4: 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 * F </a:t>
            </a:r>
          </a:p>
        </p:txBody>
      </p:sp>
      <p:grpSp>
        <p:nvGrpSpPr>
          <p:cNvPr id="142371" name="Group 35"/>
          <p:cNvGrpSpPr>
            <a:grpSpLocks/>
          </p:cNvGrpSpPr>
          <p:nvPr/>
        </p:nvGrpSpPr>
        <p:grpSpPr bwMode="auto">
          <a:xfrm>
            <a:off x="5492353" y="1457325"/>
            <a:ext cx="508397" cy="1371600"/>
            <a:chOff x="3653" y="1224"/>
            <a:chExt cx="427" cy="1152"/>
          </a:xfrm>
        </p:grpSpPr>
        <p:cxnSp>
          <p:nvCxnSpPr>
            <p:cNvPr id="142372" name="AutoShape 36"/>
            <p:cNvCxnSpPr>
              <a:cxnSpLocks noChangeShapeType="1"/>
              <a:stCxn id="142366" idx="3"/>
              <a:endCxn id="142370" idx="1"/>
            </p:cNvCxnSpPr>
            <p:nvPr/>
          </p:nvCxnSpPr>
          <p:spPr bwMode="auto">
            <a:xfrm flipV="1">
              <a:off x="3653" y="1224"/>
              <a:ext cx="283" cy="1152"/>
            </a:xfrm>
            <a:prstGeom prst="curvedConnector3">
              <a:avLst>
                <a:gd name="adj1" fmla="val 49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73" name="Rectangle 37"/>
            <p:cNvSpPr>
              <a:spLocks noChangeArrowheads="1"/>
            </p:cNvSpPr>
            <p:nvPr/>
          </p:nvSpPr>
          <p:spPr bwMode="auto">
            <a:xfrm>
              <a:off x="3840" y="15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F</a:t>
              </a:r>
            </a:p>
          </p:txBody>
        </p:sp>
      </p:grpSp>
      <p:sp>
        <p:nvSpPr>
          <p:cNvPr id="142374" name="Rectangle 38"/>
          <p:cNvSpPr>
            <a:spLocks noChangeArrowheads="1"/>
          </p:cNvSpPr>
          <p:nvPr/>
        </p:nvSpPr>
        <p:spPr bwMode="auto">
          <a:xfrm>
            <a:off x="6000750" y="2971800"/>
            <a:ext cx="1714500" cy="1485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5: 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(  T )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T *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id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( T )</a:t>
            </a:r>
          </a:p>
        </p:txBody>
      </p:sp>
      <p:grpSp>
        <p:nvGrpSpPr>
          <p:cNvPr id="142375" name="Group 39"/>
          <p:cNvGrpSpPr>
            <a:grpSpLocks/>
          </p:cNvGrpSpPr>
          <p:nvPr/>
        </p:nvGrpSpPr>
        <p:grpSpPr bwMode="auto">
          <a:xfrm>
            <a:off x="5492353" y="2828925"/>
            <a:ext cx="508397" cy="885825"/>
            <a:chOff x="3653" y="2376"/>
            <a:chExt cx="427" cy="744"/>
          </a:xfrm>
        </p:grpSpPr>
        <p:cxnSp>
          <p:nvCxnSpPr>
            <p:cNvPr id="142376" name="AutoShape 40"/>
            <p:cNvCxnSpPr>
              <a:cxnSpLocks noChangeShapeType="1"/>
              <a:stCxn id="142366" idx="3"/>
              <a:endCxn id="142374" idx="1"/>
            </p:cNvCxnSpPr>
            <p:nvPr/>
          </p:nvCxnSpPr>
          <p:spPr bwMode="auto">
            <a:xfrm>
              <a:off x="3653" y="2376"/>
              <a:ext cx="422" cy="74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77" name="Rectangle 41"/>
            <p:cNvSpPr>
              <a:spLocks noChangeArrowheads="1"/>
            </p:cNvSpPr>
            <p:nvPr/>
          </p:nvSpPr>
          <p:spPr bwMode="auto">
            <a:xfrm>
              <a:off x="3840" y="2448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(</a:t>
              </a:r>
            </a:p>
          </p:txBody>
        </p:sp>
      </p:grpSp>
      <p:sp>
        <p:nvSpPr>
          <p:cNvPr id="142378" name="Rectangle 42"/>
          <p:cNvSpPr>
            <a:spLocks noChangeArrowheads="1"/>
          </p:cNvSpPr>
          <p:nvPr/>
        </p:nvSpPr>
        <p:spPr bwMode="auto">
          <a:xfrm>
            <a:off x="3600450" y="3943350"/>
            <a:ext cx="1771650" cy="628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6: 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( T  )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  * F</a:t>
            </a:r>
          </a:p>
        </p:txBody>
      </p:sp>
      <p:grpSp>
        <p:nvGrpSpPr>
          <p:cNvPr id="142379" name="Group 43"/>
          <p:cNvGrpSpPr>
            <a:grpSpLocks/>
          </p:cNvGrpSpPr>
          <p:nvPr/>
        </p:nvGrpSpPr>
        <p:grpSpPr bwMode="auto">
          <a:xfrm>
            <a:off x="5378054" y="3714750"/>
            <a:ext cx="616744" cy="685800"/>
            <a:chOff x="3557" y="3120"/>
            <a:chExt cx="518" cy="576"/>
          </a:xfrm>
        </p:grpSpPr>
        <p:cxnSp>
          <p:nvCxnSpPr>
            <p:cNvPr id="142380" name="AutoShape 44"/>
            <p:cNvCxnSpPr>
              <a:cxnSpLocks noChangeShapeType="1"/>
              <a:stCxn id="142374" idx="1"/>
              <a:endCxn id="142378" idx="3"/>
            </p:cNvCxnSpPr>
            <p:nvPr/>
          </p:nvCxnSpPr>
          <p:spPr bwMode="auto">
            <a:xfrm rot="10800000" flipV="1">
              <a:off x="3557" y="3120"/>
              <a:ext cx="518" cy="45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81" name="Rectangle 45"/>
            <p:cNvSpPr>
              <a:spLocks noChangeArrowheads="1"/>
            </p:cNvSpPr>
            <p:nvPr/>
          </p:nvSpPr>
          <p:spPr bwMode="auto">
            <a:xfrm>
              <a:off x="3792" y="336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T</a:t>
              </a:r>
            </a:p>
          </p:txBody>
        </p:sp>
      </p:grpSp>
      <p:sp>
        <p:nvSpPr>
          <p:cNvPr id="142382" name="Rectangle 46"/>
          <p:cNvSpPr>
            <a:spLocks noChangeArrowheads="1"/>
          </p:cNvSpPr>
          <p:nvPr/>
        </p:nvSpPr>
        <p:spPr bwMode="auto">
          <a:xfrm>
            <a:off x="2114550" y="3429000"/>
            <a:ext cx="17145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7: 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( T ) </a:t>
            </a:r>
          </a:p>
        </p:txBody>
      </p:sp>
      <p:grpSp>
        <p:nvGrpSpPr>
          <p:cNvPr id="142383" name="Group 47"/>
          <p:cNvGrpSpPr>
            <a:grpSpLocks/>
          </p:cNvGrpSpPr>
          <p:nvPr/>
        </p:nvGrpSpPr>
        <p:grpSpPr bwMode="auto">
          <a:xfrm>
            <a:off x="3835003" y="3429001"/>
            <a:ext cx="679847" cy="508397"/>
            <a:chOff x="2261" y="2880"/>
            <a:chExt cx="571" cy="427"/>
          </a:xfrm>
        </p:grpSpPr>
        <p:cxnSp>
          <p:nvCxnSpPr>
            <p:cNvPr id="142384" name="AutoShape 48"/>
            <p:cNvCxnSpPr>
              <a:cxnSpLocks noChangeShapeType="1"/>
              <a:stCxn id="142378" idx="0"/>
              <a:endCxn id="142382" idx="3"/>
            </p:cNvCxnSpPr>
            <p:nvPr/>
          </p:nvCxnSpPr>
          <p:spPr bwMode="auto">
            <a:xfrm rot="5400000" flipH="1">
              <a:off x="2405" y="2904"/>
              <a:ext cx="259" cy="54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85" name="Rectangle 49"/>
            <p:cNvSpPr>
              <a:spLocks noChangeArrowheads="1"/>
            </p:cNvSpPr>
            <p:nvPr/>
          </p:nvSpPr>
          <p:spPr bwMode="auto">
            <a:xfrm>
              <a:off x="2592" y="288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)</a:t>
              </a:r>
            </a:p>
          </p:txBody>
        </p:sp>
      </p:grp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6229350" y="2114550"/>
            <a:ext cx="13716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8: 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id </a:t>
            </a:r>
          </a:p>
        </p:txBody>
      </p:sp>
      <p:grpSp>
        <p:nvGrpSpPr>
          <p:cNvPr id="142387" name="Group 51"/>
          <p:cNvGrpSpPr>
            <a:grpSpLocks/>
          </p:cNvGrpSpPr>
          <p:nvPr/>
        </p:nvGrpSpPr>
        <p:grpSpPr bwMode="auto">
          <a:xfrm>
            <a:off x="6858000" y="2514600"/>
            <a:ext cx="457200" cy="457200"/>
            <a:chOff x="4800" y="2112"/>
            <a:chExt cx="384" cy="384"/>
          </a:xfrm>
        </p:grpSpPr>
        <p:cxnSp>
          <p:nvCxnSpPr>
            <p:cNvPr id="142388" name="AutoShape 52"/>
            <p:cNvCxnSpPr>
              <a:cxnSpLocks noChangeShapeType="1"/>
              <a:stCxn id="142374" idx="0"/>
              <a:endCxn id="142386" idx="2"/>
            </p:cNvCxnSpPr>
            <p:nvPr/>
          </p:nvCxnSpPr>
          <p:spPr bwMode="auto">
            <a:xfrm rot="16200000">
              <a:off x="4634" y="2278"/>
              <a:ext cx="379" cy="48"/>
            </a:xfrm>
            <a:prstGeom prst="curvedConnector3">
              <a:avLst>
                <a:gd name="adj1" fmla="val 493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89" name="Rectangle 53"/>
            <p:cNvSpPr>
              <a:spLocks noChangeArrowheads="1"/>
            </p:cNvSpPr>
            <p:nvPr/>
          </p:nvSpPr>
          <p:spPr bwMode="auto">
            <a:xfrm>
              <a:off x="4848" y="21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id</a:t>
              </a:r>
            </a:p>
          </p:txBody>
        </p:sp>
      </p:grpSp>
      <p:cxnSp>
        <p:nvCxnSpPr>
          <p:cNvPr id="142390" name="AutoShape 54"/>
          <p:cNvCxnSpPr>
            <a:cxnSpLocks noChangeShapeType="1"/>
          </p:cNvCxnSpPr>
          <p:nvPr/>
        </p:nvCxnSpPr>
        <p:spPr bwMode="auto">
          <a:xfrm rot="16200000">
            <a:off x="4235053" y="3571876"/>
            <a:ext cx="616744" cy="1143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1" name="Rectangle 55"/>
          <p:cNvSpPr>
            <a:spLocks noChangeArrowheads="1"/>
          </p:cNvSpPr>
          <p:nvPr/>
        </p:nvSpPr>
        <p:spPr bwMode="auto">
          <a:xfrm>
            <a:off x="4572000" y="348615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*</a:t>
            </a:r>
          </a:p>
        </p:txBody>
      </p:sp>
      <p:cxnSp>
        <p:nvCxnSpPr>
          <p:cNvPr id="142392" name="AutoShape 56"/>
          <p:cNvCxnSpPr>
            <a:cxnSpLocks noChangeShapeType="1"/>
            <a:stCxn id="142374" idx="3"/>
            <a:endCxn id="142339" idx="0"/>
          </p:cNvCxnSpPr>
          <p:nvPr/>
        </p:nvCxnSpPr>
        <p:spPr bwMode="auto">
          <a:xfrm flipH="1" flipV="1">
            <a:off x="3886200" y="451248"/>
            <a:ext cx="3835004" cy="3263503"/>
          </a:xfrm>
          <a:prstGeom prst="curvedConnector4">
            <a:avLst>
              <a:gd name="adj1" fmla="val -4315"/>
              <a:gd name="adj2" fmla="val 10506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2393" name="AutoShape 57"/>
          <p:cNvCxnSpPr>
            <a:cxnSpLocks noChangeShapeType="1"/>
            <a:stCxn id="142374" idx="3"/>
            <a:endCxn id="142374" idx="2"/>
          </p:cNvCxnSpPr>
          <p:nvPr/>
        </p:nvCxnSpPr>
        <p:spPr bwMode="auto">
          <a:xfrm flipH="1">
            <a:off x="6858000" y="3714750"/>
            <a:ext cx="863204" cy="748904"/>
          </a:xfrm>
          <a:prstGeom prst="curvedConnector4">
            <a:avLst>
              <a:gd name="adj1" fmla="val -19171"/>
              <a:gd name="adj2" fmla="val 1220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4" name="Rectangle 58"/>
          <p:cNvSpPr>
            <a:spLocks noChangeArrowheads="1"/>
          </p:cNvSpPr>
          <p:nvPr/>
        </p:nvSpPr>
        <p:spPr bwMode="auto">
          <a:xfrm>
            <a:off x="7543800" y="451485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(</a:t>
            </a:r>
          </a:p>
        </p:txBody>
      </p:sp>
      <p:sp>
        <p:nvSpPr>
          <p:cNvPr id="142395" name="Rectangle 59"/>
          <p:cNvSpPr>
            <a:spLocks noChangeArrowheads="1"/>
          </p:cNvSpPr>
          <p:nvPr/>
        </p:nvSpPr>
        <p:spPr bwMode="auto">
          <a:xfrm>
            <a:off x="7143750" y="28575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F</a:t>
            </a:r>
          </a:p>
        </p:txBody>
      </p:sp>
      <p:cxnSp>
        <p:nvCxnSpPr>
          <p:cNvPr id="142396" name="AutoShape 60"/>
          <p:cNvCxnSpPr>
            <a:cxnSpLocks noChangeShapeType="1"/>
          </p:cNvCxnSpPr>
          <p:nvPr/>
        </p:nvCxnSpPr>
        <p:spPr bwMode="auto">
          <a:xfrm flipV="1">
            <a:off x="5492353" y="2314575"/>
            <a:ext cx="736997" cy="514350"/>
          </a:xfrm>
          <a:prstGeom prst="curvedConnector3">
            <a:avLst>
              <a:gd name="adj1" fmla="val 495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7" name="Rectangle 61"/>
          <p:cNvSpPr>
            <a:spLocks noChangeArrowheads="1"/>
          </p:cNvSpPr>
          <p:nvPr/>
        </p:nvSpPr>
        <p:spPr bwMode="auto">
          <a:xfrm>
            <a:off x="5829300" y="2457450"/>
            <a:ext cx="4000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id</a:t>
            </a:r>
          </a:p>
        </p:txBody>
      </p:sp>
      <p:cxnSp>
        <p:nvCxnSpPr>
          <p:cNvPr id="142398" name="AutoShape 62"/>
          <p:cNvCxnSpPr>
            <a:cxnSpLocks noChangeShapeType="1"/>
          </p:cNvCxnSpPr>
          <p:nvPr/>
        </p:nvCxnSpPr>
        <p:spPr bwMode="auto">
          <a:xfrm flipV="1">
            <a:off x="3028950" y="2114550"/>
            <a:ext cx="3886200" cy="400050"/>
          </a:xfrm>
          <a:prstGeom prst="curvedConnector4">
            <a:avLst>
              <a:gd name="adj1" fmla="val 16412"/>
              <a:gd name="adj2" fmla="val 1428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9" name="Rectangle 63"/>
          <p:cNvSpPr>
            <a:spLocks noChangeArrowheads="1"/>
          </p:cNvSpPr>
          <p:nvPr/>
        </p:nvSpPr>
        <p:spPr bwMode="auto">
          <a:xfrm>
            <a:off x="3424238" y="1885950"/>
            <a:ext cx="4000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id</a:t>
            </a:r>
          </a:p>
        </p:txBody>
      </p:sp>
      <p:cxnSp>
        <p:nvCxnSpPr>
          <p:cNvPr id="142400" name="AutoShape 64"/>
          <p:cNvCxnSpPr>
            <a:cxnSpLocks noChangeShapeType="1"/>
          </p:cNvCxnSpPr>
          <p:nvPr/>
        </p:nvCxnSpPr>
        <p:spPr bwMode="auto">
          <a:xfrm rot="10800000" flipH="1" flipV="1">
            <a:off x="1308498" y="2514600"/>
            <a:ext cx="5549503" cy="1949054"/>
          </a:xfrm>
          <a:prstGeom prst="curvedConnector4">
            <a:avLst>
              <a:gd name="adj1" fmla="val -2213"/>
              <a:gd name="adj2" fmla="val 10849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401" name="Rectangle 65"/>
          <p:cNvSpPr>
            <a:spLocks noChangeArrowheads="1"/>
          </p:cNvSpPr>
          <p:nvPr/>
        </p:nvSpPr>
        <p:spPr bwMode="auto">
          <a:xfrm>
            <a:off x="1543050" y="371475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(</a:t>
            </a:r>
          </a:p>
        </p:txBody>
      </p:sp>
      <p:grpSp>
        <p:nvGrpSpPr>
          <p:cNvPr id="142402" name="Group 66"/>
          <p:cNvGrpSpPr>
            <a:grpSpLocks/>
          </p:cNvGrpSpPr>
          <p:nvPr/>
        </p:nvGrpSpPr>
        <p:grpSpPr bwMode="auto">
          <a:xfrm>
            <a:off x="3600450" y="914400"/>
            <a:ext cx="1885950" cy="914400"/>
            <a:chOff x="2064" y="768"/>
            <a:chExt cx="1584" cy="768"/>
          </a:xfrm>
        </p:grpSpPr>
        <p:sp>
          <p:nvSpPr>
            <p:cNvPr id="142403" name="Rectangle 67"/>
            <p:cNvSpPr>
              <a:spLocks noChangeArrowheads="1"/>
            </p:cNvSpPr>
            <p:nvPr/>
          </p:nvSpPr>
          <p:spPr bwMode="auto">
            <a:xfrm>
              <a:off x="2688" y="76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olidFill>
                    <a:srgbClr val="00CC00"/>
                  </a:solidFill>
                  <a:latin typeface="Helvetica" charset="0"/>
                </a:rPr>
                <a:t>$ Accept</a:t>
              </a:r>
              <a:endParaRPr lang="en-US" sz="180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04" name="Rectangle 68"/>
            <p:cNvSpPr>
              <a:spLocks noChangeArrowheads="1"/>
            </p:cNvSpPr>
            <p:nvPr/>
          </p:nvSpPr>
          <p:spPr bwMode="auto">
            <a:xfrm>
              <a:off x="2064" y="1008"/>
              <a:ext cx="1488" cy="528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42405" name="Group 69"/>
          <p:cNvGrpSpPr>
            <a:grpSpLocks/>
          </p:cNvGrpSpPr>
          <p:nvPr/>
        </p:nvGrpSpPr>
        <p:grpSpPr bwMode="auto">
          <a:xfrm>
            <a:off x="3257550" y="171450"/>
            <a:ext cx="1428750" cy="685800"/>
            <a:chOff x="1776" y="144"/>
            <a:chExt cx="1200" cy="576"/>
          </a:xfrm>
        </p:grpSpPr>
        <p:sp>
          <p:nvSpPr>
            <p:cNvPr id="142406" name="Rectangle 70"/>
            <p:cNvSpPr>
              <a:spLocks noChangeArrowheads="1"/>
            </p:cNvSpPr>
            <p:nvPr/>
          </p:nvSpPr>
          <p:spPr bwMode="auto">
            <a:xfrm>
              <a:off x="1968" y="144"/>
              <a:ext cx="1008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1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07" name="Rectangle 71"/>
            <p:cNvSpPr>
              <a:spLocks noChangeArrowheads="1"/>
            </p:cNvSpPr>
            <p:nvPr/>
          </p:nvSpPr>
          <p:spPr bwMode="auto">
            <a:xfrm>
              <a:off x="1776" y="384"/>
              <a:ext cx="1056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42408" name="Group 72"/>
          <p:cNvGrpSpPr>
            <a:grpSpLocks/>
          </p:cNvGrpSpPr>
          <p:nvPr/>
        </p:nvGrpSpPr>
        <p:grpSpPr bwMode="auto">
          <a:xfrm>
            <a:off x="5829300" y="971550"/>
            <a:ext cx="1771650" cy="685800"/>
            <a:chOff x="3936" y="816"/>
            <a:chExt cx="1488" cy="576"/>
          </a:xfrm>
        </p:grpSpPr>
        <p:sp>
          <p:nvSpPr>
            <p:cNvPr id="142409" name="Rectangle 73"/>
            <p:cNvSpPr>
              <a:spLocks noChangeArrowheads="1"/>
            </p:cNvSpPr>
            <p:nvPr/>
          </p:nvSpPr>
          <p:spPr bwMode="auto">
            <a:xfrm>
              <a:off x="4320" y="816"/>
              <a:ext cx="1056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2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10" name="Rectangle 74"/>
            <p:cNvSpPr>
              <a:spLocks noChangeArrowheads="1"/>
            </p:cNvSpPr>
            <p:nvPr/>
          </p:nvSpPr>
          <p:spPr bwMode="auto">
            <a:xfrm>
              <a:off x="3936" y="1056"/>
              <a:ext cx="1488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42411" name="Group 75"/>
          <p:cNvGrpSpPr>
            <a:grpSpLocks/>
          </p:cNvGrpSpPr>
          <p:nvPr/>
        </p:nvGrpSpPr>
        <p:grpSpPr bwMode="auto">
          <a:xfrm>
            <a:off x="6229350" y="1771650"/>
            <a:ext cx="1714500" cy="742950"/>
            <a:chOff x="4272" y="1488"/>
            <a:chExt cx="1440" cy="624"/>
          </a:xfrm>
        </p:grpSpPr>
        <p:sp>
          <p:nvSpPr>
            <p:cNvPr id="142412" name="Rectangle 76"/>
            <p:cNvSpPr>
              <a:spLocks noChangeArrowheads="1"/>
            </p:cNvSpPr>
            <p:nvPr/>
          </p:nvSpPr>
          <p:spPr bwMode="auto">
            <a:xfrm>
              <a:off x="4704" y="1488"/>
              <a:ext cx="1008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3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13" name="Rectangle 77"/>
            <p:cNvSpPr>
              <a:spLocks noChangeArrowheads="1"/>
            </p:cNvSpPr>
            <p:nvPr/>
          </p:nvSpPr>
          <p:spPr bwMode="auto">
            <a:xfrm>
              <a:off x="4272" y="1776"/>
              <a:ext cx="1152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42414" name="Group 78"/>
          <p:cNvGrpSpPr>
            <a:grpSpLocks/>
          </p:cNvGrpSpPr>
          <p:nvPr/>
        </p:nvGrpSpPr>
        <p:grpSpPr bwMode="auto">
          <a:xfrm>
            <a:off x="2114550" y="3429000"/>
            <a:ext cx="1714500" cy="742950"/>
            <a:chOff x="816" y="2880"/>
            <a:chExt cx="1440" cy="624"/>
          </a:xfrm>
        </p:grpSpPr>
        <p:sp>
          <p:nvSpPr>
            <p:cNvPr id="142415" name="Rectangle 79"/>
            <p:cNvSpPr>
              <a:spLocks noChangeArrowheads="1"/>
            </p:cNvSpPr>
            <p:nvPr/>
          </p:nvSpPr>
          <p:spPr bwMode="auto">
            <a:xfrm>
              <a:off x="864" y="3216"/>
              <a:ext cx="1052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olidFill>
                    <a:srgbClr val="00CC00"/>
                  </a:solidFill>
                  <a:latin typeface="Helvetica" charset="0"/>
                </a:rPr>
                <a:t>Reduce 4</a:t>
              </a:r>
              <a:endParaRPr lang="en-US" sz="180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16" name="Rectangle 80"/>
            <p:cNvSpPr>
              <a:spLocks noChangeArrowheads="1"/>
            </p:cNvSpPr>
            <p:nvPr/>
          </p:nvSpPr>
          <p:spPr bwMode="auto">
            <a:xfrm>
              <a:off x="816" y="2880"/>
              <a:ext cx="1440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142417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29977"/>
              </p:ext>
            </p:extLst>
          </p:nvPr>
        </p:nvGraphicFramePr>
        <p:xfrm>
          <a:off x="205977" y="2371725"/>
          <a:ext cx="2731297" cy="2514600"/>
        </p:xfrm>
        <a:graphic>
          <a:graphicData uri="http://schemas.openxmlformats.org/drawingml/2006/table">
            <a:tbl>
              <a:tblPr/>
              <a:tblGrid>
                <a:gridCol w="23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Construction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0050" indent="-400050">
              <a:buFontTx/>
              <a:buAutoNum type="arabicPeriod"/>
            </a:pPr>
            <a:r>
              <a:rPr lang="en-US" sz="2100"/>
              <a:t>Construct F = {I</a:t>
            </a:r>
            <a:r>
              <a:rPr lang="en-US" sz="2100" baseline="-25000"/>
              <a:t>0</a:t>
            </a:r>
            <a:r>
              <a:rPr lang="en-US" sz="2100"/>
              <a:t>, I</a:t>
            </a:r>
            <a:r>
              <a:rPr lang="en-US" sz="2100" baseline="-25000"/>
              <a:t>1</a:t>
            </a:r>
            <a:r>
              <a:rPr lang="en-US" sz="2100"/>
              <a:t>, …I</a:t>
            </a:r>
            <a:r>
              <a:rPr lang="en-US" sz="2100" baseline="-25000"/>
              <a:t>n</a:t>
            </a:r>
            <a:r>
              <a:rPr lang="en-US" sz="2100"/>
              <a:t>}</a:t>
            </a:r>
          </a:p>
          <a:p>
            <a:pPr marL="400050" indent="-400050">
              <a:buFontTx/>
              <a:buAutoNum type="arabicPeriod"/>
            </a:pPr>
            <a:r>
              <a:rPr lang="en-US" sz="2100"/>
              <a:t>a) if {A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</a:t>
            </a:r>
            <a:r>
              <a:rPr lang="en-US" sz="2100" b="1">
                <a:sym typeface="Symbol" charset="2"/>
              </a:rPr>
              <a:t></a:t>
            </a:r>
            <a:r>
              <a:rPr lang="en-US" sz="2100">
                <a:sym typeface="Symbol" charset="2"/>
              </a:rPr>
              <a:t>} </a:t>
            </a:r>
            <a:r>
              <a:rPr lang="en-US" sz="1500">
                <a:sym typeface="Symbol" charset="2"/>
              </a:rPr>
              <a:t></a:t>
            </a:r>
            <a:r>
              <a:rPr lang="en-US" sz="2100" b="1">
                <a:sym typeface="Symbol" charset="2"/>
              </a:rPr>
              <a:t> </a:t>
            </a:r>
            <a:r>
              <a:rPr lang="en-US" sz="2100">
                <a:sym typeface="Symbol" charset="2"/>
              </a:rPr>
              <a:t>I</a:t>
            </a:r>
            <a:r>
              <a:rPr lang="en-US" sz="2100" baseline="-25000">
                <a:sym typeface="Symbol" charset="2"/>
              </a:rPr>
              <a:t>i</a:t>
            </a:r>
            <a:r>
              <a:rPr lang="en-US" sz="2100">
                <a:sym typeface="Symbol" charset="2"/>
              </a:rPr>
              <a:t> and A != S’ </a:t>
            </a:r>
          </a:p>
          <a:p>
            <a:pPr marL="400050" indent="-400050">
              <a:buNone/>
            </a:pPr>
            <a:r>
              <a:rPr lang="en-US" sz="2100">
                <a:sym typeface="Symbol" charset="2"/>
              </a:rPr>
              <a:t>	   then action[i, _] := reduce </a:t>
            </a:r>
            <a:r>
              <a:rPr lang="en-US" sz="2100"/>
              <a:t>A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</a:t>
            </a:r>
            <a:endParaRPr lang="en-US" sz="2100" u="sng">
              <a:sym typeface="Symbol" charset="2"/>
            </a:endParaRPr>
          </a:p>
          <a:p>
            <a:pPr marL="400050" indent="-400050">
              <a:buNone/>
            </a:pPr>
            <a:r>
              <a:rPr lang="en-US" sz="2100">
                <a:sym typeface="Symbol" charset="2"/>
              </a:rPr>
              <a:t>     b) if </a:t>
            </a:r>
            <a:r>
              <a:rPr lang="en-US" sz="2100"/>
              <a:t>{S’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S</a:t>
            </a:r>
            <a:r>
              <a:rPr lang="en-US" sz="2100" b="1">
                <a:sym typeface="Symbol" charset="2"/>
              </a:rPr>
              <a:t></a:t>
            </a:r>
            <a:r>
              <a:rPr lang="en-US" sz="2100">
                <a:sym typeface="Symbol" charset="2"/>
              </a:rPr>
              <a:t>} </a:t>
            </a:r>
            <a:r>
              <a:rPr lang="en-US" sz="1500">
                <a:sym typeface="Symbol" charset="2"/>
              </a:rPr>
              <a:t></a:t>
            </a:r>
            <a:r>
              <a:rPr lang="en-US" sz="2100" b="1">
                <a:sym typeface="Symbol" charset="2"/>
              </a:rPr>
              <a:t> </a:t>
            </a:r>
            <a:r>
              <a:rPr lang="en-US" sz="2100">
                <a:sym typeface="Symbol" charset="2"/>
              </a:rPr>
              <a:t>I</a:t>
            </a:r>
            <a:r>
              <a:rPr lang="en-US" sz="2100" baseline="-25000">
                <a:sym typeface="Symbol" charset="2"/>
              </a:rPr>
              <a:t>i</a:t>
            </a:r>
            <a:endParaRPr lang="en-US" sz="2100">
              <a:sym typeface="Symbol" charset="2"/>
            </a:endParaRPr>
          </a:p>
          <a:p>
            <a:pPr marL="400050" indent="-400050">
              <a:buNone/>
            </a:pPr>
            <a:r>
              <a:rPr lang="en-US" sz="2100">
                <a:sym typeface="Symbol" charset="2"/>
              </a:rPr>
              <a:t>	   then action[i,$] := accept</a:t>
            </a:r>
          </a:p>
          <a:p>
            <a:pPr marL="400050" indent="-400050">
              <a:buNone/>
            </a:pPr>
            <a:r>
              <a:rPr lang="en-US" sz="2100">
                <a:sym typeface="Symbol" charset="2"/>
              </a:rPr>
              <a:t>     c) if </a:t>
            </a:r>
            <a:r>
              <a:rPr lang="en-US" sz="2100"/>
              <a:t>{A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</a:t>
            </a:r>
            <a:r>
              <a:rPr lang="en-US" sz="2100" b="1">
                <a:sym typeface="Symbol" charset="2"/>
              </a:rPr>
              <a:t></a:t>
            </a:r>
            <a:r>
              <a:rPr lang="en-US" sz="2100">
                <a:sym typeface="Symbol" charset="2"/>
              </a:rPr>
              <a:t>a} </a:t>
            </a:r>
            <a:r>
              <a:rPr lang="en-US" sz="1500">
                <a:sym typeface="Symbol" charset="2"/>
              </a:rPr>
              <a:t></a:t>
            </a:r>
            <a:r>
              <a:rPr lang="en-US" sz="2100" b="1">
                <a:sym typeface="Symbol" charset="2"/>
              </a:rPr>
              <a:t> </a:t>
            </a:r>
            <a:r>
              <a:rPr lang="en-US" sz="2100">
                <a:sym typeface="Symbol" charset="2"/>
              </a:rPr>
              <a:t>I</a:t>
            </a:r>
            <a:r>
              <a:rPr lang="en-US" sz="2100" baseline="-25000">
                <a:sym typeface="Symbol" charset="2"/>
              </a:rPr>
              <a:t>i</a:t>
            </a:r>
            <a:r>
              <a:rPr lang="en-US" sz="2100">
                <a:sym typeface="Symbol" charset="2"/>
              </a:rPr>
              <a:t> and Successor(I</a:t>
            </a:r>
            <a:r>
              <a:rPr lang="en-US" sz="2100" baseline="-25000">
                <a:sym typeface="Symbol" charset="2"/>
              </a:rPr>
              <a:t>i</a:t>
            </a:r>
            <a:r>
              <a:rPr lang="en-US" sz="2100">
                <a:sym typeface="Symbol" charset="2"/>
              </a:rPr>
              <a:t>,a) = I</a:t>
            </a:r>
            <a:r>
              <a:rPr lang="en-US" sz="2100" baseline="-25000">
                <a:sym typeface="Symbol" charset="2"/>
              </a:rPr>
              <a:t>j</a:t>
            </a:r>
          </a:p>
          <a:p>
            <a:pPr marL="400050" indent="-400050">
              <a:buNone/>
            </a:pPr>
            <a:r>
              <a:rPr lang="en-US" sz="2100">
                <a:sym typeface="Symbol" charset="2"/>
              </a:rPr>
              <a:t>	   then action[i,a] := shift j</a:t>
            </a:r>
          </a:p>
          <a:p>
            <a:pPr marL="400050" indent="-400050">
              <a:buFontTx/>
              <a:buAutoNum type="arabicPeriod" startAt="3"/>
            </a:pPr>
            <a:r>
              <a:rPr lang="en-US" sz="2100">
                <a:sym typeface="Symbol" charset="2"/>
              </a:rPr>
              <a:t>if Successor(I</a:t>
            </a:r>
            <a:r>
              <a:rPr lang="en-US" sz="2100" baseline="-25000">
                <a:sym typeface="Symbol" charset="2"/>
              </a:rPr>
              <a:t>i</a:t>
            </a:r>
            <a:r>
              <a:rPr lang="en-US" sz="2100">
                <a:sym typeface="Symbol" charset="2"/>
              </a:rPr>
              <a:t>,A) = I</a:t>
            </a:r>
            <a:r>
              <a:rPr lang="en-US" sz="2100" baseline="-25000">
                <a:sym typeface="Symbol" charset="2"/>
              </a:rPr>
              <a:t>j</a:t>
            </a:r>
            <a:r>
              <a:rPr lang="en-US" sz="2100">
                <a:sym typeface="Symbol" charset="2"/>
              </a:rPr>
              <a:t> then goto[i,A] := j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93C3-6488-634B-B6C1-68E689F4D0E1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Construction (cont’d)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90000"/>
              </a:lnSpc>
              <a:buFontTx/>
              <a:buAutoNum type="arabicPeriod" startAt="4"/>
            </a:pPr>
            <a:r>
              <a:rPr lang="en-US" sz="2100"/>
              <a:t>All entries not defined are errors</a:t>
            </a:r>
          </a:p>
          <a:p>
            <a:pPr marL="457200" indent="-457200">
              <a:lnSpc>
                <a:spcPct val="90000"/>
              </a:lnSpc>
              <a:buFontTx/>
              <a:buAutoNum type="arabicPeriod" startAt="4"/>
            </a:pPr>
            <a:r>
              <a:rPr lang="en-US" sz="2100"/>
              <a:t>Make sure I</a:t>
            </a:r>
            <a:r>
              <a:rPr lang="en-US" sz="2100" baseline="-25000"/>
              <a:t>0</a:t>
            </a:r>
            <a:r>
              <a:rPr lang="en-US" sz="2100"/>
              <a:t> is the initial state</a:t>
            </a:r>
          </a:p>
          <a:p>
            <a:pPr marL="457200" indent="-457200">
              <a:lnSpc>
                <a:spcPct val="90000"/>
              </a:lnSpc>
            </a:pPr>
            <a:endParaRPr lang="en-US" sz="2100"/>
          </a:p>
          <a:p>
            <a:pPr marL="457200" indent="-457200">
              <a:lnSpc>
                <a:spcPct val="90000"/>
              </a:lnSpc>
            </a:pPr>
            <a:r>
              <a:rPr lang="en-US" sz="2100"/>
              <a:t>Note: LR(0) always reduces if </a:t>
            </a:r>
            <a:br>
              <a:rPr lang="en-US" sz="2100"/>
            </a:br>
            <a:r>
              <a:rPr lang="en-US" sz="2100"/>
              <a:t>{A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</a:t>
            </a:r>
            <a:r>
              <a:rPr lang="en-US" sz="2100" b="1">
                <a:sym typeface="Symbol" charset="2"/>
              </a:rPr>
              <a:t></a:t>
            </a:r>
            <a:r>
              <a:rPr lang="en-US" sz="2100">
                <a:sym typeface="Symbol" charset="2"/>
              </a:rPr>
              <a:t>} </a:t>
            </a:r>
            <a:r>
              <a:rPr lang="en-US" sz="2100" b="1">
                <a:sym typeface="Symbol" charset="2"/>
              </a:rPr>
              <a:t> </a:t>
            </a:r>
            <a:r>
              <a:rPr lang="en-US" sz="2100">
                <a:sym typeface="Symbol" charset="2"/>
              </a:rPr>
              <a:t>I</a:t>
            </a:r>
            <a:r>
              <a:rPr lang="en-US" sz="2100" baseline="-25000">
                <a:sym typeface="Symbol" charset="2"/>
              </a:rPr>
              <a:t>i</a:t>
            </a:r>
            <a:r>
              <a:rPr lang="en-US" sz="2100"/>
              <a:t>, no lookahead</a:t>
            </a:r>
          </a:p>
          <a:p>
            <a:pPr marL="457200" indent="-457200">
              <a:lnSpc>
                <a:spcPct val="90000"/>
              </a:lnSpc>
            </a:pPr>
            <a:r>
              <a:rPr lang="en-US" sz="2100"/>
              <a:t>Shift and reduce items can’t be in the same configuration set</a:t>
            </a:r>
          </a:p>
          <a:p>
            <a:pPr marL="742950" lvl="1" indent="-400050">
              <a:lnSpc>
                <a:spcPct val="90000"/>
              </a:lnSpc>
            </a:pPr>
            <a:r>
              <a:rPr lang="en-US" sz="1800"/>
              <a:t>Accepting state doesn’t count as reduce item</a:t>
            </a:r>
          </a:p>
          <a:p>
            <a:pPr marL="457200" indent="-457200">
              <a:lnSpc>
                <a:spcPct val="90000"/>
              </a:lnSpc>
            </a:pPr>
            <a:r>
              <a:rPr lang="en-US" sz="2100"/>
              <a:t>At most one reduce item per set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480B-C855-634D-AD2C-441BB1DCE197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Set-of-items with Epsilon rules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1C21-9F3E-724C-B51D-DC086EB29A69}" type="slidenum">
              <a:rPr lang="en-US"/>
              <a:pPr/>
              <a:t>26</a:t>
            </a:fld>
            <a:endParaRPr lang="en-US"/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3543300" y="1257300"/>
            <a:ext cx="1600200" cy="1708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S’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S</a:t>
            </a:r>
            <a:endParaRPr lang="en-US" sz="2100" dirty="0">
              <a:latin typeface="Calibri" panose="020F0502020204030204" pitchFamily="34" charset="0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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AaAb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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BbBa</a:t>
            </a:r>
            <a:endParaRPr lang="en-US" sz="2100" dirty="0">
              <a:latin typeface="Calibri" panose="020F0502020204030204" pitchFamily="34" charset="0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A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</a:t>
            </a:r>
          </a:p>
          <a:p>
            <a:r>
              <a:rPr lang="en-US" sz="2100" dirty="0">
                <a:latin typeface="Calibri" panose="020F0502020204030204" pitchFamily="34" charset="0"/>
              </a:rPr>
              <a:t>B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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3429000" y="3371850"/>
            <a:ext cx="165735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AaAb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A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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1428750" y="2914650"/>
            <a:ext cx="160020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AaAb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1600200" y="1257301"/>
            <a:ext cx="1657350" cy="1384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1: 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AaAb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2: 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BbBa</a:t>
            </a:r>
            <a:endParaRPr lang="en-US" sz="2100" dirty="0">
              <a:latin typeface="Calibri" panose="020F0502020204030204" pitchFamily="34" charset="0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3: A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</a:t>
            </a:r>
          </a:p>
          <a:p>
            <a:r>
              <a:rPr lang="en-US" sz="2100" dirty="0">
                <a:latin typeface="Calibri" panose="020F0502020204030204" pitchFamily="34" charset="0"/>
              </a:rPr>
              <a:t>4: B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</a:t>
            </a: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6000750" y="20574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BbBa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5200650" y="2686050"/>
            <a:ext cx="160020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BbBa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B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</a:t>
            </a: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1428750" y="41148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AaAb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3371850" y="45720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AaAb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</a:t>
            </a:r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6172200" y="36576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BbBa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5486400" y="440055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BbBa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</a:t>
            </a: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5943600" y="1257300"/>
            <a:ext cx="125730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S’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S</a:t>
            </a:r>
          </a:p>
        </p:txBody>
      </p:sp>
      <p:grpSp>
        <p:nvGrpSpPr>
          <p:cNvPr id="357401" name="Group 25"/>
          <p:cNvGrpSpPr>
            <a:grpSpLocks/>
          </p:cNvGrpSpPr>
          <p:nvPr/>
        </p:nvGrpSpPr>
        <p:grpSpPr bwMode="auto">
          <a:xfrm>
            <a:off x="5143500" y="1371600"/>
            <a:ext cx="800100" cy="739378"/>
            <a:chOff x="3360" y="1152"/>
            <a:chExt cx="672" cy="621"/>
          </a:xfrm>
        </p:grpSpPr>
        <p:cxnSp>
          <p:nvCxnSpPr>
            <p:cNvPr id="357391" name="AutoShape 15"/>
            <p:cNvCxnSpPr>
              <a:cxnSpLocks noChangeShapeType="1"/>
              <a:stCxn id="357380" idx="3"/>
              <a:endCxn id="357390" idx="1"/>
            </p:cNvCxnSpPr>
            <p:nvPr/>
          </p:nvCxnSpPr>
          <p:spPr bwMode="auto">
            <a:xfrm flipV="1">
              <a:off x="3360" y="1230"/>
              <a:ext cx="672" cy="54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3504" y="1152"/>
              <a:ext cx="2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S</a:t>
              </a:r>
            </a:p>
          </p:txBody>
        </p:sp>
      </p:grpSp>
      <p:grpSp>
        <p:nvGrpSpPr>
          <p:cNvPr id="357403" name="Group 27"/>
          <p:cNvGrpSpPr>
            <a:grpSpLocks/>
          </p:cNvGrpSpPr>
          <p:nvPr/>
        </p:nvGrpSpPr>
        <p:grpSpPr bwMode="auto">
          <a:xfrm>
            <a:off x="5143500" y="2110977"/>
            <a:ext cx="857250" cy="372665"/>
            <a:chOff x="3360" y="1773"/>
            <a:chExt cx="720" cy="313"/>
          </a:xfrm>
        </p:grpSpPr>
        <p:cxnSp>
          <p:nvCxnSpPr>
            <p:cNvPr id="357392" name="AutoShape 16"/>
            <p:cNvCxnSpPr>
              <a:cxnSpLocks noChangeShapeType="1"/>
              <a:stCxn id="357380" idx="3"/>
              <a:endCxn id="357384" idx="1"/>
            </p:cNvCxnSpPr>
            <p:nvPr/>
          </p:nvCxnSpPr>
          <p:spPr bwMode="auto">
            <a:xfrm>
              <a:off x="3360" y="1773"/>
              <a:ext cx="720" cy="12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3552" y="1776"/>
              <a:ext cx="2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357405" name="Group 29"/>
          <p:cNvGrpSpPr>
            <a:grpSpLocks/>
          </p:cNvGrpSpPr>
          <p:nvPr/>
        </p:nvGrpSpPr>
        <p:grpSpPr bwMode="auto">
          <a:xfrm>
            <a:off x="6800847" y="2264570"/>
            <a:ext cx="865584" cy="1007269"/>
            <a:chOff x="4752" y="1902"/>
            <a:chExt cx="727" cy="846"/>
          </a:xfrm>
        </p:grpSpPr>
        <p:cxnSp>
          <p:nvCxnSpPr>
            <p:cNvPr id="357393" name="AutoShape 17"/>
            <p:cNvCxnSpPr>
              <a:cxnSpLocks noChangeShapeType="1"/>
              <a:stCxn id="357384" idx="3"/>
              <a:endCxn id="357385" idx="3"/>
            </p:cNvCxnSpPr>
            <p:nvPr/>
          </p:nvCxnSpPr>
          <p:spPr bwMode="auto">
            <a:xfrm flipH="1">
              <a:off x="4752" y="1902"/>
              <a:ext cx="720" cy="664"/>
            </a:xfrm>
            <a:prstGeom prst="curvedConnector3">
              <a:avLst>
                <a:gd name="adj1" fmla="val -2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4" name="Text Box 28"/>
            <p:cNvSpPr txBox="1">
              <a:spLocks noChangeArrowheads="1"/>
            </p:cNvSpPr>
            <p:nvPr/>
          </p:nvSpPr>
          <p:spPr bwMode="auto">
            <a:xfrm>
              <a:off x="5222" y="2438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357407" name="Group 31"/>
          <p:cNvGrpSpPr>
            <a:grpSpLocks/>
          </p:cNvGrpSpPr>
          <p:nvPr/>
        </p:nvGrpSpPr>
        <p:grpSpPr bwMode="auto">
          <a:xfrm>
            <a:off x="5715000" y="3424242"/>
            <a:ext cx="457200" cy="488157"/>
            <a:chOff x="3840" y="2876"/>
            <a:chExt cx="384" cy="410"/>
          </a:xfrm>
        </p:grpSpPr>
        <p:cxnSp>
          <p:nvCxnSpPr>
            <p:cNvPr id="357394" name="AutoShape 18"/>
            <p:cNvCxnSpPr>
              <a:cxnSpLocks noChangeShapeType="1"/>
              <a:stCxn id="357385" idx="2"/>
              <a:endCxn id="357388" idx="1"/>
            </p:cNvCxnSpPr>
            <p:nvPr/>
          </p:nvCxnSpPr>
          <p:spPr bwMode="auto">
            <a:xfrm rot="16200000" flipH="1">
              <a:off x="3967" y="2989"/>
              <a:ext cx="370" cy="1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6" name="Text Box 30"/>
            <p:cNvSpPr txBox="1">
              <a:spLocks noChangeArrowheads="1"/>
            </p:cNvSpPr>
            <p:nvPr/>
          </p:nvSpPr>
          <p:spPr bwMode="auto">
            <a:xfrm>
              <a:off x="3840" y="2976"/>
              <a:ext cx="2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357409" name="Group 33"/>
          <p:cNvGrpSpPr>
            <a:grpSpLocks/>
          </p:cNvGrpSpPr>
          <p:nvPr/>
        </p:nvGrpSpPr>
        <p:grpSpPr bwMode="auto">
          <a:xfrm>
            <a:off x="7000877" y="4073131"/>
            <a:ext cx="597694" cy="535782"/>
            <a:chOff x="4920" y="3421"/>
            <a:chExt cx="502" cy="450"/>
          </a:xfrm>
        </p:grpSpPr>
        <p:cxnSp>
          <p:nvCxnSpPr>
            <p:cNvPr id="357395" name="AutoShape 19"/>
            <p:cNvCxnSpPr>
              <a:cxnSpLocks noChangeShapeType="1"/>
              <a:stCxn id="357388" idx="2"/>
              <a:endCxn id="357389" idx="3"/>
            </p:cNvCxnSpPr>
            <p:nvPr/>
          </p:nvCxnSpPr>
          <p:spPr bwMode="auto">
            <a:xfrm rot="16200000" flipH="1">
              <a:off x="4755" y="3586"/>
              <a:ext cx="450" cy="120"/>
            </a:xfrm>
            <a:prstGeom prst="curvedConnector4">
              <a:avLst>
                <a:gd name="adj1" fmla="val 30591"/>
                <a:gd name="adj2" fmla="val 74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8" name="Text Box 32"/>
            <p:cNvSpPr txBox="1">
              <a:spLocks noChangeArrowheads="1"/>
            </p:cNvSpPr>
            <p:nvPr/>
          </p:nvSpPr>
          <p:spPr bwMode="auto">
            <a:xfrm>
              <a:off x="5174" y="3542"/>
              <a:ext cx="24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57411" name="Group 35"/>
          <p:cNvGrpSpPr>
            <a:grpSpLocks/>
          </p:cNvGrpSpPr>
          <p:nvPr/>
        </p:nvGrpSpPr>
        <p:grpSpPr bwMode="auto">
          <a:xfrm>
            <a:off x="3028950" y="2965582"/>
            <a:ext cx="1334691" cy="407825"/>
            <a:chOff x="1584" y="2517"/>
            <a:chExt cx="1121" cy="691"/>
          </a:xfrm>
        </p:grpSpPr>
        <p:cxnSp>
          <p:nvCxnSpPr>
            <p:cNvPr id="357396" name="AutoShape 20"/>
            <p:cNvCxnSpPr>
              <a:cxnSpLocks noChangeShapeType="1"/>
              <a:stCxn id="357380" idx="2"/>
              <a:endCxn id="357382" idx="3"/>
            </p:cNvCxnSpPr>
            <p:nvPr/>
          </p:nvCxnSpPr>
          <p:spPr bwMode="auto">
            <a:xfrm rot="5400000">
              <a:off x="2003" y="2098"/>
              <a:ext cx="266" cy="11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0" name="Text Box 34"/>
            <p:cNvSpPr txBox="1">
              <a:spLocks noChangeArrowheads="1"/>
            </p:cNvSpPr>
            <p:nvPr/>
          </p:nvSpPr>
          <p:spPr bwMode="auto">
            <a:xfrm>
              <a:off x="2438" y="2582"/>
              <a:ext cx="267" cy="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57413" name="Group 37"/>
          <p:cNvGrpSpPr>
            <a:grpSpLocks/>
          </p:cNvGrpSpPr>
          <p:nvPr/>
        </p:nvGrpSpPr>
        <p:grpSpPr bwMode="auto">
          <a:xfrm>
            <a:off x="2057400" y="3330436"/>
            <a:ext cx="1371600" cy="411559"/>
            <a:chOff x="854" y="3057"/>
            <a:chExt cx="1066" cy="183"/>
          </a:xfrm>
        </p:grpSpPr>
        <p:cxnSp>
          <p:nvCxnSpPr>
            <p:cNvPr id="357397" name="AutoShape 21"/>
            <p:cNvCxnSpPr>
              <a:cxnSpLocks noChangeShapeType="1"/>
              <a:stCxn id="357382" idx="2"/>
              <a:endCxn id="357381" idx="1"/>
            </p:cNvCxnSpPr>
            <p:nvPr/>
          </p:nvCxnSpPr>
          <p:spPr bwMode="auto">
            <a:xfrm rot="16200000" flipH="1">
              <a:off x="1362" y="2682"/>
              <a:ext cx="183" cy="93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2" name="Text Box 36"/>
            <p:cNvSpPr txBox="1">
              <a:spLocks noChangeArrowheads="1"/>
            </p:cNvSpPr>
            <p:nvPr/>
          </p:nvSpPr>
          <p:spPr bwMode="auto">
            <a:xfrm>
              <a:off x="854" y="3062"/>
              <a:ext cx="229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57415" name="Group 39"/>
          <p:cNvGrpSpPr>
            <a:grpSpLocks/>
          </p:cNvGrpSpPr>
          <p:nvPr/>
        </p:nvGrpSpPr>
        <p:grpSpPr bwMode="auto">
          <a:xfrm>
            <a:off x="3084854" y="4110939"/>
            <a:ext cx="1385445" cy="413075"/>
            <a:chOff x="1631" y="3401"/>
            <a:chExt cx="1110" cy="428"/>
          </a:xfrm>
        </p:grpSpPr>
        <p:cxnSp>
          <p:nvCxnSpPr>
            <p:cNvPr id="357398" name="AutoShape 22"/>
            <p:cNvCxnSpPr>
              <a:cxnSpLocks noChangeShapeType="1"/>
              <a:stCxn id="357381" idx="2"/>
              <a:endCxn id="357386" idx="3"/>
            </p:cNvCxnSpPr>
            <p:nvPr/>
          </p:nvCxnSpPr>
          <p:spPr bwMode="auto">
            <a:xfrm rot="5400000">
              <a:off x="1991" y="3041"/>
              <a:ext cx="220" cy="93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4" name="Text Box 38"/>
            <p:cNvSpPr txBox="1">
              <a:spLocks noChangeArrowheads="1"/>
            </p:cNvSpPr>
            <p:nvPr/>
          </p:nvSpPr>
          <p:spPr bwMode="auto">
            <a:xfrm>
              <a:off x="2486" y="3446"/>
              <a:ext cx="255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57417" name="Group 41"/>
          <p:cNvGrpSpPr>
            <a:grpSpLocks/>
          </p:cNvGrpSpPr>
          <p:nvPr/>
        </p:nvGrpSpPr>
        <p:grpSpPr bwMode="auto">
          <a:xfrm>
            <a:off x="2257426" y="4530331"/>
            <a:ext cx="1114425" cy="456009"/>
            <a:chOff x="936" y="3805"/>
            <a:chExt cx="936" cy="383"/>
          </a:xfrm>
        </p:grpSpPr>
        <p:cxnSp>
          <p:nvCxnSpPr>
            <p:cNvPr id="357399" name="AutoShape 23"/>
            <p:cNvCxnSpPr>
              <a:cxnSpLocks noChangeShapeType="1"/>
              <a:stCxn id="357386" idx="2"/>
              <a:endCxn id="357387" idx="1"/>
            </p:cNvCxnSpPr>
            <p:nvPr/>
          </p:nvCxnSpPr>
          <p:spPr bwMode="auto">
            <a:xfrm rot="16200000" flipH="1">
              <a:off x="1299" y="3442"/>
              <a:ext cx="210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 animBg="1"/>
      <p:bldP spid="357381" grpId="0" animBg="1"/>
      <p:bldP spid="357382" grpId="0" animBg="1"/>
      <p:bldP spid="357384" grpId="0" animBg="1"/>
      <p:bldP spid="357385" grpId="0" animBg="1"/>
      <p:bldP spid="357386" grpId="0" animBg="1"/>
      <p:bldP spid="357387" grpId="0" animBg="1"/>
      <p:bldP spid="357388" grpId="0" animBg="1"/>
      <p:bldP spid="357389" grpId="0" animBg="1"/>
      <p:bldP spid="35739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Set-of-items with Epsilon rules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1C21-9F3E-724C-B51D-DC086EB29A69}" type="slidenum">
              <a:rPr lang="en-US"/>
              <a:pPr/>
              <a:t>27</a:t>
            </a:fld>
            <a:endParaRPr lang="en-US"/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3543300" y="1257300"/>
            <a:ext cx="1600200" cy="1708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S’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S</a:t>
            </a:r>
            <a:endParaRPr lang="en-US" sz="2100" dirty="0">
              <a:latin typeface="Calibri" panose="020F0502020204030204" pitchFamily="34" charset="0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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AaAb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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BbBa</a:t>
            </a:r>
            <a:endParaRPr lang="en-US" sz="2100" dirty="0">
              <a:latin typeface="Calibri" panose="020F0502020204030204" pitchFamily="34" charset="0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A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</a:t>
            </a:r>
          </a:p>
          <a:p>
            <a:r>
              <a:rPr lang="en-US" sz="2100" dirty="0">
                <a:latin typeface="Calibri" panose="020F0502020204030204" pitchFamily="34" charset="0"/>
              </a:rPr>
              <a:t>B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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3429000" y="3371850"/>
            <a:ext cx="165735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AaAb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A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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1428750" y="2914650"/>
            <a:ext cx="160020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AaAb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1600200" y="1257301"/>
            <a:ext cx="1657350" cy="1384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1: 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AaAb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2: 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BbBa</a:t>
            </a:r>
            <a:endParaRPr lang="en-US" sz="2100" dirty="0">
              <a:latin typeface="Calibri" panose="020F0502020204030204" pitchFamily="34" charset="0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3: A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</a:t>
            </a:r>
          </a:p>
          <a:p>
            <a:r>
              <a:rPr lang="en-US" sz="2100" dirty="0">
                <a:latin typeface="Calibri" panose="020F0502020204030204" pitchFamily="34" charset="0"/>
              </a:rPr>
              <a:t>4: B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</a:t>
            </a: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6000750" y="20574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BbBa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5200650" y="2686050"/>
            <a:ext cx="160020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BbBa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B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</a:t>
            </a: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1428750" y="41148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AaAb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3371850" y="45720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AaAb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</a:t>
            </a:r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6172200" y="36576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BbBa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5486400" y="440055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BbBa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</a:t>
            </a: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5943600" y="1257300"/>
            <a:ext cx="125730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S’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S</a:t>
            </a:r>
          </a:p>
        </p:txBody>
      </p:sp>
      <p:grpSp>
        <p:nvGrpSpPr>
          <p:cNvPr id="357401" name="Group 25"/>
          <p:cNvGrpSpPr>
            <a:grpSpLocks/>
          </p:cNvGrpSpPr>
          <p:nvPr/>
        </p:nvGrpSpPr>
        <p:grpSpPr bwMode="auto">
          <a:xfrm>
            <a:off x="5143500" y="1371600"/>
            <a:ext cx="800100" cy="739378"/>
            <a:chOff x="3360" y="1152"/>
            <a:chExt cx="672" cy="621"/>
          </a:xfrm>
        </p:grpSpPr>
        <p:cxnSp>
          <p:nvCxnSpPr>
            <p:cNvPr id="357391" name="AutoShape 15"/>
            <p:cNvCxnSpPr>
              <a:cxnSpLocks noChangeShapeType="1"/>
              <a:stCxn id="357380" idx="3"/>
              <a:endCxn id="357390" idx="1"/>
            </p:cNvCxnSpPr>
            <p:nvPr/>
          </p:nvCxnSpPr>
          <p:spPr bwMode="auto">
            <a:xfrm flipV="1">
              <a:off x="3360" y="1230"/>
              <a:ext cx="672" cy="54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3504" y="1152"/>
              <a:ext cx="2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S</a:t>
              </a:r>
            </a:p>
          </p:txBody>
        </p:sp>
      </p:grpSp>
      <p:grpSp>
        <p:nvGrpSpPr>
          <p:cNvPr id="357403" name="Group 27"/>
          <p:cNvGrpSpPr>
            <a:grpSpLocks/>
          </p:cNvGrpSpPr>
          <p:nvPr/>
        </p:nvGrpSpPr>
        <p:grpSpPr bwMode="auto">
          <a:xfrm>
            <a:off x="5143500" y="2110977"/>
            <a:ext cx="857250" cy="372665"/>
            <a:chOff x="3360" y="1773"/>
            <a:chExt cx="720" cy="313"/>
          </a:xfrm>
        </p:grpSpPr>
        <p:cxnSp>
          <p:nvCxnSpPr>
            <p:cNvPr id="357392" name="AutoShape 16"/>
            <p:cNvCxnSpPr>
              <a:cxnSpLocks noChangeShapeType="1"/>
              <a:stCxn id="357380" idx="3"/>
              <a:endCxn id="357384" idx="1"/>
            </p:cNvCxnSpPr>
            <p:nvPr/>
          </p:nvCxnSpPr>
          <p:spPr bwMode="auto">
            <a:xfrm>
              <a:off x="3360" y="1773"/>
              <a:ext cx="720" cy="12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3552" y="1776"/>
              <a:ext cx="2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357405" name="Group 29"/>
          <p:cNvGrpSpPr>
            <a:grpSpLocks/>
          </p:cNvGrpSpPr>
          <p:nvPr/>
        </p:nvGrpSpPr>
        <p:grpSpPr bwMode="auto">
          <a:xfrm>
            <a:off x="6800847" y="2264570"/>
            <a:ext cx="865584" cy="1007269"/>
            <a:chOff x="4752" y="1902"/>
            <a:chExt cx="727" cy="846"/>
          </a:xfrm>
        </p:grpSpPr>
        <p:cxnSp>
          <p:nvCxnSpPr>
            <p:cNvPr id="357393" name="AutoShape 17"/>
            <p:cNvCxnSpPr>
              <a:cxnSpLocks noChangeShapeType="1"/>
              <a:stCxn id="357384" idx="3"/>
              <a:endCxn id="357385" idx="3"/>
            </p:cNvCxnSpPr>
            <p:nvPr/>
          </p:nvCxnSpPr>
          <p:spPr bwMode="auto">
            <a:xfrm flipH="1">
              <a:off x="4752" y="1902"/>
              <a:ext cx="720" cy="664"/>
            </a:xfrm>
            <a:prstGeom prst="curvedConnector3">
              <a:avLst>
                <a:gd name="adj1" fmla="val -2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4" name="Text Box 28"/>
            <p:cNvSpPr txBox="1">
              <a:spLocks noChangeArrowheads="1"/>
            </p:cNvSpPr>
            <p:nvPr/>
          </p:nvSpPr>
          <p:spPr bwMode="auto">
            <a:xfrm>
              <a:off x="5222" y="2438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357407" name="Group 31"/>
          <p:cNvGrpSpPr>
            <a:grpSpLocks/>
          </p:cNvGrpSpPr>
          <p:nvPr/>
        </p:nvGrpSpPr>
        <p:grpSpPr bwMode="auto">
          <a:xfrm>
            <a:off x="5715000" y="3424242"/>
            <a:ext cx="457200" cy="488157"/>
            <a:chOff x="3840" y="2876"/>
            <a:chExt cx="384" cy="410"/>
          </a:xfrm>
        </p:grpSpPr>
        <p:cxnSp>
          <p:nvCxnSpPr>
            <p:cNvPr id="357394" name="AutoShape 18"/>
            <p:cNvCxnSpPr>
              <a:cxnSpLocks noChangeShapeType="1"/>
              <a:stCxn id="357385" idx="2"/>
              <a:endCxn id="357388" idx="1"/>
            </p:cNvCxnSpPr>
            <p:nvPr/>
          </p:nvCxnSpPr>
          <p:spPr bwMode="auto">
            <a:xfrm rot="16200000" flipH="1">
              <a:off x="3967" y="2989"/>
              <a:ext cx="370" cy="1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6" name="Text Box 30"/>
            <p:cNvSpPr txBox="1">
              <a:spLocks noChangeArrowheads="1"/>
            </p:cNvSpPr>
            <p:nvPr/>
          </p:nvSpPr>
          <p:spPr bwMode="auto">
            <a:xfrm>
              <a:off x="3840" y="2976"/>
              <a:ext cx="2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357409" name="Group 33"/>
          <p:cNvGrpSpPr>
            <a:grpSpLocks/>
          </p:cNvGrpSpPr>
          <p:nvPr/>
        </p:nvGrpSpPr>
        <p:grpSpPr bwMode="auto">
          <a:xfrm>
            <a:off x="7000877" y="4073131"/>
            <a:ext cx="597694" cy="535782"/>
            <a:chOff x="4920" y="3421"/>
            <a:chExt cx="502" cy="450"/>
          </a:xfrm>
        </p:grpSpPr>
        <p:cxnSp>
          <p:nvCxnSpPr>
            <p:cNvPr id="357395" name="AutoShape 19"/>
            <p:cNvCxnSpPr>
              <a:cxnSpLocks noChangeShapeType="1"/>
              <a:stCxn id="357388" idx="2"/>
              <a:endCxn id="357389" idx="3"/>
            </p:cNvCxnSpPr>
            <p:nvPr/>
          </p:nvCxnSpPr>
          <p:spPr bwMode="auto">
            <a:xfrm rot="16200000" flipH="1">
              <a:off x="4755" y="3586"/>
              <a:ext cx="450" cy="120"/>
            </a:xfrm>
            <a:prstGeom prst="curvedConnector4">
              <a:avLst>
                <a:gd name="adj1" fmla="val 30591"/>
                <a:gd name="adj2" fmla="val 74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8" name="Text Box 32"/>
            <p:cNvSpPr txBox="1">
              <a:spLocks noChangeArrowheads="1"/>
            </p:cNvSpPr>
            <p:nvPr/>
          </p:nvSpPr>
          <p:spPr bwMode="auto">
            <a:xfrm>
              <a:off x="5174" y="3542"/>
              <a:ext cx="24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57411" name="Group 35"/>
          <p:cNvGrpSpPr>
            <a:grpSpLocks/>
          </p:cNvGrpSpPr>
          <p:nvPr/>
        </p:nvGrpSpPr>
        <p:grpSpPr bwMode="auto">
          <a:xfrm>
            <a:off x="3028950" y="2965582"/>
            <a:ext cx="1334691" cy="407825"/>
            <a:chOff x="1584" y="2517"/>
            <a:chExt cx="1121" cy="691"/>
          </a:xfrm>
        </p:grpSpPr>
        <p:cxnSp>
          <p:nvCxnSpPr>
            <p:cNvPr id="357396" name="AutoShape 20"/>
            <p:cNvCxnSpPr>
              <a:cxnSpLocks noChangeShapeType="1"/>
              <a:stCxn id="357380" idx="2"/>
              <a:endCxn id="357382" idx="3"/>
            </p:cNvCxnSpPr>
            <p:nvPr/>
          </p:nvCxnSpPr>
          <p:spPr bwMode="auto">
            <a:xfrm rot="5400000">
              <a:off x="2003" y="2098"/>
              <a:ext cx="266" cy="11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0" name="Text Box 34"/>
            <p:cNvSpPr txBox="1">
              <a:spLocks noChangeArrowheads="1"/>
            </p:cNvSpPr>
            <p:nvPr/>
          </p:nvSpPr>
          <p:spPr bwMode="auto">
            <a:xfrm>
              <a:off x="2438" y="2582"/>
              <a:ext cx="267" cy="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57413" name="Group 37"/>
          <p:cNvGrpSpPr>
            <a:grpSpLocks/>
          </p:cNvGrpSpPr>
          <p:nvPr/>
        </p:nvGrpSpPr>
        <p:grpSpPr bwMode="auto">
          <a:xfrm>
            <a:off x="2057400" y="3330436"/>
            <a:ext cx="1371600" cy="411559"/>
            <a:chOff x="854" y="3057"/>
            <a:chExt cx="1066" cy="183"/>
          </a:xfrm>
        </p:grpSpPr>
        <p:cxnSp>
          <p:nvCxnSpPr>
            <p:cNvPr id="357397" name="AutoShape 21"/>
            <p:cNvCxnSpPr>
              <a:cxnSpLocks noChangeShapeType="1"/>
              <a:stCxn id="357382" idx="2"/>
              <a:endCxn id="357381" idx="1"/>
            </p:cNvCxnSpPr>
            <p:nvPr/>
          </p:nvCxnSpPr>
          <p:spPr bwMode="auto">
            <a:xfrm rot="16200000" flipH="1">
              <a:off x="1362" y="2682"/>
              <a:ext cx="183" cy="93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2" name="Text Box 36"/>
            <p:cNvSpPr txBox="1">
              <a:spLocks noChangeArrowheads="1"/>
            </p:cNvSpPr>
            <p:nvPr/>
          </p:nvSpPr>
          <p:spPr bwMode="auto">
            <a:xfrm>
              <a:off x="854" y="3062"/>
              <a:ext cx="229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57415" name="Group 39"/>
          <p:cNvGrpSpPr>
            <a:grpSpLocks/>
          </p:cNvGrpSpPr>
          <p:nvPr/>
        </p:nvGrpSpPr>
        <p:grpSpPr bwMode="auto">
          <a:xfrm>
            <a:off x="3084854" y="4110939"/>
            <a:ext cx="1385445" cy="413075"/>
            <a:chOff x="1631" y="3401"/>
            <a:chExt cx="1110" cy="428"/>
          </a:xfrm>
        </p:grpSpPr>
        <p:cxnSp>
          <p:nvCxnSpPr>
            <p:cNvPr id="357398" name="AutoShape 22"/>
            <p:cNvCxnSpPr>
              <a:cxnSpLocks noChangeShapeType="1"/>
              <a:stCxn id="357381" idx="2"/>
              <a:endCxn id="357386" idx="3"/>
            </p:cNvCxnSpPr>
            <p:nvPr/>
          </p:nvCxnSpPr>
          <p:spPr bwMode="auto">
            <a:xfrm rot="5400000">
              <a:off x="1991" y="3041"/>
              <a:ext cx="220" cy="93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4" name="Text Box 38"/>
            <p:cNvSpPr txBox="1">
              <a:spLocks noChangeArrowheads="1"/>
            </p:cNvSpPr>
            <p:nvPr/>
          </p:nvSpPr>
          <p:spPr bwMode="auto">
            <a:xfrm>
              <a:off x="2486" y="3446"/>
              <a:ext cx="255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57417" name="Group 41"/>
          <p:cNvGrpSpPr>
            <a:grpSpLocks/>
          </p:cNvGrpSpPr>
          <p:nvPr/>
        </p:nvGrpSpPr>
        <p:grpSpPr bwMode="auto">
          <a:xfrm>
            <a:off x="2257426" y="4530331"/>
            <a:ext cx="1114425" cy="456009"/>
            <a:chOff x="936" y="3805"/>
            <a:chExt cx="936" cy="383"/>
          </a:xfrm>
        </p:grpSpPr>
        <p:cxnSp>
          <p:nvCxnSpPr>
            <p:cNvPr id="357399" name="AutoShape 23"/>
            <p:cNvCxnSpPr>
              <a:cxnSpLocks noChangeShapeType="1"/>
              <a:stCxn id="357386" idx="2"/>
              <a:endCxn id="357387" idx="1"/>
            </p:cNvCxnSpPr>
            <p:nvPr/>
          </p:nvCxnSpPr>
          <p:spPr bwMode="auto">
            <a:xfrm rot="16200000" flipH="1">
              <a:off x="1299" y="3442"/>
              <a:ext cx="210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8A8A21-1CAD-9843-97FA-CA33F9AFE5C8}"/>
              </a:ext>
            </a:extLst>
          </p:cNvPr>
          <p:cNvSpPr txBox="1"/>
          <p:nvPr/>
        </p:nvSpPr>
        <p:spPr>
          <a:xfrm>
            <a:off x="4559324" y="2299095"/>
            <a:ext cx="386644" cy="3231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</a:rPr>
              <a:t>R3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E813E5-9AE0-EB44-881A-5B05232B846A}"/>
              </a:ext>
            </a:extLst>
          </p:cNvPr>
          <p:cNvSpPr txBox="1"/>
          <p:nvPr/>
        </p:nvSpPr>
        <p:spPr>
          <a:xfrm>
            <a:off x="4557532" y="2598919"/>
            <a:ext cx="386644" cy="3231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</a:rPr>
              <a:t>R4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4BC8B1-C860-384F-8FD0-1042453F5E5B}"/>
              </a:ext>
            </a:extLst>
          </p:cNvPr>
          <p:cNvSpPr txBox="1"/>
          <p:nvPr/>
        </p:nvSpPr>
        <p:spPr>
          <a:xfrm>
            <a:off x="6133414" y="3074194"/>
            <a:ext cx="386644" cy="3231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</a:rPr>
              <a:t>R4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F66EEA-875B-D546-9022-076839AFF9FF}"/>
              </a:ext>
            </a:extLst>
          </p:cNvPr>
          <p:cNvSpPr txBox="1"/>
          <p:nvPr/>
        </p:nvSpPr>
        <p:spPr>
          <a:xfrm>
            <a:off x="4390339" y="3755067"/>
            <a:ext cx="386644" cy="3231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</a:rPr>
              <a:t>R3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F0262F8B-64A8-7E4D-827D-2B78BA963762}"/>
              </a:ext>
            </a:extLst>
          </p:cNvPr>
          <p:cNvSpPr/>
          <p:nvPr/>
        </p:nvSpPr>
        <p:spPr bwMode="auto">
          <a:xfrm>
            <a:off x="4082244" y="108635"/>
            <a:ext cx="1404156" cy="378042"/>
          </a:xfrm>
          <a:prstGeom prst="wedgeRoundRectCallout">
            <a:avLst>
              <a:gd name="adj1" fmla="val 10913"/>
              <a:gd name="adj2" fmla="val 516021"/>
              <a:gd name="adj3" fmla="val 16667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sz="1800" dirty="0">
                <a:latin typeface="Calibri" panose="020F0502020204030204" pitchFamily="34" charset="0"/>
              </a:rPr>
              <a:t>R/R conflict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C45F06E1-11EB-4E4D-8A95-DCB314A8E103}"/>
              </a:ext>
            </a:extLst>
          </p:cNvPr>
          <p:cNvSpPr/>
          <p:nvPr/>
        </p:nvSpPr>
        <p:spPr bwMode="auto">
          <a:xfrm>
            <a:off x="6527397" y="266087"/>
            <a:ext cx="1257300" cy="378042"/>
          </a:xfrm>
          <a:prstGeom prst="wedgeRoundRectCallout">
            <a:avLst>
              <a:gd name="adj1" fmla="val -47042"/>
              <a:gd name="adj2" fmla="val 665683"/>
              <a:gd name="adj3" fmla="val 16667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sz="1800" dirty="0">
                <a:latin typeface="Calibri" panose="020F0502020204030204" pitchFamily="34" charset="0"/>
              </a:rPr>
              <a:t>No conflict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34538D9E-0C4E-3049-A7DC-D0699096CEE8}"/>
              </a:ext>
            </a:extLst>
          </p:cNvPr>
          <p:cNvSpPr/>
          <p:nvPr/>
        </p:nvSpPr>
        <p:spPr bwMode="auto">
          <a:xfrm>
            <a:off x="1507807" y="201248"/>
            <a:ext cx="1257300" cy="378042"/>
          </a:xfrm>
          <a:prstGeom prst="wedgeRoundRectCallout">
            <a:avLst>
              <a:gd name="adj1" fmla="val 173185"/>
              <a:gd name="adj2" fmla="val 876570"/>
              <a:gd name="adj3" fmla="val 16667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sz="1800" dirty="0">
                <a:latin typeface="Calibri" panose="020F0502020204030204" pitchFamily="34" charset="0"/>
              </a:rPr>
              <a:t>No conflict</a:t>
            </a:r>
          </a:p>
        </p:txBody>
      </p:sp>
    </p:spTree>
    <p:extLst>
      <p:ext uri="{BB962C8B-B14F-4D97-AF65-F5344CB8AC3E}">
        <p14:creationId xmlns:p14="http://schemas.microsoft.com/office/powerpoint/2010/main" val="20867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4" grpId="0" animBg="1"/>
      <p:bldP spid="45" grpId="0" animBg="1"/>
      <p:bldP spid="3" grpId="0" animBg="1"/>
      <p:bldP spid="47" grpId="0" animBg="1"/>
      <p:bldP spid="4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LR(0) conflicts: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0302-AB20-F847-A05A-BA9FB02E2639}" type="slidenum">
              <a:rPr lang="en-US"/>
              <a:pPr/>
              <a:t>28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28875" y="4400550"/>
            <a:ext cx="4286250" cy="361826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/>
              <a:t>Need more lookahead: SLR(1)</a:t>
            </a:r>
          </a:p>
        </p:txBody>
      </p:sp>
      <p:graphicFrame>
        <p:nvGraphicFramePr>
          <p:cNvPr id="133139" name="Group 19"/>
          <p:cNvGraphicFramePr>
            <a:graphicFrameLocks noGrp="1"/>
          </p:cNvGraphicFramePr>
          <p:nvPr/>
        </p:nvGraphicFramePr>
        <p:xfrm>
          <a:off x="1771650" y="1543050"/>
          <a:ext cx="2114550" cy="2336292"/>
        </p:xfrm>
        <a:graphic>
          <a:graphicData uri="http://schemas.openxmlformats.org/drawingml/2006/table">
            <a:tbl>
              <a:tblPr/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6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S’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T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T * 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T  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id | ( T )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id = T ;</a:t>
                      </a: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4057650" y="1485900"/>
            <a:ext cx="3200400" cy="1143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2100">
                <a:solidFill>
                  <a:srgbClr val="000099"/>
                </a:solidFill>
                <a:latin typeface="Calibri" panose="020F0502020204030204" pitchFamily="34" charset="0"/>
              </a:rPr>
              <a:t>1: 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id  </a:t>
            </a:r>
            <a:b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id  = T</a:t>
            </a:r>
            <a:endParaRPr lang="en-US" sz="2100" dirty="0">
              <a:solidFill>
                <a:srgbClr val="000099"/>
              </a:solidFill>
              <a:latin typeface="Calibri" panose="020F0502020204030204" pitchFamily="34" charset="0"/>
            </a:endParaRP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  Shift/reduce conflict</a:t>
            </a:r>
            <a:endParaRPr lang="en-US" sz="2100" dirty="0">
              <a:solidFill>
                <a:srgbClr val="000099"/>
              </a:solidFill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4057650" y="2971800"/>
            <a:ext cx="3200400" cy="10858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1: F 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id  </a:t>
            </a:r>
            <a:b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id 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Reduce/Reduce conflict</a:t>
            </a:r>
            <a:endParaRPr lang="en-US" sz="2100" dirty="0">
              <a:solidFill>
                <a:srgbClr val="000099"/>
              </a:solidFill>
              <a:latin typeface="Calibri" panose="020F0502020204030204" pitchFamily="34" charset="0"/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0" grpId="0" animBg="1"/>
      <p:bldP spid="1331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Viable Prefixes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 sz="1950" dirty="0">
                <a:solidFill>
                  <a:schemeClr val="accent2"/>
                </a:solidFill>
                <a:latin typeface="Calibri" panose="020F0502020204030204" pitchFamily="34" charset="0"/>
                <a:ea typeface="Cambria Math"/>
                <a:sym typeface="Symbol" charset="2"/>
              </a:rPr>
              <a:t>γ</a:t>
            </a:r>
            <a:r>
              <a:rPr lang="en-US" sz="1950" dirty="0">
                <a:sym typeface="Symbol" charset="2"/>
              </a:rPr>
              <a:t> is a </a:t>
            </a:r>
            <a:r>
              <a:rPr lang="en-US" sz="1950" dirty="0">
                <a:solidFill>
                  <a:schemeClr val="accent2"/>
                </a:solidFill>
                <a:sym typeface="Symbol" charset="2"/>
              </a:rPr>
              <a:t>viable prefix</a:t>
            </a:r>
            <a:r>
              <a:rPr lang="en-US" sz="1950" dirty="0">
                <a:sym typeface="Symbol" charset="2"/>
              </a:rPr>
              <a:t> if there is some </a:t>
            </a:r>
            <a:r>
              <a:rPr lang="el-GR" sz="1950" dirty="0">
                <a:solidFill>
                  <a:schemeClr val="accent2"/>
                </a:solidFill>
                <a:latin typeface="Calibri" panose="020F0502020204030204" pitchFamily="34" charset="0"/>
                <a:ea typeface="Cambria Math"/>
                <a:sym typeface="Symbol" charset="2"/>
              </a:rPr>
              <a:t>ω</a:t>
            </a:r>
            <a:r>
              <a:rPr lang="en-CA" sz="1950" dirty="0">
                <a:solidFill>
                  <a:schemeClr val="accent2"/>
                </a:solidFill>
                <a:latin typeface="Calibri" panose="020F0502020204030204" pitchFamily="34" charset="0"/>
                <a:ea typeface="Cambria Math"/>
                <a:sym typeface="Symbol" charset="2"/>
              </a:rPr>
              <a:t> </a:t>
            </a:r>
            <a:r>
              <a:rPr lang="en-US" sz="1950" dirty="0">
                <a:sym typeface="Symbol" charset="2"/>
              </a:rPr>
              <a:t>such that </a:t>
            </a:r>
            <a:r>
              <a:rPr lang="el-GR" sz="1950" dirty="0">
                <a:solidFill>
                  <a:schemeClr val="accent2"/>
                </a:solidFill>
                <a:latin typeface="Calibri" panose="020F0502020204030204" pitchFamily="34" charset="0"/>
                <a:ea typeface="Cambria Math"/>
                <a:sym typeface="Symbol" charset="2"/>
              </a:rPr>
              <a:t>γ</a:t>
            </a:r>
            <a:r>
              <a:rPr lang="en-US" sz="1950" dirty="0">
                <a:solidFill>
                  <a:srgbClr val="FF0000"/>
                </a:solidFill>
                <a:sym typeface="Symbol" charset="2"/>
              </a:rPr>
              <a:t>|</a:t>
            </a:r>
            <a:r>
              <a:rPr lang="el-GR" sz="1950" dirty="0">
                <a:solidFill>
                  <a:schemeClr val="accent2"/>
                </a:solidFill>
                <a:latin typeface="Calibri" panose="020F0502020204030204" pitchFamily="34" charset="0"/>
                <a:ea typeface="Cambria Math"/>
                <a:sym typeface="Symbol" charset="2"/>
              </a:rPr>
              <a:t>ω </a:t>
            </a:r>
            <a:r>
              <a:rPr lang="en-US" sz="1950" dirty="0">
                <a:sym typeface="Symbol" charset="2"/>
              </a:rPr>
              <a:t>is a state of a shift-reduce parser</a:t>
            </a:r>
          </a:p>
          <a:p>
            <a:pPr marL="0" indent="0">
              <a:buNone/>
            </a:pPr>
            <a:endParaRPr lang="en-CA" sz="1950" dirty="0"/>
          </a:p>
          <a:p>
            <a:r>
              <a:rPr lang="en-CA" sz="1950" dirty="0">
                <a:solidFill>
                  <a:srgbClr val="FF0000"/>
                </a:solidFill>
              </a:rPr>
              <a:t>Important fact:</a:t>
            </a:r>
            <a:r>
              <a:rPr lang="en-CA" sz="1950" dirty="0"/>
              <a:t> A viable prefix is a prefix of a handle</a:t>
            </a:r>
          </a:p>
          <a:p>
            <a:r>
              <a:rPr lang="en-CA" sz="1950" dirty="0"/>
              <a:t>An LR(0) item </a:t>
            </a:r>
            <a:r>
              <a:rPr lang="en-US" sz="1950" dirty="0">
                <a:solidFill>
                  <a:schemeClr val="accent2"/>
                </a:solidFill>
                <a:sym typeface="Symbol" charset="2"/>
              </a:rPr>
              <a:t>[</a:t>
            </a:r>
            <a:r>
              <a:rPr lang="en-CA" sz="1950" dirty="0">
                <a:solidFill>
                  <a:schemeClr val="accent2"/>
                </a:solidFill>
              </a:rPr>
              <a:t>X</a:t>
            </a:r>
            <a:r>
              <a:rPr lang="en-US" sz="195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1950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1950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1950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sz="1950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1950" dirty="0">
                <a:solidFill>
                  <a:schemeClr val="accent2"/>
                </a:solidFill>
                <a:sym typeface="Symbol" charset="2"/>
              </a:rPr>
              <a:t>]</a:t>
            </a:r>
            <a:r>
              <a:rPr lang="en-US" sz="1950" dirty="0">
                <a:sym typeface="Symbol" charset="2"/>
              </a:rPr>
              <a:t> </a:t>
            </a:r>
            <a:r>
              <a:rPr lang="en-CA" sz="1950" dirty="0">
                <a:sym typeface="Symbol" charset="2"/>
              </a:rPr>
              <a:t>says that</a:t>
            </a:r>
          </a:p>
          <a:p>
            <a:pPr lvl="1"/>
            <a:r>
              <a:rPr lang="en-US" sz="1650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1650" dirty="0">
                <a:sym typeface="Symbol" charset="2"/>
              </a:rPr>
              <a:t> is on top of the stack  (</a:t>
            </a:r>
            <a:r>
              <a:rPr lang="en-US" sz="1650" dirty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1650" dirty="0">
                <a:sym typeface="Symbol" charset="2"/>
              </a:rPr>
              <a:t>is a suffix of</a:t>
            </a:r>
            <a:r>
              <a:rPr lang="en-US" sz="165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l-GR" sz="1650" dirty="0">
                <a:solidFill>
                  <a:schemeClr val="accent2"/>
                </a:solidFill>
                <a:latin typeface="Calibri" panose="020F0502020204030204" pitchFamily="34" charset="0"/>
                <a:ea typeface="Cambria Math"/>
                <a:sym typeface="Symbol" charset="2"/>
              </a:rPr>
              <a:t>γ</a:t>
            </a:r>
            <a:r>
              <a:rPr lang="en-CA" sz="1650" dirty="0">
                <a:latin typeface="Calibri" panose="020F0502020204030204" pitchFamily="34" charset="0"/>
                <a:ea typeface="Cambria Math"/>
                <a:sym typeface="Symbol" charset="2"/>
              </a:rPr>
              <a:t>)</a:t>
            </a:r>
            <a:endParaRPr lang="en-CA" sz="1650" dirty="0">
              <a:sym typeface="Symbol" charset="2"/>
            </a:endParaRPr>
          </a:p>
          <a:p>
            <a:pPr lvl="1"/>
            <a:r>
              <a:rPr lang="en-CA" sz="1650" dirty="0">
                <a:sym typeface="Symbol" charset="2"/>
              </a:rPr>
              <a:t>The parser  is looking for an </a:t>
            </a:r>
            <a:r>
              <a:rPr lang="en-CA" sz="1650" dirty="0">
                <a:solidFill>
                  <a:schemeClr val="accent2"/>
                </a:solidFill>
                <a:sym typeface="Symbol" charset="2"/>
              </a:rPr>
              <a:t>X</a:t>
            </a:r>
          </a:p>
          <a:p>
            <a:pPr lvl="1"/>
            <a:r>
              <a:rPr lang="en-CA" sz="1650" dirty="0"/>
              <a:t>Expects to find input string derived from </a:t>
            </a:r>
            <a:r>
              <a:rPr lang="en-US" sz="1650" dirty="0">
                <a:solidFill>
                  <a:schemeClr val="accent2"/>
                </a:solidFill>
                <a:sym typeface="Symbol" charset="2"/>
              </a:rPr>
              <a:t></a:t>
            </a:r>
          </a:p>
          <a:p>
            <a:r>
              <a:rPr lang="en-US" sz="1950" dirty="0">
                <a:latin typeface="Calibri" panose="020F0502020204030204" pitchFamily="34" charset="0"/>
                <a:sym typeface="Symbol" charset="2"/>
              </a:rPr>
              <a:t>We can recognize viable prefixes via a NFA (DFA)</a:t>
            </a:r>
          </a:p>
          <a:p>
            <a:pPr lvl="1"/>
            <a:r>
              <a:rPr lang="en-US" sz="1650" dirty="0">
                <a:latin typeface="Calibri" panose="020F0502020204030204" pitchFamily="34" charset="0"/>
                <a:sym typeface="Symbol" charset="2"/>
              </a:rPr>
              <a:t>States of NFA are LR(0) items</a:t>
            </a:r>
          </a:p>
          <a:p>
            <a:pPr lvl="1"/>
            <a:r>
              <a:rPr lang="en-US" sz="1650" dirty="0">
                <a:latin typeface="Calibri" panose="020F0502020204030204" pitchFamily="34" charset="0"/>
                <a:sym typeface="Symbol" charset="2"/>
              </a:rPr>
              <a:t>States of DFA are sets of LR(0) items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5696" y="1563638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chemeClr val="accent2"/>
                </a:solidFill>
                <a:latin typeface="Calibri" panose="020F0502020204030204" pitchFamily="34" charset="0"/>
                <a:ea typeface="Cambria Math"/>
                <a:sym typeface="Symbol" charset="2"/>
              </a:rPr>
              <a:t>γ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sym typeface="Symbol" charset="2"/>
              </a:rPr>
              <a:t>| </a:t>
            </a:r>
            <a:r>
              <a:rPr lang="el-GR" dirty="0">
                <a:solidFill>
                  <a:schemeClr val="accent2"/>
                </a:solidFill>
                <a:latin typeface="Calibri" panose="020F0502020204030204" pitchFamily="34" charset="0"/>
                <a:ea typeface="Cambria Math"/>
                <a:sym typeface="Symbol" charset="2"/>
              </a:rPr>
              <a:t>ω</a:t>
            </a:r>
            <a:endParaRPr lang="en-CA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3588" y="1624703"/>
            <a:ext cx="7393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100" dirty="0">
                <a:solidFill>
                  <a:schemeClr val="accent2"/>
                </a:solidFill>
                <a:latin typeface="Calibri" panose="020F0502020204030204" pitchFamily="34" charset="0"/>
                <a:sym typeface="Symbol" charset="2"/>
              </a:rPr>
              <a:t>stack</a:t>
            </a:r>
            <a:endParaRPr lang="en-CA" sz="2100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45807" y="1625129"/>
            <a:ext cx="15246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100" dirty="0">
                <a:solidFill>
                  <a:schemeClr val="accent2"/>
                </a:solidFill>
                <a:latin typeface="Calibri" panose="020F0502020204030204" pitchFamily="34" charset="0"/>
                <a:sym typeface="Symbol" charset="2"/>
              </a:rPr>
              <a:t>rest of input</a:t>
            </a:r>
            <a:endParaRPr lang="en-CA" sz="2100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770548" y="1651833"/>
            <a:ext cx="322522" cy="34385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35596" y="1649792"/>
            <a:ext cx="322522" cy="34385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13" name="Straight Arrow Connector 12"/>
          <p:cNvCxnSpPr>
            <a:cxnSpLocks/>
            <a:stCxn id="8" idx="3"/>
            <a:endCxn id="10" idx="1"/>
          </p:cNvCxnSpPr>
          <p:nvPr/>
        </p:nvCxnSpPr>
        <p:spPr bwMode="auto">
          <a:xfrm flipV="1">
            <a:off x="1602893" y="1823760"/>
            <a:ext cx="167655" cy="8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cxnSpLocks/>
            <a:stCxn id="9" idx="1"/>
            <a:endCxn id="11" idx="3"/>
          </p:cNvCxnSpPr>
          <p:nvPr/>
        </p:nvCxnSpPr>
        <p:spPr bwMode="auto">
          <a:xfrm flipH="1" flipV="1">
            <a:off x="2558118" y="1821719"/>
            <a:ext cx="287689" cy="11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5564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Rightmost derivation for</a:t>
            </a:r>
            <a:br>
              <a:rPr lang="en-US" b="1"/>
            </a:br>
            <a:r>
              <a:rPr lang="en-US" b="1"/>
              <a:t>id + id * id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74C0-C774-C943-9E38-1435BB408BCB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635896" y="1528762"/>
            <a:ext cx="2057400" cy="24003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</a:t>
            </a:r>
            <a:r>
              <a:rPr lang="en-US" baseline="-25000" dirty="0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</a:t>
            </a:r>
            <a:r>
              <a:rPr lang="en-US" baseline="-25000" dirty="0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E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</a:t>
            </a:r>
            <a:r>
              <a:rPr lang="en-US" baseline="-25000" dirty="0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E + E *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</a:t>
            </a:r>
            <a:r>
              <a:rPr lang="en-US" baseline="-25000" dirty="0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E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</a:t>
            </a:r>
            <a:r>
              <a:rPr lang="en-US" baseline="-25000" dirty="0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</a:p>
        </p:txBody>
      </p:sp>
      <p:sp>
        <p:nvSpPr>
          <p:cNvPr id="144408" name="Text Box 24"/>
          <p:cNvSpPr txBox="1">
            <a:spLocks noChangeArrowheads="1"/>
          </p:cNvSpPr>
          <p:nvPr/>
        </p:nvSpPr>
        <p:spPr bwMode="auto">
          <a:xfrm>
            <a:off x="5829301" y="3314700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shift</a:t>
            </a:r>
          </a:p>
        </p:txBody>
      </p: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5829301" y="2857500"/>
            <a:ext cx="20024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reduce with E 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 id</a:t>
            </a:r>
            <a:endParaRPr lang="en-US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144410" name="Text Box 26"/>
          <p:cNvSpPr txBox="1">
            <a:spLocks noChangeArrowheads="1"/>
          </p:cNvSpPr>
          <p:nvPr/>
        </p:nvSpPr>
        <p:spPr bwMode="auto">
          <a:xfrm>
            <a:off x="1771650" y="1543050"/>
            <a:ext cx="1377300" cy="2234458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</a:rPr>
              <a:t>E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 E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  <a:sym typeface="Symbol" charset="2"/>
              </a:rPr>
              <a:t>E  E *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  <a:sym typeface="Symbol" charset="2"/>
              </a:rPr>
              <a:t>E  ( E )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  <a:sym typeface="Symbol" charset="2"/>
              </a:rPr>
              <a:t>E  -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  <a:sym typeface="Symbol" charset="2"/>
              </a:rPr>
              <a:t>E  id</a:t>
            </a:r>
            <a:r>
              <a:rPr lang="en-US" dirty="0">
                <a:latin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4400550" y="4114800"/>
            <a:ext cx="2343150" cy="4154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E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*</a:t>
            </a:r>
            <a:r>
              <a:rPr lang="en-US" sz="2100" baseline="-25000" dirty="0">
                <a:latin typeface="Calibri" panose="020F0502020204030204" pitchFamily="34" charset="0"/>
                <a:sym typeface="Symbol" charset="2"/>
              </a:rPr>
              <a:t>rm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sz="2100" dirty="0">
                <a:latin typeface="Calibri" panose="020F0502020204030204" pitchFamily="34" charset="0"/>
              </a:rPr>
              <a:t>E ‘+’ E ‘*’ id</a:t>
            </a:r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951431D4-B7DB-7645-A0F0-1121C3B9D0FE}"/>
              </a:ext>
            </a:extLst>
          </p:cNvPr>
          <p:cNvSpPr/>
          <p:nvPr/>
        </p:nvSpPr>
        <p:spPr>
          <a:xfrm>
            <a:off x="3923928" y="976768"/>
            <a:ext cx="2304256" cy="291247"/>
          </a:xfrm>
          <a:prstGeom prst="wedgeRectCallout">
            <a:avLst>
              <a:gd name="adj1" fmla="val -32818"/>
              <a:gd name="adj2" fmla="val 146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rightmost derivation 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  <p:bldP spid="144408" grpId="0" autoUpdateAnimBg="0"/>
      <p:bldP spid="144409" grpId="0"/>
      <p:bldP spid="144410" grpId="0" animBg="1" autoUpdateAnimBg="0"/>
      <p:bldP spid="144411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Grammars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An LR(0) grammar is a CFG such that the LR(0) construction produces a table without conflicts (a deterministic pushdown automata)</a:t>
            </a:r>
          </a:p>
          <a:p>
            <a:r>
              <a:rPr lang="en-US" sz="2100" dirty="0">
                <a:solidFill>
                  <a:schemeClr val="accent2"/>
                </a:solidFill>
              </a:rPr>
              <a:t>S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*</a:t>
            </a:r>
            <a:r>
              <a:rPr lang="en-US" sz="2100" baseline="-25000" dirty="0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 A </a:t>
            </a:r>
            <a:r>
              <a:rPr lang="en-US" sz="2100" baseline="-25000" dirty="0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 w</a:t>
            </a:r>
            <a:r>
              <a:rPr lang="en-US" sz="2100" dirty="0">
                <a:sym typeface="Symbol" charset="2"/>
              </a:rPr>
              <a:t> and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A  w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dirty="0"/>
              <a:t>then we can </a:t>
            </a:r>
            <a:r>
              <a:rPr lang="en-US" sz="2100" i="1" dirty="0"/>
              <a:t>prune the handle</a:t>
            </a:r>
            <a:r>
              <a:rPr lang="en-US" sz="2100" dirty="0"/>
              <a:t> w</a:t>
            </a:r>
          </a:p>
          <a:p>
            <a:pPr lvl="1"/>
            <a:r>
              <a:rPr lang="en-US" sz="1800" dirty="0"/>
              <a:t>pruning the handle means we can reduce 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1800" dirty="0">
                <a:solidFill>
                  <a:schemeClr val="accent2"/>
                </a:solidFill>
              </a:rPr>
              <a:t>w</a:t>
            </a:r>
            <a:r>
              <a:rPr lang="en-US" sz="1800" dirty="0"/>
              <a:t> to 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1800" dirty="0">
                <a:solidFill>
                  <a:schemeClr val="accent2"/>
                </a:solidFill>
              </a:rPr>
              <a:t>A</a:t>
            </a:r>
            <a:r>
              <a:rPr lang="en-US" sz="1800" dirty="0"/>
              <a:t> on the stack</a:t>
            </a:r>
          </a:p>
          <a:p>
            <a:r>
              <a:rPr lang="en-US" sz="2100" dirty="0"/>
              <a:t>Every viable prefix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100" dirty="0">
                <a:solidFill>
                  <a:schemeClr val="accent2"/>
                </a:solidFill>
              </a:rPr>
              <a:t>w</a:t>
            </a:r>
            <a:r>
              <a:rPr lang="en-US" sz="2100" dirty="0"/>
              <a:t> can be recognized using the DFA built by the LR(0) construction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F5B7-8025-DE4B-8908-8775AABE9DAE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Grammars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Once we have a viable prefix on the stack, we can prune the handle and then restart the DFA to obtain another viable prefix, and so on ...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1800" dirty="0"/>
              <a:t>In LR(0) pruning the handle can be done without any look-ahead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this means that in the rightmost derivation, 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accent2"/>
                </a:solidFill>
              </a:rPr>
              <a:t>S </a:t>
            </a:r>
            <a:r>
              <a:rPr lang="en-US" sz="1500" dirty="0">
                <a:solidFill>
                  <a:schemeClr val="accent2"/>
                </a:solidFill>
                <a:sym typeface="Symbol" charset="2"/>
              </a:rPr>
              <a:t>*</a:t>
            </a:r>
            <a:r>
              <a:rPr lang="en-US" sz="1500" baseline="-25000" dirty="0" err="1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1500" dirty="0">
                <a:solidFill>
                  <a:schemeClr val="accent2"/>
                </a:solidFill>
                <a:sym typeface="Symbol" charset="2"/>
              </a:rPr>
              <a:t> A </a:t>
            </a:r>
            <a:r>
              <a:rPr lang="en-US" sz="1500" baseline="-25000" dirty="0" err="1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1500" dirty="0">
                <a:solidFill>
                  <a:schemeClr val="accent2"/>
                </a:solidFill>
                <a:sym typeface="Symbol" charset="2"/>
              </a:rPr>
              <a:t> w</a:t>
            </a:r>
            <a:r>
              <a:rPr lang="en-US" sz="1500" dirty="0">
                <a:sym typeface="Symbol" charset="2"/>
              </a:rPr>
              <a:t> we reduce using a unique rule </a:t>
            </a:r>
            <a:r>
              <a:rPr lang="en-US" sz="1500" dirty="0">
                <a:solidFill>
                  <a:schemeClr val="accent2"/>
                </a:solidFill>
                <a:sym typeface="Symbol" charset="2"/>
              </a:rPr>
              <a:t>A  w</a:t>
            </a:r>
            <a:r>
              <a:rPr lang="en-US" sz="1500" dirty="0">
                <a:sym typeface="Symbol" charset="2"/>
              </a:rPr>
              <a:t> without ambiguity, and without looking at </a:t>
            </a:r>
            <a:r>
              <a:rPr lang="en-US" sz="1500" dirty="0">
                <a:solidFill>
                  <a:schemeClr val="accent2"/>
                </a:solidFill>
                <a:sym typeface="Symbol" charset="2"/>
              </a:rPr>
              <a:t>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sym typeface="Symbol" charset="2"/>
              </a:rPr>
              <a:t>No ambiguous context-free grammar can be LR(0)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LR(0) Grammars  Context-free Grammars</a:t>
            </a:r>
            <a:endParaRPr lang="en-US" sz="1800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1F4B-6157-2644-8B7F-E434170388A9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- Roadmap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100"/>
              <a:t>Parser: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decision procedure: builds a parse tree</a:t>
            </a:r>
          </a:p>
          <a:p>
            <a:pPr>
              <a:lnSpc>
                <a:spcPct val="90000"/>
              </a:lnSpc>
            </a:pPr>
            <a:r>
              <a:rPr lang="en-US" sz="2100"/>
              <a:t>Top-down vs. bottom-up</a:t>
            </a:r>
          </a:p>
          <a:p>
            <a:pPr>
              <a:lnSpc>
                <a:spcPct val="90000"/>
              </a:lnSpc>
            </a:pPr>
            <a:r>
              <a:rPr lang="en-US" sz="2100"/>
              <a:t>LL(1)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recursive-descent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table-driven</a:t>
            </a:r>
          </a:p>
          <a:p>
            <a:pPr>
              <a:lnSpc>
                <a:spcPct val="90000"/>
              </a:lnSpc>
            </a:pPr>
            <a:r>
              <a:rPr lang="en-US" sz="2100"/>
              <a:t>LR(k)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LR(0), SLR(1), LR(1), LALR(1)</a:t>
            </a:r>
          </a:p>
          <a:p>
            <a:pPr>
              <a:lnSpc>
                <a:spcPct val="90000"/>
              </a:lnSpc>
            </a:pPr>
            <a:r>
              <a:rPr lang="en-US" sz="2100"/>
              <a:t>Parsing arbitrary CFGs – Polynomial time parsing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3721-51D8-0347-A009-957208FA1BD4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 overview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Start from terminal symbols, search for a path to the start symbol</a:t>
            </a:r>
          </a:p>
          <a:p>
            <a:r>
              <a:rPr lang="en-US" sz="2100" dirty="0"/>
              <a:t>Apply shift and reduce actions (postpone decisions when possible)</a:t>
            </a:r>
          </a:p>
          <a:p>
            <a:r>
              <a:rPr lang="en-US" sz="2100" dirty="0"/>
              <a:t>LR parsing:</a:t>
            </a:r>
          </a:p>
          <a:p>
            <a:pPr lvl="1"/>
            <a:r>
              <a:rPr lang="en-US" sz="1800" dirty="0"/>
              <a:t>L: left to right parsing</a:t>
            </a:r>
          </a:p>
          <a:p>
            <a:pPr lvl="1"/>
            <a:r>
              <a:rPr lang="en-US" sz="1800" dirty="0"/>
              <a:t>R: rightmost derivation (in reverse or bottom-up)</a:t>
            </a:r>
          </a:p>
          <a:p>
            <a:r>
              <a:rPr lang="en-US" sz="2100" dirty="0"/>
              <a:t>LR(0) </a:t>
            </a:r>
            <a:r>
              <a:rPr lang="en-US" sz="2100" dirty="0">
                <a:sym typeface="Symbol" charset="2"/>
              </a:rPr>
              <a:t> SLR(1)  LR(1)  LALR(1)</a:t>
            </a:r>
          </a:p>
          <a:p>
            <a:pPr lvl="1"/>
            <a:r>
              <a:rPr lang="en-US" sz="1800" dirty="0">
                <a:sym typeface="Symbol" charset="2"/>
              </a:rPr>
              <a:t>0 or 1 or </a:t>
            </a:r>
            <a:r>
              <a:rPr lang="en-US" sz="1800" i="1" dirty="0">
                <a:sym typeface="Symbol" charset="2"/>
              </a:rPr>
              <a:t>k</a:t>
            </a:r>
            <a:r>
              <a:rPr lang="en-US" sz="1800" dirty="0">
                <a:sym typeface="Symbol" charset="2"/>
              </a:rPr>
              <a:t> lookahead symbols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A8C4-91E3-F743-8EFC-869BDF9F9E1B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in Shift-Reduce Parsing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 dirty="0"/>
              <a:t>Shift</a:t>
            </a:r>
          </a:p>
          <a:p>
            <a:pPr lvl="1"/>
            <a:r>
              <a:rPr lang="en-US" sz="1800" dirty="0"/>
              <a:t>add terminal to parse stack, advance input</a:t>
            </a:r>
          </a:p>
          <a:p>
            <a:r>
              <a:rPr lang="en-US" sz="2100" dirty="0"/>
              <a:t>Reduce</a:t>
            </a:r>
          </a:p>
          <a:p>
            <a:pPr lvl="1"/>
            <a:r>
              <a:rPr lang="en-US" sz="1800" dirty="0"/>
              <a:t>If </a:t>
            </a:r>
            <a:r>
              <a:rPr lang="en-US" sz="1800" dirty="0">
                <a:sym typeface="Symbol" charset="2"/>
              </a:rPr>
              <a:t></a:t>
            </a:r>
            <a:r>
              <a:rPr lang="en-US" sz="1800" dirty="0"/>
              <a:t>w is on the stack, </a:t>
            </a:r>
            <a:r>
              <a:rPr lang="en-US" sz="1800" dirty="0">
                <a:sym typeface="Symbol" charset="2"/>
              </a:rPr>
              <a:t>,</a:t>
            </a:r>
            <a:r>
              <a:rPr lang="en-US" sz="1800" dirty="0"/>
              <a:t>w </a:t>
            </a:r>
            <a:r>
              <a:rPr lang="en-US" sz="1800" dirty="0">
                <a:sym typeface="Symbol" charset="2"/>
              </a:rPr>
              <a:t> (N U T)* </a:t>
            </a:r>
            <a:r>
              <a:rPr lang="en-US" sz="1800" dirty="0"/>
              <a:t>and A</a:t>
            </a:r>
            <a:r>
              <a:rPr lang="en-US" sz="1800" dirty="0">
                <a:sym typeface="Symbol" charset="2"/>
              </a:rPr>
              <a:t></a:t>
            </a:r>
            <a:r>
              <a:rPr lang="en-US" sz="1800" dirty="0"/>
              <a:t> w, and there is a </a:t>
            </a:r>
            <a:r>
              <a:rPr lang="en-US" sz="1800" dirty="0">
                <a:sym typeface="Symbol" charset="2"/>
              </a:rPr>
              <a:t></a:t>
            </a:r>
            <a:r>
              <a:rPr lang="en-US" sz="1800" dirty="0"/>
              <a:t> </a:t>
            </a:r>
            <a:r>
              <a:rPr lang="en-US" sz="1800" dirty="0">
                <a:sym typeface="Symbol" charset="2"/>
              </a:rPr>
              <a:t> T* </a:t>
            </a:r>
            <a:r>
              <a:rPr lang="en-US" sz="1800" dirty="0"/>
              <a:t>such that S </a:t>
            </a:r>
            <a:r>
              <a:rPr lang="en-US" sz="1800" dirty="0">
                <a:sym typeface="Symbol" charset="2"/>
              </a:rPr>
              <a:t>*</a:t>
            </a:r>
            <a:r>
              <a:rPr lang="en-US" sz="1800" baseline="-25000" dirty="0" err="1">
                <a:sym typeface="Symbol" charset="2"/>
              </a:rPr>
              <a:t>rm</a:t>
            </a:r>
            <a:r>
              <a:rPr lang="en-US" sz="1800" dirty="0">
                <a:sym typeface="Symbol" charset="2"/>
              </a:rPr>
              <a:t> A </a:t>
            </a:r>
            <a:r>
              <a:rPr lang="en-US" sz="1800" baseline="-25000" dirty="0" err="1">
                <a:sym typeface="Symbol" charset="2"/>
              </a:rPr>
              <a:t>rm</a:t>
            </a:r>
            <a:r>
              <a:rPr lang="en-US" sz="1800" dirty="0">
                <a:sym typeface="Symbol" charset="2"/>
              </a:rPr>
              <a:t> w </a:t>
            </a:r>
            <a:r>
              <a:rPr lang="en-US" sz="1800" dirty="0"/>
              <a:t>then we can reduce </a:t>
            </a:r>
            <a:r>
              <a:rPr lang="en-US" sz="1800" dirty="0">
                <a:sym typeface="Symbol" charset="2"/>
              </a:rPr>
              <a:t></a:t>
            </a:r>
            <a:r>
              <a:rPr lang="en-US" sz="1800" dirty="0"/>
              <a:t>w to </a:t>
            </a:r>
            <a:r>
              <a:rPr lang="en-US" sz="1800" dirty="0">
                <a:sym typeface="Symbol" charset="2"/>
              </a:rPr>
              <a:t></a:t>
            </a:r>
            <a:r>
              <a:rPr lang="en-US" sz="1800" dirty="0"/>
              <a:t>A on the stack (called </a:t>
            </a:r>
            <a:r>
              <a:rPr lang="en-US" sz="1800" i="1" dirty="0"/>
              <a:t>pruning the handle</a:t>
            </a:r>
            <a:r>
              <a:rPr lang="en-US" sz="1800" dirty="0"/>
              <a:t> w)</a:t>
            </a:r>
          </a:p>
          <a:p>
            <a:pPr lvl="1"/>
            <a:r>
              <a:rPr lang="en-US" sz="1800" dirty="0">
                <a:sym typeface="Symbol" charset="2"/>
              </a:rPr>
              <a:t></a:t>
            </a:r>
            <a:r>
              <a:rPr lang="en-US" sz="1800" dirty="0"/>
              <a:t>w is a </a:t>
            </a:r>
            <a:r>
              <a:rPr lang="en-US" sz="1800" i="1" dirty="0"/>
              <a:t>viable prefix</a:t>
            </a:r>
            <a:endParaRPr lang="en-US" sz="1800" dirty="0"/>
          </a:p>
          <a:p>
            <a:r>
              <a:rPr lang="en-US" sz="2100" dirty="0"/>
              <a:t>Error</a:t>
            </a:r>
          </a:p>
          <a:p>
            <a:r>
              <a:rPr lang="en-US" sz="2100" dirty="0"/>
              <a:t>Accept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B0BE-1F1A-5347-9416-DC51DFAF2A52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F902FF9-D4AF-1347-9FBF-1545FF87F7C1}"/>
              </a:ext>
            </a:extLst>
          </p:cNvPr>
          <p:cNvSpPr/>
          <p:nvPr/>
        </p:nvSpPr>
        <p:spPr>
          <a:xfrm>
            <a:off x="5442904" y="1138505"/>
            <a:ext cx="1152128" cy="864096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Grammar: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  <a:sym typeface="Symbol" charset="2"/>
              </a:rPr>
              <a:t>  0 S 1</a:t>
            </a:r>
          </a:p>
          <a:p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  <a:sym typeface="Symbol" charset="2"/>
              </a:rPr>
              <a:t>  0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91BC71-6680-944B-BE69-B4179A1FDCC1}"/>
              </a:ext>
            </a:extLst>
          </p:cNvPr>
          <p:cNvSpPr/>
          <p:nvPr/>
        </p:nvSpPr>
        <p:spPr>
          <a:xfrm>
            <a:off x="6876256" y="274128"/>
            <a:ext cx="1639094" cy="338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S 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*</a:t>
            </a:r>
            <a:r>
              <a:rPr lang="en-US" sz="1800" baseline="-25000" dirty="0">
                <a:solidFill>
                  <a:schemeClr val="tx1"/>
                </a:solidFill>
                <a:sym typeface="Symbol" charset="2"/>
              </a:rPr>
              <a:t>rm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sym typeface="Symbol" charset="2"/>
              </a:rPr>
              <a:t>00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S</a:t>
            </a:r>
            <a:r>
              <a:rPr lang="en-US" sz="1800" dirty="0">
                <a:solidFill>
                  <a:srgbClr val="C00000"/>
                </a:solidFill>
                <a:sym typeface="Symbol" charset="2"/>
              </a:rPr>
              <a:t>11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706A6-2B95-C44A-92F3-02C05C151056}"/>
              </a:ext>
            </a:extLst>
          </p:cNvPr>
          <p:cNvSpPr txBox="1"/>
          <p:nvPr/>
        </p:nvSpPr>
        <p:spPr>
          <a:xfrm>
            <a:off x="6873636" y="1173942"/>
            <a:ext cx="7920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+mn-lt"/>
                <a:sym typeface="Symbol" charset="2"/>
              </a:rPr>
              <a:t> = 00</a:t>
            </a:r>
          </a:p>
          <a:p>
            <a:r>
              <a:rPr lang="en-US" sz="1600" dirty="0">
                <a:latin typeface="+mn-lt"/>
                <a:sym typeface="Symbol" charset="2"/>
              </a:rPr>
              <a:t>w = 01</a:t>
            </a:r>
          </a:p>
          <a:p>
            <a:r>
              <a:rPr lang="en-US" sz="1600" dirty="0">
                <a:solidFill>
                  <a:srgbClr val="C00000"/>
                </a:solidFill>
                <a:latin typeface="+mn-lt"/>
                <a:sym typeface="Symbol" charset="2"/>
              </a:rPr>
              <a:t> = 11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544B8-E87B-4746-8146-306242D50E18}"/>
              </a:ext>
            </a:extLst>
          </p:cNvPr>
          <p:cNvSpPr/>
          <p:nvPr/>
        </p:nvSpPr>
        <p:spPr>
          <a:xfrm>
            <a:off x="6876256" y="701845"/>
            <a:ext cx="2016224" cy="338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sym typeface="Symbol" charset="2"/>
              </a:rPr>
              <a:t>00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S</a:t>
            </a:r>
            <a:r>
              <a:rPr lang="en-US" sz="1800" dirty="0">
                <a:solidFill>
                  <a:srgbClr val="C00000"/>
                </a:solidFill>
                <a:sym typeface="Symbol" charset="2"/>
              </a:rPr>
              <a:t>11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</a:t>
            </a:r>
            <a:r>
              <a:rPr lang="en-US" sz="1800" baseline="-25000" dirty="0">
                <a:solidFill>
                  <a:schemeClr val="tx1"/>
                </a:solidFill>
                <a:sym typeface="Symbol" charset="2"/>
              </a:rPr>
              <a:t>rm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sym typeface="Symbol" charset="2"/>
              </a:rPr>
              <a:t>00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01</a:t>
            </a:r>
            <a:r>
              <a:rPr lang="en-US" sz="1800" dirty="0">
                <a:solidFill>
                  <a:srgbClr val="C00000"/>
                </a:solidFill>
                <a:sym typeface="Symbol" charset="2"/>
              </a:rPr>
              <a:t>11</a:t>
            </a:r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B0C79F-9CA3-D443-B79D-73E519E80A9C}"/>
              </a:ext>
            </a:extLst>
          </p:cNvPr>
          <p:cNvCxnSpPr>
            <a:cxnSpLocks/>
          </p:cNvCxnSpPr>
          <p:nvPr/>
        </p:nvCxnSpPr>
        <p:spPr>
          <a:xfrm flipV="1">
            <a:off x="6300192" y="1040280"/>
            <a:ext cx="573444" cy="811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39A2F9-CC09-084B-B325-B38D4B4B7D3D}"/>
              </a:ext>
            </a:extLst>
          </p:cNvPr>
          <p:cNvCxnSpPr>
            <a:cxnSpLocks/>
          </p:cNvCxnSpPr>
          <p:nvPr/>
        </p:nvCxnSpPr>
        <p:spPr>
          <a:xfrm flipV="1">
            <a:off x="7567567" y="1040280"/>
            <a:ext cx="532825" cy="3170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89BBF2-C3B1-7F40-85DA-E705869275B9}"/>
              </a:ext>
            </a:extLst>
          </p:cNvPr>
          <p:cNvCxnSpPr>
            <a:cxnSpLocks/>
          </p:cNvCxnSpPr>
          <p:nvPr/>
        </p:nvCxnSpPr>
        <p:spPr>
          <a:xfrm flipV="1">
            <a:off x="7583847" y="1046240"/>
            <a:ext cx="804393" cy="536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E6FACE-4ECA-2F48-957E-5FC6A7EFFEB6}"/>
              </a:ext>
            </a:extLst>
          </p:cNvPr>
          <p:cNvCxnSpPr>
            <a:cxnSpLocks/>
          </p:cNvCxnSpPr>
          <p:nvPr/>
        </p:nvCxnSpPr>
        <p:spPr>
          <a:xfrm flipV="1">
            <a:off x="7578146" y="1046240"/>
            <a:ext cx="1098310" cy="792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BF559A-FEE1-154D-8EA1-270682AFC49A}"/>
              </a:ext>
            </a:extLst>
          </p:cNvPr>
          <p:cNvSpPr txBox="1"/>
          <p:nvPr/>
        </p:nvSpPr>
        <p:spPr>
          <a:xfrm>
            <a:off x="4425364" y="4078553"/>
            <a:ext cx="86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+mn-lt"/>
                <a:sym typeface="Symbol" charset="2"/>
              </a:rPr>
              <a:t> = 0</a:t>
            </a:r>
          </a:p>
          <a:p>
            <a:r>
              <a:rPr lang="en-US" sz="1600" dirty="0">
                <a:latin typeface="+mn-lt"/>
                <a:sym typeface="Symbol" charset="2"/>
              </a:rPr>
              <a:t>w = 0S1</a:t>
            </a:r>
          </a:p>
          <a:p>
            <a:r>
              <a:rPr lang="en-US" sz="1600" dirty="0">
                <a:solidFill>
                  <a:srgbClr val="C00000"/>
                </a:solidFill>
                <a:latin typeface="+mn-lt"/>
                <a:sym typeface="Symbol" charset="2"/>
              </a:rPr>
              <a:t> = 1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D43C43-F8F3-164F-B7EA-64BB6B9A3DF0}"/>
              </a:ext>
            </a:extLst>
          </p:cNvPr>
          <p:cNvSpPr/>
          <p:nvPr/>
        </p:nvSpPr>
        <p:spPr>
          <a:xfrm>
            <a:off x="4427984" y="3606456"/>
            <a:ext cx="1636492" cy="338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sym typeface="Symbol" charset="2"/>
              </a:rPr>
              <a:t>0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S</a:t>
            </a:r>
            <a:r>
              <a:rPr lang="en-US" sz="1800" dirty="0">
                <a:solidFill>
                  <a:srgbClr val="C00000"/>
                </a:solidFill>
                <a:sym typeface="Symbol" charset="2"/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</a:t>
            </a:r>
            <a:r>
              <a:rPr lang="en-US" sz="1800" baseline="-25000" dirty="0">
                <a:solidFill>
                  <a:schemeClr val="tx1"/>
                </a:solidFill>
                <a:sym typeface="Symbol" charset="2"/>
              </a:rPr>
              <a:t>rm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sym typeface="Symbol" charset="2"/>
              </a:rPr>
              <a:t>0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0S1</a:t>
            </a:r>
            <a:r>
              <a:rPr lang="en-US" sz="1800" dirty="0">
                <a:solidFill>
                  <a:srgbClr val="C00000"/>
                </a:solidFill>
                <a:sym typeface="Symbol" charset="2"/>
              </a:rPr>
              <a:t>1</a:t>
            </a:r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2943AE-C5E6-F547-950B-AF49E722A004}"/>
              </a:ext>
            </a:extLst>
          </p:cNvPr>
          <p:cNvCxnSpPr>
            <a:cxnSpLocks/>
          </p:cNvCxnSpPr>
          <p:nvPr/>
        </p:nvCxnSpPr>
        <p:spPr>
          <a:xfrm flipV="1">
            <a:off x="5005845" y="3978006"/>
            <a:ext cx="419874" cy="3053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9C84E3-95D9-FA48-86AC-BF93CACC3FB5}"/>
              </a:ext>
            </a:extLst>
          </p:cNvPr>
          <p:cNvCxnSpPr>
            <a:cxnSpLocks/>
          </p:cNvCxnSpPr>
          <p:nvPr/>
        </p:nvCxnSpPr>
        <p:spPr>
          <a:xfrm flipV="1">
            <a:off x="5220072" y="3944892"/>
            <a:ext cx="365187" cy="438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BB577D-C8B5-2C4F-8753-96370E544E6A}"/>
              </a:ext>
            </a:extLst>
          </p:cNvPr>
          <p:cNvCxnSpPr>
            <a:cxnSpLocks/>
          </p:cNvCxnSpPr>
          <p:nvPr/>
        </p:nvCxnSpPr>
        <p:spPr>
          <a:xfrm flipV="1">
            <a:off x="5129874" y="3978006"/>
            <a:ext cx="745307" cy="76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7A02CF4-8ED3-EC49-A025-DD5401FB6B17}"/>
              </a:ext>
            </a:extLst>
          </p:cNvPr>
          <p:cNvSpPr/>
          <p:nvPr/>
        </p:nvSpPr>
        <p:spPr>
          <a:xfrm>
            <a:off x="2982677" y="3944891"/>
            <a:ext cx="1152128" cy="864096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Grammar: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  <a:sym typeface="Symbol" charset="2"/>
              </a:rPr>
              <a:t>  0 S 1</a:t>
            </a:r>
          </a:p>
          <a:p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  <a:sym typeface="Symbol" charset="2"/>
              </a:rPr>
              <a:t>  0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706554-D5CC-BC4C-93E9-6E8DD0A337D3}"/>
              </a:ext>
            </a:extLst>
          </p:cNvPr>
          <p:cNvCxnSpPr>
            <a:cxnSpLocks/>
          </p:cNvCxnSpPr>
          <p:nvPr/>
        </p:nvCxnSpPr>
        <p:spPr>
          <a:xfrm flipV="1">
            <a:off x="3987484" y="3978006"/>
            <a:ext cx="419874" cy="405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A102C80-3BA7-DB41-A57F-3A6F1DD1C99C}"/>
              </a:ext>
            </a:extLst>
          </p:cNvPr>
          <p:cNvSpPr/>
          <p:nvPr/>
        </p:nvSpPr>
        <p:spPr>
          <a:xfrm>
            <a:off x="6802313" y="3606456"/>
            <a:ext cx="1636492" cy="338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sym typeface="Symbol" charset="2"/>
              </a:rPr>
              <a:t>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</a:t>
            </a:r>
            <a:r>
              <a:rPr lang="en-US" sz="1800" baseline="-25000" dirty="0">
                <a:solidFill>
                  <a:schemeClr val="tx1"/>
                </a:solidFill>
                <a:sym typeface="Symbol" charset="2"/>
              </a:rPr>
              <a:t>rm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 0S1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F814B9-6D5F-B54A-A1B4-1964B12874B1}"/>
              </a:ext>
            </a:extLst>
          </p:cNvPr>
          <p:cNvSpPr txBox="1"/>
          <p:nvPr/>
        </p:nvSpPr>
        <p:spPr>
          <a:xfrm>
            <a:off x="6772188" y="3983553"/>
            <a:ext cx="86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+mn-lt"/>
                <a:sym typeface="Symbol" charset="2"/>
              </a:rPr>
              <a:t> =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sym typeface="Symbol" charset="2"/>
              </a:rPr>
              <a:t>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+mn-lt"/>
              <a:sym typeface="Symbol" charset="2"/>
            </a:endParaRPr>
          </a:p>
          <a:p>
            <a:r>
              <a:rPr lang="en-US" sz="1600" dirty="0">
                <a:latin typeface="+mn-lt"/>
                <a:sym typeface="Symbol" charset="2"/>
              </a:rPr>
              <a:t>w = 0S1</a:t>
            </a:r>
          </a:p>
          <a:p>
            <a:r>
              <a:rPr lang="en-US" sz="1600" dirty="0">
                <a:solidFill>
                  <a:srgbClr val="C00000"/>
                </a:solidFill>
                <a:latin typeface="+mn-lt"/>
                <a:sym typeface="Symbol" charset="2"/>
              </a:rPr>
              <a:t> = 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sym typeface="Symbol" charset="2"/>
              </a:rPr>
              <a:t>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  <p:bldP spid="2" grpId="0" animBg="1"/>
      <p:bldP spid="3" grpId="0" animBg="1"/>
      <p:bldP spid="4" grpId="0"/>
      <p:bldP spid="8" grpId="0" animBg="1"/>
      <p:bldP spid="20" grpId="0"/>
      <p:bldP spid="21" grpId="0" animBg="1"/>
      <p:bldP spid="25" grpId="0" animBg="1"/>
      <p:bldP spid="34" grpId="0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700"/>
              <a:t>When to shift/reduce?</a:t>
            </a:r>
          </a:p>
          <a:p>
            <a:pPr lvl="1"/>
            <a:r>
              <a:rPr lang="en-US" sz="2400"/>
              <a:t>What are valid handles?</a:t>
            </a:r>
          </a:p>
          <a:p>
            <a:pPr lvl="1"/>
            <a:r>
              <a:rPr lang="en-US" sz="2400"/>
              <a:t>Ambiguity: Shift/reduce conflict</a:t>
            </a:r>
          </a:p>
          <a:p>
            <a:r>
              <a:rPr lang="en-US" sz="2700"/>
              <a:t>If reducing, using which production?</a:t>
            </a:r>
          </a:p>
          <a:p>
            <a:pPr lvl="1"/>
            <a:r>
              <a:rPr lang="en-US" sz="2400"/>
              <a:t>Ambiguity: Reduce/reduce conflict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646-B8B3-A44A-B4F9-65575053708B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488B-A8C4-6B45-83AD-687B0C1A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Table-based Shift Reduce Parsing</a:t>
            </a:r>
          </a:p>
        </p:txBody>
      </p:sp>
    </p:spTree>
    <p:extLst>
      <p:ext uri="{BB962C8B-B14F-4D97-AF65-F5344CB8AC3E}">
        <p14:creationId xmlns:p14="http://schemas.microsoft.com/office/powerpoint/2010/main" val="49784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 Parsing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Table-based parser</a:t>
            </a:r>
          </a:p>
          <a:p>
            <a:pPr lvl="1"/>
            <a:r>
              <a:rPr lang="en-US" dirty="0"/>
              <a:t>Creates rightmost derivation (in reverse)</a:t>
            </a:r>
          </a:p>
          <a:p>
            <a:pPr lvl="1"/>
            <a:r>
              <a:rPr lang="en-US" dirty="0"/>
              <a:t>Works with left- and right- recursive context-free grammars</a:t>
            </a:r>
          </a:p>
          <a:p>
            <a:r>
              <a:rPr lang="en-US" dirty="0"/>
              <a:t>Data structures:</a:t>
            </a:r>
          </a:p>
          <a:p>
            <a:pPr lvl="1"/>
            <a:r>
              <a:rPr lang="en-US" dirty="0"/>
              <a:t>Stack of states/symbols {s}</a:t>
            </a:r>
          </a:p>
          <a:p>
            <a:pPr lvl="1"/>
            <a:r>
              <a:rPr lang="en-US" dirty="0"/>
              <a:t>Action table: </a:t>
            </a:r>
            <a:r>
              <a:rPr lang="en-US" b="1" dirty="0"/>
              <a:t>action</a:t>
            </a:r>
            <a:r>
              <a:rPr lang="en-US" dirty="0"/>
              <a:t>[s, a]; a </a:t>
            </a:r>
            <a:r>
              <a:rPr lang="en-US" b="1" dirty="0">
                <a:sym typeface="Symbol" charset="2"/>
              </a:rPr>
              <a:t> T</a:t>
            </a:r>
            <a:endParaRPr lang="en-US" b="1" dirty="0"/>
          </a:p>
          <a:p>
            <a:pPr lvl="1"/>
            <a:r>
              <a:rPr lang="en-US" dirty="0" err="1"/>
              <a:t>Goto</a:t>
            </a:r>
            <a:r>
              <a:rPr lang="en-US" dirty="0"/>
              <a:t> table: </a:t>
            </a:r>
            <a:r>
              <a:rPr lang="en-US" b="1" dirty="0" err="1"/>
              <a:t>goto</a:t>
            </a:r>
            <a:r>
              <a:rPr lang="en-US" dirty="0"/>
              <a:t>[s, X]; X </a:t>
            </a:r>
            <a:r>
              <a:rPr lang="en-US" b="1" dirty="0">
                <a:sym typeface="Symbol" charset="2"/>
              </a:rPr>
              <a:t> 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588D-994E-314D-84C2-950C9FEC3820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Action/Goto Table</a:t>
            </a:r>
          </a:p>
        </p:txBody>
      </p:sp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BCD4-F639-6C44-9F40-3FFDE78D9D86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113667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56779758"/>
              </p:ext>
            </p:extLst>
          </p:nvPr>
        </p:nvGraphicFramePr>
        <p:xfrm>
          <a:off x="2654668" y="1138518"/>
          <a:ext cx="5423296" cy="3869540"/>
        </p:xfrm>
        <a:graphic>
          <a:graphicData uri="http://schemas.openxmlformats.org/drawingml/2006/table">
            <a:tbl>
              <a:tblPr/>
              <a:tblGrid>
                <a:gridCol w="677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4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69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Acc!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3773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39802"/>
              </p:ext>
            </p:extLst>
          </p:nvPr>
        </p:nvGraphicFramePr>
        <p:xfrm>
          <a:off x="755576" y="1138518"/>
          <a:ext cx="1428750" cy="14859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T*F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(T)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26AFB4EB-D8C7-164B-BC1F-FA197D7860A1}"/>
              </a:ext>
            </a:extLst>
          </p:cNvPr>
          <p:cNvSpPr/>
          <p:nvPr/>
        </p:nvSpPr>
        <p:spPr>
          <a:xfrm>
            <a:off x="3923928" y="423358"/>
            <a:ext cx="792088" cy="347572"/>
          </a:xfrm>
          <a:prstGeom prst="wedgeRectCallout">
            <a:avLst>
              <a:gd name="adj1" fmla="val -28419"/>
              <a:gd name="adj2" fmla="val 135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Action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73FE4FB4-6309-1C4C-BB31-A3FE5806DFC2}"/>
              </a:ext>
            </a:extLst>
          </p:cNvPr>
          <p:cNvSpPr/>
          <p:nvPr/>
        </p:nvSpPr>
        <p:spPr>
          <a:xfrm>
            <a:off x="7236296" y="411510"/>
            <a:ext cx="648072" cy="347572"/>
          </a:xfrm>
          <a:prstGeom prst="wedgeRectCallout">
            <a:avLst>
              <a:gd name="adj1" fmla="val -28419"/>
              <a:gd name="adj2" fmla="val 135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Goto</a:t>
            </a:r>
            <a:endParaRPr lang="en-US" sz="1800" dirty="0"/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A8A68CC-33BF-AD4B-8431-85EB5BB6E168}"/>
              </a:ext>
            </a:extLst>
          </p:cNvPr>
          <p:cNvSpPr/>
          <p:nvPr/>
        </p:nvSpPr>
        <p:spPr>
          <a:xfrm>
            <a:off x="5004048" y="438607"/>
            <a:ext cx="1716782" cy="293377"/>
          </a:xfrm>
          <a:prstGeom prst="wedgeRectCallout">
            <a:avLst>
              <a:gd name="adj1" fmla="val -79380"/>
              <a:gd name="adj2" fmla="val 336865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S5: shift to state 5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35C07368-DC6E-8B46-A552-0A627BD8D769}"/>
              </a:ext>
            </a:extLst>
          </p:cNvPr>
          <p:cNvSpPr/>
          <p:nvPr/>
        </p:nvSpPr>
        <p:spPr>
          <a:xfrm>
            <a:off x="204547" y="2926599"/>
            <a:ext cx="2076822" cy="293377"/>
          </a:xfrm>
          <a:prstGeom prst="wedgeRectCallout">
            <a:avLst>
              <a:gd name="adj1" fmla="val 63931"/>
              <a:gd name="adj2" fmla="val -297151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R1: reduce using rule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8069</TotalTime>
  <Words>2873</Words>
  <Application>Microsoft Macintosh PowerPoint</Application>
  <PresentationFormat>On-screen Show (16:9)</PresentationFormat>
  <Paragraphs>662</Paragraphs>
  <Slides>32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Helvetica</vt:lpstr>
      <vt:lpstr>Symbol</vt:lpstr>
      <vt:lpstr>Times</vt:lpstr>
      <vt:lpstr>Times New Roman</vt:lpstr>
      <vt:lpstr>1_Office Theme</vt:lpstr>
      <vt:lpstr>LR Parsing</vt:lpstr>
      <vt:lpstr>Top-Down vs. Bottom Up</vt:lpstr>
      <vt:lpstr>Rightmost derivation for id + id * id</vt:lpstr>
      <vt:lpstr>LR parsing overview</vt:lpstr>
      <vt:lpstr>Actions in Shift-Reduce Parsing</vt:lpstr>
      <vt:lpstr>Questions</vt:lpstr>
      <vt:lpstr>Table-based Shift Reduce Parsing</vt:lpstr>
      <vt:lpstr>LR Parsing</vt:lpstr>
      <vt:lpstr>Action/Goto Table</vt:lpstr>
      <vt:lpstr>Trace “(id)*id”</vt:lpstr>
      <vt:lpstr>Trace “(id)*id”</vt:lpstr>
      <vt:lpstr>Tracing LR: action[s, a]</vt:lpstr>
      <vt:lpstr>Algorithm to build the Action/Goto table</vt:lpstr>
      <vt:lpstr>Configuration set</vt:lpstr>
      <vt:lpstr>Closure</vt:lpstr>
      <vt:lpstr>Starting Configuration</vt:lpstr>
      <vt:lpstr>Example: I = closure(S’   T)</vt:lpstr>
      <vt:lpstr>Example: I = closure(S’   T)</vt:lpstr>
      <vt:lpstr>Successor(I, X)</vt:lpstr>
      <vt:lpstr>Successor Example</vt:lpstr>
      <vt:lpstr>Sets-of-Items Construction</vt:lpstr>
      <vt:lpstr>PowerPoint Presentation</vt:lpstr>
      <vt:lpstr>PowerPoint Presentation</vt:lpstr>
      <vt:lpstr>LR(0) Construction</vt:lpstr>
      <vt:lpstr>LR(0) Construction (cont’d)</vt:lpstr>
      <vt:lpstr>Set-of-items with Epsilon rules</vt:lpstr>
      <vt:lpstr>Set-of-items with Epsilon rules</vt:lpstr>
      <vt:lpstr>LR(0) conflicts:</vt:lpstr>
      <vt:lpstr>Viable Prefixes</vt:lpstr>
      <vt:lpstr>LR(0) Grammars</vt:lpstr>
      <vt:lpstr>LR(0) Grammars</vt:lpstr>
      <vt:lpstr>Parsing - Roadmap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951</cp:revision>
  <cp:lastPrinted>2010-10-22T08:35:59Z</cp:lastPrinted>
  <dcterms:created xsi:type="dcterms:W3CDTF">2011-10-22T06:03:11Z</dcterms:created>
  <dcterms:modified xsi:type="dcterms:W3CDTF">2020-10-12T23:08:38Z</dcterms:modified>
</cp:coreProperties>
</file>