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437" r:id="rId2"/>
    <p:sldId id="314" r:id="rId3"/>
    <p:sldId id="460" r:id="rId4"/>
    <p:sldId id="461" r:id="rId5"/>
    <p:sldId id="431" r:id="rId6"/>
    <p:sldId id="432" r:id="rId7"/>
    <p:sldId id="430" r:id="rId8"/>
    <p:sldId id="433" r:id="rId9"/>
    <p:sldId id="434" r:id="rId10"/>
    <p:sldId id="315" r:id="rId11"/>
    <p:sldId id="424" r:id="rId12"/>
    <p:sldId id="428" r:id="rId13"/>
    <p:sldId id="42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62" r:id="rId31"/>
    <p:sldId id="454" r:id="rId32"/>
    <p:sldId id="316" r:id="rId33"/>
    <p:sldId id="317" r:id="rId34"/>
    <p:sldId id="318" r:id="rId35"/>
    <p:sldId id="463" r:id="rId36"/>
    <p:sldId id="419" r:id="rId37"/>
    <p:sldId id="457" r:id="rId38"/>
    <p:sldId id="458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0941"/>
  </p:normalViewPr>
  <p:slideViewPr>
    <p:cSldViewPr>
      <p:cViewPr varScale="1">
        <p:scale>
          <a:sx n="216" d="100"/>
          <a:sy n="216" d="100"/>
        </p:scale>
        <p:origin x="13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10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32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33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34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36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37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38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5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6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9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75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1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2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868144" y="339502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LR3: SLR(1)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84570"/>
              </p:ext>
            </p:extLst>
          </p:nvPr>
        </p:nvGraphicFramePr>
        <p:xfrm>
          <a:off x="5400675" y="1073528"/>
          <a:ext cx="3429000" cy="154305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1485900" y="1085850"/>
            <a:ext cx="1885950" cy="2286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0: S’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sz="1800" b="1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C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486150" y="2743200"/>
            <a:ext cx="16573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C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3377803" y="2228851"/>
            <a:ext cx="937022" cy="50839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600450" y="2057400"/>
            <a:ext cx="395486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ym typeface="Symbol" charset="2"/>
              </a:rPr>
              <a:t>id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314950" y="274320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Follow(F) = ?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515100" y="2743200"/>
            <a:ext cx="1200150" cy="4000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{ *, ), $ }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314950" y="314325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Follow(C) = ?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6515100" y="3143250"/>
            <a:ext cx="1200150" cy="4000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{ ( }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1714500" y="3886200"/>
            <a:ext cx="41148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429250" y="388620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Reduce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 sz="180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4114800" y="422910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action[1,(] =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429250" y="422910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Reduce C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 sz="180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943350" y="457200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action[1,++] =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429250" y="4572000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Shift</a:t>
            </a:r>
            <a:r>
              <a:rPr lang="en-US" sz="1800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371600" y="114300"/>
            <a:ext cx="1633781" cy="230832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0: S’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sz="1800" b="1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C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200400" y="628650"/>
            <a:ext cx="1550424" cy="103412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C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3005381" y="344472"/>
            <a:ext cx="970231" cy="2841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598492" y="285750"/>
            <a:ext cx="3642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72150" y="800100"/>
            <a:ext cx="1633781" cy="230832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2: 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sz="1800" b="1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C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</p:cNvCxnSpPr>
          <p:nvPr/>
        </p:nvCxnSpPr>
        <p:spPr bwMode="auto">
          <a:xfrm>
            <a:off x="3005381" y="197882"/>
            <a:ext cx="2793801" cy="6022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29150" y="17145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886200" y="1714500"/>
            <a:ext cx="1420517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3: 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3005381" y="1626632"/>
            <a:ext cx="880819" cy="27253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371850" y="1714500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314451" y="2686051"/>
            <a:ext cx="1893339" cy="7017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5: S’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  </a:t>
            </a: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>
            <a:off x="2188491" y="2422624"/>
            <a:ext cx="72630" cy="26342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188491" y="2400300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772150" y="171450"/>
            <a:ext cx="1553630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6: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id ++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  <a:endCxn id="29" idx="1"/>
          </p:cNvCxnSpPr>
          <p:nvPr/>
        </p:nvCxnSpPr>
        <p:spPr bwMode="auto">
          <a:xfrm flipV="1">
            <a:off x="4750824" y="356116"/>
            <a:ext cx="1021326" cy="78959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92774" y="642169"/>
            <a:ext cx="4443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++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657600" y="2171700"/>
            <a:ext cx="1798826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4: 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3005381" y="2046694"/>
            <a:ext cx="652219" cy="30967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086100" y="2114550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C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flipH="1">
            <a:off x="4750824" y="1142999"/>
            <a:ext cx="1021328" cy="40005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200650" y="971550"/>
            <a:ext cx="3642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7405931" y="1371600"/>
            <a:ext cx="309319" cy="848252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 dirty="0"/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7543800" y="1828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5772151" y="3371851"/>
            <a:ext cx="1724255" cy="7017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7: 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</a:t>
            </a: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>
            <a:off x="6589041" y="3108424"/>
            <a:ext cx="45238" cy="26342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6515100" y="3028950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flipH="1">
            <a:off x="5306717" y="1371600"/>
            <a:ext cx="465433" cy="52756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314950" y="1543050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429250" y="280035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657600" y="2688560"/>
            <a:ext cx="1617238" cy="236372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11: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 * F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C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460935" y="4423456"/>
            <a:ext cx="1458989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8: 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flipH="1">
            <a:off x="6190430" y="4073582"/>
            <a:ext cx="31532" cy="34987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223036" y="4063853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434342" y="3648457"/>
            <a:ext cx="1769972" cy="1255728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9: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 </a:t>
            </a: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>
            <a:off x="2261121" y="3387782"/>
            <a:ext cx="58207" cy="26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2057400" y="3314700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319329" y="3722717"/>
            <a:ext cx="3452823" cy="1181468"/>
          </a:xfrm>
          <a:prstGeom prst="curvedConnector4">
            <a:avLst>
              <a:gd name="adj1" fmla="val 10702"/>
              <a:gd name="adj2" fmla="val 119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429250" y="3600450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flipH="1">
            <a:off x="5456426" y="1954262"/>
            <a:ext cx="315724" cy="402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358742" y="1929884"/>
            <a:ext cx="338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C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 flipH="1">
            <a:off x="5274838" y="2356366"/>
            <a:ext cx="181588" cy="1514056"/>
          </a:xfrm>
          <a:prstGeom prst="curvedConnector3">
            <a:avLst>
              <a:gd name="adj1" fmla="val -1258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5900" y="400050"/>
            <a:ext cx="1617238" cy="236372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11: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 * F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C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51" y="400051"/>
            <a:ext cx="1790747" cy="7017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12: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* F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00751" y="1257300"/>
            <a:ext cx="1790747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13: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85900" y="3028950"/>
            <a:ext cx="1769972" cy="125572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9: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   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714750" y="2971801"/>
            <a:ext cx="1576072" cy="6463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10: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++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714750" y="3829050"/>
            <a:ext cx="300082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2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000750" y="2971800"/>
            <a:ext cx="1668918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14: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</a:rPr>
              <a:t>T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266069" y="3151144"/>
            <a:ext cx="3642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3255872" y="3294967"/>
            <a:ext cx="458878" cy="361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429250" y="3543300"/>
            <a:ext cx="44435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++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000750" y="3771900"/>
            <a:ext cx="300082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6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290822" y="3294967"/>
            <a:ext cx="709928" cy="661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3255872" y="2971800"/>
            <a:ext cx="3579337" cy="685014"/>
          </a:xfrm>
          <a:prstGeom prst="curvedConnector4">
            <a:avLst>
              <a:gd name="adj1" fmla="val 1632"/>
              <a:gd name="adj2" fmla="val 1333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908463" y="2418184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257550" y="38862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3255872" y="3656814"/>
            <a:ext cx="458878" cy="356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3103138" y="750917"/>
            <a:ext cx="611613" cy="830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2526922" y="945747"/>
            <a:ext cx="1927168" cy="2239239"/>
          </a:xfrm>
          <a:prstGeom prst="curvedConnector3">
            <a:avLst>
              <a:gd name="adj1" fmla="val 897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3200400" y="857250"/>
            <a:ext cx="3257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514850" y="1143000"/>
            <a:ext cx="3000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505498" y="750917"/>
            <a:ext cx="1390627" cy="506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5943600" y="62865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14750" y="1257300"/>
            <a:ext cx="300082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3103138" y="1441966"/>
            <a:ext cx="611612" cy="139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714750" y="1714500"/>
            <a:ext cx="300082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2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314700" y="1200150"/>
            <a:ext cx="3642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3103138" y="1581912"/>
            <a:ext cx="611612" cy="317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3257550" y="165735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429000" y="2228850"/>
            <a:ext cx="300082" cy="36933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3</a:t>
            </a:r>
            <a:endParaRPr lang="en-US" sz="1800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3103138" y="1581912"/>
            <a:ext cx="325862" cy="83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3086100" y="2057400"/>
            <a:ext cx="2857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sz="1800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0870"/>
              </p:ext>
            </p:extLst>
          </p:nvPr>
        </p:nvGraphicFramePr>
        <p:xfrm>
          <a:off x="611560" y="1131590"/>
          <a:ext cx="1428750" cy="23774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66955"/>
              </p:ext>
            </p:extLst>
          </p:nvPr>
        </p:nvGraphicFramePr>
        <p:xfrm>
          <a:off x="3347864" y="123905"/>
          <a:ext cx="3888435" cy="4917202"/>
        </p:xfrm>
        <a:graphic>
          <a:graphicData uri="http://schemas.openxmlformats.org/drawingml/2006/table">
            <a:tbl>
              <a:tblPr/>
              <a:tblGrid>
                <a:gridCol w="3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4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1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1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Assume:</a:t>
            </a:r>
          </a:p>
          <a:p>
            <a:pPr lvl="1"/>
            <a:r>
              <a:rPr lang="en-CA" dirty="0"/>
              <a:t>Stack contains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and next input is </a:t>
            </a:r>
            <a:r>
              <a:rPr lang="en-CA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CA" dirty="0"/>
              <a:t>DFA on input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terminates in state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r>
              <a:rPr lang="en-CA" dirty="0"/>
              <a:t>Reduce by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>
                <a:sym typeface="Symbol" charset="2"/>
              </a:rPr>
              <a:t>if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s contains item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</a:t>
            </a:r>
            <a:r>
              <a:rPr lang="en-US" dirty="0">
                <a:solidFill>
                  <a:schemeClr val="accent2"/>
                </a:solidFill>
                <a:ea typeface="Cambria Math"/>
                <a:sym typeface="Symbol" charset="2"/>
              </a:rPr>
              <a:t>Follow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(X)</a:t>
            </a:r>
            <a:endParaRPr lang="en-CA" dirty="0"/>
          </a:p>
          <a:p>
            <a:r>
              <a:rPr lang="en-CA" dirty="0"/>
              <a:t>Shift if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contains item 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t</a:t>
            </a:r>
            <a:r>
              <a:rPr lang="el-GR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  <a:p>
            <a:pPr lvl="1"/>
            <a:r>
              <a:rPr lang="en-CA" dirty="0">
                <a:latin typeface="Candara" panose="020E0502030303020204" pitchFamily="34" charset="0"/>
                <a:ea typeface="Cambria Math"/>
                <a:sym typeface="Symbol" charset="2"/>
              </a:rPr>
              <a:t>If</a:t>
            </a:r>
            <a:r>
              <a:rPr lang="en-CA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Y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is in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then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cannot be in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Follow(Y) </a:t>
            </a:r>
            <a:r>
              <a:rPr lang="en-US" dirty="0">
                <a:sym typeface="Symbol" charset="2"/>
              </a:rPr>
              <a:t>for any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Y 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92080" y="2787774"/>
            <a:ext cx="2880320" cy="553998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+mn-lt"/>
              </a:rPr>
              <a:t>If there are still conflicts under</a:t>
            </a:r>
          </a:p>
          <a:p>
            <a:r>
              <a:rPr lang="en-CA" sz="1500" dirty="0">
                <a:solidFill>
                  <a:srgbClr val="FF0000"/>
                </a:solidFill>
                <a:latin typeface="+mn-lt"/>
                <a:sym typeface="Symbol" charset="2"/>
              </a:rPr>
              <a:t>these rules, grammar is not SLR(1)</a:t>
            </a:r>
            <a:endParaRPr lang="en-US" sz="1500" dirty="0">
              <a:solidFill>
                <a:srgbClr val="FF0000"/>
              </a:solidFill>
              <a:latin typeface="+mn-lt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73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7819" y="1077055"/>
            <a:ext cx="1038682" cy="166199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  <a:br>
              <a:rPr lang="en-US" sz="1500" dirty="0">
                <a:sym typeface="Symbol" charset="2"/>
              </a:rPr>
            </a:b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50" y="2765561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2039890" y="2422880"/>
            <a:ext cx="28356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268438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39890" y="1985523"/>
            <a:ext cx="915086" cy="780038"/>
            <a:chOff x="1029419" y="3367443"/>
            <a:chExt cx="1220114" cy="1040051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29419" y="3587828"/>
              <a:ext cx="1220114" cy="819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755245" y="3367443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70669" y="241134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8" y="2704587"/>
            <a:ext cx="115288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16330" y="2981585"/>
            <a:ext cx="489158" cy="661138"/>
            <a:chOff x="556254" y="3141800"/>
            <a:chExt cx="842123" cy="1445427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56254" y="3242734"/>
              <a:ext cx="842123" cy="1344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8" y="3622689"/>
            <a:ext cx="115288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681928" y="3350918"/>
            <a:ext cx="8350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3105488" y="3027754"/>
            <a:ext cx="8350" cy="1195101"/>
          </a:xfrm>
          <a:prstGeom prst="curvedConnector3">
            <a:avLst>
              <a:gd name="adj1" fmla="val 28377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572000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266718" y="3782965"/>
            <a:ext cx="852868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692337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>
            <a:off x="5796987" y="1569500"/>
            <a:ext cx="447052" cy="30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856996" y="127106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cxnSpLocks/>
            <a:stCxn id="40" idx="1"/>
            <a:endCxn id="11" idx="0"/>
          </p:cNvCxnSpPr>
          <p:nvPr/>
        </p:nvCxnSpPr>
        <p:spPr bwMode="auto">
          <a:xfrm rot="10800000" flipV="1">
            <a:off x="3586041" y="1569499"/>
            <a:ext cx="1058067" cy="4081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cxnSpLocks/>
            <a:stCxn id="11" idx="3"/>
            <a:endCxn id="40" idx="1"/>
          </p:cNvCxnSpPr>
          <p:nvPr/>
        </p:nvCxnSpPr>
        <p:spPr bwMode="auto">
          <a:xfrm flipV="1">
            <a:off x="4220259" y="1569500"/>
            <a:ext cx="423848" cy="731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203420" y="193151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58368" y="1569500"/>
            <a:ext cx="385739" cy="1458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67131" y="26044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1569500"/>
            <a:ext cx="683324" cy="1822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98929" y="229780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427424" y="196779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cxnSpLocks/>
            <a:stCxn id="56" idx="1"/>
            <a:endCxn id="11" idx="3"/>
          </p:cNvCxnSpPr>
          <p:nvPr/>
        </p:nvCxnSpPr>
        <p:spPr bwMode="auto">
          <a:xfrm flipH="1" flipV="1">
            <a:off x="4220259" y="2300851"/>
            <a:ext cx="2260052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829852" y="287024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58368" y="3027753"/>
            <a:ext cx="2221943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071507" y="290275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72001" y="451596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49055" y="4345238"/>
            <a:ext cx="604227" cy="170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863" y="356846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90102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422886" y="1886022"/>
            <a:ext cx="250868" cy="5016861"/>
          </a:xfrm>
          <a:prstGeom prst="curvedConnector3">
            <a:avLst>
              <a:gd name="adj1" fmla="val -2134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096514" y="2862782"/>
            <a:ext cx="553999" cy="3366473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2964502" y="1981077"/>
            <a:ext cx="1268438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CA" sz="1800" dirty="0">
              <a:solidFill>
                <a:schemeClr val="accent2"/>
              </a:solidFill>
            </a:endParaRPr>
          </a:p>
          <a:p>
            <a:r>
              <a:rPr lang="en-CA" sz="1800" dirty="0">
                <a:solidFill>
                  <a:schemeClr val="accent2"/>
                </a:solidFill>
              </a:rPr>
              <a:t>	 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109633" y="2704367"/>
            <a:ext cx="1152880" cy="65439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04202" y="1025902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04203" y="1407445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77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100" dirty="0"/>
              <a:t>Let </a:t>
            </a:r>
            <a:r>
              <a:rPr lang="en-CA" sz="2100" dirty="0">
                <a:solidFill>
                  <a:schemeClr val="accent2"/>
                </a:solidFill>
              </a:rPr>
              <a:t>M</a:t>
            </a:r>
            <a:r>
              <a:rPr lang="en-CA" sz="2100" dirty="0"/>
              <a:t> be </a:t>
            </a:r>
            <a:r>
              <a:rPr lang="en-CA" sz="2100" dirty="0">
                <a:solidFill>
                  <a:schemeClr val="accent2"/>
                </a:solidFill>
              </a:rPr>
              <a:t>the finite-state automaton</a:t>
            </a:r>
            <a:r>
              <a:rPr lang="en-CA" sz="2100" dirty="0"/>
              <a:t> for viable prefixes of </a:t>
            </a:r>
            <a:r>
              <a:rPr lang="en-CA" sz="2100" dirty="0">
                <a:solidFill>
                  <a:schemeClr val="accent2"/>
                </a:solidFill>
              </a:rPr>
              <a:t>G</a:t>
            </a:r>
          </a:p>
          <a:p>
            <a:r>
              <a:rPr lang="en-CA" sz="2100" dirty="0"/>
              <a:t>Let </a:t>
            </a:r>
            <a:r>
              <a:rPr lang="en-CA" sz="2100" dirty="0">
                <a:solidFill>
                  <a:schemeClr val="accent2"/>
                </a:solidFill>
              </a:rPr>
              <a:t>|x</a:t>
            </a:r>
            <a:r>
              <a:rPr lang="en-CA" sz="2100" baseline="-25000" dirty="0">
                <a:solidFill>
                  <a:schemeClr val="accent2"/>
                </a:solidFill>
              </a:rPr>
              <a:t>1</a:t>
            </a:r>
            <a:r>
              <a:rPr lang="en-CA" sz="2100" dirty="0">
                <a:solidFill>
                  <a:schemeClr val="accent2"/>
                </a:solidFill>
              </a:rPr>
              <a:t>…</a:t>
            </a:r>
            <a:r>
              <a:rPr lang="en-CA" sz="2100" dirty="0" err="1">
                <a:solidFill>
                  <a:schemeClr val="accent2"/>
                </a:solidFill>
              </a:rPr>
              <a:t>x</a:t>
            </a:r>
            <a:r>
              <a:rPr lang="en-CA" sz="2100" baseline="-25000" dirty="0" err="1">
                <a:solidFill>
                  <a:schemeClr val="accent2"/>
                </a:solidFill>
              </a:rPr>
              <a:t>n</a:t>
            </a:r>
            <a:r>
              <a:rPr lang="en-CA" sz="2100" dirty="0">
                <a:solidFill>
                  <a:schemeClr val="accent2"/>
                </a:solidFill>
              </a:rPr>
              <a:t>$</a:t>
            </a:r>
            <a:r>
              <a:rPr lang="en-CA" sz="2100" dirty="0"/>
              <a:t> be initial configuration</a:t>
            </a:r>
          </a:p>
          <a:p>
            <a:r>
              <a:rPr lang="en-CA" sz="2100" dirty="0"/>
              <a:t>Repeat until configuration is </a:t>
            </a:r>
            <a:r>
              <a:rPr lang="en-CA" sz="2100" dirty="0">
                <a:solidFill>
                  <a:schemeClr val="accent2"/>
                </a:solidFill>
              </a:rPr>
              <a:t>S|$</a:t>
            </a:r>
          </a:p>
          <a:p>
            <a:pPr lvl="1"/>
            <a:r>
              <a:rPr lang="en-CA" sz="1800" dirty="0"/>
              <a:t>Let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|</a:t>
            </a:r>
            <a:r>
              <a:rPr lang="el-GR" sz="1800" dirty="0">
                <a:solidFill>
                  <a:schemeClr val="accent2"/>
                </a:solidFill>
                <a:ea typeface="Cambria Math"/>
                <a:sym typeface="Symbol" charset="2"/>
              </a:rPr>
              <a:t> ω</a:t>
            </a:r>
            <a:r>
              <a:rPr lang="en-CA" sz="1800" dirty="0">
                <a:solidFill>
                  <a:schemeClr val="accent2"/>
                </a:solidFill>
                <a:ea typeface="Cambria Math"/>
                <a:sym typeface="Symbol" charset="2"/>
              </a:rPr>
              <a:t> </a:t>
            </a:r>
            <a:r>
              <a:rPr lang="en-CA" sz="1800" dirty="0">
                <a:ea typeface="Cambria Math"/>
                <a:sym typeface="Symbol" charset="2"/>
              </a:rPr>
              <a:t>be current configuration</a:t>
            </a:r>
          </a:p>
          <a:p>
            <a:pPr lvl="1"/>
            <a:r>
              <a:rPr lang="en-CA" sz="1800" dirty="0">
                <a:ea typeface="Cambria Math"/>
                <a:sym typeface="Symbol" charset="2"/>
              </a:rPr>
              <a:t>Run</a:t>
            </a:r>
            <a:r>
              <a:rPr lang="en-CA" sz="1800" dirty="0">
                <a:solidFill>
                  <a:schemeClr val="accent2"/>
                </a:solidFill>
                <a:ea typeface="Cambria Math"/>
                <a:sym typeface="Symbol" charset="2"/>
              </a:rPr>
              <a:t> M </a:t>
            </a:r>
            <a:r>
              <a:rPr lang="en-CA" sz="1800" dirty="0">
                <a:ea typeface="Cambria Math"/>
                <a:sym typeface="Symbol" charset="2"/>
              </a:rPr>
              <a:t>on current stack</a:t>
            </a:r>
            <a:r>
              <a:rPr lang="en-CA" sz="1800" dirty="0">
                <a:solidFill>
                  <a:schemeClr val="accent2"/>
                </a:solidFill>
                <a:ea typeface="Cambria Math"/>
                <a:sym typeface="Symbol" charset="2"/>
              </a:rPr>
              <a:t>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</a:t>
            </a:r>
          </a:p>
          <a:p>
            <a:pPr lvl="1"/>
            <a:r>
              <a:rPr lang="en-US" sz="1800" dirty="0">
                <a:sym typeface="Symbol" charset="2"/>
              </a:rPr>
              <a:t>If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M </a:t>
            </a:r>
            <a:r>
              <a:rPr lang="en-US" sz="1800" dirty="0">
                <a:sym typeface="Symbol" charset="2"/>
              </a:rPr>
              <a:t>rejects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US" sz="1800" dirty="0">
                <a:sym typeface="Symbol" charset="2"/>
              </a:rPr>
              <a:t>, report parsing error </a:t>
            </a:r>
          </a:p>
          <a:p>
            <a:pPr lvl="2"/>
            <a:r>
              <a:rPr lang="en-US" sz="1500" dirty="0">
                <a:sym typeface="Symbol" charset="2"/>
              </a:rPr>
              <a:t>Stack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500" dirty="0">
                <a:sym typeface="Symbol" charset="2"/>
              </a:rPr>
              <a:t> is not a viable prefix</a:t>
            </a:r>
            <a:endParaRPr lang="en-CA" sz="1500" dirty="0"/>
          </a:p>
          <a:p>
            <a:pPr lvl="1"/>
            <a:r>
              <a:rPr lang="en-CA" sz="1800" dirty="0"/>
              <a:t>If</a:t>
            </a:r>
            <a:r>
              <a:rPr lang="en-CA" sz="1800" dirty="0">
                <a:solidFill>
                  <a:schemeClr val="accent2"/>
                </a:solidFill>
              </a:rPr>
              <a:t> M </a:t>
            </a:r>
            <a:r>
              <a:rPr lang="en-CA" sz="1800" dirty="0"/>
              <a:t>accepts</a:t>
            </a:r>
            <a:r>
              <a:rPr lang="en-CA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1800" dirty="0">
                <a:sym typeface="Symbol" charset="2"/>
              </a:rPr>
              <a:t>with items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I, </a:t>
            </a:r>
            <a:r>
              <a:rPr lang="en-US" sz="1800" dirty="0">
                <a:sym typeface="Symbol" charset="2"/>
              </a:rPr>
              <a:t>let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1800" dirty="0">
                <a:sym typeface="Symbol" charset="2"/>
              </a:rPr>
              <a:t> be the next input </a:t>
            </a:r>
          </a:p>
          <a:p>
            <a:pPr lvl="2"/>
            <a:r>
              <a:rPr lang="en-US" sz="1500" dirty="0">
                <a:sym typeface="Symbol" charset="2"/>
              </a:rPr>
              <a:t>Shift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[</a:t>
            </a:r>
            <a:r>
              <a:rPr lang="en-CA" sz="1500" dirty="0">
                <a:solidFill>
                  <a:schemeClr val="accent2"/>
                </a:solidFill>
              </a:rPr>
              <a:t>X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  a </a:t>
            </a:r>
            <a:r>
              <a:rPr lang="el-GR" sz="1500" dirty="0">
                <a:solidFill>
                  <a:schemeClr val="accent2"/>
                </a:solidFill>
                <a:ea typeface="Cambria Math"/>
                <a:sym typeface="Symbol" charset="2"/>
              </a:rPr>
              <a:t>γ</a:t>
            </a:r>
            <a:r>
              <a:rPr lang="en-CA" sz="1500" dirty="0">
                <a:solidFill>
                  <a:schemeClr val="accent2"/>
                </a:solidFill>
                <a:ea typeface="Cambria Math"/>
                <a:sym typeface="Symbol" charset="2"/>
              </a:rPr>
              <a:t>]  ∈ I</a:t>
            </a:r>
          </a:p>
          <a:p>
            <a:pPr lvl="2"/>
            <a:r>
              <a:rPr lang="en-CA" sz="1500" dirty="0">
                <a:ea typeface="Cambria Math"/>
                <a:sym typeface="Symbol" charset="2"/>
              </a:rPr>
              <a:t>Reduce if</a:t>
            </a:r>
            <a:r>
              <a:rPr lang="en-CA" sz="1500" dirty="0">
                <a:solidFill>
                  <a:schemeClr val="accent2"/>
                </a:solidFill>
                <a:ea typeface="Cambria Math"/>
                <a:sym typeface="Symbol" charset="2"/>
              </a:rPr>
              <a:t> [X </a:t>
            </a:r>
            <a:r>
              <a:rPr lang="en-US" sz="15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 ] </a:t>
            </a:r>
            <a:r>
              <a:rPr lang="en-CA" sz="1500" dirty="0">
                <a:solidFill>
                  <a:schemeClr val="accent2"/>
                </a:solidFill>
                <a:ea typeface="Cambria Math"/>
                <a:sym typeface="Symbol" charset="2"/>
              </a:rPr>
              <a:t>∈ I </a:t>
            </a:r>
            <a:r>
              <a:rPr lang="en-CA" sz="1500" dirty="0">
                <a:ea typeface="Cambria Math"/>
                <a:sym typeface="Symbol" charset="2"/>
              </a:rPr>
              <a:t>and</a:t>
            </a:r>
            <a:r>
              <a:rPr lang="en-CA" sz="1500" dirty="0">
                <a:solidFill>
                  <a:schemeClr val="accent2"/>
                </a:solidFill>
                <a:ea typeface="Cambria Math"/>
                <a:sym typeface="Symbol" charset="2"/>
              </a:rPr>
              <a:t> a ∈ Follow(X)</a:t>
            </a:r>
          </a:p>
          <a:p>
            <a:pPr lvl="2"/>
            <a:r>
              <a:rPr lang="en-CA" sz="1500" dirty="0">
                <a:ea typeface="Cambria Math"/>
                <a:sym typeface="Symbol" charset="2"/>
              </a:rPr>
              <a:t>Report parsing error if neither applies</a:t>
            </a:r>
            <a:endParaRPr lang="en-CA" sz="1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3510" y="2193709"/>
            <a:ext cx="2781840" cy="78483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+mn-lt"/>
              </a:rPr>
              <a:t>If there is any conflict in the last step (more than two valid actions), grammar is not SLR(1)</a:t>
            </a:r>
          </a:p>
        </p:txBody>
      </p:sp>
    </p:spTree>
    <p:extLst>
      <p:ext uri="{BB962C8B-B14F-4D97-AF65-F5344CB8AC3E}">
        <p14:creationId xmlns:p14="http://schemas.microsoft.com/office/powerpoint/2010/main" val="3183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977502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9CBF81CB-8CAA-3A43-91B7-6934BE1AC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300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7570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699053" y="4263793"/>
            <a:ext cx="41943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31298" y="2705458"/>
            <a:ext cx="226175" cy="33855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4396493" y="3413632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533119" y="4174073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128330" y="3975906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85381" y="214231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34030" y="122159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60352" y="160120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373868" y="2765561"/>
            <a:ext cx="242461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50" y="2765561"/>
            <a:ext cx="1152880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2039890" y="2422880"/>
            <a:ext cx="28356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39890" y="1977684"/>
            <a:ext cx="947771" cy="787876"/>
            <a:chOff x="1029419" y="3356992"/>
            <a:chExt cx="1263694" cy="1050502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29419" y="3587828"/>
              <a:ext cx="1220114" cy="819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8" y="2704587"/>
            <a:ext cx="1152880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16330" y="2981587"/>
            <a:ext cx="489158" cy="661138"/>
            <a:chOff x="556254" y="3141800"/>
            <a:chExt cx="842123" cy="144542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56254" y="3242733"/>
              <a:ext cx="842123" cy="13444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8" y="3622689"/>
            <a:ext cx="115288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681928" y="3350918"/>
            <a:ext cx="8350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3105488" y="3027754"/>
            <a:ext cx="8350" cy="1195101"/>
          </a:xfrm>
          <a:prstGeom prst="curvedConnector3">
            <a:avLst>
              <a:gd name="adj1" fmla="val 28377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266718" y="3782965"/>
            <a:ext cx="982683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58368" y="2098763"/>
            <a:ext cx="385739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58368" y="3027753"/>
            <a:ext cx="2221943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422886" y="1886022"/>
            <a:ext cx="250868" cy="5016861"/>
          </a:xfrm>
          <a:prstGeom prst="curvedConnector3">
            <a:avLst>
              <a:gd name="adj1" fmla="val -2040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096514" y="2862782"/>
            <a:ext cx="553999" cy="3366473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30997" y="2055016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072792" y="103875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2" name="Rectangle 1"/>
          <p:cNvSpPr/>
          <p:nvPr/>
        </p:nvSpPr>
        <p:spPr>
          <a:xfrm>
            <a:off x="4006220" y="465516"/>
            <a:ext cx="16385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id * id $</a:t>
            </a:r>
            <a:endParaRPr lang="en-CA" sz="30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8DBEFB-AC9A-D346-B576-9815337825D5}"/>
              </a:ext>
            </a:extLst>
          </p:cNvPr>
          <p:cNvCxnSpPr/>
          <p:nvPr/>
        </p:nvCxnSpPr>
        <p:spPr bwMode="auto">
          <a:xfrm>
            <a:off x="1219794" y="2594220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132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458526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| * id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241078C8-1C55-F541-B231-18D96D58A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300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4055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4227934"/>
            <a:ext cx="4286250" cy="36004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4636"/>
              </p:ext>
            </p:extLst>
          </p:nvPr>
        </p:nvGraphicFramePr>
        <p:xfrm>
          <a:off x="1115616" y="1403604"/>
          <a:ext cx="2114550" cy="2336292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995936" y="1416214"/>
            <a:ext cx="3200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</a:rPr>
              <a:t>1: F </a:t>
            </a:r>
            <a:r>
              <a:rPr lang="en-US" sz="21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1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1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100" dirty="0">
                <a:solidFill>
                  <a:srgbClr val="000099"/>
                </a:solidFill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</a:rPr>
              <a:t>F </a:t>
            </a:r>
            <a:r>
              <a:rPr lang="en-US" sz="21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1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1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100" dirty="0">
              <a:solidFill>
                <a:srgbClr val="000099"/>
              </a:solidFill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</a:rPr>
              <a:t>  Shift/reduce conflict</a:t>
            </a:r>
            <a:endParaRPr lang="en-US" sz="21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995936" y="2937902"/>
            <a:ext cx="3200400" cy="10858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>
                <a:solidFill>
                  <a:srgbClr val="000099"/>
                </a:solidFill>
              </a:rPr>
              <a:t>1: F </a:t>
            </a:r>
            <a:r>
              <a:rPr lang="en-US" sz="21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1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1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100">
                <a:solidFill>
                  <a:srgbClr val="000099"/>
                </a:solidFill>
                <a:sym typeface="Symbol" charset="2"/>
              </a:rPr>
            </a:br>
            <a:r>
              <a:rPr lang="en-US" sz="2100">
                <a:solidFill>
                  <a:srgbClr val="000099"/>
                </a:solidFill>
              </a:rPr>
              <a:t>T </a:t>
            </a:r>
            <a:r>
              <a:rPr lang="en-US" sz="21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1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>
                <a:solidFill>
                  <a:srgbClr val="000099"/>
                </a:solidFill>
              </a:rPr>
              <a:t>Reduce/Reduce conflict</a:t>
            </a:r>
            <a:endParaRPr lang="en-US" sz="21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710663" y="4448925"/>
            <a:ext cx="40286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65775" y="2704587"/>
            <a:ext cx="287258" cy="33855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6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4398122" y="3413632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531458" y="4170967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132265" y="3982986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82300" y="215538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25924" y="121985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59449" y="160835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298689" y="277427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66199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  <a:br>
              <a:rPr lang="en-US" sz="1500" dirty="0">
                <a:sym typeface="Symbol" charset="2"/>
              </a:rPr>
            </a:b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50" y="2765561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cxnSpLocks/>
            <a:stCxn id="8" idx="0"/>
            <a:endCxn id="9" idx="2"/>
          </p:cNvCxnSpPr>
          <p:nvPr/>
        </p:nvCxnSpPr>
        <p:spPr bwMode="auto">
          <a:xfrm flipV="1">
            <a:off x="2039890" y="2422880"/>
            <a:ext cx="28356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39890" y="1977688"/>
            <a:ext cx="947771" cy="787874"/>
            <a:chOff x="1029419" y="3356992"/>
            <a:chExt cx="1263694" cy="1050498"/>
          </a:xfrm>
        </p:grpSpPr>
        <p:cxnSp>
          <p:nvCxnSpPr>
            <p:cNvPr id="13" name="Straight Arrow Connector 12"/>
            <p:cNvCxnSpPr>
              <a:cxnSpLocks/>
              <a:stCxn id="8" idx="0"/>
            </p:cNvCxnSpPr>
            <p:nvPr/>
          </p:nvCxnSpPr>
          <p:spPr bwMode="auto">
            <a:xfrm flipV="1">
              <a:off x="1029419" y="3587828"/>
              <a:ext cx="1220114" cy="8196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8" y="2704587"/>
            <a:ext cx="1230654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16330" y="2981584"/>
            <a:ext cx="489158" cy="661139"/>
            <a:chOff x="556254" y="3141800"/>
            <a:chExt cx="842123" cy="1445430"/>
          </a:xfrm>
        </p:grpSpPr>
        <p:cxnSp>
          <p:nvCxnSpPr>
            <p:cNvPr id="23" name="Straight Arrow Connector 22"/>
            <p:cNvCxnSpPr>
              <a:cxnSpLocks/>
              <a:stCxn id="8" idx="3"/>
              <a:endCxn id="21" idx="1"/>
            </p:cNvCxnSpPr>
            <p:nvPr/>
          </p:nvCxnSpPr>
          <p:spPr bwMode="auto">
            <a:xfrm flipV="1">
              <a:off x="556254" y="3242736"/>
              <a:ext cx="842123" cy="1344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8" y="3622689"/>
            <a:ext cx="115288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  <a:endCxn id="27" idx="0"/>
          </p:cNvCxnSpPr>
          <p:nvPr/>
        </p:nvCxnSpPr>
        <p:spPr bwMode="auto">
          <a:xfrm flipH="1">
            <a:off x="3690278" y="3350918"/>
            <a:ext cx="30537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cxnSpLocks/>
            <a:stCxn id="27" idx="1"/>
            <a:endCxn id="21" idx="1"/>
          </p:cNvCxnSpPr>
          <p:nvPr/>
        </p:nvCxnSpPr>
        <p:spPr bwMode="auto">
          <a:xfrm rot="10800000">
            <a:off x="3105488" y="3027754"/>
            <a:ext cx="8350" cy="1195101"/>
          </a:xfrm>
          <a:prstGeom prst="curvedConnector3">
            <a:avLst>
              <a:gd name="adj1" fmla="val 28377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266718" y="3782965"/>
            <a:ext cx="982683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cxnSpLocks/>
            <a:stCxn id="40" idx="1"/>
            <a:endCxn id="21" idx="3"/>
          </p:cNvCxnSpPr>
          <p:nvPr/>
        </p:nvCxnSpPr>
        <p:spPr bwMode="auto">
          <a:xfrm flipH="1">
            <a:off x="4336142" y="2098763"/>
            <a:ext cx="307965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cxnSpLocks/>
            <a:stCxn id="56" idx="1"/>
            <a:endCxn id="21" idx="3"/>
          </p:cNvCxnSpPr>
          <p:nvPr/>
        </p:nvCxnSpPr>
        <p:spPr bwMode="auto">
          <a:xfrm flipH="1" flipV="1">
            <a:off x="4336142" y="3027753"/>
            <a:ext cx="2144169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cxnSpLocks/>
            <a:stCxn id="8" idx="2"/>
            <a:endCxn id="56" idx="2"/>
          </p:cNvCxnSpPr>
          <p:nvPr/>
        </p:nvCxnSpPr>
        <p:spPr bwMode="auto">
          <a:xfrm rot="5400000" flipH="1" flipV="1">
            <a:off x="4422886" y="1886022"/>
            <a:ext cx="250868" cy="5016861"/>
          </a:xfrm>
          <a:prstGeom prst="curvedConnector3">
            <a:avLst>
              <a:gd name="adj1" fmla="val -721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096514" y="2862782"/>
            <a:ext cx="553999" cy="3366473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36347" y="2053548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376393" y="142368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85" name="Rectangle 84"/>
          <p:cNvSpPr/>
          <p:nvPr/>
        </p:nvSpPr>
        <p:spPr>
          <a:xfrm>
            <a:off x="1457753" y="2777058"/>
            <a:ext cx="1152880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13838" y="2704587"/>
            <a:ext cx="1223412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575850" y="676313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6590" y="357504"/>
            <a:ext cx="16385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id </a:t>
            </a:r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* id $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6395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667416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| id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  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∉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Follow(T)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5FADE83E-C3C7-C943-9C67-CEE3AF56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300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29849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702690" y="4443668"/>
            <a:ext cx="40286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36060" y="2701194"/>
            <a:ext cx="287258" cy="33855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6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4463988" y="330562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626006" y="4181214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073452" y="395369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83640" y="2137622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17298" y="121613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55446" y="1601958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373868" y="276556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50" y="2765561"/>
            <a:ext cx="1217714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cxnSpLocks/>
            <a:stCxn id="8" idx="0"/>
            <a:endCxn id="9" idx="2"/>
          </p:cNvCxnSpPr>
          <p:nvPr/>
        </p:nvCxnSpPr>
        <p:spPr bwMode="auto">
          <a:xfrm flipH="1" flipV="1">
            <a:off x="2068246" y="2422880"/>
            <a:ext cx="4061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72307" y="1977684"/>
            <a:ext cx="915355" cy="787876"/>
            <a:chOff x="1072641" y="3356992"/>
            <a:chExt cx="1220472" cy="1050502"/>
          </a:xfrm>
        </p:grpSpPr>
        <p:cxnSp>
          <p:nvCxnSpPr>
            <p:cNvPr id="13" name="Straight Arrow Connector 12"/>
            <p:cNvCxnSpPr>
              <a:cxnSpLocks/>
              <a:stCxn id="8" idx="0"/>
            </p:cNvCxnSpPr>
            <p:nvPr/>
          </p:nvCxnSpPr>
          <p:spPr bwMode="auto">
            <a:xfrm flipV="1">
              <a:off x="1072641" y="3587831"/>
              <a:ext cx="1176892" cy="819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7" y="2704587"/>
            <a:ext cx="123333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27785" y="2981585"/>
            <a:ext cx="477702" cy="661139"/>
            <a:chOff x="575975" y="3141800"/>
            <a:chExt cx="822400" cy="1445429"/>
          </a:xfrm>
        </p:grpSpPr>
        <p:cxnSp>
          <p:nvCxnSpPr>
            <p:cNvPr id="23" name="Straight Arrow Connector 22"/>
            <p:cNvCxnSpPr>
              <a:cxnSpLocks/>
              <a:stCxn id="8" idx="3"/>
              <a:endCxn id="21" idx="1"/>
            </p:cNvCxnSpPr>
            <p:nvPr/>
          </p:nvCxnSpPr>
          <p:spPr bwMode="auto">
            <a:xfrm flipV="1">
              <a:off x="667871" y="3242736"/>
              <a:ext cx="730504" cy="1344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95450" y="3622689"/>
            <a:ext cx="1258842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  <a:endCxn id="27" idx="0"/>
          </p:cNvCxnSpPr>
          <p:nvPr/>
        </p:nvCxnSpPr>
        <p:spPr bwMode="auto">
          <a:xfrm>
            <a:off x="3722156" y="3350918"/>
            <a:ext cx="2715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cxnSpLocks/>
            <a:stCxn id="27" idx="1"/>
            <a:endCxn id="21" idx="1"/>
          </p:cNvCxnSpPr>
          <p:nvPr/>
        </p:nvCxnSpPr>
        <p:spPr bwMode="auto">
          <a:xfrm rot="10800000" flipH="1">
            <a:off x="3095449" y="3027754"/>
            <a:ext cx="10037" cy="1195101"/>
          </a:xfrm>
          <a:prstGeom prst="curvedConnector3">
            <a:avLst>
              <a:gd name="adj1" fmla="val -22775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cxnSpLocks/>
            <a:stCxn id="27" idx="3"/>
            <a:endCxn id="35" idx="2"/>
          </p:cNvCxnSpPr>
          <p:nvPr/>
        </p:nvCxnSpPr>
        <p:spPr bwMode="auto">
          <a:xfrm flipV="1">
            <a:off x="4354292" y="3782965"/>
            <a:ext cx="895109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cxnSpLocks/>
            <a:stCxn id="40" idx="1"/>
            <a:endCxn id="21" idx="3"/>
          </p:cNvCxnSpPr>
          <p:nvPr/>
        </p:nvCxnSpPr>
        <p:spPr bwMode="auto">
          <a:xfrm flipH="1">
            <a:off x="4338824" y="2098763"/>
            <a:ext cx="305283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cxnSpLocks/>
            <a:stCxn id="56" idx="1"/>
            <a:endCxn id="21" idx="3"/>
          </p:cNvCxnSpPr>
          <p:nvPr/>
        </p:nvCxnSpPr>
        <p:spPr bwMode="auto">
          <a:xfrm flipH="1" flipV="1">
            <a:off x="4338824" y="3027753"/>
            <a:ext cx="2141487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cxnSpLocks/>
            <a:stCxn id="8" idx="2"/>
            <a:endCxn id="56" idx="2"/>
          </p:cNvCxnSpPr>
          <p:nvPr/>
        </p:nvCxnSpPr>
        <p:spPr bwMode="auto">
          <a:xfrm rot="5400000" flipH="1" flipV="1">
            <a:off x="4439095" y="1902231"/>
            <a:ext cx="250868" cy="4984444"/>
          </a:xfrm>
          <a:prstGeom prst="curvedConnector3">
            <a:avLst>
              <a:gd name="adj1" fmla="val -2157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cxnSpLocks/>
            <a:stCxn id="27" idx="2"/>
            <a:endCxn id="56" idx="2"/>
          </p:cNvCxnSpPr>
          <p:nvPr/>
        </p:nvCxnSpPr>
        <p:spPr bwMode="auto">
          <a:xfrm rot="5400000" flipH="1" flipV="1">
            <a:off x="5113811" y="2880079"/>
            <a:ext cx="553999" cy="3331880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22631" y="2054947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372874" y="141541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85" name="Rectangle 84"/>
          <p:cNvSpPr/>
          <p:nvPr/>
        </p:nvSpPr>
        <p:spPr>
          <a:xfrm>
            <a:off x="1457753" y="2777058"/>
            <a:ext cx="1223412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13838" y="2704587"/>
            <a:ext cx="1206483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110262" y="3629658"/>
            <a:ext cx="1223412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6590" y="357504"/>
            <a:ext cx="16385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id * </a:t>
            </a:r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id $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40206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665813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id |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     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∉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CBF921BA-1A90-304C-8AD3-6443B1C0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300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246568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703000" y="4473545"/>
            <a:ext cx="40286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36060" y="270119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800" b="1" dirty="0"/>
          </a:p>
        </p:txBody>
      </p:sp>
      <p:sp>
        <p:nvSpPr>
          <p:cNvPr id="71" name="Rectangle 70"/>
          <p:cNvSpPr/>
          <p:nvPr/>
        </p:nvSpPr>
        <p:spPr>
          <a:xfrm>
            <a:off x="4407907" y="341406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532874" y="4181214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128330" y="397876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80311" y="214536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32593" y="120856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51389" y="159718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373868" y="276556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50" y="2765561"/>
            <a:ext cx="1239548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cxnSpLocks/>
            <a:stCxn id="8" idx="0"/>
            <a:endCxn id="9" idx="2"/>
          </p:cNvCxnSpPr>
          <p:nvPr/>
        </p:nvCxnSpPr>
        <p:spPr bwMode="auto">
          <a:xfrm flipH="1" flipV="1">
            <a:off x="2068246" y="2422880"/>
            <a:ext cx="14978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83224" y="1977684"/>
            <a:ext cx="904438" cy="787876"/>
            <a:chOff x="1087197" y="3356992"/>
            <a:chExt cx="1205916" cy="1050502"/>
          </a:xfrm>
        </p:grpSpPr>
        <p:cxnSp>
          <p:nvCxnSpPr>
            <p:cNvPr id="13" name="Straight Arrow Connector 12"/>
            <p:cNvCxnSpPr>
              <a:cxnSpLocks/>
              <a:stCxn id="8" idx="0"/>
            </p:cNvCxnSpPr>
            <p:nvPr/>
          </p:nvCxnSpPr>
          <p:spPr bwMode="auto">
            <a:xfrm flipV="1">
              <a:off x="1087197" y="3587827"/>
              <a:ext cx="1162336" cy="8196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7" y="2704587"/>
            <a:ext cx="1243869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27785" y="2981584"/>
            <a:ext cx="477702" cy="661140"/>
            <a:chOff x="575975" y="3141800"/>
            <a:chExt cx="822400" cy="1445432"/>
          </a:xfrm>
        </p:grpSpPr>
        <p:cxnSp>
          <p:nvCxnSpPr>
            <p:cNvPr id="23" name="Straight Arrow Connector 22"/>
            <p:cNvCxnSpPr>
              <a:cxnSpLocks/>
              <a:stCxn id="8" idx="3"/>
              <a:endCxn id="21" idx="1"/>
            </p:cNvCxnSpPr>
            <p:nvPr/>
          </p:nvCxnSpPr>
          <p:spPr bwMode="auto">
            <a:xfrm flipV="1">
              <a:off x="705460" y="3242738"/>
              <a:ext cx="692915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7" y="3622689"/>
            <a:ext cx="1232019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  <a:endCxn id="27" idx="0"/>
          </p:cNvCxnSpPr>
          <p:nvPr/>
        </p:nvCxnSpPr>
        <p:spPr bwMode="auto">
          <a:xfrm>
            <a:off x="3727422" y="3350918"/>
            <a:ext cx="2425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cxnSpLocks/>
            <a:stCxn id="27" idx="1"/>
            <a:endCxn id="21" idx="1"/>
          </p:cNvCxnSpPr>
          <p:nvPr/>
        </p:nvCxnSpPr>
        <p:spPr bwMode="auto">
          <a:xfrm rot="10800000">
            <a:off x="3105487" y="3027754"/>
            <a:ext cx="8350" cy="1195101"/>
          </a:xfrm>
          <a:prstGeom prst="curvedConnector3">
            <a:avLst>
              <a:gd name="adj1" fmla="val 28377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cxnSpLocks/>
            <a:stCxn id="27" idx="3"/>
            <a:endCxn id="35" idx="2"/>
          </p:cNvCxnSpPr>
          <p:nvPr/>
        </p:nvCxnSpPr>
        <p:spPr bwMode="auto">
          <a:xfrm flipV="1">
            <a:off x="4345856" y="3782965"/>
            <a:ext cx="903545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cxnSpLocks/>
            <a:stCxn id="40" idx="1"/>
            <a:endCxn id="21" idx="3"/>
          </p:cNvCxnSpPr>
          <p:nvPr/>
        </p:nvCxnSpPr>
        <p:spPr bwMode="auto">
          <a:xfrm flipH="1">
            <a:off x="4349356" y="2098763"/>
            <a:ext cx="294751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cxnSpLocks/>
            <a:stCxn id="56" idx="1"/>
            <a:endCxn id="21" idx="3"/>
          </p:cNvCxnSpPr>
          <p:nvPr/>
        </p:nvCxnSpPr>
        <p:spPr bwMode="auto">
          <a:xfrm flipH="1" flipV="1">
            <a:off x="4349356" y="3027753"/>
            <a:ext cx="2130955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cxnSpLocks/>
            <a:stCxn id="8" idx="2"/>
            <a:endCxn id="56" idx="2"/>
          </p:cNvCxnSpPr>
          <p:nvPr/>
        </p:nvCxnSpPr>
        <p:spPr bwMode="auto">
          <a:xfrm rot="5400000" flipH="1" flipV="1">
            <a:off x="4444553" y="1907689"/>
            <a:ext cx="250868" cy="4973527"/>
          </a:xfrm>
          <a:prstGeom prst="curvedConnector3">
            <a:avLst>
              <a:gd name="adj1" fmla="val -911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cxnSpLocks/>
            <a:stCxn id="27" idx="2"/>
            <a:endCxn id="56" idx="2"/>
          </p:cNvCxnSpPr>
          <p:nvPr/>
        </p:nvCxnSpPr>
        <p:spPr bwMode="auto">
          <a:xfrm rot="5400000" flipH="1" flipV="1">
            <a:off x="5116299" y="2882567"/>
            <a:ext cx="553999" cy="3326904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27334" y="2055426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382437" y="141541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85" name="Rectangle 84"/>
          <p:cNvSpPr/>
          <p:nvPr/>
        </p:nvSpPr>
        <p:spPr>
          <a:xfrm>
            <a:off x="1457753" y="2777058"/>
            <a:ext cx="1223412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13838" y="2704587"/>
            <a:ext cx="1223412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678234" y="51821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6590" y="357504"/>
            <a:ext cx="16385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id * id </a:t>
            </a:r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$</a:t>
            </a:r>
            <a:endParaRPr lang="en-CA" sz="3000" dirty="0"/>
          </a:p>
        </p:txBody>
      </p:sp>
      <p:sp>
        <p:nvSpPr>
          <p:cNvPr id="90" name="Rectangle 89"/>
          <p:cNvSpPr/>
          <p:nvPr/>
        </p:nvSpPr>
        <p:spPr>
          <a:xfrm>
            <a:off x="3110262" y="3629658"/>
            <a:ext cx="1223412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91" name="Curved Connector 90"/>
          <p:cNvCxnSpPr/>
          <p:nvPr/>
        </p:nvCxnSpPr>
        <p:spPr bwMode="auto">
          <a:xfrm rot="10800000">
            <a:off x="3105489" y="3025231"/>
            <a:ext cx="8350" cy="1195100"/>
          </a:xfrm>
          <a:prstGeom prst="curvedConnector3">
            <a:avLst>
              <a:gd name="adj1" fmla="val 2859868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3109181" y="2711122"/>
            <a:ext cx="1223412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3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90" grpId="0" animBg="1"/>
      <p:bldP spid="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602728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T |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     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∉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1 3 11 3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Reduce </a:t>
                      </a: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T 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E253B179-A8B7-5F48-AA98-11121EA4F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4300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178445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715127" y="4466819"/>
            <a:ext cx="40286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36060" y="2701194"/>
            <a:ext cx="297614" cy="33855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600" b="1" dirty="0"/>
          </a:p>
        </p:txBody>
      </p:sp>
      <p:sp>
        <p:nvSpPr>
          <p:cNvPr id="71" name="Rectangle 70"/>
          <p:cNvSpPr/>
          <p:nvPr/>
        </p:nvSpPr>
        <p:spPr>
          <a:xfrm>
            <a:off x="4389900" y="342347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525688" y="4177420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138649" y="397703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85381" y="215081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40084" y="1226152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58662" y="160835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373868" y="276556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49" y="2765561"/>
            <a:ext cx="1225821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cxnSpLocks/>
            <a:stCxn id="8" idx="0"/>
            <a:endCxn id="9" idx="2"/>
          </p:cNvCxnSpPr>
          <p:nvPr/>
        </p:nvCxnSpPr>
        <p:spPr bwMode="auto">
          <a:xfrm flipH="1" flipV="1">
            <a:off x="2068246" y="2422880"/>
            <a:ext cx="8114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76360" y="1977684"/>
            <a:ext cx="911302" cy="787876"/>
            <a:chOff x="1078045" y="3356992"/>
            <a:chExt cx="1215068" cy="1050502"/>
          </a:xfrm>
        </p:grpSpPr>
        <p:cxnSp>
          <p:nvCxnSpPr>
            <p:cNvPr id="13" name="Straight Arrow Connector 12"/>
            <p:cNvCxnSpPr>
              <a:cxnSpLocks/>
              <a:stCxn id="8" idx="0"/>
            </p:cNvCxnSpPr>
            <p:nvPr/>
          </p:nvCxnSpPr>
          <p:spPr bwMode="auto">
            <a:xfrm flipV="1">
              <a:off x="1078045" y="3587831"/>
              <a:ext cx="1171488" cy="819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8" y="2704587"/>
            <a:ext cx="1230654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27785" y="2981585"/>
            <a:ext cx="477703" cy="661139"/>
            <a:chOff x="575975" y="3141800"/>
            <a:chExt cx="822402" cy="1445429"/>
          </a:xfrm>
        </p:grpSpPr>
        <p:cxnSp>
          <p:nvCxnSpPr>
            <p:cNvPr id="23" name="Straight Arrow Connector 22"/>
            <p:cNvCxnSpPr>
              <a:cxnSpLocks/>
              <a:stCxn id="8" idx="3"/>
              <a:endCxn id="21" idx="1"/>
            </p:cNvCxnSpPr>
            <p:nvPr/>
          </p:nvCxnSpPr>
          <p:spPr bwMode="auto">
            <a:xfrm flipV="1">
              <a:off x="681826" y="3242736"/>
              <a:ext cx="716551" cy="13444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8" y="3622689"/>
            <a:ext cx="1222304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  <a:endCxn id="27" idx="0"/>
          </p:cNvCxnSpPr>
          <p:nvPr/>
        </p:nvCxnSpPr>
        <p:spPr bwMode="auto">
          <a:xfrm>
            <a:off x="3720815" y="3350918"/>
            <a:ext cx="4175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cxnSpLocks/>
            <a:stCxn id="27" idx="1"/>
            <a:endCxn id="21" idx="1"/>
          </p:cNvCxnSpPr>
          <p:nvPr/>
        </p:nvCxnSpPr>
        <p:spPr bwMode="auto">
          <a:xfrm rot="10800000">
            <a:off x="3105488" y="3027754"/>
            <a:ext cx="8350" cy="1195101"/>
          </a:xfrm>
          <a:prstGeom prst="curvedConnector3">
            <a:avLst>
              <a:gd name="adj1" fmla="val 28377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17290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cxnSpLocks/>
            <a:stCxn id="27" idx="3"/>
            <a:endCxn id="35" idx="2"/>
          </p:cNvCxnSpPr>
          <p:nvPr/>
        </p:nvCxnSpPr>
        <p:spPr bwMode="auto">
          <a:xfrm flipV="1">
            <a:off x="4336142" y="3782965"/>
            <a:ext cx="952127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cxnSpLocks/>
            <a:stCxn id="40" idx="1"/>
            <a:endCxn id="21" idx="3"/>
          </p:cNvCxnSpPr>
          <p:nvPr/>
        </p:nvCxnSpPr>
        <p:spPr bwMode="auto">
          <a:xfrm flipH="1">
            <a:off x="4336142" y="2098763"/>
            <a:ext cx="307965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cxnSpLocks/>
            <a:stCxn id="56" idx="1"/>
            <a:endCxn id="21" idx="3"/>
          </p:cNvCxnSpPr>
          <p:nvPr/>
        </p:nvCxnSpPr>
        <p:spPr bwMode="auto">
          <a:xfrm flipH="1" flipV="1">
            <a:off x="4336142" y="3027753"/>
            <a:ext cx="2144169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cxnSpLocks/>
            <a:stCxn id="8" idx="2"/>
            <a:endCxn id="56" idx="2"/>
          </p:cNvCxnSpPr>
          <p:nvPr/>
        </p:nvCxnSpPr>
        <p:spPr bwMode="auto">
          <a:xfrm rot="5400000" flipH="1" flipV="1">
            <a:off x="4441121" y="1904257"/>
            <a:ext cx="250868" cy="4980391"/>
          </a:xfrm>
          <a:prstGeom prst="curvedConnector3">
            <a:avLst>
              <a:gd name="adj1" fmla="val -1992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cxnSpLocks/>
            <a:stCxn id="27" idx="2"/>
            <a:endCxn id="56" idx="2"/>
          </p:cNvCxnSpPr>
          <p:nvPr/>
        </p:nvCxnSpPr>
        <p:spPr bwMode="auto">
          <a:xfrm rot="5400000" flipH="1" flipV="1">
            <a:off x="5113870" y="2880138"/>
            <a:ext cx="553999" cy="3331761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35994" y="2049048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386598" y="141149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85" name="Rectangle 84"/>
          <p:cNvSpPr/>
          <p:nvPr/>
        </p:nvSpPr>
        <p:spPr>
          <a:xfrm>
            <a:off x="1461084" y="2777058"/>
            <a:ext cx="1223412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113838" y="2704587"/>
            <a:ext cx="1223412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110262" y="3629658"/>
            <a:ext cx="1223412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808456" y="634503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09019" y="3425130"/>
            <a:ext cx="1165704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4556591" y="357504"/>
            <a:ext cx="15610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id * T </a:t>
            </a:r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$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42740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7" grpId="0"/>
      <p:bldP spid="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225536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|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 Math"/>
                          <a:cs typeface="Calibri" panose="020F0502020204030204" pitchFamily="34" charset="0"/>
                        </a:rPr>
                        <a:t>∉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1 3 11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1 3 11 3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 Math"/>
                          <a:cs typeface="Calibri" panose="020F0502020204030204" pitchFamily="34" charset="0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1 3 11 4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mbria Math"/>
                          <a:cs typeface="Calibri" panose="020F0502020204030204" pitchFamily="34" charset="0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</a:t>
                      </a: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charset="2"/>
                        </a:rPr>
                        <a:t>Reduce T  id * 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DB8C191A-891E-284D-82D8-8658EFA2D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300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2190113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715933" y="4449250"/>
            <a:ext cx="40286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36060" y="270119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800" b="1" dirty="0"/>
          </a:p>
        </p:txBody>
      </p:sp>
      <p:sp>
        <p:nvSpPr>
          <p:cNvPr id="71" name="Rectangle 70"/>
          <p:cNvSpPr/>
          <p:nvPr/>
        </p:nvSpPr>
        <p:spPr>
          <a:xfrm>
            <a:off x="4396493" y="340582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526252" y="4176686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127041" y="3977426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95489" y="214101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34030" y="122793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55446" y="160172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373868" y="276556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49" y="2765561"/>
            <a:ext cx="1229437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cxnSpLocks/>
            <a:stCxn id="8" idx="0"/>
            <a:endCxn id="9" idx="2"/>
          </p:cNvCxnSpPr>
          <p:nvPr/>
        </p:nvCxnSpPr>
        <p:spPr bwMode="auto">
          <a:xfrm flipH="1" flipV="1">
            <a:off x="2068246" y="2422880"/>
            <a:ext cx="9922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78168" y="1977684"/>
            <a:ext cx="909493" cy="787876"/>
            <a:chOff x="1080456" y="3356992"/>
            <a:chExt cx="1212657" cy="1050502"/>
          </a:xfrm>
        </p:grpSpPr>
        <p:cxnSp>
          <p:nvCxnSpPr>
            <p:cNvPr id="13" name="Straight Arrow Connector 12"/>
            <p:cNvCxnSpPr>
              <a:cxnSpLocks/>
              <a:stCxn id="8" idx="0"/>
            </p:cNvCxnSpPr>
            <p:nvPr/>
          </p:nvCxnSpPr>
          <p:spPr bwMode="auto">
            <a:xfrm flipV="1">
              <a:off x="1080456" y="3587831"/>
              <a:ext cx="1169077" cy="819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7" y="2704587"/>
            <a:ext cx="123333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27785" y="2981588"/>
            <a:ext cx="477702" cy="661136"/>
            <a:chOff x="575975" y="3141800"/>
            <a:chExt cx="822400" cy="1445420"/>
          </a:xfrm>
        </p:grpSpPr>
        <p:cxnSp>
          <p:nvCxnSpPr>
            <p:cNvPr id="23" name="Straight Arrow Connector 22"/>
            <p:cNvCxnSpPr>
              <a:cxnSpLocks/>
              <a:stCxn id="8" idx="3"/>
              <a:endCxn id="21" idx="1"/>
            </p:cNvCxnSpPr>
            <p:nvPr/>
          </p:nvCxnSpPr>
          <p:spPr bwMode="auto">
            <a:xfrm flipV="1">
              <a:off x="688051" y="3242729"/>
              <a:ext cx="710324" cy="13444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8" y="3622689"/>
            <a:ext cx="115288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  <a:endCxn id="27" idx="0"/>
          </p:cNvCxnSpPr>
          <p:nvPr/>
        </p:nvCxnSpPr>
        <p:spPr bwMode="auto">
          <a:xfrm flipH="1">
            <a:off x="3690278" y="3350918"/>
            <a:ext cx="31878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cxnSpLocks/>
            <a:stCxn id="27" idx="1"/>
            <a:endCxn id="21" idx="1"/>
          </p:cNvCxnSpPr>
          <p:nvPr/>
        </p:nvCxnSpPr>
        <p:spPr bwMode="auto">
          <a:xfrm rot="10800000">
            <a:off x="3105488" y="3027754"/>
            <a:ext cx="8351" cy="1195101"/>
          </a:xfrm>
          <a:prstGeom prst="curvedConnector3">
            <a:avLst>
              <a:gd name="adj1" fmla="val 28373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266718" y="3782965"/>
            <a:ext cx="982683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cxnSpLocks/>
            <a:stCxn id="40" idx="1"/>
            <a:endCxn id="21" idx="3"/>
          </p:cNvCxnSpPr>
          <p:nvPr/>
        </p:nvCxnSpPr>
        <p:spPr bwMode="auto">
          <a:xfrm flipH="1">
            <a:off x="4338824" y="2098763"/>
            <a:ext cx="305283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cxnSpLocks/>
            <a:stCxn id="56" idx="1"/>
            <a:endCxn id="21" idx="3"/>
          </p:cNvCxnSpPr>
          <p:nvPr/>
        </p:nvCxnSpPr>
        <p:spPr bwMode="auto">
          <a:xfrm flipH="1" flipV="1">
            <a:off x="4338824" y="3027753"/>
            <a:ext cx="2141487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cxnSpLocks/>
            <a:stCxn id="8" idx="2"/>
            <a:endCxn id="56" idx="2"/>
          </p:cNvCxnSpPr>
          <p:nvPr/>
        </p:nvCxnSpPr>
        <p:spPr bwMode="auto">
          <a:xfrm rot="5400000" flipH="1" flipV="1">
            <a:off x="4442025" y="1905161"/>
            <a:ext cx="250868" cy="4978583"/>
          </a:xfrm>
          <a:prstGeom prst="curvedConnector3">
            <a:avLst>
              <a:gd name="adj1" fmla="val -1969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096514" y="2862782"/>
            <a:ext cx="553999" cy="3366473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31034" y="2053548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372874" y="141149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85" name="Rectangle 84"/>
          <p:cNvSpPr/>
          <p:nvPr/>
        </p:nvSpPr>
        <p:spPr>
          <a:xfrm>
            <a:off x="2969676" y="1977685"/>
            <a:ext cx="1050288" cy="64633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462107" y="2777058"/>
            <a:ext cx="1223412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6591" y="357504"/>
            <a:ext cx="8832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T </a:t>
            </a:r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$</a:t>
            </a:r>
            <a:endParaRPr lang="en-CA" sz="3000" dirty="0"/>
          </a:p>
        </p:txBody>
      </p:sp>
      <p:sp>
        <p:nvSpPr>
          <p:cNvPr id="89" name="Rectangle 88"/>
          <p:cNvSpPr/>
          <p:nvPr/>
        </p:nvSpPr>
        <p:spPr>
          <a:xfrm>
            <a:off x="6773680" y="526439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7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301245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 |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     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∉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1 3 11 3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1 3 11 4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1 5   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Reduce </a:t>
                      </a: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Reduce T  id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Reduce E</a:t>
                      </a: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T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1FB50A60-AEED-7A48-95C1-F57DFE24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44554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16882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First(X)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70683" y="2035239"/>
            <a:ext cx="2000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/>
              <a:t>S </a:t>
            </a:r>
            <a:r>
              <a:rPr lang="en-US" dirty="0">
                <a:sym typeface="Symbol" charset="2"/>
              </a:rPr>
              <a:t> AB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A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  </a:t>
            </a:r>
            <a:r>
              <a:rPr lang="en-US" dirty="0" err="1">
                <a:sym typeface="Symbol" charset="2"/>
              </a:rPr>
              <a:t>cbB</a:t>
            </a:r>
            <a:r>
              <a:rPr lang="en-US" dirty="0">
                <a:sym typeface="Symbol" charset="2"/>
              </a:rPr>
              <a:t> | 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8" name="Rectangle 4"/>
              <p:cNvSpPr>
                <a:spLocks noChangeArrowheads="1"/>
              </p:cNvSpPr>
              <p:nvPr/>
            </p:nvSpPr>
            <p:spPr bwMode="auto">
              <a:xfrm>
                <a:off x="3355009" y="2206689"/>
                <a:ext cx="1488182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Symbol" charset="2"/>
                  </a:rPr>
                  <a:t>c</a:t>
                </a:r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bB</a:t>
                </a:r>
              </a:p>
            </p:txBody>
          </p:sp>
        </mc:Choice>
        <mc:Fallback xmlns="">
          <p:sp>
            <p:nvSpPr>
              <p:cNvPr id="15974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5009" y="2206689"/>
                <a:ext cx="1488182" cy="457200"/>
              </a:xfrm>
              <a:prstGeom prst="rect">
                <a:avLst/>
              </a:prstGeom>
              <a:blipFill>
                <a:blip r:embed="rId3"/>
                <a:stretch>
                  <a:fillRect l="-6780" t="-10811" b="-324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6CD487-1D07-B34A-9E77-08AE5F09F308}"/>
              </a:ext>
            </a:extLst>
          </p:cNvPr>
          <p:cNvSpPr txBox="1"/>
          <p:nvPr/>
        </p:nvSpPr>
        <p:spPr>
          <a:xfrm>
            <a:off x="663538" y="1053368"/>
            <a:ext cx="770485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First(X) = set of first terminal symbols in all derivations starting from non-terminal X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A9F9C722-7404-404A-AFD7-8BBD015B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225" y="2206689"/>
                <a:ext cx="1488182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Symbol" charset="2"/>
                  </a:rPr>
                  <a:t>c</a:t>
                </a:r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a</a:t>
                </a:r>
              </a:p>
            </p:txBody>
          </p:sp>
        </mc:Choice>
        <mc:Fallback xmlns=""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A9F9C722-7404-404A-AFD7-8BBD015BF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9225" y="2206689"/>
                <a:ext cx="1488182" cy="457200"/>
              </a:xfrm>
              <a:prstGeom prst="rect">
                <a:avLst/>
              </a:prstGeom>
              <a:blipFill>
                <a:blip r:embed="rId4"/>
                <a:stretch>
                  <a:fillRect l="-6780" t="-10811" b="-324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E28353DE-FCEB-AA4F-8EBE-9F1CA680EE04}"/>
              </a:ext>
            </a:extLst>
          </p:cNvPr>
          <p:cNvSpPr/>
          <p:nvPr/>
        </p:nvSpPr>
        <p:spPr>
          <a:xfrm>
            <a:off x="6667377" y="1980230"/>
            <a:ext cx="1584176" cy="348729"/>
          </a:xfrm>
          <a:prstGeom prst="wedgeRectCallout">
            <a:avLst>
              <a:gd name="adj1" fmla="val -63286"/>
              <a:gd name="adj2" fmla="val 35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FIRST(B) = {c}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8EB1B6A-7DDD-6C46-9928-B6BD3387D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656" y="2850788"/>
                <a:ext cx="1488182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Symbol" charset="2"/>
                  </a:rPr>
                  <a:t>c</a:t>
                </a:r>
                <a:endParaRPr lang="en-US" dirty="0">
                  <a:solidFill>
                    <a:srgbClr val="7030A0"/>
                  </a:solidFill>
                  <a:sym typeface="Symbol" charset="2"/>
                </a:endParaRPr>
              </a:p>
            </p:txBody>
          </p:sp>
        </mc:Choice>
        <mc:Fallback xmlns="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8EB1B6A-7DDD-6C46-9928-B6BD3387D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8656" y="2850788"/>
                <a:ext cx="1488182" cy="457200"/>
              </a:xfrm>
              <a:prstGeom prst="rect">
                <a:avLst/>
              </a:prstGeom>
              <a:blipFill>
                <a:blip r:embed="rId5"/>
                <a:stretch>
                  <a:fillRect l="-6780" t="-10811" b="-297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739B725F-457E-EA45-87DC-5340BACB2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872" y="2850788"/>
                <a:ext cx="1488182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</m:oMath>
                </a14:m>
                <a:endParaRPr lang="en-US" dirty="0">
                  <a:solidFill>
                    <a:srgbClr val="7030A0"/>
                  </a:solidFill>
                  <a:sym typeface="Symbol" charset="2"/>
                </a:endParaRPr>
              </a:p>
            </p:txBody>
          </p:sp>
        </mc:Choice>
        <mc:Fallback xmlns="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739B725F-457E-EA45-87DC-5340BACB2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2872" y="2850788"/>
                <a:ext cx="1488182" cy="457200"/>
              </a:xfrm>
              <a:prstGeom prst="rect">
                <a:avLst/>
              </a:prstGeom>
              <a:blipFill>
                <a:blip r:embed="rId6"/>
                <a:stretch>
                  <a:fillRect l="-6780" t="-10811" b="-297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>
                <a:extLst>
                  <a:ext uri="{FF2B5EF4-FFF2-40B4-BE49-F238E27FC236}">
                    <a16:creationId xmlns:a16="http://schemas.microsoft.com/office/drawing/2014/main" id="{068AB256-C454-E640-BB90-2CB038ABDA8E}"/>
                  </a:ext>
                </a:extLst>
              </p:cNvPr>
              <p:cNvSpPr/>
              <p:nvPr/>
            </p:nvSpPr>
            <p:spPr>
              <a:xfrm>
                <a:off x="6660659" y="2730659"/>
                <a:ext cx="1826948" cy="348729"/>
              </a:xfrm>
              <a:prstGeom prst="wedgeRectCallout">
                <a:avLst>
                  <a:gd name="adj1" fmla="val -63286"/>
                  <a:gd name="adj2" fmla="val 354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/>
                  <a:t>FIRST(A) = {c,</a:t>
                </a:r>
                <a:r>
                  <a:rPr lang="en-US" sz="2000" dirty="0">
                    <a:solidFill>
                      <a:srgbClr val="FF0000"/>
                    </a:solidFill>
                    <a:ea typeface="Cambria Math" panose="02040503050406030204" pitchFamily="18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2"/>
                      </a:rPr>
                      <m:t>𝜀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16" name="Rectangular Callout 15">
                <a:extLst>
                  <a:ext uri="{FF2B5EF4-FFF2-40B4-BE49-F238E27FC236}">
                    <a16:creationId xmlns:a16="http://schemas.microsoft.com/office/drawing/2014/main" id="{068AB256-C454-E640-BB90-2CB038AB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59" y="2730659"/>
                <a:ext cx="1826948" cy="348729"/>
              </a:xfrm>
              <a:prstGeom prst="wedgeRectCallout">
                <a:avLst>
                  <a:gd name="adj1" fmla="val -63286"/>
                  <a:gd name="adj2" fmla="val 35433"/>
                </a:avLst>
              </a:prstGeom>
              <a:blipFill>
                <a:blip r:embed="rId7"/>
                <a:stretch>
                  <a:fillRect t="-13793" r="-1198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C97C7B82-7EDF-2847-A9FF-6A9D5B3A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538" y="3550851"/>
                <a:ext cx="3239244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AB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Symbol" charset="2"/>
                  </a:rPr>
                  <a:t>c</a:t>
                </a:r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bB</a:t>
                </a:r>
              </a:p>
            </p:txBody>
          </p:sp>
        </mc:Choice>
        <mc:Fallback xmlns=""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C97C7B82-7EDF-2847-A9FF-6A9D5B3A6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538" y="3550851"/>
                <a:ext cx="3239244" cy="457200"/>
              </a:xfrm>
              <a:prstGeom prst="rect">
                <a:avLst/>
              </a:prstGeom>
              <a:blipFill>
                <a:blip r:embed="rId8"/>
                <a:stretch>
                  <a:fillRect l="-2724" t="-10811" b="-297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7CBEE625-07E6-6E46-82F8-2B6A5300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538" y="4116487"/>
                <a:ext cx="3168352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AB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Symbol" charset="2"/>
                  </a:rPr>
                  <a:t>c</a:t>
                </a:r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a</a:t>
                </a:r>
              </a:p>
            </p:txBody>
          </p:sp>
        </mc:Choice>
        <mc:Fallback xmlns=""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7CBEE625-07E6-6E46-82F8-2B6A53007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538" y="4116487"/>
                <a:ext cx="3168352" cy="457200"/>
              </a:xfrm>
              <a:prstGeom prst="rect">
                <a:avLst/>
              </a:prstGeom>
              <a:blipFill>
                <a:blip r:embed="rId9"/>
                <a:stretch>
                  <a:fillRect l="-2789" t="-111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EAABF773-BDC6-5A40-990E-A22F7398D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402" y="3550851"/>
                <a:ext cx="216382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257175" indent="-257175" eaLnBrk="1" hangingPunct="1">
                  <a:spcBef>
                    <a:spcPct val="2000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AB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Symbol" charset="2"/>
                  </a:rPr>
                  <a:t>c</a:t>
                </a:r>
                <a:r>
                  <a:rPr lang="en-US" dirty="0">
                    <a:solidFill>
                      <a:srgbClr val="7030A0"/>
                    </a:solidFill>
                    <a:sym typeface="Symbol" charset="2"/>
                  </a:rPr>
                  <a:t>B</a:t>
                </a:r>
              </a:p>
            </p:txBody>
          </p:sp>
        </mc:Choice>
        <mc:Fallback xmlns=""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EAABF773-BDC6-5A40-990E-A22F7398D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1402" y="3550851"/>
                <a:ext cx="2163828" cy="457200"/>
              </a:xfrm>
              <a:prstGeom prst="rect">
                <a:avLst/>
              </a:prstGeom>
              <a:blipFill>
                <a:blip r:embed="rId10"/>
                <a:stretch>
                  <a:fillRect l="-4070" t="-10811" r="-1744" b="-297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929B506-DBFE-8842-8AA8-2C90CB9B32EE}"/>
              </a:ext>
            </a:extLst>
          </p:cNvPr>
          <p:cNvSpPr/>
          <p:nvPr/>
        </p:nvSpPr>
        <p:spPr>
          <a:xfrm>
            <a:off x="5633644" y="4287023"/>
            <a:ext cx="1609797" cy="348729"/>
          </a:xfrm>
          <a:prstGeom prst="wedgeRectCallout">
            <a:avLst>
              <a:gd name="adj1" fmla="val -63641"/>
              <a:gd name="adj2" fmla="val -5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FIRST(S) = {c}</a:t>
            </a:r>
          </a:p>
        </p:txBody>
      </p:sp>
    </p:spTree>
    <p:extLst>
      <p:ext uri="{BB962C8B-B14F-4D97-AF65-F5344CB8AC3E}">
        <p14:creationId xmlns:p14="http://schemas.microsoft.com/office/powerpoint/2010/main" val="11702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3" grpId="0" autoUpdateAnimBg="0"/>
      <p:bldP spid="3" grpId="0" animBg="1"/>
      <p:bldP spid="14" grpId="0" autoUpdateAnimBg="0"/>
      <p:bldP spid="15" grpId="0" autoUpdateAnimBg="0"/>
      <p:bldP spid="16" grpId="0" animBg="1"/>
      <p:bldP spid="17" grpId="0" autoUpdateAnimBg="0"/>
      <p:bldP spid="18" grpId="0" autoUpdateAnimBg="0"/>
      <p:bldP spid="19" grpId="0" autoUpdateAnimBg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715933" y="4449250"/>
            <a:ext cx="402867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4036060" y="270119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800" b="1" dirty="0"/>
          </a:p>
        </p:txBody>
      </p:sp>
      <p:sp>
        <p:nvSpPr>
          <p:cNvPr id="71" name="Rectangle 70"/>
          <p:cNvSpPr/>
          <p:nvPr/>
        </p:nvSpPr>
        <p:spPr>
          <a:xfrm>
            <a:off x="4396493" y="340582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84" name="Rectangle 83"/>
          <p:cNvSpPr/>
          <p:nvPr/>
        </p:nvSpPr>
        <p:spPr>
          <a:xfrm>
            <a:off x="4526252" y="4176686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80" name="Rectangle 79"/>
          <p:cNvSpPr/>
          <p:nvPr/>
        </p:nvSpPr>
        <p:spPr>
          <a:xfrm>
            <a:off x="6127041" y="3977426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6495489" y="214101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4334030" y="1227933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63" name="Rectangle 62"/>
          <p:cNvSpPr/>
          <p:nvPr/>
        </p:nvSpPr>
        <p:spPr>
          <a:xfrm>
            <a:off x="2955446" y="160172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2373868" y="276556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1640" y="141480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449" y="2765561"/>
            <a:ext cx="1229437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36076" y="2053548"/>
            <a:ext cx="86433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S’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sz="1800" dirty="0"/>
          </a:p>
        </p:txBody>
      </p:sp>
      <p:cxnSp>
        <p:nvCxnSpPr>
          <p:cNvPr id="10" name="Straight Arrow Connector 9"/>
          <p:cNvCxnSpPr>
            <a:cxnSpLocks/>
            <a:stCxn id="8" idx="0"/>
            <a:endCxn id="9" idx="2"/>
          </p:cNvCxnSpPr>
          <p:nvPr/>
        </p:nvCxnSpPr>
        <p:spPr bwMode="auto">
          <a:xfrm flipH="1" flipV="1">
            <a:off x="2068246" y="2422880"/>
            <a:ext cx="9922" cy="342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951821" y="1977685"/>
            <a:ext cx="10711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78168" y="1977684"/>
            <a:ext cx="909493" cy="787876"/>
            <a:chOff x="1080456" y="3356992"/>
            <a:chExt cx="1212657" cy="1050502"/>
          </a:xfrm>
        </p:grpSpPr>
        <p:cxnSp>
          <p:nvCxnSpPr>
            <p:cNvPr id="13" name="Straight Arrow Connector 12"/>
            <p:cNvCxnSpPr>
              <a:cxnSpLocks/>
              <a:stCxn id="8" idx="0"/>
            </p:cNvCxnSpPr>
            <p:nvPr/>
          </p:nvCxnSpPr>
          <p:spPr bwMode="auto">
            <a:xfrm flipV="1">
              <a:off x="1080456" y="3587831"/>
              <a:ext cx="1169077" cy="819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43430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sz="18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17694" y="238751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21" name="Rectangle 20"/>
          <p:cNvSpPr/>
          <p:nvPr/>
        </p:nvSpPr>
        <p:spPr>
          <a:xfrm>
            <a:off x="3105487" y="2704587"/>
            <a:ext cx="123333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sz="1800" dirty="0">
                <a:solidFill>
                  <a:schemeClr val="accent2"/>
                </a:solidFill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627785" y="2981588"/>
            <a:ext cx="477702" cy="661136"/>
            <a:chOff x="575975" y="3141800"/>
            <a:chExt cx="822400" cy="1445420"/>
          </a:xfrm>
        </p:grpSpPr>
        <p:cxnSp>
          <p:nvCxnSpPr>
            <p:cNvPr id="23" name="Straight Arrow Connector 22"/>
            <p:cNvCxnSpPr>
              <a:cxnSpLocks/>
              <a:stCxn id="8" idx="3"/>
              <a:endCxn id="21" idx="1"/>
            </p:cNvCxnSpPr>
            <p:nvPr/>
          </p:nvCxnSpPr>
          <p:spPr bwMode="auto">
            <a:xfrm flipV="1">
              <a:off x="688051" y="3242729"/>
              <a:ext cx="710324" cy="13444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5" y="3141800"/>
              <a:ext cx="627002" cy="8074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800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sz="1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13838" y="3622689"/>
            <a:ext cx="115288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  <a:endCxn id="27" idx="0"/>
          </p:cNvCxnSpPr>
          <p:nvPr/>
        </p:nvCxnSpPr>
        <p:spPr bwMode="auto">
          <a:xfrm flipH="1">
            <a:off x="3690278" y="3350918"/>
            <a:ext cx="31878" cy="271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670012" y="33056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sz="1800" dirty="0"/>
          </a:p>
        </p:txBody>
      </p:sp>
      <p:cxnSp>
        <p:nvCxnSpPr>
          <p:cNvPr id="33" name="Curved Connector 32"/>
          <p:cNvCxnSpPr>
            <a:cxnSpLocks/>
            <a:stCxn id="27" idx="1"/>
            <a:endCxn id="21" idx="1"/>
          </p:cNvCxnSpPr>
          <p:nvPr/>
        </p:nvCxnSpPr>
        <p:spPr bwMode="auto">
          <a:xfrm rot="10800000">
            <a:off x="3105488" y="3027754"/>
            <a:ext cx="8351" cy="1195101"/>
          </a:xfrm>
          <a:prstGeom prst="curvedConnector3">
            <a:avLst>
              <a:gd name="adj1" fmla="val 28373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624471" y="368366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35" name="Rectangle 34"/>
          <p:cNvSpPr/>
          <p:nvPr/>
        </p:nvSpPr>
        <p:spPr>
          <a:xfrm>
            <a:off x="4701815" y="3413633"/>
            <a:ext cx="109517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266718" y="3782965"/>
            <a:ext cx="982683" cy="439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54854" y="375988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sp>
        <p:nvSpPr>
          <p:cNvPr id="40" name="Rectangle 39"/>
          <p:cNvSpPr/>
          <p:nvPr/>
        </p:nvSpPr>
        <p:spPr>
          <a:xfrm>
            <a:off x="4644107" y="1221600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44039" y="1415411"/>
            <a:ext cx="11288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5796987" y="1600077"/>
            <a:ext cx="447052" cy="498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922150" y="149163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487385" y="1977685"/>
            <a:ext cx="1156722" cy="121078"/>
          </a:xfrm>
          <a:prstGeom prst="curvedConnector4">
            <a:avLst>
              <a:gd name="adj1" fmla="val 26850"/>
              <a:gd name="adj2" fmla="val 2888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4085946" y="15456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4022948" y="2098763"/>
            <a:ext cx="621159" cy="20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977934" y="1977684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sz="1800" dirty="0"/>
          </a:p>
        </p:txBody>
      </p:sp>
      <p:cxnSp>
        <p:nvCxnSpPr>
          <p:cNvPr id="52" name="Straight Connector 51"/>
          <p:cNvCxnSpPr>
            <a:cxnSpLocks/>
            <a:stCxn id="40" idx="1"/>
            <a:endCxn id="21" idx="3"/>
          </p:cNvCxnSpPr>
          <p:nvPr/>
        </p:nvCxnSpPr>
        <p:spPr bwMode="auto">
          <a:xfrm flipH="1">
            <a:off x="4338824" y="2098763"/>
            <a:ext cx="305283" cy="928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301970" y="213970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56" name="Rectangle 55"/>
          <p:cNvSpPr/>
          <p:nvPr/>
        </p:nvSpPr>
        <p:spPr>
          <a:xfrm>
            <a:off x="6480311" y="2514693"/>
            <a:ext cx="1152880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5796987" y="2098763"/>
            <a:ext cx="683324" cy="1293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075034" y="238751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056751" y="2514693"/>
            <a:ext cx="576440" cy="877163"/>
          </a:xfrm>
          <a:prstGeom prst="curvedConnector4">
            <a:avLst>
              <a:gd name="adj1" fmla="val -39657"/>
              <a:gd name="adj2" fmla="val 126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26886" y="203169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4022948" y="2300851"/>
            <a:ext cx="2457363" cy="1091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5922150" y="28735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sz="1800" dirty="0"/>
          </a:p>
        </p:txBody>
      </p:sp>
      <p:cxnSp>
        <p:nvCxnSpPr>
          <p:cNvPr id="67" name="Straight Arrow Connector 66"/>
          <p:cNvCxnSpPr>
            <a:cxnSpLocks/>
            <a:stCxn id="56" idx="1"/>
            <a:endCxn id="21" idx="3"/>
          </p:cNvCxnSpPr>
          <p:nvPr/>
        </p:nvCxnSpPr>
        <p:spPr bwMode="auto">
          <a:xfrm flipH="1" flipV="1">
            <a:off x="4338824" y="3027753"/>
            <a:ext cx="2141487" cy="36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220072" y="294979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sz="1800" dirty="0"/>
          </a:p>
        </p:txBody>
      </p:sp>
      <p:sp>
        <p:nvSpPr>
          <p:cNvPr id="69" name="Rectangle 68"/>
          <p:cNvSpPr/>
          <p:nvPr/>
        </p:nvSpPr>
        <p:spPr>
          <a:xfrm>
            <a:off x="5176228" y="3975906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28156" y="4547759"/>
            <a:ext cx="954107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18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653282" y="3391856"/>
            <a:ext cx="827029" cy="584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005210" y="4345238"/>
            <a:ext cx="648072" cy="202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036450" y="35216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sz="1800" dirty="0"/>
          </a:p>
        </p:txBody>
      </p:sp>
      <p:sp>
        <p:nvSpPr>
          <p:cNvPr id="76" name="Rectangle 75"/>
          <p:cNvSpPr/>
          <p:nvPr/>
        </p:nvSpPr>
        <p:spPr>
          <a:xfrm>
            <a:off x="5468670" y="4245936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sz="1800" dirty="0"/>
          </a:p>
        </p:txBody>
      </p:sp>
      <p:cxnSp>
        <p:nvCxnSpPr>
          <p:cNvPr id="78" name="Curved Connector 77"/>
          <p:cNvCxnSpPr>
            <a:cxnSpLocks/>
            <a:stCxn id="8" idx="2"/>
            <a:endCxn id="56" idx="2"/>
          </p:cNvCxnSpPr>
          <p:nvPr/>
        </p:nvCxnSpPr>
        <p:spPr bwMode="auto">
          <a:xfrm rot="5400000" flipH="1" flipV="1">
            <a:off x="4442025" y="1905161"/>
            <a:ext cx="250868" cy="4978583"/>
          </a:xfrm>
          <a:prstGeom prst="curvedConnector3">
            <a:avLst>
              <a:gd name="adj1" fmla="val -1969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096514" y="2862782"/>
            <a:ext cx="553999" cy="3366473"/>
          </a:xfrm>
          <a:prstGeom prst="curvedConnector3">
            <a:avLst>
              <a:gd name="adj1" fmla="val -412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189334" y="4385741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83" name="Rectangle 82"/>
          <p:cNvSpPr/>
          <p:nvPr/>
        </p:nvSpPr>
        <p:spPr>
          <a:xfrm>
            <a:off x="6624808" y="4569972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sz="1800" dirty="0"/>
          </a:p>
        </p:txBody>
      </p:sp>
      <p:sp>
        <p:nvSpPr>
          <p:cNvPr id="55" name="Rectangle 54"/>
          <p:cNvSpPr/>
          <p:nvPr/>
        </p:nvSpPr>
        <p:spPr>
          <a:xfrm>
            <a:off x="1331034" y="2053548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77" name="Rectangle 76"/>
          <p:cNvSpPr/>
          <p:nvPr/>
        </p:nvSpPr>
        <p:spPr>
          <a:xfrm>
            <a:off x="7372874" y="141149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1331640" y="2562432"/>
            <a:ext cx="216024" cy="182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6591" y="357504"/>
            <a:ext cx="8832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E </a:t>
            </a:r>
            <a:r>
              <a:rPr lang="en-US" sz="3000" b="1" dirty="0">
                <a:solidFill>
                  <a:srgbClr val="FF0000"/>
                </a:solidFill>
              </a:rPr>
              <a:t>|</a:t>
            </a:r>
            <a:r>
              <a:rPr lang="en-US" sz="3000" dirty="0"/>
              <a:t> $</a:t>
            </a:r>
            <a:endParaRPr lang="en-CA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B3C07A-9912-5349-9AA4-6EE813D32CE2}"/>
              </a:ext>
            </a:extLst>
          </p:cNvPr>
          <p:cNvSpPr/>
          <p:nvPr/>
        </p:nvSpPr>
        <p:spPr>
          <a:xfrm>
            <a:off x="1636425" y="2045117"/>
            <a:ext cx="863990" cy="37776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id*id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86716"/>
              </p:ext>
            </p:extLst>
          </p:nvPr>
        </p:nvGraphicFramePr>
        <p:xfrm>
          <a:off x="1655676" y="1143000"/>
          <a:ext cx="5886655" cy="3419428"/>
        </p:xfrm>
        <a:graphic>
          <a:graphicData uri="http://schemas.openxmlformats.org/drawingml/2006/table">
            <a:tbl>
              <a:tblPr/>
              <a:tblGrid>
                <a:gridCol w="16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 | 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     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∉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1 3 11 3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1 3 11 4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1 5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1 2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$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Cambria Math"/>
                        </a:rPr>
                        <a:t>∈ Follow(E)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Reduce </a:t>
                      </a: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Reduce T  id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Reduce E</a:t>
                      </a:r>
                      <a:r>
                        <a:rPr lang="en-US" sz="1800" b="0" dirty="0">
                          <a:latin typeface="+mn-lt"/>
                          <a:sym typeface="Symbol" charset="2"/>
                        </a:rPr>
                        <a:t>T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charset="2"/>
                        </a:rPr>
                        <a:t>Accept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609B1BE3-6946-114C-AB96-4D399481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06742"/>
            <a:ext cx="1038682" cy="17081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/>
              <a:t>S’</a:t>
            </a:r>
            <a:r>
              <a:rPr lang="en-US" sz="1500" b="1" dirty="0">
                <a:sym typeface="Symbol" charset="2"/>
              </a:rPr>
              <a:t>  </a:t>
            </a:r>
            <a:r>
              <a:rPr lang="en-US" sz="1500" dirty="0">
                <a:sym typeface="Symbol" charset="2"/>
              </a:rPr>
              <a:t>E</a:t>
            </a:r>
            <a:endParaRPr lang="en-US" sz="1500" dirty="0"/>
          </a:p>
          <a:p>
            <a:pPr eaLnBrk="1" hangingPunct="1">
              <a:spcBef>
                <a:spcPct val="20000"/>
              </a:spcBef>
            </a:pPr>
            <a:r>
              <a:rPr lang="en-US" sz="1500" dirty="0"/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E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</a:t>
            </a:r>
            <a:r>
              <a:rPr lang="en-US" sz="15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sym typeface="Symbol" charset="2"/>
              </a:rPr>
              <a:t>T </a:t>
            </a:r>
            <a:r>
              <a:rPr lang="en-US" sz="1500" b="1" dirty="0">
                <a:sym typeface="Symbol" charset="2"/>
              </a:rPr>
              <a:t> </a:t>
            </a:r>
            <a:r>
              <a:rPr lang="en-US" sz="15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350923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indent="-40005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Construct F = {I</a:t>
            </a:r>
            <a:r>
              <a:rPr lang="en-US" sz="1800" baseline="-25000" dirty="0"/>
              <a:t>0</a:t>
            </a:r>
            <a:r>
              <a:rPr lang="en-US" sz="1800" dirty="0"/>
              <a:t>, I</a:t>
            </a:r>
            <a:r>
              <a:rPr lang="en-US" sz="1800" baseline="-25000" dirty="0"/>
              <a:t>1</a:t>
            </a:r>
            <a:r>
              <a:rPr lang="en-US" sz="1800" dirty="0"/>
              <a:t>, …I</a:t>
            </a:r>
            <a:r>
              <a:rPr lang="en-US" sz="1800" baseline="-25000" dirty="0"/>
              <a:t>n</a:t>
            </a:r>
            <a:r>
              <a:rPr lang="en-US" sz="1800" dirty="0"/>
              <a:t>}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a) if {A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b="1" dirty="0">
                <a:sym typeface="Symbol" charset="2"/>
              </a:rPr>
              <a:t></a:t>
            </a:r>
            <a:r>
              <a:rPr lang="en-US" sz="1800" dirty="0">
                <a:sym typeface="Symbol" charset="2"/>
              </a:rPr>
              <a:t>} </a:t>
            </a:r>
            <a:r>
              <a:rPr lang="en-US" sz="1350" dirty="0">
                <a:sym typeface="Symbol" charset="2"/>
              </a:rPr>
              <a:t>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and A != S’ 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sz="1800" dirty="0">
                <a:sym typeface="Symbol" charset="2"/>
              </a:rPr>
              <a:t>	    then action[i, b] := reduce </a:t>
            </a:r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 for all b </a:t>
            </a:r>
            <a:r>
              <a:rPr lang="en-US" sz="1350" dirty="0">
                <a:sym typeface="Symbol" charset="2"/>
              </a:rPr>
              <a:t>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Follow(A)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sz="1800" dirty="0">
                <a:sym typeface="Symbol" charset="2"/>
              </a:rPr>
              <a:t>       b) if </a:t>
            </a:r>
            <a:r>
              <a:rPr lang="en-US" sz="1800" dirty="0"/>
              <a:t>{S’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S</a:t>
            </a:r>
            <a:r>
              <a:rPr lang="en-US" sz="1800" b="1" dirty="0">
                <a:sym typeface="Symbol" charset="2"/>
              </a:rPr>
              <a:t></a:t>
            </a:r>
            <a:r>
              <a:rPr lang="en-US" sz="1800" dirty="0">
                <a:sym typeface="Symbol" charset="2"/>
              </a:rPr>
              <a:t>} </a:t>
            </a:r>
            <a:r>
              <a:rPr lang="en-US" sz="1350" dirty="0">
                <a:sym typeface="Symbol" charset="2"/>
              </a:rPr>
              <a:t>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i</a:t>
            </a:r>
            <a:endParaRPr lang="en-US" sz="1800" dirty="0">
              <a:sym typeface="Symbol" charset="2"/>
            </a:endParaRPr>
          </a:p>
          <a:p>
            <a:pPr marL="400050" indent="-400050">
              <a:lnSpc>
                <a:spcPct val="90000"/>
              </a:lnSpc>
              <a:buNone/>
            </a:pPr>
            <a:r>
              <a:rPr lang="en-US" sz="1800" dirty="0">
                <a:sym typeface="Symbol" charset="2"/>
              </a:rPr>
              <a:t>	    then action[i, $] := accept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sz="1800" dirty="0">
                <a:sym typeface="Symbol" charset="2"/>
              </a:rPr>
              <a:t>       c) if </a:t>
            </a:r>
            <a:r>
              <a:rPr lang="en-US" sz="1800" dirty="0"/>
              <a:t>{A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b="1" dirty="0">
                <a:sym typeface="Symbol" charset="2"/>
              </a:rPr>
              <a:t></a:t>
            </a:r>
            <a:r>
              <a:rPr lang="en-US" sz="1800" dirty="0">
                <a:sym typeface="Symbol" charset="2"/>
              </a:rPr>
              <a:t>a} </a:t>
            </a:r>
            <a:r>
              <a:rPr lang="en-US" sz="1350" dirty="0">
                <a:sym typeface="Symbol" charset="2"/>
              </a:rPr>
              <a:t>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and Successor(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, a) =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j</a:t>
            </a:r>
            <a:endParaRPr lang="en-US" sz="1800" baseline="-25000" dirty="0">
              <a:sym typeface="Symbol" charset="2"/>
            </a:endParaRPr>
          </a:p>
          <a:p>
            <a:pPr marL="400050" indent="-400050">
              <a:lnSpc>
                <a:spcPct val="90000"/>
              </a:lnSpc>
              <a:buNone/>
            </a:pPr>
            <a:r>
              <a:rPr lang="en-US" sz="1800" dirty="0">
                <a:sym typeface="Symbol" charset="2"/>
              </a:rPr>
              <a:t>	    then action[i, a] := shift j</a:t>
            </a:r>
          </a:p>
          <a:p>
            <a:pPr marL="400050" indent="-400050">
              <a:lnSpc>
                <a:spcPct val="90000"/>
              </a:lnSpc>
              <a:buFontTx/>
              <a:buAutoNum type="arabicPeriod" startAt="3"/>
            </a:pPr>
            <a:r>
              <a:rPr lang="en-US" sz="1800" dirty="0">
                <a:sym typeface="Symbol" charset="2"/>
              </a:rPr>
              <a:t>if Successor(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, A) =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j</a:t>
            </a:r>
            <a:r>
              <a:rPr lang="en-US" sz="1800" dirty="0">
                <a:sym typeface="Symbol" charset="2"/>
              </a:rPr>
              <a:t> and A is a non-terminal then </a:t>
            </a:r>
            <a:r>
              <a:rPr lang="en-US" sz="1800" dirty="0" err="1">
                <a:sym typeface="Symbol" charset="2"/>
              </a:rPr>
              <a:t>goto</a:t>
            </a:r>
            <a:r>
              <a:rPr lang="en-US" sz="1800" dirty="0">
                <a:sym typeface="Symbol" charset="2"/>
              </a:rPr>
              <a:t>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 dirty="0"/>
              <a:t>All entries not defined are errors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 dirty="0"/>
              <a:t>Make sure I</a:t>
            </a:r>
            <a:r>
              <a:rPr lang="en-US" sz="2100" baseline="-25000" dirty="0"/>
              <a:t>0</a:t>
            </a:r>
            <a:r>
              <a:rPr lang="en-US" sz="2100" dirty="0"/>
              <a:t> is the initial state</a:t>
            </a:r>
          </a:p>
          <a:p>
            <a:pPr marL="457200" indent="-457200">
              <a:lnSpc>
                <a:spcPct val="90000"/>
              </a:lnSpc>
            </a:pPr>
            <a:endParaRPr lang="en-US" sz="2100" dirty="0"/>
          </a:p>
          <a:p>
            <a:pPr marL="457200" indent="-457200">
              <a:lnSpc>
                <a:spcPct val="90000"/>
              </a:lnSpc>
            </a:pPr>
            <a:r>
              <a:rPr lang="en-US" sz="2100" dirty="0"/>
              <a:t>Note: SLR(1) only reduces {A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2100" b="1" dirty="0">
                <a:sym typeface="Symbol" charset="2"/>
              </a:rPr>
              <a:t></a:t>
            </a:r>
            <a:r>
              <a:rPr lang="en-US" sz="2100" dirty="0">
                <a:sym typeface="Symbol" charset="2"/>
              </a:rPr>
              <a:t>} if </a:t>
            </a:r>
            <a:r>
              <a:rPr lang="en-US" sz="2100" dirty="0"/>
              <a:t>lookahead is in Follow(A)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 dirty="0"/>
              <a:t>Shift and reduce items or more than one reduce item can be in the same itemset as long as lookaheads are disjoint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any item {A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="1" dirty="0">
                <a:sym typeface="Symbol" charset="2"/>
              </a:rPr>
              <a:t></a:t>
            </a:r>
            <a:r>
              <a:rPr lang="en-US" sz="2000" dirty="0">
                <a:sym typeface="Symbol" charset="2"/>
              </a:rPr>
              <a:t>x: x  T} there is no </a:t>
            </a:r>
            <a:r>
              <a:rPr lang="en-US" sz="2000" dirty="0"/>
              <a:t>{B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</a:t>
            </a:r>
            <a:r>
              <a:rPr lang="en-US" sz="2000" b="1" dirty="0">
                <a:sym typeface="Symbol" charset="2"/>
              </a:rPr>
              <a:t></a:t>
            </a:r>
            <a:r>
              <a:rPr lang="en-US" sz="2000" dirty="0">
                <a:sym typeface="Symbol" charset="2"/>
              </a:rPr>
              <a:t>: x  Follow(B)}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For any two items </a:t>
            </a:r>
            <a:r>
              <a:rPr lang="en-US" sz="2000" dirty="0"/>
              <a:t>{A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</a:t>
            </a:r>
            <a:r>
              <a:rPr lang="en-US" sz="2000" b="1" dirty="0">
                <a:sym typeface="Symbol" charset="2"/>
              </a:rPr>
              <a:t></a:t>
            </a:r>
            <a:r>
              <a:rPr lang="en-US" sz="2000" dirty="0">
                <a:sym typeface="Symbol" charset="2"/>
              </a:rPr>
              <a:t>} and </a:t>
            </a:r>
            <a:r>
              <a:rPr lang="en-US" sz="2000" dirty="0"/>
              <a:t>{B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</a:t>
            </a:r>
            <a:r>
              <a:rPr lang="en-US" sz="2000" b="1" dirty="0">
                <a:sym typeface="Symbol" charset="2"/>
              </a:rPr>
              <a:t></a:t>
            </a:r>
            <a:r>
              <a:rPr lang="en-US" sz="2000" dirty="0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LR(0) Grammars  SLR(1) Grammars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A56-70F8-9348-AD4D-9470E139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316290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36</a:t>
            </a:fld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S’ </a:t>
            </a:r>
            <a:r>
              <a:rPr lang="en-US" sz="2100" b="1">
                <a:sym typeface="Symbol" charset="2"/>
              </a:rPr>
              <a:t> </a:t>
            </a:r>
            <a:r>
              <a:rPr lang="en-US" sz="2100">
                <a:sym typeface="Symbol" charset="2"/>
              </a:rPr>
              <a:t>S</a:t>
            </a:r>
            <a:endParaRPr lang="en-US" sz="2100"/>
          </a:p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</a:t>
            </a:r>
            <a:r>
              <a:rPr lang="en-US" sz="2100">
                <a:sym typeface="Symbol" charset="2"/>
              </a:rPr>
              <a:t>AaAb</a:t>
            </a:r>
          </a:p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</a:t>
            </a:r>
            <a:r>
              <a:rPr lang="en-US" sz="2100">
                <a:sym typeface="Symbol" charset="2"/>
              </a:rPr>
              <a:t>BbBa</a:t>
            </a:r>
            <a:endParaRPr lang="en-US" sz="2100"/>
          </a:p>
          <a:p>
            <a:r>
              <a:rPr lang="en-US" sz="2100"/>
              <a:t>A </a:t>
            </a:r>
            <a:r>
              <a:rPr lang="en-US" sz="2100" b="1">
                <a:sym typeface="Symbol" charset="2"/>
              </a:rPr>
              <a:t> </a:t>
            </a:r>
            <a:endParaRPr lang="en-US" sz="2100">
              <a:sym typeface="Symbol" charset="2"/>
            </a:endParaRPr>
          </a:p>
          <a:p>
            <a:r>
              <a:rPr lang="en-US" sz="2100"/>
              <a:t>B </a:t>
            </a:r>
            <a:r>
              <a:rPr lang="en-US" sz="21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Aa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Ab</a:t>
            </a:r>
          </a:p>
          <a:p>
            <a:r>
              <a:rPr lang="en-US" sz="2100"/>
              <a:t>A </a:t>
            </a:r>
            <a:r>
              <a:rPr lang="en-US" sz="21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A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731045" y="1144707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AaAb</a:t>
            </a:r>
          </a:p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BbBa</a:t>
            </a:r>
            <a:endParaRPr lang="en-US" sz="2100"/>
          </a:p>
          <a:p>
            <a:r>
              <a:rPr lang="en-US" sz="2100"/>
              <a:t>A </a:t>
            </a:r>
            <a:r>
              <a:rPr lang="en-US" sz="2100" b="1">
                <a:sym typeface="Symbol" charset="2"/>
              </a:rPr>
              <a:t> </a:t>
            </a:r>
            <a:endParaRPr lang="en-US" sz="2100">
              <a:sym typeface="Symbol" charset="2"/>
            </a:endParaRPr>
          </a:p>
          <a:p>
            <a:r>
              <a:rPr lang="en-US" sz="2100"/>
              <a:t>B </a:t>
            </a:r>
            <a:r>
              <a:rPr lang="en-US" sz="21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B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Bb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Ba</a:t>
            </a:r>
          </a:p>
          <a:p>
            <a:r>
              <a:rPr lang="en-US" sz="2100"/>
              <a:t>B </a:t>
            </a:r>
            <a:r>
              <a:rPr lang="en-US" sz="2100" b="1">
                <a:sym typeface="Symbol" charset="2"/>
              </a:rPr>
              <a:t> </a:t>
            </a:r>
            <a:endParaRPr lang="en-US" sz="21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AaA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AaAb</a:t>
            </a:r>
            <a:r>
              <a:rPr lang="en-US" sz="21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BbB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BbBa</a:t>
            </a:r>
            <a:r>
              <a:rPr lang="en-US" sz="21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S’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S</a:t>
            </a:r>
            <a:r>
              <a:rPr lang="en-US" sz="2100" b="1">
                <a:sym typeface="Symbol" charset="2"/>
              </a:rPr>
              <a:t></a:t>
            </a:r>
            <a:endParaRPr lang="en-US" sz="21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6800848" y="2264570"/>
            <a:ext cx="859631" cy="1007269"/>
            <a:chOff x="4752" y="1902"/>
            <a:chExt cx="722" cy="846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000881" y="4073131"/>
            <a:ext cx="589360" cy="535782"/>
            <a:chOff x="4920" y="3421"/>
            <a:chExt cx="495" cy="450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3028949" y="2965582"/>
            <a:ext cx="1368028" cy="407825"/>
            <a:chOff x="1584" y="2517"/>
            <a:chExt cx="1149" cy="691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95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22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3084854" y="4110939"/>
            <a:ext cx="1419145" cy="413075"/>
            <a:chOff x="1631" y="3401"/>
            <a:chExt cx="1137" cy="428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37</a:t>
            </a:fld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1385645" y="2028639"/>
            <a:ext cx="1289781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S’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S</a:t>
            </a:r>
            <a:endParaRPr lang="en-US" sz="1800" dirty="0"/>
          </a:p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 err="1">
                <a:sym typeface="Symbol" charset="2"/>
              </a:rPr>
              <a:t>AxB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B</a:t>
            </a: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 err="1">
                <a:sym typeface="Symbol" charset="2"/>
              </a:rPr>
              <a:t>yB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z</a:t>
            </a:r>
          </a:p>
          <a:p>
            <a:r>
              <a:rPr lang="en-US" sz="1800" dirty="0"/>
              <a:t>B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A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5328084" y="1221600"/>
            <a:ext cx="170963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Ax</a:t>
            </a:r>
            <a:r>
              <a:rPr lang="en-US" sz="1800" b="1" dirty="0" err="1">
                <a:sym typeface="Symbol" charset="2"/>
              </a:rPr>
              <a:t></a:t>
            </a:r>
            <a:r>
              <a:rPr lang="en-US" sz="1800" dirty="0" err="1">
                <a:sym typeface="Symbol" charset="2"/>
              </a:rPr>
              <a:t>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B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A</a:t>
            </a: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 err="1">
                <a:sym typeface="Symbol" charset="2"/>
              </a:rPr>
              <a:t>yB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z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735796" y="1840491"/>
            <a:ext cx="1650232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A</a:t>
            </a:r>
            <a:r>
              <a:rPr lang="en-US" sz="1800" b="1" dirty="0" err="1">
                <a:sym typeface="Symbol" charset="2"/>
              </a:rPr>
              <a:t></a:t>
            </a:r>
            <a:r>
              <a:rPr lang="en-US" sz="1800" dirty="0" err="1">
                <a:sym typeface="Symbol" charset="2"/>
              </a:rPr>
              <a:t>xB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B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A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86624" y="1196043"/>
            <a:ext cx="1198683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S’</a:t>
            </a:r>
            <a:r>
              <a:rPr lang="en-US" sz="1800" b="1" dirty="0">
                <a:sym typeface="Symbol" charset="2"/>
              </a:rPr>
              <a:t></a:t>
            </a:r>
            <a:r>
              <a:rPr lang="en-US" sz="1800" dirty="0"/>
              <a:t> S</a:t>
            </a:r>
          </a:p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AxB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B</a:t>
            </a: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yB</a:t>
            </a:r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A</a:t>
            </a:r>
            <a:r>
              <a:rPr lang="en-US" sz="1800" b="1" dirty="0">
                <a:sym typeface="Symbol" charset="2"/>
              </a:rPr>
              <a:t>  </a:t>
            </a:r>
            <a:r>
              <a:rPr lang="en-US" sz="1800" dirty="0">
                <a:sym typeface="Symbol" charset="2"/>
              </a:rPr>
              <a:t>z</a:t>
            </a:r>
          </a:p>
          <a:p>
            <a:r>
              <a:rPr lang="en-US" sz="1800" dirty="0"/>
              <a:t>B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A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735796" y="4439747"/>
            <a:ext cx="119154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B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977935" y="2744655"/>
            <a:ext cx="13952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y</a:t>
            </a:r>
            <a:r>
              <a:rPr lang="en-US" sz="1800" b="1" dirty="0" err="1">
                <a:sym typeface="Symbol" charset="2"/>
              </a:rPr>
              <a:t></a:t>
            </a:r>
            <a:r>
              <a:rPr lang="en-US" sz="1800" dirty="0" err="1">
                <a:sym typeface="Symbol" charset="2"/>
              </a:rPr>
              <a:t>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B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A</a:t>
            </a: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 err="1">
                <a:sym typeface="Symbol" charset="2"/>
              </a:rPr>
              <a:t>yB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</a:t>
            </a:r>
            <a:r>
              <a:rPr lang="en-US" sz="1800" dirty="0">
                <a:sym typeface="Symbol" charset="2"/>
              </a:rPr>
              <a:t>z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1331640" y="4277729"/>
            <a:ext cx="128978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S’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S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1767017" y="384545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681790" y="3795023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056276" y="230172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B</a:t>
            </a:r>
          </a:p>
        </p:txBody>
      </p: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4560097" y="3868343"/>
            <a:ext cx="407194" cy="572691"/>
            <a:chOff x="2870" y="3249"/>
            <a:chExt cx="342" cy="481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56" idx="0"/>
            </p:cNvCxnSpPr>
            <p:nvPr/>
          </p:nvCxnSpPr>
          <p:spPr bwMode="auto">
            <a:xfrm rot="5400000">
              <a:off x="2711" y="3473"/>
              <a:ext cx="416" cy="9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2971" y="3249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6182910" y="2421731"/>
            <a:ext cx="360759" cy="1067991"/>
            <a:chOff x="4233" y="2034"/>
            <a:chExt cx="303" cy="897"/>
          </a:xfrm>
        </p:grpSpPr>
        <p:cxnSp>
          <p:nvCxnSpPr>
            <p:cNvPr id="362523" name="AutoShape 27"/>
            <p:cNvCxnSpPr>
              <a:cxnSpLocks noChangeShapeType="1"/>
              <a:stCxn id="362500" idx="2"/>
              <a:endCxn id="87" idx="1"/>
            </p:cNvCxnSpPr>
            <p:nvPr/>
          </p:nvCxnSpPr>
          <p:spPr bwMode="auto">
            <a:xfrm rot="16200000" flipH="1">
              <a:off x="3856" y="2411"/>
              <a:ext cx="897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4241" y="2478"/>
              <a:ext cx="29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675340" y="2445028"/>
            <a:ext cx="885827" cy="460942"/>
            <a:chOff x="1287" y="1635"/>
            <a:chExt cx="744" cy="781"/>
          </a:xfrm>
        </p:grpSpPr>
        <p:cxnSp>
          <p:nvCxnSpPr>
            <p:cNvPr id="362526" name="AutoShape 30"/>
            <p:cNvCxnSpPr>
              <a:cxnSpLocks noChangeShapeType="1"/>
              <a:stCxn id="362499" idx="3"/>
              <a:endCxn id="362501" idx="2"/>
            </p:cNvCxnSpPr>
            <p:nvPr/>
          </p:nvCxnSpPr>
          <p:spPr bwMode="auto">
            <a:xfrm flipV="1">
              <a:off x="1287" y="1706"/>
              <a:ext cx="744" cy="7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610" y="1635"/>
              <a:ext cx="295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4386291" y="1328836"/>
            <a:ext cx="941849" cy="834359"/>
            <a:chOff x="2664" y="2167"/>
            <a:chExt cx="732" cy="371"/>
          </a:xfrm>
        </p:grpSpPr>
        <p:cxnSp>
          <p:nvCxnSpPr>
            <p:cNvPr id="362529" name="AutoShape 33"/>
            <p:cNvCxnSpPr>
              <a:cxnSpLocks noChangeShapeType="1"/>
              <a:stCxn id="362501" idx="3"/>
              <a:endCxn id="362500" idx="1"/>
            </p:cNvCxnSpPr>
            <p:nvPr/>
          </p:nvCxnSpPr>
          <p:spPr bwMode="auto">
            <a:xfrm flipV="1">
              <a:off x="2664" y="2386"/>
              <a:ext cx="732" cy="1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116" y="2167"/>
              <a:ext cx="23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</p:grpSp>
      <p:cxnSp>
        <p:nvCxnSpPr>
          <p:cNvPr id="11" name="Straight Arrow Connector 10"/>
          <p:cNvCxnSpPr>
            <a:cxnSpLocks/>
            <a:stCxn id="362499" idx="2"/>
            <a:endCxn id="362509" idx="0"/>
          </p:cNvCxnSpPr>
          <p:nvPr/>
        </p:nvCxnSpPr>
        <p:spPr bwMode="auto">
          <a:xfrm flipH="1">
            <a:off x="1976530" y="3782965"/>
            <a:ext cx="54006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cxnSpLocks/>
            <a:stCxn id="362499" idx="2"/>
            <a:endCxn id="362503" idx="0"/>
          </p:cNvCxnSpPr>
          <p:nvPr/>
        </p:nvCxnSpPr>
        <p:spPr bwMode="auto">
          <a:xfrm>
            <a:off x="2030536" y="3782965"/>
            <a:ext cx="1301034" cy="6567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977934" y="4439747"/>
            <a:ext cx="116417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z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cxnSp>
        <p:nvCxnSpPr>
          <p:cNvPr id="57" name="Straight Arrow Connector 56"/>
          <p:cNvCxnSpPr>
            <a:cxnSpLocks/>
            <a:stCxn id="362499" idx="3"/>
            <a:endCxn id="56" idx="0"/>
          </p:cNvCxnSpPr>
          <p:nvPr/>
        </p:nvCxnSpPr>
        <p:spPr bwMode="auto">
          <a:xfrm>
            <a:off x="2675426" y="2905802"/>
            <a:ext cx="1884597" cy="1533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3221850" y="3467639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z</a:t>
            </a:r>
          </a:p>
        </p:txBody>
      </p:sp>
      <p:cxnSp>
        <p:nvCxnSpPr>
          <p:cNvPr id="63" name="Straight Arrow Connector 62"/>
          <p:cNvCxnSpPr>
            <a:cxnSpLocks/>
            <a:stCxn id="362499" idx="3"/>
            <a:endCxn id="362504" idx="1"/>
          </p:cNvCxnSpPr>
          <p:nvPr/>
        </p:nvCxnSpPr>
        <p:spPr bwMode="auto">
          <a:xfrm>
            <a:off x="2675426" y="2905802"/>
            <a:ext cx="1302509" cy="439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467212" y="281956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479803" y="25037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7" name="Straight Arrow Connector 26"/>
          <p:cNvCxnSpPr>
            <a:cxnSpLocks/>
            <a:stCxn id="362500" idx="1"/>
            <a:endCxn id="362504" idx="0"/>
          </p:cNvCxnSpPr>
          <p:nvPr/>
        </p:nvCxnSpPr>
        <p:spPr bwMode="auto">
          <a:xfrm flipH="1">
            <a:off x="4675579" y="1821765"/>
            <a:ext cx="652505" cy="92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AutoShape 24"/>
          <p:cNvCxnSpPr>
            <a:cxnSpLocks noChangeShapeType="1"/>
            <a:stCxn id="362504" idx="3"/>
            <a:endCxn id="362504" idx="0"/>
          </p:cNvCxnSpPr>
          <p:nvPr/>
        </p:nvCxnSpPr>
        <p:spPr bwMode="auto">
          <a:xfrm flipH="1" flipV="1">
            <a:off x="4675579" y="2744655"/>
            <a:ext cx="697644" cy="600165"/>
          </a:xfrm>
          <a:prstGeom prst="curvedConnector4">
            <a:avLst>
              <a:gd name="adj1" fmla="val -32767"/>
              <a:gd name="adj2" fmla="val 13809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4750132" y="2139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6414138" y="2657549"/>
            <a:ext cx="151956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AxB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cxnSp>
        <p:nvCxnSpPr>
          <p:cNvPr id="83" name="Straight Arrow Connector 82"/>
          <p:cNvCxnSpPr>
            <a:cxnSpLocks/>
            <a:stCxn id="362500" idx="2"/>
            <a:endCxn id="82" idx="0"/>
          </p:cNvCxnSpPr>
          <p:nvPr/>
        </p:nvCxnSpPr>
        <p:spPr bwMode="auto">
          <a:xfrm>
            <a:off x="6182902" y="2421929"/>
            <a:ext cx="991018" cy="235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6354198" y="3305621"/>
            <a:ext cx="12181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B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A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cxnSp>
        <p:nvCxnSpPr>
          <p:cNvPr id="88" name="AutoShape 24"/>
          <p:cNvCxnSpPr>
            <a:cxnSpLocks noChangeShapeType="1"/>
            <a:stCxn id="362500" idx="2"/>
            <a:endCxn id="56" idx="3"/>
          </p:cNvCxnSpPr>
          <p:nvPr/>
        </p:nvCxnSpPr>
        <p:spPr bwMode="auto">
          <a:xfrm rot="5400000">
            <a:off x="4561265" y="3002776"/>
            <a:ext cx="2202484" cy="104079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Straight Arrow Connector 93"/>
          <p:cNvCxnSpPr>
            <a:cxnSpLocks/>
            <a:stCxn id="362504" idx="3"/>
            <a:endCxn id="87" idx="1"/>
          </p:cNvCxnSpPr>
          <p:nvPr/>
        </p:nvCxnSpPr>
        <p:spPr bwMode="auto">
          <a:xfrm>
            <a:off x="5373223" y="3344820"/>
            <a:ext cx="980975" cy="145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5976156" y="3953693"/>
            <a:ext cx="133214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yB</a:t>
            </a:r>
            <a:r>
              <a:rPr lang="en-US" sz="1800" b="1" dirty="0">
                <a:sym typeface="Symbol" charset="2"/>
              </a:rPr>
              <a:t></a:t>
            </a:r>
            <a:endParaRPr lang="en-US" sz="1800" dirty="0">
              <a:sym typeface="Symbol" charset="2"/>
            </a:endParaRPr>
          </a:p>
        </p:txBody>
      </p:sp>
      <p:cxnSp>
        <p:nvCxnSpPr>
          <p:cNvPr id="98" name="Straight Arrow Connector 97"/>
          <p:cNvCxnSpPr>
            <a:cxnSpLocks/>
            <a:stCxn id="362504" idx="3"/>
            <a:endCxn id="97" idx="1"/>
          </p:cNvCxnSpPr>
          <p:nvPr/>
        </p:nvCxnSpPr>
        <p:spPr bwMode="auto">
          <a:xfrm>
            <a:off x="5373223" y="3344820"/>
            <a:ext cx="602933" cy="793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598114" y="3089374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5400135" y="3543858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5868144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z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79186" y="203133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sz="1800" b="1" dirty="0"/>
          </a:p>
        </p:txBody>
      </p:sp>
      <p:sp>
        <p:nvSpPr>
          <p:cNvPr id="105" name="Rectangle 104"/>
          <p:cNvSpPr/>
          <p:nvPr/>
        </p:nvSpPr>
        <p:spPr>
          <a:xfrm>
            <a:off x="2324754" y="427772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sz="1800" b="1" dirty="0"/>
          </a:p>
        </p:txBody>
      </p:sp>
      <p:sp>
        <p:nvSpPr>
          <p:cNvPr id="106" name="Rectangle 105"/>
          <p:cNvSpPr/>
          <p:nvPr/>
        </p:nvSpPr>
        <p:spPr>
          <a:xfrm>
            <a:off x="3616006" y="444560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sz="1800" b="1" dirty="0"/>
          </a:p>
        </p:txBody>
      </p:sp>
      <p:sp>
        <p:nvSpPr>
          <p:cNvPr id="107" name="Rectangle 106"/>
          <p:cNvSpPr/>
          <p:nvPr/>
        </p:nvSpPr>
        <p:spPr>
          <a:xfrm>
            <a:off x="4085946" y="184745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sz="1800" b="1" dirty="0"/>
          </a:p>
        </p:txBody>
      </p:sp>
      <p:sp>
        <p:nvSpPr>
          <p:cNvPr id="108" name="Rectangle 107"/>
          <p:cNvSpPr/>
          <p:nvPr/>
        </p:nvSpPr>
        <p:spPr>
          <a:xfrm>
            <a:off x="6737638" y="1221600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sz="1800" b="1" dirty="0"/>
          </a:p>
        </p:txBody>
      </p:sp>
      <p:sp>
        <p:nvSpPr>
          <p:cNvPr id="109" name="Rectangle 108"/>
          <p:cNvSpPr/>
          <p:nvPr/>
        </p:nvSpPr>
        <p:spPr>
          <a:xfrm>
            <a:off x="7518204" y="2660388"/>
            <a:ext cx="415498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sz="1800" b="1" dirty="0"/>
          </a:p>
        </p:txBody>
      </p:sp>
      <p:sp>
        <p:nvSpPr>
          <p:cNvPr id="110" name="Rectangle 109"/>
          <p:cNvSpPr/>
          <p:nvPr/>
        </p:nvSpPr>
        <p:spPr>
          <a:xfrm>
            <a:off x="7272300" y="3305621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sz="1800" b="1" dirty="0"/>
          </a:p>
        </p:txBody>
      </p:sp>
      <p:sp>
        <p:nvSpPr>
          <p:cNvPr id="111" name="Rectangle 110"/>
          <p:cNvSpPr/>
          <p:nvPr/>
        </p:nvSpPr>
        <p:spPr>
          <a:xfrm>
            <a:off x="7008222" y="3944984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sz="1800" b="1" dirty="0"/>
          </a:p>
        </p:txBody>
      </p:sp>
      <p:sp>
        <p:nvSpPr>
          <p:cNvPr id="112" name="Rectangle 111"/>
          <p:cNvSpPr/>
          <p:nvPr/>
        </p:nvSpPr>
        <p:spPr>
          <a:xfrm>
            <a:off x="4842030" y="4438895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sz="1800" b="1" dirty="0"/>
          </a:p>
        </p:txBody>
      </p:sp>
      <p:sp>
        <p:nvSpPr>
          <p:cNvPr id="113" name="Rectangle 112"/>
          <p:cNvSpPr/>
          <p:nvPr/>
        </p:nvSpPr>
        <p:spPr>
          <a:xfrm>
            <a:off x="5074206" y="2744129"/>
            <a:ext cx="300082" cy="36933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sz="1800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sz="1800" b="1" dirty="0"/>
          </a:p>
        </p:txBody>
      </p:sp>
      <p:sp>
        <p:nvSpPr>
          <p:cNvPr id="114" name="Rectangle 113"/>
          <p:cNvSpPr/>
          <p:nvPr/>
        </p:nvSpPr>
        <p:spPr>
          <a:xfrm>
            <a:off x="1388204" y="2040697"/>
            <a:ext cx="1290558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001937" y="1148398"/>
            <a:ext cx="1963999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Follow(B)={$,x}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 bwMode="auto">
          <a:xfrm flipV="1">
            <a:off x="1007664" y="3188899"/>
            <a:ext cx="376016" cy="85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8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 Parsing Table</a:t>
            </a:r>
            <a:endParaRPr lang="en-US" sz="2700" dirty="0"/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3657"/>
              </p:ext>
            </p:extLst>
          </p:nvPr>
        </p:nvGraphicFramePr>
        <p:xfrm>
          <a:off x="2916326" y="1394430"/>
          <a:ext cx="4064001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ACC!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rgbClr val="FF0000"/>
                          </a:solidFill>
                        </a:rPr>
                        <a:t>S8,R5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436096" y="1416192"/>
            <a:ext cx="0" cy="30439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838919" y="1718496"/>
            <a:ext cx="1836204" cy="3231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</a:rPr>
              <a:t>Grammar is not </a:t>
            </a:r>
            <a:r>
              <a:rPr lang="en-CA" sz="1500" dirty="0">
                <a:solidFill>
                  <a:srgbClr val="FF0000"/>
                </a:solidFill>
                <a:sym typeface="Symbol" charset="2"/>
              </a:rPr>
              <a:t>SLR</a:t>
            </a:r>
            <a:endParaRPr lang="en-US" sz="15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38919" y="2571750"/>
            <a:ext cx="135015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0) S’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/>
              <a:t> S 1) 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AxB</a:t>
            </a:r>
            <a:endParaRPr lang="en-US" sz="1800" dirty="0">
              <a:sym typeface="Symbol" charset="2"/>
            </a:endParaRPr>
          </a:p>
          <a:p>
            <a:r>
              <a:rPr lang="en-US" sz="1800" dirty="0"/>
              <a:t>2) S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B</a:t>
            </a:r>
            <a:endParaRPr lang="en-US" sz="1800" dirty="0"/>
          </a:p>
          <a:p>
            <a:r>
              <a:rPr lang="en-US" sz="1800" dirty="0"/>
              <a:t>3) 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 err="1">
                <a:sym typeface="Symbol" charset="2"/>
              </a:rPr>
              <a:t>yB</a:t>
            </a:r>
            <a:endParaRPr lang="en-US" sz="1800" dirty="0">
              <a:sym typeface="Symbol" charset="2"/>
            </a:endParaRPr>
          </a:p>
          <a:p>
            <a:r>
              <a:rPr lang="en-US" sz="1800" dirty="0">
                <a:sym typeface="Symbol" charset="2"/>
              </a:rPr>
              <a:t>4) A</a:t>
            </a:r>
            <a:r>
              <a:rPr lang="en-US" sz="1800" b="1" dirty="0">
                <a:sym typeface="Symbol" charset="2"/>
              </a:rPr>
              <a:t>  </a:t>
            </a:r>
            <a:r>
              <a:rPr lang="en-US" sz="1800" dirty="0">
                <a:sym typeface="Symbol" charset="2"/>
              </a:rPr>
              <a:t>z</a:t>
            </a:r>
          </a:p>
          <a:p>
            <a:r>
              <a:rPr lang="en-US" sz="1800" dirty="0"/>
              <a:t>5) B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0EDAC5-07DB-B348-B5B2-5E5915A1557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75123" y="1880079"/>
            <a:ext cx="816757" cy="47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Follow(X)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4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63538" y="2160389"/>
            <a:ext cx="2000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/>
              <a:t>S </a:t>
            </a:r>
            <a:r>
              <a:rPr lang="en-US" dirty="0">
                <a:sym typeface="Symbol" charset="2"/>
              </a:rPr>
              <a:t> AB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A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  </a:t>
            </a:r>
            <a:r>
              <a:rPr lang="en-US" dirty="0" err="1">
                <a:sym typeface="Symbol" charset="2"/>
              </a:rPr>
              <a:t>cbB</a:t>
            </a:r>
            <a:r>
              <a:rPr lang="en-US" dirty="0">
                <a:sym typeface="Symbol" charset="2"/>
              </a:rPr>
              <a:t> | 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CD487-1D07-B34A-9E77-08AE5F09F308}"/>
              </a:ext>
            </a:extLst>
          </p:cNvPr>
          <p:cNvSpPr txBox="1"/>
          <p:nvPr/>
        </p:nvSpPr>
        <p:spPr>
          <a:xfrm>
            <a:off x="663538" y="1100792"/>
            <a:ext cx="770485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Follow(X) = set of terminal symbols that can follow non-terminal X in all parse trees starting from the start symbol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F21A93-3AAE-8D49-AC1C-5C3849002D68}"/>
              </a:ext>
            </a:extLst>
          </p:cNvPr>
          <p:cNvGrpSpPr/>
          <p:nvPr/>
        </p:nvGrpSpPr>
        <p:grpSpPr>
          <a:xfrm>
            <a:off x="4708629" y="2176765"/>
            <a:ext cx="3498641" cy="1427356"/>
            <a:chOff x="4100993" y="2177392"/>
            <a:chExt cx="3498641" cy="142735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62CC9BC8-82DB-7C4B-8E12-ADC7A2B3520B}"/>
                </a:ext>
              </a:extLst>
            </p:cNvPr>
            <p:cNvSpPr/>
            <p:nvPr/>
          </p:nvSpPr>
          <p:spPr>
            <a:xfrm>
              <a:off x="5367386" y="2607029"/>
              <a:ext cx="648072" cy="50405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1F319-A187-BF47-84CE-3BD28A0CB23A}"/>
                </a:ext>
              </a:extLst>
            </p:cNvPr>
            <p:cNvSpPr txBox="1"/>
            <p:nvPr/>
          </p:nvSpPr>
          <p:spPr>
            <a:xfrm>
              <a:off x="5527755" y="224024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A74110-C7FF-874F-9434-946F413F8284}"/>
                </a:ext>
              </a:extLst>
            </p:cNvPr>
            <p:cNvSpPr txBox="1"/>
            <p:nvPr/>
          </p:nvSpPr>
          <p:spPr>
            <a:xfrm>
              <a:off x="6012160" y="291103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$</a:t>
              </a:r>
            </a:p>
          </p:txBody>
        </p:sp>
        <p:sp>
          <p:nvSpPr>
            <p:cNvPr id="6" name="Rectangular Callout 5">
              <a:extLst>
                <a:ext uri="{FF2B5EF4-FFF2-40B4-BE49-F238E27FC236}">
                  <a16:creationId xmlns:a16="http://schemas.microsoft.com/office/drawing/2014/main" id="{D4F1B5D5-5BBF-7D48-AD42-767AFD8E118C}"/>
                </a:ext>
              </a:extLst>
            </p:cNvPr>
            <p:cNvSpPr/>
            <p:nvPr/>
          </p:nvSpPr>
          <p:spPr>
            <a:xfrm>
              <a:off x="6087466" y="3341843"/>
              <a:ext cx="1346577" cy="262905"/>
            </a:xfrm>
            <a:prstGeom prst="wedgeRectCallout">
              <a:avLst>
                <a:gd name="adj1" fmla="val -41110"/>
                <a:gd name="adj2" fmla="val -950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end of 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C155F370-EF93-484B-9C54-EDE61260AAB9}"/>
                    </a:ext>
                  </a:extLst>
                </p:cNvPr>
                <p:cNvSpPr/>
                <p:nvPr/>
              </p:nvSpPr>
              <p:spPr>
                <a:xfrm>
                  <a:off x="6012160" y="2308845"/>
                  <a:ext cx="1587474" cy="262905"/>
                </a:xfrm>
                <a:prstGeom prst="wedgeRectCallout">
                  <a:avLst>
                    <a:gd name="adj1" fmla="val -59072"/>
                    <a:gd name="adj2" fmla="val 104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$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1800" dirty="0"/>
                    <a:t> FOLLOW(S)</a:t>
                  </a:r>
                </a:p>
              </p:txBody>
            </p:sp>
          </mc:Choice>
          <mc:Fallback xmlns="">
            <p:sp>
              <p:nvSpPr>
                <p:cNvPr id="22" name="Rectangular Callout 21">
                  <a:extLst>
                    <a:ext uri="{FF2B5EF4-FFF2-40B4-BE49-F238E27FC236}">
                      <a16:creationId xmlns:a16="http://schemas.microsoft.com/office/drawing/2014/main" id="{C155F370-EF93-484B-9C54-EDE61260AA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2308845"/>
                  <a:ext cx="1587474" cy="262905"/>
                </a:xfrm>
                <a:prstGeom prst="wedgeRectCallout">
                  <a:avLst>
                    <a:gd name="adj1" fmla="val -59072"/>
                    <a:gd name="adj2" fmla="val 10453"/>
                  </a:avLst>
                </a:prstGeom>
                <a:blipFill>
                  <a:blip r:embed="rId3"/>
                  <a:stretch>
                    <a:fillRect t="-26087" r="-2857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ular Callout 22">
              <a:extLst>
                <a:ext uri="{FF2B5EF4-FFF2-40B4-BE49-F238E27FC236}">
                  <a16:creationId xmlns:a16="http://schemas.microsoft.com/office/drawing/2014/main" id="{E320BC44-C1A8-1545-B257-BFA6CEDAEF2C}"/>
                </a:ext>
              </a:extLst>
            </p:cNvPr>
            <p:cNvSpPr/>
            <p:nvPr/>
          </p:nvSpPr>
          <p:spPr>
            <a:xfrm>
              <a:off x="4100993" y="2177392"/>
              <a:ext cx="1346577" cy="262905"/>
            </a:xfrm>
            <a:prstGeom prst="wedgeRectCallout">
              <a:avLst>
                <a:gd name="adj1" fmla="val 59654"/>
                <a:gd name="adj2" fmla="val 396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Start symbol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E7F461-65CD-B543-86D1-1BB6E8A93B29}"/>
              </a:ext>
            </a:extLst>
          </p:cNvPr>
          <p:cNvGrpSpPr/>
          <p:nvPr/>
        </p:nvGrpSpPr>
        <p:grpSpPr>
          <a:xfrm>
            <a:off x="1979712" y="3417689"/>
            <a:ext cx="3890736" cy="1535484"/>
            <a:chOff x="323528" y="3404693"/>
            <a:chExt cx="3890736" cy="15354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05F2-0980-F943-AEC9-22D9457BA1D4}"/>
                </a:ext>
              </a:extLst>
            </p:cNvPr>
            <p:cNvSpPr txBox="1"/>
            <p:nvPr/>
          </p:nvSpPr>
          <p:spPr>
            <a:xfrm>
              <a:off x="3275856" y="340469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5B84BA-61A8-554E-B79B-D02CE22CC1D7}"/>
                </a:ext>
              </a:extLst>
            </p:cNvPr>
            <p:cNvSpPr txBox="1"/>
            <p:nvPr/>
          </p:nvSpPr>
          <p:spPr>
            <a:xfrm>
              <a:off x="2857209" y="393990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7331C8-5A9A-8D4E-98A6-E63F60107E6F}"/>
                </a:ext>
              </a:extLst>
            </p:cNvPr>
            <p:cNvSpPr txBox="1"/>
            <p:nvPr/>
          </p:nvSpPr>
          <p:spPr>
            <a:xfrm>
              <a:off x="3712134" y="393990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CC10A8-777B-FB45-9186-E618F0AB650A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 flipH="1">
              <a:off x="3042516" y="3804803"/>
              <a:ext cx="397007" cy="1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9CF3C-FABF-BB4E-B50B-4A9CD38541A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>
              <a:off x="3439523" y="3804803"/>
              <a:ext cx="450705" cy="1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0F666FC7-18D6-9A48-9BC0-9D7AD599B71B}"/>
                </a:ext>
              </a:extLst>
            </p:cNvPr>
            <p:cNvSpPr/>
            <p:nvPr/>
          </p:nvSpPr>
          <p:spPr>
            <a:xfrm>
              <a:off x="2718480" y="4340012"/>
              <a:ext cx="648072" cy="50405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96605C78-2358-0344-AA09-89017F144CDF}"/>
                </a:ext>
              </a:extLst>
            </p:cNvPr>
            <p:cNvSpPr/>
            <p:nvPr/>
          </p:nvSpPr>
          <p:spPr>
            <a:xfrm>
              <a:off x="3566192" y="4340012"/>
              <a:ext cx="648072" cy="50405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73A3BA-96C7-3D49-BC48-2B25F8E45CFE}"/>
                </a:ext>
              </a:extLst>
            </p:cNvPr>
            <p:cNvSpPr txBox="1"/>
            <p:nvPr/>
          </p:nvSpPr>
          <p:spPr>
            <a:xfrm>
              <a:off x="3566694" y="454006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EB79E8-4C15-C844-A5EC-CFF0B8FA831D}"/>
                </a:ext>
              </a:extLst>
            </p:cNvPr>
            <p:cNvSpPr/>
            <p:nvPr/>
          </p:nvSpPr>
          <p:spPr>
            <a:xfrm>
              <a:off x="2898500" y="3980488"/>
              <a:ext cx="288032" cy="335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ular Callout 36">
                  <a:extLst>
                    <a:ext uri="{FF2B5EF4-FFF2-40B4-BE49-F238E27FC236}">
                      <a16:creationId xmlns:a16="http://schemas.microsoft.com/office/drawing/2014/main" id="{4D38A963-7820-F143-9CBF-598E27B9FD13}"/>
                    </a:ext>
                  </a:extLst>
                </p:cNvPr>
                <p:cNvSpPr/>
                <p:nvPr/>
              </p:nvSpPr>
              <p:spPr>
                <a:xfrm>
                  <a:off x="323528" y="3939902"/>
                  <a:ext cx="2312841" cy="262905"/>
                </a:xfrm>
                <a:prstGeom prst="wedgeRectCallout">
                  <a:avLst>
                    <a:gd name="adj1" fmla="val 59654"/>
                    <a:gd name="adj2" fmla="val 3962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/>
                    <a:t>FOLLOW(A)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⨄</m:t>
                      </m:r>
                    </m:oMath>
                  </a14:m>
                  <a:r>
                    <a:rPr lang="en-US" sz="1800" dirty="0"/>
                    <a:t> FIRST(B)</a:t>
                  </a:r>
                </a:p>
              </p:txBody>
            </p:sp>
          </mc:Choice>
          <mc:Fallback>
            <p:sp>
              <p:nvSpPr>
                <p:cNvPr id="37" name="Rectangular Callout 36">
                  <a:extLst>
                    <a:ext uri="{FF2B5EF4-FFF2-40B4-BE49-F238E27FC236}">
                      <a16:creationId xmlns:a16="http://schemas.microsoft.com/office/drawing/2014/main" id="{4D38A963-7820-F143-9CBF-598E27B9F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3939902"/>
                  <a:ext cx="2312841" cy="262905"/>
                </a:xfrm>
                <a:prstGeom prst="wedgeRectCallout">
                  <a:avLst>
                    <a:gd name="adj1" fmla="val 59654"/>
                    <a:gd name="adj2" fmla="val 39624"/>
                  </a:avLst>
                </a:prstGeom>
                <a:blipFill>
                  <a:blip r:embed="rId4"/>
                  <a:stretch>
                    <a:fillRect l="-976" t="-21739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ular Callout 39">
                <a:extLst>
                  <a:ext uri="{FF2B5EF4-FFF2-40B4-BE49-F238E27FC236}">
                    <a16:creationId xmlns:a16="http://schemas.microsoft.com/office/drawing/2014/main" id="{961118AA-0692-7C42-9D27-1D7F2F63EBA8}"/>
                  </a:ext>
                </a:extLst>
              </p:cNvPr>
              <p:cNvSpPr/>
              <p:nvPr/>
            </p:nvSpPr>
            <p:spPr>
              <a:xfrm>
                <a:off x="5869898" y="4060245"/>
                <a:ext cx="1654430" cy="262905"/>
              </a:xfrm>
              <a:prstGeom prst="wedgeRectCallout">
                <a:avLst>
                  <a:gd name="adj1" fmla="val -59072"/>
                  <a:gd name="adj2" fmla="val 104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$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FOLLOW(B)</a:t>
                </a:r>
              </a:p>
            </p:txBody>
          </p:sp>
        </mc:Choice>
        <mc:Fallback xmlns="">
          <p:sp>
            <p:nvSpPr>
              <p:cNvPr id="40" name="Rectangular Callout 39">
                <a:extLst>
                  <a:ext uri="{FF2B5EF4-FFF2-40B4-BE49-F238E27FC236}">
                    <a16:creationId xmlns:a16="http://schemas.microsoft.com/office/drawing/2014/main" id="{961118AA-0692-7C42-9D27-1D7F2F63E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98" y="4060245"/>
                <a:ext cx="1654430" cy="262905"/>
              </a:xfrm>
              <a:prstGeom prst="wedgeRectCallout">
                <a:avLst>
                  <a:gd name="adj1" fmla="val -59072"/>
                  <a:gd name="adj2" fmla="val 10453"/>
                </a:avLst>
              </a:prstGeom>
              <a:blipFill>
                <a:blip r:embed="rId5"/>
                <a:stretch>
                  <a:fillRect t="-27273" r="-1370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5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885950" y="1200150"/>
            <a:ext cx="2000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/>
              <a:t>S </a:t>
            </a:r>
            <a:r>
              <a:rPr lang="en-US">
                <a:sym typeface="Symbol" charset="2"/>
              </a:rPr>
              <a:t> AB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A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771650" y="26289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7030A0"/>
                </a:solidFill>
              </a:rPr>
              <a:t>First(</a:t>
            </a:r>
            <a:r>
              <a:rPr lang="en-US" dirty="0">
                <a:solidFill>
                  <a:srgbClr val="7030A0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57700" y="2628900"/>
            <a:ext cx="24003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7030A0"/>
                </a:solidFill>
              </a:rPr>
              <a:t>Follow(</a:t>
            </a:r>
            <a:r>
              <a:rPr lang="en-US" dirty="0">
                <a:solidFill>
                  <a:srgbClr val="7030A0"/>
                </a:solidFill>
                <a:sym typeface="Symbol" charset="2"/>
              </a:rPr>
              <a:t>A) = {c}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7030A0"/>
                </a:solidFill>
              </a:rPr>
              <a:t>Follow(</a:t>
            </a:r>
            <a:r>
              <a:rPr lang="en-US" dirty="0">
                <a:solidFill>
                  <a:srgbClr val="7030A0"/>
                </a:solidFill>
                <a:sym typeface="Symbol" charset="2"/>
              </a:rPr>
              <a:t>A) 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7030A0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1771650" y="3086100"/>
            <a:ext cx="2514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7030A0"/>
                </a:solidFill>
              </a:rPr>
              <a:t>First(</a:t>
            </a:r>
            <a:r>
              <a:rPr lang="en-US">
                <a:solidFill>
                  <a:srgbClr val="7030A0"/>
                </a:solidFill>
                <a:sym typeface="Symbol" charset="2"/>
              </a:rPr>
              <a:t>B) = {c}</a:t>
            </a:r>
            <a:endParaRPr lang="en-US">
              <a:solidFill>
                <a:srgbClr val="7030A0"/>
              </a:solidFill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7030A0"/>
                </a:solidFill>
              </a:rPr>
              <a:t>First(</a:t>
            </a:r>
            <a:r>
              <a:rPr lang="en-US">
                <a:solidFill>
                  <a:srgbClr val="7030A0"/>
                </a:solidFill>
                <a:sym typeface="Symbol" charset="2"/>
              </a:rPr>
              <a:t>cbB) =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7030A0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57700" y="40005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7030A0"/>
                </a:solidFill>
              </a:rPr>
              <a:t>Follow(</a:t>
            </a:r>
            <a:r>
              <a:rPr lang="en-US">
                <a:solidFill>
                  <a:srgbClr val="7030A0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771650" y="44577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7030A0"/>
                </a:solidFill>
              </a:rPr>
              <a:t>First(</a:t>
            </a:r>
            <a:r>
              <a:rPr lang="en-US">
                <a:solidFill>
                  <a:srgbClr val="7030A0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57700" y="44577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7030A0"/>
                </a:solidFill>
              </a:rPr>
              <a:t>Follow(</a:t>
            </a:r>
            <a:r>
              <a:rPr lang="en-US">
                <a:solidFill>
                  <a:srgbClr val="7030A0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6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057400" y="327382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First(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057400" y="3731028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First(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857750" y="327382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857750" y="373102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2057400" y="4188228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First(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857750" y="4188228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827584" y="1241022"/>
            <a:ext cx="21145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cAa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A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cB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| B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B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bcB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| 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7CFD3-35E9-2540-81CA-C9F56887DE24}"/>
                  </a:ext>
                </a:extLst>
              </p:cNvPr>
              <p:cNvSpPr txBox="1"/>
              <p:nvPr/>
            </p:nvSpPr>
            <p:spPr>
              <a:xfrm>
                <a:off x="2750989" y="1269507"/>
                <a:ext cx="1842948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rgbClr val="000099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𝛼</m:t>
                    </m:r>
                    <m:r>
                      <a:rPr lang="en-US" sz="1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𝐴𝑎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and a is terminal, then the set Follow(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) includes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7CFD3-35E9-2540-81CA-C9F56887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989" y="1269507"/>
                <a:ext cx="1842948" cy="1200329"/>
              </a:xfrm>
              <a:prstGeom prst="rect">
                <a:avLst/>
              </a:prstGeom>
              <a:blipFill>
                <a:blip r:embed="rId3"/>
                <a:stretch>
                  <a:fillRect l="-2740" t="-2083" r="-479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B70468-79E5-084A-889B-B7BD2DED8D74}"/>
                  </a:ext>
                </a:extLst>
              </p:cNvPr>
              <p:cNvSpPr txBox="1"/>
              <p:nvPr/>
            </p:nvSpPr>
            <p:spPr>
              <a:xfrm>
                <a:off x="7128106" y="1250794"/>
                <a:ext cx="1842948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rgbClr val="000099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𝛼</m:t>
                    </m:r>
                    <m:r>
                      <a:rPr lang="en-US" sz="1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𝐴</m:t>
                    </m:r>
                  </m:oMath>
                </a14:m>
                <a:r>
                  <a:rPr lang="en-US" sz="1800" dirty="0"/>
                  <a:t> then the set Follow(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) includes Follow(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B70468-79E5-084A-889B-B7BD2DED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106" y="1250794"/>
                <a:ext cx="1842948" cy="1200329"/>
              </a:xfrm>
              <a:prstGeom prst="rect">
                <a:avLst/>
              </a:prstGeom>
              <a:blipFill>
                <a:blip r:embed="rId4"/>
                <a:stretch>
                  <a:fillRect l="-2740" t="-2105" r="-205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72EA7-749A-7041-8BEF-BC08C05DC5B9}"/>
                  </a:ext>
                </a:extLst>
              </p:cNvPr>
              <p:cNvSpPr txBox="1"/>
              <p:nvPr/>
            </p:nvSpPr>
            <p:spPr>
              <a:xfrm>
                <a:off x="4788024" y="1268016"/>
                <a:ext cx="2181132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rgbClr val="000099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𝛼</m:t>
                    </m:r>
                    <m:r>
                      <a:rPr lang="en-US" sz="1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𝐴</m:t>
                    </m:r>
                    <m:r>
                      <a:rPr lang="en-US" sz="1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Symbol" charset="2"/>
                      </a:rPr>
                      <m:t>𝐵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and </a:t>
                </a:r>
                <a:r>
                  <a:rPr lang="en-US" sz="1800" i="1" dirty="0"/>
                  <a:t>a</a:t>
                </a:r>
                <a:r>
                  <a:rPr lang="en-US" sz="1800" dirty="0"/>
                  <a:t> is in set First(B), then the set Follow(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) includes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E72EA7-749A-7041-8BEF-BC08C05DC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68016"/>
                <a:ext cx="2181132" cy="1200329"/>
              </a:xfrm>
              <a:prstGeom prst="rect">
                <a:avLst/>
              </a:prstGeom>
              <a:blipFill>
                <a:blip r:embed="rId5"/>
                <a:stretch>
                  <a:fillRect l="-2312" t="-2083" r="-462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  <p:bldP spid="2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7</a:t>
            </a:fld>
            <a:endParaRPr lang="en-US"/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477566"/>
            <a:ext cx="3905250" cy="36195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2162175"/>
            <a:ext cx="4343400" cy="36195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846784"/>
            <a:ext cx="4905375" cy="36195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1828800" y="3530798"/>
            <a:ext cx="5105400" cy="9144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897814" y="1221600"/>
          <a:ext cx="3429000" cy="154305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748114" y="3969058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Follow(F) = ?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948264" y="3969058"/>
            <a:ext cx="1200150" cy="4000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{ *, ), $ }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2895786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What can the next symbol be when we reduce </a:t>
            </a:r>
            <a:r>
              <a:rPr lang="en-US" sz="1800" dirty="0">
                <a:latin typeface="+mn-lt"/>
                <a:sym typeface="Symbol" charset="2"/>
              </a:rPr>
              <a:t>F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+mn-lt"/>
                <a:sym typeface="Symbol" charset="2"/>
              </a:rPr>
              <a:t> id ?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634" y="3273828"/>
            <a:ext cx="23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S’$ </a:t>
            </a:r>
            <a:r>
              <a:rPr lang="en-US" sz="1800" dirty="0">
                <a:sym typeface="Symbol" charset="2"/>
              </a:rPr>
              <a:t> T$  F$  id</a:t>
            </a:r>
            <a:r>
              <a:rPr lang="en-US" sz="1800" u="sng" dirty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sz="1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5916" y="3273829"/>
            <a:ext cx="469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S’$ </a:t>
            </a:r>
            <a:r>
              <a:rPr lang="en-US" sz="1800" dirty="0">
                <a:sym typeface="Symbol" charset="2"/>
              </a:rPr>
              <a:t> T$  T*F$  T*id$  F*id$  id</a:t>
            </a:r>
            <a:r>
              <a:rPr lang="en-US" sz="1800" u="sng" dirty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sz="1800" dirty="0">
                <a:sym typeface="Symbol" charset="2"/>
              </a:rPr>
              <a:t>id$ 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7634" y="3787320"/>
            <a:ext cx="39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S’$ </a:t>
            </a:r>
            <a:r>
              <a:rPr lang="en-US" sz="1800" dirty="0">
                <a:sym typeface="Symbol" charset="2"/>
              </a:rPr>
              <a:t> T$  C(T)$  C(F)$  C(id</a:t>
            </a:r>
            <a:r>
              <a:rPr lang="en-US" sz="1800" u="sng" dirty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sz="1800" dirty="0">
                <a:sym typeface="Symbol" charset="2"/>
              </a:rPr>
              <a:t>$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300811"/>
            <a:ext cx="5315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top of stack will be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000" dirty="0">
                <a:latin typeface="+mn-lt"/>
              </a:rPr>
              <a:t> and the next input symbol will be either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>
                <a:latin typeface="+mn-lt"/>
              </a:rPr>
              <a:t>, 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+mn-lt"/>
              </a:rPr>
              <a:t> 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897814" y="1221600"/>
          <a:ext cx="3429000" cy="154305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3329862" y="3975906"/>
            <a:ext cx="17145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Follow(C) = ?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30012" y="3975906"/>
            <a:ext cx="1200150" cy="4000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{ ( }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2895786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What can the next symbol be when we reduce </a:t>
            </a:r>
            <a:r>
              <a:rPr lang="en-US" sz="1800" dirty="0">
                <a:sym typeface="Symbol" charset="2"/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 id ?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2249742" y="3381840"/>
            <a:ext cx="47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S’$ </a:t>
            </a:r>
            <a:r>
              <a:rPr lang="en-US" sz="1800" dirty="0">
                <a:sym typeface="Symbol" charset="2"/>
              </a:rPr>
              <a:t> T$  C(T)$  C(F)$  C(id)  id</a:t>
            </a:r>
            <a:r>
              <a:rPr lang="en-US" sz="1800" u="sng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sz="1800" dirty="0">
                <a:sym typeface="Symbol" charset="2"/>
              </a:rPr>
              <a:t>id)$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7498</TotalTime>
  <Words>4585</Words>
  <Application>Microsoft Macintosh PowerPoint</Application>
  <PresentationFormat>On-screen Show (16:9)</PresentationFormat>
  <Paragraphs>1250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Candara</vt:lpstr>
      <vt:lpstr>Comic Sans MS</vt:lpstr>
      <vt:lpstr>Consolas</vt:lpstr>
      <vt:lpstr>Times</vt:lpstr>
      <vt:lpstr>Times New Roman</vt:lpstr>
      <vt:lpstr>1_Office Theme</vt:lpstr>
      <vt:lpstr>LR Parsing</vt:lpstr>
      <vt:lpstr>LR(0) conflicts:</vt:lpstr>
      <vt:lpstr>First(X)</vt:lpstr>
      <vt:lpstr>Follow(X)</vt:lpstr>
      <vt:lpstr>Example First/Follow</vt:lpstr>
      <vt:lpstr>Example First/Follow</vt:lpstr>
      <vt:lpstr>FIRST and 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 Parsing</vt:lpstr>
      <vt:lpstr>SLR Parsing</vt:lpstr>
      <vt:lpstr>SLR Parsing</vt:lpstr>
      <vt:lpstr>Trace id*id</vt:lpstr>
      <vt:lpstr>PowerPoint Presentation</vt:lpstr>
      <vt:lpstr>Trace id*id</vt:lpstr>
      <vt:lpstr>PowerPoint Presentation</vt:lpstr>
      <vt:lpstr>Trace id*id</vt:lpstr>
      <vt:lpstr>PowerPoint Presentation</vt:lpstr>
      <vt:lpstr>Trace id*id</vt:lpstr>
      <vt:lpstr>PowerPoint Presentation</vt:lpstr>
      <vt:lpstr>Trace id*id</vt:lpstr>
      <vt:lpstr>PowerPoint Presentation</vt:lpstr>
      <vt:lpstr>Trace id*id</vt:lpstr>
      <vt:lpstr>PowerPoint Presentation</vt:lpstr>
      <vt:lpstr>Trace id*id</vt:lpstr>
      <vt:lpstr>PowerPoint Presentation</vt:lpstr>
      <vt:lpstr>Trace id*id</vt:lpstr>
      <vt:lpstr>SLR(1) Construction</vt:lpstr>
      <vt:lpstr>SLR(1) Construction (cont’d)</vt:lpstr>
      <vt:lpstr>SLR(1) Conditions</vt:lpstr>
      <vt:lpstr>Extra Slides</vt:lpstr>
      <vt:lpstr>Is this grammar SLR(1)?</vt:lpstr>
      <vt:lpstr>Is this grammar SLR(1)?</vt:lpstr>
      <vt:lpstr>SLR Parsing Table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1014</cp:revision>
  <cp:lastPrinted>2010-10-22T08:35:59Z</cp:lastPrinted>
  <dcterms:created xsi:type="dcterms:W3CDTF">2011-10-22T06:03:11Z</dcterms:created>
  <dcterms:modified xsi:type="dcterms:W3CDTF">2020-10-14T05:21:45Z</dcterms:modified>
</cp:coreProperties>
</file>