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437" r:id="rId2"/>
    <p:sldId id="363" r:id="rId3"/>
    <p:sldId id="425" r:id="rId4"/>
    <p:sldId id="364" r:id="rId5"/>
    <p:sldId id="365" r:id="rId6"/>
    <p:sldId id="414" r:id="rId7"/>
    <p:sldId id="366" r:id="rId8"/>
    <p:sldId id="367" r:id="rId9"/>
    <p:sldId id="368" r:id="rId10"/>
    <p:sldId id="369" r:id="rId11"/>
    <p:sldId id="370" r:id="rId12"/>
    <p:sldId id="413" r:id="rId13"/>
    <p:sldId id="420" r:id="rId14"/>
    <p:sldId id="421" r:id="rId15"/>
    <p:sldId id="371" r:id="rId16"/>
    <p:sldId id="372" r:id="rId17"/>
    <p:sldId id="373" r:id="rId18"/>
    <p:sldId id="408" r:id="rId19"/>
    <p:sldId id="409" r:id="rId20"/>
    <p:sldId id="410" r:id="rId21"/>
    <p:sldId id="411" r:id="rId22"/>
    <p:sldId id="438" r:id="rId23"/>
    <p:sldId id="435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 autoAdjust="0"/>
    <p:restoredTop sz="90963"/>
  </p:normalViewPr>
  <p:slideViewPr>
    <p:cSldViewPr>
      <p:cViewPr varScale="1">
        <p:scale>
          <a:sx n="209" d="100"/>
          <a:sy n="209" d="100"/>
        </p:scale>
        <p:origin x="200" y="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27E8-533E-264B-B6C8-61EF4D351030}" type="slidenum">
              <a:rPr lang="en-US"/>
              <a:pPr/>
              <a:t>11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084FC-C83F-B349-A8D7-81113172081C}" type="slidenum">
              <a:rPr lang="en-US"/>
              <a:pPr/>
              <a:t>12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1FA02-CABF-7D40-8C21-503789EF525A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87D1-0064-224C-B7CE-BFB4532E58DC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787D-F67F-E342-BD39-D43B2A761DE5}" type="slidenum">
              <a:rPr lang="en-US"/>
              <a:pPr/>
              <a:t>15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4D40-1C04-1141-863B-43443896BACF}" type="slidenum">
              <a:rPr lang="en-US"/>
              <a:pPr/>
              <a:t>16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1735-C365-0C43-8AE7-AC99E7D94ADA}" type="slidenum">
              <a:rPr lang="en-US"/>
              <a:pPr/>
              <a:t>17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50789-BB05-FD46-8E0A-446CFD5213A7}" type="slidenum">
              <a:rPr lang="en-US"/>
              <a:pPr/>
              <a:t>18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16C0-B7D9-B043-8C1D-6A4467489C51}" type="slidenum">
              <a:rPr lang="en-US"/>
              <a:pPr/>
              <a:t>19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A11-801F-554F-B3FC-4A40A151A081}" type="slidenum">
              <a:rPr lang="en-US"/>
              <a:pPr/>
              <a:t>20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33FF-7E8D-004A-9B7B-E1A4B3EB09E1}" type="slidenum">
              <a:rPr lang="en-US"/>
              <a:pPr/>
              <a:t>21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23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A7DE-02D2-DA4A-8D89-8DE5108B687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60F5-BB06-AE40-B99A-9DD4E3E31F7B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C8E02-5983-EA46-A9B9-62BFB7CED8B4}" type="slidenum">
              <a:rPr lang="en-US"/>
              <a:pPr/>
              <a:t>7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66E9A-FCDD-054C-8457-FF29F4E69BB9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22D1-A524-4B48-A2E1-669CC4D540AF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EF6C8-F08A-0445-B6E6-8E1BA07A4A05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05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27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4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940152" y="339502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LR4: LR(1)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Successor(C, X)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Let I = [A</a:t>
            </a:r>
            <a:r>
              <a:rPr lang="en-US" b="1" dirty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B, a]</a:t>
            </a:r>
            <a:r>
              <a:rPr lang="en-US" b="1" dirty="0">
                <a:sym typeface="Symbol" charset="2"/>
              </a:rPr>
              <a:t> or </a:t>
            </a:r>
            <a:r>
              <a:rPr lang="en-US" dirty="0"/>
              <a:t>[A</a:t>
            </a:r>
            <a:r>
              <a:rPr lang="en-US" b="1" dirty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b, a]</a:t>
            </a:r>
            <a:r>
              <a:rPr lang="en-US" b="1" dirty="0">
                <a:sym typeface="Symbol" charset="2"/>
              </a:rPr>
              <a:t> </a:t>
            </a:r>
          </a:p>
          <a:p>
            <a:pPr marL="457200" indent="-457200"/>
            <a:r>
              <a:rPr lang="en-US" dirty="0">
                <a:sym typeface="Symbol" charset="2"/>
              </a:rPr>
              <a:t>Successor(I, B) </a:t>
            </a:r>
          </a:p>
          <a:p>
            <a:pPr marL="457200" indent="-457200">
              <a:buNone/>
            </a:pPr>
            <a:r>
              <a:rPr lang="en-US" dirty="0">
                <a:sym typeface="Symbol" charset="2"/>
              </a:rPr>
              <a:t>           = closure(</a:t>
            </a:r>
            <a:r>
              <a:rPr lang="en-US" dirty="0"/>
              <a:t>[A</a:t>
            </a:r>
            <a:r>
              <a:rPr lang="en-US" b="1" dirty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B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, a])</a:t>
            </a:r>
          </a:p>
          <a:p>
            <a:pPr marL="457200" indent="-457200"/>
            <a:r>
              <a:rPr lang="en-US" dirty="0">
                <a:sym typeface="Symbol" charset="2"/>
              </a:rPr>
              <a:t>Successor(I, b) </a:t>
            </a:r>
          </a:p>
          <a:p>
            <a:pPr marL="457200" indent="-457200">
              <a:buNone/>
            </a:pPr>
            <a:r>
              <a:rPr lang="en-US" dirty="0">
                <a:sym typeface="Symbol" charset="2"/>
              </a:rPr>
              <a:t>           = closure(</a:t>
            </a:r>
            <a:r>
              <a:rPr lang="en-US" dirty="0"/>
              <a:t>[A</a:t>
            </a:r>
            <a:r>
              <a:rPr lang="en-US" b="1" dirty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b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, a])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6B6-89CC-444E-A065-2EBC5FAF5D0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C286-4CF9-7642-B685-3486B0F8F6DE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257300" y="1828800"/>
            <a:ext cx="2057400" cy="1885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0: S’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S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S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L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L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429000" y="1314450"/>
            <a:ext cx="18288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$/=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114800" y="1885950"/>
            <a:ext cx="2114550" cy="742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= R,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600450" y="3314700"/>
            <a:ext cx="19431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115050" y="291465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2286001" y="1314451"/>
            <a:ext cx="1137047" cy="508397"/>
            <a:chOff x="960" y="912"/>
            <a:chExt cx="955" cy="427"/>
          </a:xfrm>
        </p:grpSpPr>
        <p:cxnSp>
          <p:nvCxnSpPr>
            <p:cNvPr id="195593" name="AutoShape 9"/>
            <p:cNvCxnSpPr>
              <a:cxnSpLocks noChangeShapeType="1"/>
              <a:stCxn id="195587" idx="0"/>
              <a:endCxn id="195588" idx="1"/>
            </p:cNvCxnSpPr>
            <p:nvPr/>
          </p:nvCxnSpPr>
          <p:spPr bwMode="auto">
            <a:xfrm rot="16200000">
              <a:off x="1320" y="744"/>
              <a:ext cx="235" cy="955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1296" y="9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5" name="Group 11"/>
          <p:cNvGrpSpPr>
            <a:grpSpLocks/>
          </p:cNvGrpSpPr>
          <p:nvPr/>
        </p:nvGrpSpPr>
        <p:grpSpPr bwMode="auto">
          <a:xfrm>
            <a:off x="3320654" y="2228850"/>
            <a:ext cx="788194" cy="542925"/>
            <a:chOff x="1829" y="1680"/>
            <a:chExt cx="662" cy="456"/>
          </a:xfrm>
        </p:grpSpPr>
        <p:cxnSp>
          <p:nvCxnSpPr>
            <p:cNvPr id="195596" name="AutoShape 12"/>
            <p:cNvCxnSpPr>
              <a:cxnSpLocks noChangeShapeType="1"/>
              <a:stCxn id="195587" idx="3"/>
              <a:endCxn id="195589" idx="1"/>
            </p:cNvCxnSpPr>
            <p:nvPr/>
          </p:nvCxnSpPr>
          <p:spPr bwMode="auto">
            <a:xfrm flipV="1">
              <a:off x="1829" y="1704"/>
              <a:ext cx="662" cy="43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7" name="Rectangle 13"/>
            <p:cNvSpPr>
              <a:spLocks noChangeArrowheads="1"/>
            </p:cNvSpPr>
            <p:nvPr/>
          </p:nvSpPr>
          <p:spPr bwMode="auto">
            <a:xfrm>
              <a:off x="1968" y="168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L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514850" y="2634854"/>
            <a:ext cx="657225" cy="673894"/>
            <a:chOff x="2832" y="2021"/>
            <a:chExt cx="552" cy="566"/>
          </a:xfrm>
        </p:grpSpPr>
        <p:cxnSp>
          <p:nvCxnSpPr>
            <p:cNvPr id="195599" name="AutoShape 15"/>
            <p:cNvCxnSpPr>
              <a:cxnSpLocks noChangeShapeType="1"/>
              <a:stCxn id="195589" idx="2"/>
              <a:endCxn id="195590" idx="0"/>
            </p:cNvCxnSpPr>
            <p:nvPr/>
          </p:nvCxnSpPr>
          <p:spPr bwMode="auto">
            <a:xfrm rot="5400000">
              <a:off x="2849" y="2052"/>
              <a:ext cx="56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2832" y="21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=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5543551" y="3114675"/>
            <a:ext cx="565547" cy="828675"/>
            <a:chOff x="3696" y="2424"/>
            <a:chExt cx="475" cy="696"/>
          </a:xfrm>
        </p:grpSpPr>
        <p:cxnSp>
          <p:nvCxnSpPr>
            <p:cNvPr id="195602" name="AutoShape 18"/>
            <p:cNvCxnSpPr>
              <a:cxnSpLocks noChangeShapeType="1"/>
              <a:stCxn id="195590" idx="3"/>
              <a:endCxn id="195591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3" name="Rectangle 19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6229350" y="3657600"/>
            <a:ext cx="16573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5549504" y="3600450"/>
            <a:ext cx="673894" cy="400050"/>
            <a:chOff x="3701" y="2832"/>
            <a:chExt cx="566" cy="336"/>
          </a:xfrm>
        </p:grpSpPr>
        <p:cxnSp>
          <p:nvCxnSpPr>
            <p:cNvPr id="195606" name="AutoShape 22"/>
            <p:cNvCxnSpPr>
              <a:cxnSpLocks noChangeShapeType="1"/>
              <a:stCxn id="195590" idx="3"/>
              <a:endCxn id="195604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L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5943600" y="4343400"/>
            <a:ext cx="19431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6: S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L = R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9" name="Group 25"/>
          <p:cNvGrpSpPr>
            <a:grpSpLocks/>
          </p:cNvGrpSpPr>
          <p:nvPr/>
        </p:nvGrpSpPr>
        <p:grpSpPr bwMode="auto">
          <a:xfrm>
            <a:off x="5543550" y="3943350"/>
            <a:ext cx="400050" cy="685800"/>
            <a:chOff x="3696" y="3120"/>
            <a:chExt cx="336" cy="576"/>
          </a:xfrm>
        </p:grpSpPr>
        <p:cxnSp>
          <p:nvCxnSpPr>
            <p:cNvPr id="195610" name="AutoShape 26"/>
            <p:cNvCxnSpPr>
              <a:cxnSpLocks noChangeShapeType="1"/>
              <a:stCxn id="195590" idx="3"/>
              <a:endCxn id="195608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R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1771650" y="41148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S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13" name="Group 29"/>
          <p:cNvGrpSpPr>
            <a:grpSpLocks/>
          </p:cNvGrpSpPr>
          <p:nvPr/>
        </p:nvGrpSpPr>
        <p:grpSpPr bwMode="auto">
          <a:xfrm>
            <a:off x="1943100" y="3714750"/>
            <a:ext cx="742950" cy="571500"/>
            <a:chOff x="672" y="2928"/>
            <a:chExt cx="600" cy="336"/>
          </a:xfrm>
        </p:grpSpPr>
        <p:cxnSp>
          <p:nvCxnSpPr>
            <p:cNvPr id="195614" name="AutoShape 30"/>
            <p:cNvCxnSpPr>
              <a:cxnSpLocks noChangeShapeType="1"/>
              <a:stCxn id="195587" idx="2"/>
              <a:endCxn id="195612" idx="0"/>
            </p:cNvCxnSpPr>
            <p:nvPr/>
          </p:nvCxnSpPr>
          <p:spPr bwMode="auto">
            <a:xfrm rot="16200000" flipH="1">
              <a:off x="1001" y="2892"/>
              <a:ext cx="230" cy="31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672" y="2928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S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4286250" y="4572003"/>
            <a:ext cx="342900" cy="369094"/>
            <a:chOff x="2640" y="3840"/>
            <a:chExt cx="288" cy="310"/>
          </a:xfrm>
        </p:grpSpPr>
        <p:cxnSp>
          <p:nvCxnSpPr>
            <p:cNvPr id="195616" name="AutoShape 32"/>
            <p:cNvCxnSpPr>
              <a:cxnSpLocks noChangeShapeType="1"/>
              <a:stCxn id="195590" idx="2"/>
            </p:cNvCxnSpPr>
            <p:nvPr/>
          </p:nvCxnSpPr>
          <p:spPr bwMode="auto">
            <a:xfrm>
              <a:off x="2880" y="3845"/>
              <a:ext cx="4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2640" y="3840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89" grpId="0" animBg="1" autoUpdateAnimBg="0"/>
      <p:bldP spid="195590" grpId="0" animBg="1" autoUpdateAnimBg="0"/>
      <p:bldP spid="195591" grpId="0" animBg="1" autoUpdateAnimBg="0"/>
      <p:bldP spid="195604" grpId="0" animBg="1" autoUpdateAnimBg="0"/>
      <p:bldP spid="195608" grpId="0" animBg="1" autoUpdateAnimBg="0"/>
      <p:bldP spid="19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69B-4B0A-2F44-B139-70D64D4282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1428750" y="1600200"/>
            <a:ext cx="19431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2114550" y="325755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2114550" y="3886200"/>
            <a:ext cx="16573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4457700" y="1600200"/>
            <a:ext cx="19431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L, $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*R, $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grpSp>
        <p:nvGrpSpPr>
          <p:cNvPr id="348230" name="Group 70"/>
          <p:cNvGrpSpPr>
            <a:grpSpLocks/>
          </p:cNvGrpSpPr>
          <p:nvPr/>
        </p:nvGrpSpPr>
        <p:grpSpPr bwMode="auto">
          <a:xfrm>
            <a:off x="3835003" y="2863453"/>
            <a:ext cx="1594247" cy="594122"/>
            <a:chOff x="2261" y="2405"/>
            <a:chExt cx="1339" cy="499"/>
          </a:xfrm>
        </p:grpSpPr>
        <p:cxnSp>
          <p:nvCxnSpPr>
            <p:cNvPr id="348217" name="AutoShape 57"/>
            <p:cNvCxnSpPr>
              <a:cxnSpLocks noChangeShapeType="1"/>
              <a:stCxn id="348216" idx="2"/>
              <a:endCxn id="348208" idx="3"/>
            </p:cNvCxnSpPr>
            <p:nvPr/>
          </p:nvCxnSpPr>
          <p:spPr bwMode="auto">
            <a:xfrm rot="5400000">
              <a:off x="2681" y="1985"/>
              <a:ext cx="499" cy="13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2832" y="2544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1" name="Group 71"/>
          <p:cNvGrpSpPr>
            <a:grpSpLocks/>
          </p:cNvGrpSpPr>
          <p:nvPr/>
        </p:nvGrpSpPr>
        <p:grpSpPr bwMode="auto">
          <a:xfrm>
            <a:off x="3777853" y="2863453"/>
            <a:ext cx="1651397" cy="1222772"/>
            <a:chOff x="2213" y="2405"/>
            <a:chExt cx="1387" cy="1027"/>
          </a:xfrm>
        </p:grpSpPr>
        <p:cxnSp>
          <p:nvCxnSpPr>
            <p:cNvPr id="348218" name="AutoShape 58"/>
            <p:cNvCxnSpPr>
              <a:cxnSpLocks noChangeShapeType="1"/>
              <a:stCxn id="348216" idx="2"/>
              <a:endCxn id="348212" idx="3"/>
            </p:cNvCxnSpPr>
            <p:nvPr/>
          </p:nvCxnSpPr>
          <p:spPr bwMode="auto">
            <a:xfrm rot="5400000">
              <a:off x="2393" y="2225"/>
              <a:ext cx="1027" cy="138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2448" y="3072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L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3377804" y="1828800"/>
            <a:ext cx="1073944" cy="400050"/>
            <a:chOff x="1877" y="1536"/>
            <a:chExt cx="902" cy="336"/>
          </a:xfrm>
        </p:grpSpPr>
        <p:cxnSp>
          <p:nvCxnSpPr>
            <p:cNvPr id="348223" name="AutoShape 63"/>
            <p:cNvCxnSpPr>
              <a:cxnSpLocks noChangeShapeType="1"/>
              <a:stCxn id="348207" idx="3"/>
              <a:endCxn id="348216" idx="1"/>
            </p:cNvCxnSpPr>
            <p:nvPr/>
          </p:nvCxnSpPr>
          <p:spPr bwMode="auto">
            <a:xfrm>
              <a:off x="1877" y="1872"/>
              <a:ext cx="9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*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5372100" y="3771900"/>
            <a:ext cx="16002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9: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* R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48229" name="Group 69"/>
          <p:cNvGrpSpPr>
            <a:grpSpLocks/>
          </p:cNvGrpSpPr>
          <p:nvPr/>
        </p:nvGrpSpPr>
        <p:grpSpPr bwMode="auto">
          <a:xfrm>
            <a:off x="6172200" y="2228851"/>
            <a:ext cx="1028700" cy="1537097"/>
            <a:chOff x="4224" y="1872"/>
            <a:chExt cx="864" cy="1291"/>
          </a:xfrm>
        </p:grpSpPr>
        <p:cxnSp>
          <p:nvCxnSpPr>
            <p:cNvPr id="348226" name="AutoShape 66"/>
            <p:cNvCxnSpPr>
              <a:cxnSpLocks noChangeShapeType="1"/>
              <a:stCxn id="348216" idx="3"/>
              <a:endCxn id="348225" idx="0"/>
            </p:cNvCxnSpPr>
            <p:nvPr/>
          </p:nvCxnSpPr>
          <p:spPr bwMode="auto">
            <a:xfrm flipH="1">
              <a:off x="4224" y="1872"/>
              <a:ext cx="197" cy="1291"/>
            </a:xfrm>
            <a:prstGeom prst="curvedConnector4">
              <a:avLst>
                <a:gd name="adj1" fmla="val -194926"/>
                <a:gd name="adj2" fmla="val 70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4800" y="2304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R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4" name="Group 74"/>
          <p:cNvGrpSpPr>
            <a:grpSpLocks/>
          </p:cNvGrpSpPr>
          <p:nvPr/>
        </p:nvGrpSpPr>
        <p:grpSpPr bwMode="auto">
          <a:xfrm>
            <a:off x="5429251" y="1188244"/>
            <a:ext cx="1259681" cy="1040606"/>
            <a:chOff x="3600" y="998"/>
            <a:chExt cx="1058" cy="874"/>
          </a:xfrm>
        </p:grpSpPr>
        <p:cxnSp>
          <p:nvCxnSpPr>
            <p:cNvPr id="348232" name="AutoShape 72"/>
            <p:cNvCxnSpPr>
              <a:cxnSpLocks noChangeShapeType="1"/>
              <a:stCxn id="348216" idx="3"/>
              <a:endCxn id="348216" idx="0"/>
            </p:cNvCxnSpPr>
            <p:nvPr/>
          </p:nvCxnSpPr>
          <p:spPr bwMode="auto">
            <a:xfrm flipH="1" flipV="1">
              <a:off x="3600" y="1339"/>
              <a:ext cx="821" cy="533"/>
            </a:xfrm>
            <a:prstGeom prst="curvedConnector4">
              <a:avLst>
                <a:gd name="adj1" fmla="val -27042"/>
                <a:gd name="adj2" fmla="val 1397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33" name="Text Box 73"/>
            <p:cNvSpPr txBox="1">
              <a:spLocks noChangeArrowheads="1"/>
            </p:cNvSpPr>
            <p:nvPr/>
          </p:nvSpPr>
          <p:spPr bwMode="auto">
            <a:xfrm>
              <a:off x="4406" y="998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7" grpId="0" animBg="1"/>
      <p:bldP spid="348208" grpId="0" animBg="1"/>
      <p:bldP spid="348212" grpId="0" animBg="1"/>
      <p:bldP spid="348216" grpId="0" animBg="1"/>
      <p:bldP spid="348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874-DCE8-D84A-9E76-7D9155ADD826}" type="slidenum">
              <a:rPr lang="en-US"/>
              <a:pPr/>
              <a:t>13</a:t>
            </a:fld>
            <a:endParaRPr lang="en-US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257300" y="1828800"/>
            <a:ext cx="2057400" cy="1885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486150" y="3086100"/>
            <a:ext cx="19431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10: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R, =/$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L, =/$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   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*R, =/$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id, =/$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057900" y="25146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5429250" y="2628900"/>
            <a:ext cx="628650" cy="1057275"/>
            <a:chOff x="3696" y="2424"/>
            <a:chExt cx="475" cy="696"/>
          </a:xfrm>
        </p:grpSpPr>
        <p:cxnSp>
          <p:nvCxnSpPr>
            <p:cNvPr id="364551" name="AutoShape 7"/>
            <p:cNvCxnSpPr>
              <a:cxnSpLocks noChangeShapeType="1"/>
              <a:stCxn id="364548" idx="3"/>
              <a:endCxn id="364549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057900" y="3371850"/>
            <a:ext cx="18288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11: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5429250" y="3314190"/>
            <a:ext cx="628650" cy="514350"/>
            <a:chOff x="3701" y="2869"/>
            <a:chExt cx="566" cy="336"/>
          </a:xfrm>
        </p:grpSpPr>
        <p:cxnSp>
          <p:nvCxnSpPr>
            <p:cNvPr id="364555" name="AutoShape 11"/>
            <p:cNvCxnSpPr>
              <a:cxnSpLocks noChangeShapeType="1"/>
              <a:stCxn id="364548" idx="3"/>
              <a:endCxn id="364553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6" name="Rectangle 12"/>
            <p:cNvSpPr>
              <a:spLocks noChangeArrowheads="1"/>
            </p:cNvSpPr>
            <p:nvPr/>
          </p:nvSpPr>
          <p:spPr bwMode="auto">
            <a:xfrm>
              <a:off x="3733" y="2869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ym typeface="Symbol" charset="2"/>
                </a:rPr>
                <a:t> L</a:t>
              </a:r>
              <a:endParaRPr lang="en-US" sz="1800" dirty="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5886450" y="4114800"/>
            <a:ext cx="19431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12: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*R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8" name="Group 14"/>
          <p:cNvGrpSpPr>
            <a:grpSpLocks/>
          </p:cNvGrpSpPr>
          <p:nvPr/>
        </p:nvGrpSpPr>
        <p:grpSpPr bwMode="auto">
          <a:xfrm>
            <a:off x="5429250" y="3714750"/>
            <a:ext cx="457200" cy="685800"/>
            <a:chOff x="3696" y="3120"/>
            <a:chExt cx="336" cy="576"/>
          </a:xfrm>
        </p:grpSpPr>
        <p:cxnSp>
          <p:nvCxnSpPr>
            <p:cNvPr id="364559" name="AutoShape 15"/>
            <p:cNvCxnSpPr>
              <a:cxnSpLocks noChangeShapeType="1"/>
              <a:stCxn id="364548" idx="3"/>
              <a:endCxn id="364557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R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64561" name="Group 17"/>
          <p:cNvGrpSpPr>
            <a:grpSpLocks/>
          </p:cNvGrpSpPr>
          <p:nvPr/>
        </p:nvGrpSpPr>
        <p:grpSpPr bwMode="auto">
          <a:xfrm>
            <a:off x="3320653" y="2502694"/>
            <a:ext cx="1137047" cy="577454"/>
            <a:chOff x="1829" y="2102"/>
            <a:chExt cx="955" cy="485"/>
          </a:xfrm>
        </p:grpSpPr>
        <p:cxnSp>
          <p:nvCxnSpPr>
            <p:cNvPr id="364562" name="AutoShape 18"/>
            <p:cNvCxnSpPr>
              <a:cxnSpLocks noChangeShapeType="1"/>
              <a:stCxn id="364547" idx="3"/>
              <a:endCxn id="364548" idx="0"/>
            </p:cNvCxnSpPr>
            <p:nvPr/>
          </p:nvCxnSpPr>
          <p:spPr bwMode="auto">
            <a:xfrm>
              <a:off x="1829" y="2328"/>
              <a:ext cx="9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2150" y="2102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*</a:t>
              </a:r>
            </a:p>
          </p:txBody>
        </p:sp>
      </p:grpSp>
      <p:grpSp>
        <p:nvGrpSpPr>
          <p:cNvPr id="364564" name="Group 20"/>
          <p:cNvGrpSpPr>
            <a:grpSpLocks/>
          </p:cNvGrpSpPr>
          <p:nvPr/>
        </p:nvGrpSpPr>
        <p:grpSpPr bwMode="auto">
          <a:xfrm>
            <a:off x="3074194" y="3771901"/>
            <a:ext cx="1383506" cy="985838"/>
            <a:chOff x="1622" y="3168"/>
            <a:chExt cx="1162" cy="828"/>
          </a:xfrm>
        </p:grpSpPr>
        <p:cxnSp>
          <p:nvCxnSpPr>
            <p:cNvPr id="364565" name="AutoShape 21"/>
            <p:cNvCxnSpPr>
              <a:cxnSpLocks noChangeShapeType="1"/>
              <a:stCxn id="364548" idx="2"/>
              <a:endCxn id="364548" idx="1"/>
            </p:cNvCxnSpPr>
            <p:nvPr/>
          </p:nvCxnSpPr>
          <p:spPr bwMode="auto">
            <a:xfrm rot="16200000" flipV="1">
              <a:off x="2083" y="3048"/>
              <a:ext cx="581" cy="821"/>
            </a:xfrm>
            <a:prstGeom prst="curvedConnector4">
              <a:avLst>
                <a:gd name="adj1" fmla="val -49398"/>
                <a:gd name="adj2" fmla="val 127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1622" y="3686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*</a:t>
              </a:r>
            </a:p>
          </p:txBody>
        </p:sp>
      </p:grp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4114800" y="1943100"/>
            <a:ext cx="16002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13: 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R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64568" name="Group 24"/>
          <p:cNvGrpSpPr>
            <a:grpSpLocks/>
          </p:cNvGrpSpPr>
          <p:nvPr/>
        </p:nvGrpSpPr>
        <p:grpSpPr bwMode="auto">
          <a:xfrm>
            <a:off x="3320654" y="1988344"/>
            <a:ext cx="788194" cy="783431"/>
            <a:chOff x="1829" y="1670"/>
            <a:chExt cx="662" cy="658"/>
          </a:xfrm>
        </p:grpSpPr>
        <p:cxnSp>
          <p:nvCxnSpPr>
            <p:cNvPr id="364569" name="AutoShape 25"/>
            <p:cNvCxnSpPr>
              <a:cxnSpLocks noChangeShapeType="1"/>
              <a:stCxn id="364547" idx="3"/>
              <a:endCxn id="364567" idx="1"/>
            </p:cNvCxnSpPr>
            <p:nvPr/>
          </p:nvCxnSpPr>
          <p:spPr bwMode="auto">
            <a:xfrm flipV="1">
              <a:off x="1829" y="1800"/>
              <a:ext cx="66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54" y="167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3" grpId="0" animBg="1"/>
      <p:bldP spid="364557" grpId="0" animBg="1"/>
      <p:bldP spid="364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904" name="Group 312"/>
          <p:cNvGraphicFramePr>
            <a:graphicFrameLocks noGrp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435706616"/>
              </p:ext>
            </p:extLst>
          </p:nvPr>
        </p:nvGraphicFramePr>
        <p:xfrm>
          <a:off x="3563888" y="123478"/>
          <a:ext cx="4229104" cy="4735354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T="3429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T="3429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6754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70202"/>
              </p:ext>
            </p:extLst>
          </p:nvPr>
        </p:nvGraphicFramePr>
        <p:xfrm>
          <a:off x="1314450" y="1428750"/>
          <a:ext cx="1428750" cy="178308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=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indent="-400050">
              <a:lnSpc>
                <a:spcPct val="90000"/>
              </a:lnSpc>
              <a:buFontTx/>
              <a:buAutoNum type="arabicPeriod"/>
            </a:pPr>
            <a:r>
              <a:rPr lang="en-US" sz="2100" dirty="0"/>
              <a:t>Construct F = {I</a:t>
            </a:r>
            <a:r>
              <a:rPr lang="en-US" sz="2100" baseline="-25000" dirty="0"/>
              <a:t>0</a:t>
            </a:r>
            <a:r>
              <a:rPr lang="en-US" sz="2100" dirty="0"/>
              <a:t>, I</a:t>
            </a:r>
            <a:r>
              <a:rPr lang="en-US" sz="2100" baseline="-25000" dirty="0"/>
              <a:t>1</a:t>
            </a:r>
            <a:r>
              <a:rPr lang="en-US" sz="2100" dirty="0"/>
              <a:t>, …I</a:t>
            </a:r>
            <a:r>
              <a:rPr lang="en-US" sz="2100" baseline="-25000" dirty="0"/>
              <a:t>n</a:t>
            </a:r>
            <a:r>
              <a:rPr lang="en-US" sz="2100" dirty="0"/>
              <a:t>}</a:t>
            </a:r>
          </a:p>
          <a:p>
            <a:pPr marL="400050" indent="-400050">
              <a:lnSpc>
                <a:spcPct val="90000"/>
              </a:lnSpc>
              <a:buFontTx/>
              <a:buAutoNum type="arabicPeriod"/>
            </a:pPr>
            <a:r>
              <a:rPr lang="en-US" sz="2100" dirty="0"/>
              <a:t>a) if [A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>
                <a:sym typeface="Symbol" charset="2"/>
              </a:rPr>
              <a:t></a:t>
            </a:r>
            <a:r>
              <a:rPr lang="en-US" sz="2100" b="1" dirty="0">
                <a:sym typeface="Symbol" charset="2"/>
              </a:rPr>
              <a:t></a:t>
            </a:r>
            <a:r>
              <a:rPr lang="en-US" sz="2100" dirty="0">
                <a:sym typeface="Symbol" charset="2"/>
              </a:rPr>
              <a:t>, a] </a:t>
            </a:r>
            <a:r>
              <a:rPr lang="en-US" sz="1500" dirty="0">
                <a:sym typeface="Symbol" charset="2"/>
              </a:rPr>
              <a:t></a:t>
            </a:r>
            <a:r>
              <a:rPr lang="en-US" sz="2100" b="1" dirty="0">
                <a:sym typeface="Symbol" charset="2"/>
              </a:rPr>
              <a:t> </a:t>
            </a:r>
            <a:r>
              <a:rPr lang="en-US" sz="2100" dirty="0" err="1">
                <a:sym typeface="Symbol" charset="2"/>
              </a:rPr>
              <a:t>I</a:t>
            </a:r>
            <a:r>
              <a:rPr lang="en-US" sz="2100" baseline="-25000" dirty="0" err="1">
                <a:sym typeface="Symbol" charset="2"/>
              </a:rPr>
              <a:t>i</a:t>
            </a:r>
            <a:r>
              <a:rPr lang="en-US" sz="2100" dirty="0">
                <a:sym typeface="Symbol" charset="2"/>
              </a:rPr>
              <a:t> and A != S’ 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sz="2100" dirty="0">
                <a:sym typeface="Symbol" charset="2"/>
              </a:rPr>
              <a:t>	   then action[i, a] := reduce </a:t>
            </a:r>
            <a:r>
              <a:rPr lang="en-US" sz="2100" dirty="0"/>
              <a:t>A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>
                <a:sym typeface="Symbol" charset="2"/>
              </a:rPr>
              <a:t> 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sz="2100" dirty="0">
                <a:sym typeface="Symbol" charset="2"/>
              </a:rPr>
              <a:t>      b) if </a:t>
            </a:r>
            <a:r>
              <a:rPr lang="en-US" sz="2100" dirty="0"/>
              <a:t>[S’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>
                <a:sym typeface="Symbol" charset="2"/>
              </a:rPr>
              <a:t>S</a:t>
            </a:r>
            <a:r>
              <a:rPr lang="en-US" sz="2100" b="1" dirty="0">
                <a:sym typeface="Symbol" charset="2"/>
              </a:rPr>
              <a:t></a:t>
            </a:r>
            <a:r>
              <a:rPr lang="en-US" sz="2100" dirty="0">
                <a:sym typeface="Symbol" charset="2"/>
              </a:rPr>
              <a:t>, $] </a:t>
            </a:r>
            <a:r>
              <a:rPr lang="en-US" sz="1500" dirty="0">
                <a:sym typeface="Symbol" charset="2"/>
              </a:rPr>
              <a:t></a:t>
            </a:r>
            <a:r>
              <a:rPr lang="en-US" sz="2100" b="1" dirty="0">
                <a:sym typeface="Symbol" charset="2"/>
              </a:rPr>
              <a:t> </a:t>
            </a:r>
            <a:r>
              <a:rPr lang="en-US" sz="2100" dirty="0" err="1">
                <a:sym typeface="Symbol" charset="2"/>
              </a:rPr>
              <a:t>I</a:t>
            </a:r>
            <a:r>
              <a:rPr lang="en-US" sz="2100" baseline="-25000" dirty="0" err="1">
                <a:sym typeface="Symbol" charset="2"/>
              </a:rPr>
              <a:t>i</a:t>
            </a:r>
            <a:endParaRPr lang="en-US" sz="2100" dirty="0">
              <a:sym typeface="Symbol" charset="2"/>
            </a:endParaRPr>
          </a:p>
          <a:p>
            <a:pPr marL="400050" indent="-400050">
              <a:lnSpc>
                <a:spcPct val="90000"/>
              </a:lnSpc>
              <a:buNone/>
            </a:pPr>
            <a:r>
              <a:rPr lang="en-US" sz="2100" dirty="0">
                <a:sym typeface="Symbol" charset="2"/>
              </a:rPr>
              <a:t>	   then action[i, $] := accept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sz="2100" dirty="0">
                <a:sym typeface="Symbol" charset="2"/>
              </a:rPr>
              <a:t>      c) if </a:t>
            </a:r>
            <a:r>
              <a:rPr lang="en-US" sz="2100" dirty="0"/>
              <a:t>[A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>
                <a:sym typeface="Symbol" charset="2"/>
              </a:rPr>
              <a:t></a:t>
            </a:r>
            <a:r>
              <a:rPr lang="en-US" sz="2100" b="1" dirty="0">
                <a:sym typeface="Symbol" charset="2"/>
              </a:rPr>
              <a:t></a:t>
            </a:r>
            <a:r>
              <a:rPr lang="en-US" sz="2100" dirty="0">
                <a:sym typeface="Symbol" charset="2"/>
              </a:rPr>
              <a:t>a, b] </a:t>
            </a:r>
            <a:r>
              <a:rPr lang="en-US" sz="1500" dirty="0">
                <a:sym typeface="Symbol" charset="2"/>
              </a:rPr>
              <a:t></a:t>
            </a:r>
            <a:r>
              <a:rPr lang="en-US" sz="2100" b="1" dirty="0">
                <a:sym typeface="Symbol" charset="2"/>
              </a:rPr>
              <a:t> </a:t>
            </a:r>
            <a:r>
              <a:rPr lang="en-US" sz="2100" dirty="0" err="1">
                <a:sym typeface="Symbol" charset="2"/>
              </a:rPr>
              <a:t>I</a:t>
            </a:r>
            <a:r>
              <a:rPr lang="en-US" sz="2100" baseline="-25000" dirty="0" err="1">
                <a:sym typeface="Symbol" charset="2"/>
              </a:rPr>
              <a:t>i</a:t>
            </a:r>
            <a:r>
              <a:rPr lang="en-US" sz="2100" dirty="0">
                <a:sym typeface="Symbol" charset="2"/>
              </a:rPr>
              <a:t> and Successor(</a:t>
            </a:r>
            <a:r>
              <a:rPr lang="en-US" sz="2100" dirty="0" err="1">
                <a:sym typeface="Symbol" charset="2"/>
              </a:rPr>
              <a:t>I</a:t>
            </a:r>
            <a:r>
              <a:rPr lang="en-US" sz="2100" baseline="-25000" dirty="0" err="1">
                <a:sym typeface="Symbol" charset="2"/>
              </a:rPr>
              <a:t>i</a:t>
            </a:r>
            <a:r>
              <a:rPr lang="en-US" sz="2100" dirty="0">
                <a:sym typeface="Symbol" charset="2"/>
              </a:rPr>
              <a:t>, a)=</a:t>
            </a:r>
            <a:r>
              <a:rPr lang="en-US" sz="2100" dirty="0" err="1">
                <a:sym typeface="Symbol" charset="2"/>
              </a:rPr>
              <a:t>I</a:t>
            </a:r>
            <a:r>
              <a:rPr lang="en-US" sz="2100" baseline="-25000" dirty="0" err="1">
                <a:sym typeface="Symbol" charset="2"/>
              </a:rPr>
              <a:t>j</a:t>
            </a:r>
            <a:r>
              <a:rPr lang="en-US" sz="2100" baseline="-25000" dirty="0">
                <a:sym typeface="Symbol" charset="2"/>
              </a:rPr>
              <a:t> </a:t>
            </a:r>
            <a:br>
              <a:rPr lang="en-US" sz="2100" baseline="-25000" dirty="0">
                <a:sym typeface="Symbol" charset="2"/>
              </a:rPr>
            </a:br>
            <a:r>
              <a:rPr lang="en-US" sz="2100" baseline="-25000" dirty="0">
                <a:sym typeface="Symbol" charset="2"/>
              </a:rPr>
              <a:t>	</a:t>
            </a:r>
            <a:r>
              <a:rPr lang="en-US" sz="2100" dirty="0">
                <a:sym typeface="Symbol" charset="2"/>
              </a:rPr>
              <a:t>then action[i, a] := shift j</a:t>
            </a:r>
          </a:p>
          <a:p>
            <a:pPr marL="400050" indent="-400050">
              <a:lnSpc>
                <a:spcPct val="90000"/>
              </a:lnSpc>
              <a:buFontTx/>
              <a:buAutoNum type="arabicPeriod" startAt="3"/>
            </a:pPr>
            <a:r>
              <a:rPr lang="en-US" sz="2100" dirty="0">
                <a:sym typeface="Symbol" charset="2"/>
              </a:rPr>
              <a:t>if Successor(</a:t>
            </a:r>
            <a:r>
              <a:rPr lang="en-US" sz="2100" dirty="0" err="1">
                <a:sym typeface="Symbol" charset="2"/>
              </a:rPr>
              <a:t>I</a:t>
            </a:r>
            <a:r>
              <a:rPr lang="en-US" sz="2100" baseline="-25000" dirty="0" err="1">
                <a:sym typeface="Symbol" charset="2"/>
              </a:rPr>
              <a:t>i</a:t>
            </a:r>
            <a:r>
              <a:rPr lang="en-US" sz="2100" dirty="0">
                <a:sym typeface="Symbol" charset="2"/>
              </a:rPr>
              <a:t>, A) = </a:t>
            </a:r>
            <a:r>
              <a:rPr lang="en-US" sz="2100" dirty="0" err="1">
                <a:sym typeface="Symbol" charset="2"/>
              </a:rPr>
              <a:t>I</a:t>
            </a:r>
            <a:r>
              <a:rPr lang="en-US" sz="2100" baseline="-25000" dirty="0" err="1">
                <a:sym typeface="Symbol" charset="2"/>
              </a:rPr>
              <a:t>j</a:t>
            </a:r>
            <a:r>
              <a:rPr lang="en-US" sz="2100" dirty="0">
                <a:sym typeface="Symbol" charset="2"/>
              </a:rPr>
              <a:t> then </a:t>
            </a:r>
            <a:r>
              <a:rPr lang="en-US" sz="2100" dirty="0" err="1">
                <a:sym typeface="Symbol" charset="2"/>
              </a:rPr>
              <a:t>goto</a:t>
            </a:r>
            <a:r>
              <a:rPr lang="en-US" sz="2100" dirty="0">
                <a:sym typeface="Symbol" charset="2"/>
              </a:rPr>
              <a:t>[i, 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0BD0-9B69-1746-9197-CB8C3A61E57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 (cont’d)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 dirty="0"/>
              <a:t>All entries not defined are errors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 dirty="0"/>
              <a:t>Make sure I</a:t>
            </a:r>
            <a:r>
              <a:rPr lang="en-US" sz="2100" baseline="-25000" dirty="0"/>
              <a:t>0</a:t>
            </a:r>
            <a:r>
              <a:rPr lang="en-US" sz="2100" dirty="0"/>
              <a:t> is the initial state</a:t>
            </a:r>
          </a:p>
          <a:p>
            <a:pPr marL="457200" indent="-457200">
              <a:lnSpc>
                <a:spcPct val="90000"/>
              </a:lnSpc>
            </a:pPr>
            <a:endParaRPr lang="en-US" sz="2100" dirty="0"/>
          </a:p>
          <a:p>
            <a:pPr marL="457200" indent="-457200">
              <a:lnSpc>
                <a:spcPct val="90000"/>
              </a:lnSpc>
            </a:pPr>
            <a:r>
              <a:rPr lang="en-US" sz="2100" dirty="0"/>
              <a:t>Note: LR(1) only reduces using A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>
                <a:sym typeface="Symbol" charset="2"/>
              </a:rPr>
              <a:t> for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2100" dirty="0"/>
              <a:t>             [A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>
                <a:sym typeface="Symbol" charset="2"/>
              </a:rPr>
              <a:t></a:t>
            </a:r>
            <a:r>
              <a:rPr lang="en-US" sz="2100" b="1" dirty="0">
                <a:sym typeface="Symbol" charset="2"/>
              </a:rPr>
              <a:t>,</a:t>
            </a:r>
            <a:r>
              <a:rPr lang="en-US" sz="2100" dirty="0">
                <a:sym typeface="Symbol" charset="2"/>
              </a:rPr>
              <a:t> a] if a is the next input symbol</a:t>
            </a:r>
            <a:endParaRPr lang="en-US" sz="2100" dirty="0"/>
          </a:p>
          <a:p>
            <a:pPr marL="457200" indent="-457200">
              <a:lnSpc>
                <a:spcPct val="90000"/>
              </a:lnSpc>
            </a:pPr>
            <a:r>
              <a:rPr lang="en-US" sz="2100" dirty="0"/>
              <a:t>LR(1) states remember context by virtue of lookahead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 dirty="0"/>
              <a:t>Possibly many more states than LR(0) due to the lookahead!</a:t>
            </a:r>
          </a:p>
          <a:p>
            <a:pPr marL="742950" lvl="1" indent="-400050">
              <a:lnSpc>
                <a:spcPct val="90000"/>
              </a:lnSpc>
            </a:pPr>
            <a:r>
              <a:rPr lang="en-US" sz="1800" dirty="0"/>
              <a:t>LALR(1) combines some states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B441-D487-5C42-9A48-E49DF2CD40A3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2B7F89A-68E4-154F-A4C7-775F452C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95486"/>
            <a:ext cx="1657350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S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 err="1">
                <a:sym typeface="Symbol" charset="2"/>
              </a:rPr>
              <a:t>AaAb</a:t>
            </a:r>
            <a:endParaRPr lang="en-US" sz="2100" dirty="0">
              <a:sym typeface="Symbol" charset="2"/>
            </a:endParaRPr>
          </a:p>
          <a:p>
            <a:r>
              <a:rPr lang="en-US" sz="2100" dirty="0"/>
              <a:t>S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 err="1">
                <a:sym typeface="Symbol" charset="2"/>
              </a:rPr>
              <a:t>BbBa</a:t>
            </a:r>
            <a:endParaRPr lang="en-US" sz="2100" dirty="0"/>
          </a:p>
          <a:p>
            <a:r>
              <a:rPr lang="en-US" sz="2100" dirty="0"/>
              <a:t>A </a:t>
            </a:r>
            <a:r>
              <a:rPr lang="en-US" sz="2100" b="1" dirty="0">
                <a:sym typeface="Symbol" charset="2"/>
              </a:rPr>
              <a:t> </a:t>
            </a:r>
            <a:endParaRPr lang="en-US" sz="2100" dirty="0">
              <a:sym typeface="Symbol" charset="2"/>
            </a:endParaRPr>
          </a:p>
          <a:p>
            <a:r>
              <a:rPr lang="en-US" sz="2100" dirty="0"/>
              <a:t>B </a:t>
            </a:r>
            <a:r>
              <a:rPr lang="en-US" sz="2100" b="1" dirty="0">
                <a:sym typeface="Symbol" charset="2"/>
              </a:rPr>
              <a:t> 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536A781-92F9-3D4B-8F2B-A9A59D8A3906}"/>
              </a:ext>
            </a:extLst>
          </p:cNvPr>
          <p:cNvSpPr/>
          <p:nvPr/>
        </p:nvSpPr>
        <p:spPr>
          <a:xfrm>
            <a:off x="7092280" y="1724497"/>
            <a:ext cx="1728192" cy="1135285"/>
          </a:xfrm>
          <a:prstGeom prst="wedgeRectCallout">
            <a:avLst>
              <a:gd name="adj1" fmla="val 13513"/>
              <a:gd name="adj2" fmla="val -58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Write down the LR(1) automaton and parse table for the above grammar. Is it an LR(1)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Conditions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A grammar is LR(1) if for each configuration set (itemset) the following holds: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For any item [A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b="1" dirty="0">
                <a:sym typeface="Symbol" charset="2"/>
              </a:rPr>
              <a:t></a:t>
            </a:r>
            <a:r>
              <a:rPr lang="en-US" sz="1800" dirty="0">
                <a:sym typeface="Symbol" charset="2"/>
              </a:rPr>
              <a:t>x, a] with x </a:t>
            </a:r>
            <a:r>
              <a:rPr lang="en-US" sz="1350" dirty="0">
                <a:sym typeface="Symbol" charset="2"/>
              </a:rPr>
              <a:t></a:t>
            </a:r>
            <a:r>
              <a:rPr lang="en-US" sz="1800" dirty="0">
                <a:sym typeface="Symbol" charset="2"/>
              </a:rPr>
              <a:t> T there is no </a:t>
            </a:r>
            <a:r>
              <a:rPr lang="en-US" sz="1800" dirty="0"/>
              <a:t>[B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</a:t>
            </a:r>
            <a:r>
              <a:rPr lang="en-US" sz="1800" b="1" dirty="0">
                <a:sym typeface="Symbol" charset="2"/>
              </a:rPr>
              <a:t></a:t>
            </a:r>
            <a:r>
              <a:rPr lang="en-US" sz="1800" dirty="0">
                <a:sym typeface="Symbol" charset="2"/>
              </a:rPr>
              <a:t>, x]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For any two complete items </a:t>
            </a:r>
            <a:r>
              <a:rPr lang="en-US" sz="1800" dirty="0"/>
              <a:t>[A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</a:t>
            </a:r>
            <a:r>
              <a:rPr lang="en-US" sz="1800" b="1" dirty="0">
                <a:sym typeface="Symbol" charset="2"/>
              </a:rPr>
              <a:t>, </a:t>
            </a:r>
            <a:r>
              <a:rPr lang="en-US" sz="1800" dirty="0">
                <a:sym typeface="Symbol" charset="2"/>
              </a:rPr>
              <a:t>a] and </a:t>
            </a:r>
            <a:r>
              <a:rPr lang="en-US" sz="1800" dirty="0"/>
              <a:t>[B </a:t>
            </a:r>
            <a:r>
              <a:rPr lang="en-US" sz="1800" b="1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</a:t>
            </a:r>
            <a:r>
              <a:rPr lang="en-US" sz="1800" b="1" dirty="0">
                <a:sym typeface="Symbol" charset="2"/>
              </a:rPr>
              <a:t></a:t>
            </a:r>
            <a:r>
              <a:rPr lang="en-US" sz="1800" dirty="0">
                <a:sym typeface="Symbol" charset="2"/>
              </a:rPr>
              <a:t>, b] then a != b.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Grammars: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LR(0) </a:t>
            </a:r>
            <a:r>
              <a:rPr lang="en-US" sz="1800" dirty="0" err="1">
                <a:sym typeface="Symbol" charset="2"/>
              </a:rPr>
              <a:t></a:t>
            </a:r>
            <a:r>
              <a:rPr lang="en-US" sz="1800" dirty="0">
                <a:sym typeface="Symbol" charset="2"/>
              </a:rPr>
              <a:t> SLR(1) </a:t>
            </a:r>
            <a:r>
              <a:rPr lang="en-US" sz="1800" dirty="0" err="1">
                <a:sym typeface="Symbol" charset="2"/>
              </a:rPr>
              <a:t></a:t>
            </a:r>
            <a:r>
              <a:rPr lang="en-US" sz="1800" dirty="0">
                <a:sym typeface="Symbol" charset="2"/>
              </a:rPr>
              <a:t> LR(1) </a:t>
            </a:r>
            <a:r>
              <a:rPr lang="en-US" sz="1800" dirty="0" err="1">
                <a:sym typeface="Symbol" charset="2"/>
              </a:rPr>
              <a:t>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LR(k</a:t>
            </a:r>
            <a:r>
              <a:rPr lang="en-US" sz="18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Languages expressible by grammars: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LR(0) </a:t>
            </a:r>
            <a:r>
              <a:rPr lang="en-US" sz="1800" dirty="0" err="1">
                <a:sym typeface="Symbol" charset="2"/>
              </a:rPr>
              <a:t></a:t>
            </a:r>
            <a:r>
              <a:rPr lang="en-US" sz="1800" dirty="0">
                <a:sym typeface="Symbol" charset="2"/>
              </a:rPr>
              <a:t> SLR(1) </a:t>
            </a:r>
            <a:r>
              <a:rPr lang="en-US" sz="1800" dirty="0" err="1">
                <a:sym typeface="Symbol" charset="2"/>
              </a:rPr>
              <a:t></a:t>
            </a:r>
            <a:r>
              <a:rPr lang="en-US" sz="1800" dirty="0">
                <a:sym typeface="Symbol" charset="2"/>
              </a:rPr>
              <a:t> LR(1) = </a:t>
            </a:r>
            <a:r>
              <a:rPr lang="en-US" sz="1800" dirty="0" err="1">
                <a:sym typeface="Symbol" charset="2"/>
              </a:rPr>
              <a:t>LR(k</a:t>
            </a:r>
            <a:r>
              <a:rPr lang="en-US" sz="1800" dirty="0">
                <a:sym typeface="Symbol" charset="2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AC6-82CD-3345-825A-07829F69423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LR(1) Recap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LR(1) uses left context, current handle and lookahead to decide when to reduce or shift</a:t>
            </a:r>
          </a:p>
          <a:p>
            <a:r>
              <a:rPr lang="en-US" dirty="0"/>
              <a:t>Most powerful parser so far (can handle more context-free grammars)</a:t>
            </a:r>
          </a:p>
          <a:p>
            <a:r>
              <a:rPr lang="en-US" dirty="0"/>
              <a:t>LALR(1) is practical simplification with fewer states used by </a:t>
            </a:r>
            <a:r>
              <a:rPr lang="en-US" dirty="0" err="1"/>
              <a:t>yacc</a:t>
            </a:r>
            <a:r>
              <a:rPr lang="en-US" dirty="0"/>
              <a:t>/bison to avoid the very large tables generated by LR(1)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D56D-2022-BD44-B84D-096E52000F1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States in LALR(1)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S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XX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X  </a:t>
            </a:r>
            <a:r>
              <a:rPr lang="en-US" dirty="0" err="1">
                <a:sym typeface="Symbol" charset="2"/>
              </a:rPr>
              <a:t>aX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X  b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Same </a:t>
            </a:r>
            <a:r>
              <a:rPr lang="en-US" b="1" dirty="0">
                <a:sym typeface="Symbol" charset="2"/>
              </a:rPr>
              <a:t>Core Set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Different lookaheads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99B1-C013-2B46-BD6A-FF13823D32CA}" type="slidenum">
              <a:rPr lang="en-US"/>
              <a:pPr/>
              <a:t>19</a:t>
            </a:fld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5657850" y="1543050"/>
            <a:ext cx="2057400" cy="1028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X,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a X, 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b, $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543300" y="1543050"/>
            <a:ext cx="2057400" cy="1028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X, a/b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a X, a/b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b, a/b</a:t>
            </a: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229100" y="3371850"/>
            <a:ext cx="26860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36: 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X, a/b/$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 sz="1800">
                <a:solidFill>
                  <a:srgbClr val="000099"/>
                </a:solidFill>
              </a:rPr>
              <a:t>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a X, a/b/$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 sz="1800">
                <a:solidFill>
                  <a:srgbClr val="000099"/>
                </a:solidFill>
              </a:rPr>
              <a:t>X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b, a/b/$</a:t>
            </a:r>
          </a:p>
        </p:txBody>
      </p:sp>
      <p:cxnSp>
        <p:nvCxnSpPr>
          <p:cNvPr id="334855" name="AutoShape 7"/>
          <p:cNvCxnSpPr>
            <a:cxnSpLocks noChangeShapeType="1"/>
            <a:stCxn id="334853" idx="2"/>
            <a:endCxn id="334854" idx="0"/>
          </p:cNvCxnSpPr>
          <p:nvPr/>
        </p:nvCxnSpPr>
        <p:spPr bwMode="auto">
          <a:xfrm>
            <a:off x="4572000" y="2577704"/>
            <a:ext cx="1000125" cy="78819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4856" name="AutoShape 8"/>
          <p:cNvCxnSpPr>
            <a:cxnSpLocks noChangeShapeType="1"/>
            <a:stCxn id="334852" idx="2"/>
            <a:endCxn id="334854" idx="0"/>
          </p:cNvCxnSpPr>
          <p:nvPr/>
        </p:nvCxnSpPr>
        <p:spPr bwMode="auto">
          <a:xfrm flipH="1">
            <a:off x="5572125" y="2577704"/>
            <a:ext cx="1114425" cy="78819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2</a:t>
            </a:fld>
            <a:endParaRPr 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485900" y="1771650"/>
            <a:ext cx="1885950" cy="1828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sz="1800" b="1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30930"/>
              </p:ext>
            </p:extLst>
          </p:nvPr>
        </p:nvGraphicFramePr>
        <p:xfrm>
          <a:off x="6372200" y="1457327"/>
          <a:ext cx="2000250" cy="160020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829050" y="1314450"/>
            <a:ext cx="1314450" cy="35361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2400300" y="4057650"/>
            <a:ext cx="177165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2428876" y="1257302"/>
            <a:ext cx="1400175" cy="513160"/>
            <a:chOff x="1080" y="864"/>
            <a:chExt cx="1176" cy="431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5400000" flipH="1" flipV="1">
              <a:off x="1550" y="590"/>
              <a:ext cx="235" cy="1176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2228850" y="3606403"/>
            <a:ext cx="1057275" cy="508397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L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314950" y="3600450"/>
            <a:ext cx="177165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S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sz="1800" b="1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L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177904" y="3943350"/>
            <a:ext cx="1131094" cy="4572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=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657600" y="3143250"/>
            <a:ext cx="14859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Follow(R) = ?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857750" y="3143250"/>
            <a:ext cx="1200150" cy="40005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{ =, $ }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943350" y="3429000"/>
            <a:ext cx="1200150" cy="5715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5796136" y="846980"/>
            <a:ext cx="2200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100" dirty="0"/>
              <a:t>Input: </a:t>
            </a:r>
            <a:r>
              <a:rPr lang="en-US" dirty="0"/>
              <a:t>id = id </a:t>
            </a:r>
            <a:endParaRPr lang="en-US" sz="1800" dirty="0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2220516" y="3682604"/>
            <a:ext cx="2940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R/R conflicts when merging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</a:t>
            </a:r>
            <a:r>
              <a:rPr lang="en-US" dirty="0">
                <a:sym typeface="Symbol" charset="2"/>
              </a:rPr>
              <a:t> d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f X g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X  …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If R/R conflicts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are introduced,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grammar is not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LALR(1)!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F0B-905A-EF48-9129-41B6B6CDD9CD}" type="slidenum">
              <a:rPr lang="en-US"/>
              <a:pPr/>
              <a:t>20</a:t>
            </a:fld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5772150" y="1657350"/>
            <a:ext cx="2057400" cy="1028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B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g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B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c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657600" y="1657350"/>
            <a:ext cx="2057400" cy="10287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B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c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B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e</a:t>
            </a:r>
            <a:r>
              <a:rPr lang="en-US" sz="1800">
                <a:solidFill>
                  <a:srgbClr val="000099"/>
                </a:solidFill>
                <a:latin typeface="Comic Sans MS" charset="0"/>
                <a:sym typeface="Symbol" charset="2"/>
              </a:rPr>
              <a:t> </a:t>
            </a:r>
            <a:br>
              <a:rPr lang="en-US" sz="1800">
                <a:solidFill>
                  <a:srgbClr val="000099"/>
                </a:solidFill>
                <a:latin typeface="Comic Sans MS" charset="0"/>
                <a:sym typeface="Symbol" charset="2"/>
              </a:rPr>
            </a:b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343400" y="3486150"/>
            <a:ext cx="26860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24: B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c/g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 sz="1800">
                <a:solidFill>
                  <a:srgbClr val="000099"/>
                </a:solidFill>
              </a:rPr>
              <a:t>B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, c/e</a:t>
            </a:r>
            <a:r>
              <a:rPr lang="en-US" sz="1800">
                <a:solidFill>
                  <a:srgbClr val="000099"/>
                </a:solidFill>
              </a:rPr>
              <a:t> </a:t>
            </a:r>
          </a:p>
        </p:txBody>
      </p:sp>
      <p:cxnSp>
        <p:nvCxnSpPr>
          <p:cNvPr id="336903" name="AutoShape 7"/>
          <p:cNvCxnSpPr>
            <a:cxnSpLocks noChangeShapeType="1"/>
            <a:stCxn id="336901" idx="2"/>
            <a:endCxn id="336902" idx="0"/>
          </p:cNvCxnSpPr>
          <p:nvPr/>
        </p:nvCxnSpPr>
        <p:spPr bwMode="auto">
          <a:xfrm>
            <a:off x="4686300" y="2692004"/>
            <a:ext cx="1000125" cy="78819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900" idx="2"/>
            <a:endCxn id="336902" idx="0"/>
          </p:cNvCxnSpPr>
          <p:nvPr/>
        </p:nvCxnSpPr>
        <p:spPr bwMode="auto">
          <a:xfrm flipH="1">
            <a:off x="5686425" y="2692004"/>
            <a:ext cx="1114425" cy="78819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LALR(1)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LALR(1) Condition:</a:t>
            </a:r>
          </a:p>
          <a:p>
            <a:pPr lvl="1"/>
            <a:r>
              <a:rPr lang="en-US" sz="1800" dirty="0"/>
              <a:t>Assumption: merging does not introduce reduce/reduce conflicts</a:t>
            </a:r>
          </a:p>
          <a:p>
            <a:pPr lvl="1"/>
            <a:r>
              <a:rPr lang="en-US" sz="1800" dirty="0"/>
              <a:t>Shift/reduce can</a:t>
            </a:r>
            <a:r>
              <a:rPr lang="en-US" dirty="0"/>
              <a:t>not</a:t>
            </a:r>
            <a:r>
              <a:rPr lang="en-US" sz="1800" dirty="0"/>
              <a:t> be introduced</a:t>
            </a:r>
          </a:p>
          <a:p>
            <a:r>
              <a:rPr lang="en-US" sz="2100" dirty="0"/>
              <a:t>Merging brute force or step-by-step</a:t>
            </a:r>
          </a:p>
          <a:p>
            <a:r>
              <a:rPr lang="en-US" sz="2100" dirty="0"/>
              <a:t>More compact than canonical LR, like SLR(1)</a:t>
            </a:r>
          </a:p>
          <a:p>
            <a:r>
              <a:rPr lang="en-US" sz="2100" dirty="0"/>
              <a:t>More powerful than SLR(1) </a:t>
            </a:r>
          </a:p>
          <a:p>
            <a:pPr lvl="1"/>
            <a:r>
              <a:rPr lang="en-US" sz="1800" dirty="0"/>
              <a:t>Not always merge to full Follow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1154-AA5B-4641-A146-806009088AD9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9272-D4F2-204C-AC0F-FD1E07FD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10377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5506" y="80055"/>
            <a:ext cx="7886700" cy="994172"/>
          </a:xfrm>
        </p:spPr>
        <p:txBody>
          <a:bodyPr/>
          <a:lstStyle/>
          <a:p>
            <a:r>
              <a:rPr lang="en-US" dirty="0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23</a:t>
            </a:fld>
            <a:endParaRPr lang="en-US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88767" y="875552"/>
            <a:ext cx="1657350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S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 err="1">
                <a:sym typeface="Symbol" charset="2"/>
              </a:rPr>
              <a:t>AaAb</a:t>
            </a:r>
            <a:endParaRPr lang="en-US" sz="2100" dirty="0">
              <a:sym typeface="Symbol" charset="2"/>
            </a:endParaRPr>
          </a:p>
          <a:p>
            <a:r>
              <a:rPr lang="en-US" sz="2100" dirty="0"/>
              <a:t>S </a:t>
            </a:r>
            <a:r>
              <a:rPr lang="en-US" sz="2100" b="1" dirty="0">
                <a:sym typeface="Symbol" charset="2"/>
              </a:rPr>
              <a:t> </a:t>
            </a:r>
            <a:r>
              <a:rPr lang="en-US" sz="2100" dirty="0" err="1">
                <a:sym typeface="Symbol" charset="2"/>
              </a:rPr>
              <a:t>BbBa</a:t>
            </a:r>
            <a:endParaRPr lang="en-US" sz="2100" dirty="0"/>
          </a:p>
          <a:p>
            <a:r>
              <a:rPr lang="en-US" sz="2100" dirty="0"/>
              <a:t>A </a:t>
            </a:r>
            <a:r>
              <a:rPr lang="en-US" sz="2100" b="1" dirty="0">
                <a:sym typeface="Symbol" charset="2"/>
              </a:rPr>
              <a:t> </a:t>
            </a:r>
            <a:endParaRPr lang="en-US" sz="2100" dirty="0">
              <a:sym typeface="Symbol" charset="2"/>
            </a:endParaRPr>
          </a:p>
          <a:p>
            <a:r>
              <a:rPr lang="en-US" sz="2100" dirty="0"/>
              <a:t>B </a:t>
            </a:r>
            <a:r>
              <a:rPr lang="en-US" sz="2100" b="1" dirty="0">
                <a:sym typeface="Symbol" charset="2"/>
              </a:rPr>
              <a:t> 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070870" y="1059658"/>
            <a:ext cx="964406" cy="658416"/>
            <a:chOff x="3299" y="890"/>
            <a:chExt cx="810" cy="553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299" y="890"/>
              <a:ext cx="810" cy="55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499" y="1032"/>
              <a:ext cx="26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070878" y="1718078"/>
            <a:ext cx="1012033" cy="425054"/>
            <a:chOff x="3299" y="1443"/>
            <a:chExt cx="850" cy="357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299" y="1443"/>
              <a:ext cx="850" cy="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664" y="149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125905" y="1808560"/>
            <a:ext cx="659608" cy="1344216"/>
            <a:chOff x="5025" y="1519"/>
            <a:chExt cx="554" cy="1129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5025" y="1519"/>
              <a:ext cx="554" cy="770"/>
            </a:xfrm>
            <a:prstGeom prst="curvedConnector3">
              <a:avLst>
                <a:gd name="adj1" fmla="val -346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78" y="2338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109108" y="3093243"/>
            <a:ext cx="816770" cy="729853"/>
            <a:chOff x="4171" y="2598"/>
            <a:chExt cx="686" cy="613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4330" y="2583"/>
              <a:ext cx="511" cy="54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4171" y="2901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566441" y="3913585"/>
            <a:ext cx="375048" cy="435769"/>
            <a:chOff x="5395" y="3287"/>
            <a:chExt cx="315" cy="366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5400000">
              <a:off x="5304" y="3378"/>
              <a:ext cx="366" cy="18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469" y="3320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619374" y="2572513"/>
            <a:ext cx="1564481" cy="495175"/>
            <a:chOff x="1240" y="1851"/>
            <a:chExt cx="1314" cy="839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642" y="1449"/>
              <a:ext cx="452" cy="125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259" y="2064"/>
              <a:ext cx="295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751170" y="3044791"/>
            <a:ext cx="1383182" cy="568984"/>
            <a:chOff x="616" y="2930"/>
            <a:chExt cx="1075" cy="253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027" y="2519"/>
              <a:ext cx="253" cy="10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1027" y="2998"/>
              <a:ext cx="22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69368" y="3982573"/>
            <a:ext cx="1615105" cy="386051"/>
            <a:chOff x="1218" y="3268"/>
            <a:chExt cx="1294" cy="400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1644" y="2842"/>
              <a:ext cx="288" cy="114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230" y="3285"/>
              <a:ext cx="28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696641" y="4474375"/>
            <a:ext cx="1663303" cy="567928"/>
            <a:chOff x="465" y="3758"/>
            <a:chExt cx="1397" cy="4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051" y="3172"/>
              <a:ext cx="225" cy="139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35" y="3925"/>
              <a:ext cx="25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5300" y="2583798"/>
            <a:ext cx="2015567" cy="460340"/>
            <a:chOff x="23156" y="3742012"/>
            <a:chExt cx="2604628" cy="1103920"/>
          </a:xfrm>
        </p:grpSpPr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81000" y="3861048"/>
              <a:ext cx="2246784" cy="9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A</a:t>
              </a:r>
              <a:r>
                <a:rPr lang="en-US" sz="2100" b="1" dirty="0" err="1">
                  <a:sym typeface="Symbol" charset="2"/>
                </a:rPr>
                <a:t></a:t>
              </a:r>
              <a:r>
                <a:rPr lang="en-US" sz="2100" dirty="0" err="1">
                  <a:sym typeface="Symbol" charset="2"/>
                </a:rPr>
                <a:t>aAb</a:t>
              </a:r>
              <a:r>
                <a:rPr lang="en-US" sz="2100" dirty="0">
                  <a:sym typeface="Symbol" charset="2"/>
                </a:rPr>
                <a:t>,$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156" y="3742012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6: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04556" y="837141"/>
            <a:ext cx="1503748" cy="419120"/>
            <a:chOff x="6098490" y="1610016"/>
            <a:chExt cx="1978710" cy="1051268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6400800" y="1676400"/>
              <a:ext cx="1676400" cy="9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S’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>
                  <a:sym typeface="Symbol" charset="2"/>
                </a:rPr>
                <a:t>S</a:t>
              </a:r>
              <a:r>
                <a:rPr lang="en-US" sz="2100" b="1" dirty="0">
                  <a:sym typeface="Symbol" charset="2"/>
                </a:rPr>
                <a:t></a:t>
              </a:r>
              <a:r>
                <a:rPr lang="en-US" sz="2100" dirty="0">
                  <a:sym typeface="Symbol" charset="2"/>
                </a:rPr>
                <a:t>,$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98490" y="1610016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64039" y="3217189"/>
            <a:ext cx="1985798" cy="765481"/>
            <a:chOff x="2029473" y="4442257"/>
            <a:chExt cx="2688852" cy="1020641"/>
          </a:xfrm>
        </p:grpSpPr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2395460" y="4478013"/>
              <a:ext cx="2322865" cy="984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Aa</a:t>
              </a:r>
              <a:r>
                <a:rPr lang="en-US" sz="2100" b="1" dirty="0" err="1">
                  <a:sym typeface="Symbol" charset="2"/>
                </a:rPr>
                <a:t></a:t>
              </a:r>
              <a:r>
                <a:rPr lang="en-US" sz="2100" dirty="0" err="1">
                  <a:sym typeface="Symbol" charset="2"/>
                </a:rPr>
                <a:t>Ab</a:t>
              </a:r>
              <a:r>
                <a:rPr lang="en-US" sz="2100" dirty="0">
                  <a:sym typeface="Symbol" charset="2"/>
                </a:rPr>
                <a:t>,$</a:t>
              </a:r>
            </a:p>
            <a:p>
              <a:r>
                <a:rPr lang="en-US" sz="2100" dirty="0"/>
                <a:t>A </a:t>
              </a:r>
              <a:r>
                <a:rPr lang="en-US" sz="2100" b="1" dirty="0">
                  <a:sym typeface="Symbol" charset="2"/>
                </a:rPr>
                <a:t> </a:t>
              </a:r>
              <a:r>
                <a:rPr lang="en-US" sz="2100" dirty="0">
                  <a:sym typeface="Symbol" charset="2"/>
                </a:rPr>
                <a:t>,b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29473" y="4442257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7: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15816" y="819139"/>
            <a:ext cx="2154470" cy="1752611"/>
            <a:chOff x="2915816" y="1628800"/>
            <a:chExt cx="2520280" cy="2780441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3200400" y="1700808"/>
              <a:ext cx="2235696" cy="2708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S’ </a:t>
              </a:r>
              <a:r>
                <a:rPr lang="en-US" sz="2100" b="1" dirty="0">
                  <a:sym typeface="Symbol" charset="2"/>
                </a:rPr>
                <a:t> </a:t>
              </a:r>
              <a:r>
                <a:rPr lang="en-US" sz="2100" dirty="0">
                  <a:sym typeface="Symbol" charset="2"/>
                </a:rPr>
                <a:t>S,$</a:t>
              </a:r>
              <a:endParaRPr lang="en-US" sz="2100" dirty="0"/>
            </a:p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</a:t>
              </a:r>
              <a:r>
                <a:rPr lang="en-US" sz="2100" dirty="0" err="1">
                  <a:sym typeface="Symbol" charset="2"/>
                </a:rPr>
                <a:t>AaAb</a:t>
              </a:r>
              <a:r>
                <a:rPr lang="en-US" sz="2100" dirty="0">
                  <a:sym typeface="Symbol" charset="2"/>
                </a:rPr>
                <a:t>,$</a:t>
              </a:r>
            </a:p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</a:t>
              </a:r>
              <a:r>
                <a:rPr lang="en-US" sz="2100" dirty="0" err="1">
                  <a:sym typeface="Symbol" charset="2"/>
                </a:rPr>
                <a:t>BbBa</a:t>
              </a:r>
              <a:r>
                <a:rPr lang="en-US" sz="2100" dirty="0">
                  <a:sym typeface="Symbol" charset="2"/>
                </a:rPr>
                <a:t>,$</a:t>
              </a:r>
              <a:endParaRPr lang="en-US" sz="2100" dirty="0"/>
            </a:p>
            <a:p>
              <a:r>
                <a:rPr lang="en-US" sz="2100" dirty="0"/>
                <a:t>A </a:t>
              </a:r>
              <a:r>
                <a:rPr lang="en-US" sz="2100" b="1" dirty="0">
                  <a:sym typeface="Symbol" charset="2"/>
                </a:rPr>
                <a:t> </a:t>
              </a:r>
              <a:r>
                <a:rPr lang="en-US" sz="2100" dirty="0">
                  <a:sym typeface="Symbol" charset="2"/>
                </a:rPr>
                <a:t>,a</a:t>
              </a:r>
            </a:p>
            <a:p>
              <a:r>
                <a:rPr lang="en-US" sz="2100" dirty="0"/>
                <a:t>B </a:t>
              </a:r>
              <a:r>
                <a:rPr lang="en-US" sz="2100" b="1" dirty="0">
                  <a:sym typeface="Symbol" charset="2"/>
                </a:rPr>
                <a:t> </a:t>
              </a:r>
              <a:r>
                <a:rPr lang="en-US" sz="2100" dirty="0">
                  <a:sym typeface="Symbol" charset="2"/>
                </a:rPr>
                <a:t>,b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1628800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0: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3131" y="4022424"/>
            <a:ext cx="2026369" cy="451964"/>
            <a:chOff x="26533" y="5431280"/>
            <a:chExt cx="2564267" cy="1040004"/>
          </a:xfrm>
        </p:grpSpPr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2209800" cy="9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AaA</a:t>
              </a:r>
              <a:r>
                <a:rPr lang="en-US" sz="2100" b="1" dirty="0" err="1">
                  <a:sym typeface="Symbol" charset="2"/>
                </a:rPr>
                <a:t></a:t>
              </a:r>
              <a:r>
                <a:rPr lang="en-US" sz="2100" dirty="0" err="1">
                  <a:sym typeface="Symbol" charset="2"/>
                </a:rPr>
                <a:t>b</a:t>
              </a:r>
              <a:r>
                <a:rPr lang="en-US" sz="2100" dirty="0">
                  <a:sym typeface="Symbol" charset="2"/>
                </a:rPr>
                <a:t>,$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533" y="5431280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8: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97795" y="4454658"/>
            <a:ext cx="2169045" cy="477298"/>
            <a:chOff x="2668157" y="5838088"/>
            <a:chExt cx="2513443" cy="1242796"/>
          </a:xfrm>
        </p:grpSpPr>
        <p:sp>
          <p:nvSpPr>
            <p:cNvPr id="357387" name="Text Box 11"/>
            <p:cNvSpPr txBox="1">
              <a:spLocks noChangeArrowheads="1"/>
            </p:cNvSpPr>
            <p:nvPr/>
          </p:nvSpPr>
          <p:spPr bwMode="auto">
            <a:xfrm>
              <a:off x="2971800" y="6096000"/>
              <a:ext cx="2209800" cy="9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AaAb</a:t>
              </a:r>
              <a:r>
                <a:rPr lang="en-US" sz="2100" b="1" dirty="0">
                  <a:sym typeface="Symbol" charset="2"/>
                </a:rPr>
                <a:t></a:t>
              </a:r>
              <a:r>
                <a:rPr lang="en-US" sz="2100" dirty="0">
                  <a:sym typeface="Symbol" charset="2"/>
                </a:rPr>
                <a:t>,$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68157" y="5838088"/>
              <a:ext cx="4257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9: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84345" y="4124501"/>
            <a:ext cx="1982994" cy="420116"/>
            <a:chOff x="5468851" y="5801017"/>
            <a:chExt cx="2532149" cy="1051267"/>
          </a:xfrm>
        </p:grpSpPr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2209800" cy="9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BbBa</a:t>
              </a:r>
              <a:r>
                <a:rPr lang="en-US" sz="2100" b="1" dirty="0">
                  <a:sym typeface="Symbol" charset="2"/>
                </a:rPr>
                <a:t></a:t>
              </a:r>
              <a:r>
                <a:rPr lang="en-US" sz="2100" dirty="0">
                  <a:sym typeface="Symbol" charset="2"/>
                </a:rPr>
                <a:t>,$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8851" y="5801017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5: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78999" y="3406342"/>
            <a:ext cx="1965976" cy="506049"/>
            <a:chOff x="6390214" y="4675344"/>
            <a:chExt cx="2525186" cy="1186340"/>
          </a:xfrm>
        </p:grpSpPr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2209800" cy="9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BbB</a:t>
              </a:r>
              <a:r>
                <a:rPr lang="en-US" sz="2100" b="1" dirty="0" err="1">
                  <a:sym typeface="Symbol" charset="2"/>
                </a:rPr>
                <a:t></a:t>
              </a:r>
              <a:r>
                <a:rPr lang="en-US" sz="2100" dirty="0" err="1">
                  <a:sym typeface="Symbol" charset="2"/>
                </a:rPr>
                <a:t>a</a:t>
              </a:r>
              <a:r>
                <a:rPr lang="en-US" sz="2100" dirty="0">
                  <a:sym typeface="Symbol" charset="2"/>
                </a:rPr>
                <a:t>,$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90214" y="4675344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4: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93040" y="2315663"/>
            <a:ext cx="1932822" cy="778813"/>
            <a:chOff x="5261160" y="3519484"/>
            <a:chExt cx="2577096" cy="1038417"/>
          </a:xfrm>
        </p:grpSpPr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5580112" y="3573016"/>
              <a:ext cx="2258144" cy="984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Bb</a:t>
              </a:r>
              <a:r>
                <a:rPr lang="en-US" sz="2100" b="1" dirty="0" err="1">
                  <a:sym typeface="Symbol" charset="2"/>
                </a:rPr>
                <a:t></a:t>
              </a:r>
              <a:r>
                <a:rPr lang="en-US" sz="2100" dirty="0" err="1">
                  <a:sym typeface="Symbol" charset="2"/>
                </a:rPr>
                <a:t>Ba</a:t>
              </a:r>
              <a:r>
                <a:rPr lang="en-US" sz="2100" dirty="0">
                  <a:sym typeface="Symbol" charset="2"/>
                </a:rPr>
                <a:t>,$</a:t>
              </a:r>
            </a:p>
            <a:p>
              <a:r>
                <a:rPr lang="en-US" sz="2100" dirty="0"/>
                <a:t>B </a:t>
              </a:r>
              <a:r>
                <a:rPr lang="en-US" sz="2100" b="1" dirty="0">
                  <a:sym typeface="Symbol" charset="2"/>
                </a:rPr>
                <a:t> </a:t>
              </a:r>
              <a:r>
                <a:rPr lang="en-US" sz="2100" dirty="0">
                  <a:sym typeface="Symbol" charset="2"/>
                </a:rPr>
                <a:t>,a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61160" y="3519484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3: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820774" y="1557475"/>
            <a:ext cx="1964147" cy="474588"/>
            <a:chOff x="6138115" y="2683272"/>
            <a:chExt cx="2548685" cy="1044812"/>
          </a:xfrm>
        </p:grpSpPr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2209800" cy="984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/>
                <a:t>S </a:t>
              </a:r>
              <a:r>
                <a:rPr lang="en-US" sz="2100" b="1" dirty="0">
                  <a:sym typeface="Symbol" charset="2"/>
                </a:rPr>
                <a:t> </a:t>
              </a:r>
              <a:r>
                <a:rPr lang="en-US" sz="2100" dirty="0" err="1">
                  <a:sym typeface="Symbol" charset="2"/>
                </a:rPr>
                <a:t>B</a:t>
              </a:r>
              <a:r>
                <a:rPr lang="en-US" sz="2100" b="1" dirty="0" err="1">
                  <a:sym typeface="Symbol" charset="2"/>
                </a:rPr>
                <a:t></a:t>
              </a:r>
              <a:r>
                <a:rPr lang="en-US" sz="2100" dirty="0" err="1">
                  <a:sym typeface="Symbol" charset="2"/>
                </a:rPr>
                <a:t>bBa</a:t>
              </a:r>
              <a:r>
                <a:rPr lang="en-US" sz="2100" dirty="0">
                  <a:sym typeface="Symbol" charset="2"/>
                </a:rPr>
                <a:t>,$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38115" y="2683272"/>
              <a:ext cx="4257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805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314450" y="171450"/>
          <a:ext cx="2000250" cy="160020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19442" y="2000250"/>
            <a:ext cx="43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S’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1857877" y="2339503"/>
            <a:ext cx="312906" cy="587291"/>
            <a:chOff x="953169" y="3119338"/>
            <a:chExt cx="417207" cy="783055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4172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1845085" y="2925588"/>
            <a:ext cx="338554" cy="558418"/>
            <a:chOff x="936112" y="3900785"/>
            <a:chExt cx="451404" cy="744558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45140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1845084" y="3454526"/>
            <a:ext cx="325730" cy="586696"/>
            <a:chOff x="936112" y="4606032"/>
            <a:chExt cx="434306" cy="782260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43430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1832291" y="4011442"/>
            <a:ext cx="364202" cy="586993"/>
            <a:chOff x="919055" y="5348586"/>
            <a:chExt cx="485602" cy="782656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8560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id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3314700" y="2171700"/>
            <a:ext cx="3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S’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357676" y="2510956"/>
            <a:ext cx="312906" cy="587589"/>
            <a:chOff x="2946846" y="3347938"/>
            <a:chExt cx="417207" cy="783451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41720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883141" y="3625977"/>
            <a:ext cx="364202" cy="587589"/>
            <a:chOff x="2320189" y="4834632"/>
            <a:chExt cx="485602" cy="783451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8560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id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895935" y="3098543"/>
            <a:ext cx="1157370" cy="542927"/>
            <a:chOff x="2337246" y="4131387"/>
            <a:chExt cx="1543160" cy="723902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43430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flipH="1">
              <a:off x="2514373" y="4131387"/>
              <a:ext cx="647132" cy="2221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1" y="4362847"/>
              <a:ext cx="41934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1" y="4362847"/>
              <a:ext cx="45140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</a:t>
              </a:r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flipH="1">
              <a:off x="3105274" y="4131390"/>
              <a:ext cx="56231" cy="2314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>
              <a:off x="3161505" y="4131390"/>
              <a:ext cx="493199" cy="2314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600450" y="628650"/>
            <a:ext cx="177165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2: S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486150" y="114300"/>
            <a:ext cx="208903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 err="1">
                <a:solidFill>
                  <a:srgbClr val="000099"/>
                </a:solidFill>
              </a:rPr>
              <a:t>Follow(R</a:t>
            </a:r>
            <a:r>
              <a:rPr lang="en-US" sz="1800" dirty="0">
                <a:solidFill>
                  <a:srgbClr val="000099"/>
                </a:solidFill>
              </a:rPr>
              <a:t>) = { =, $ }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721192" y="3641466"/>
            <a:ext cx="325730" cy="499763"/>
            <a:chOff x="3429000" y="4855292"/>
            <a:chExt cx="434306" cy="666351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4343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flipH="1">
              <a:off x="3623188" y="4855292"/>
              <a:ext cx="31516" cy="18323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701956" y="4110562"/>
            <a:ext cx="364202" cy="586993"/>
            <a:chOff x="3411943" y="5480745"/>
            <a:chExt cx="485602" cy="782656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85602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id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6571827" y="810742"/>
            <a:ext cx="3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S’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6610262" y="1149997"/>
            <a:ext cx="312906" cy="587589"/>
            <a:chOff x="7289681" y="1533327"/>
            <a:chExt cx="417207" cy="783451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41720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140270" y="1737584"/>
            <a:ext cx="1341612" cy="542923"/>
            <a:chOff x="6663024" y="2316781"/>
            <a:chExt cx="1788815" cy="723898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flipH="1">
              <a:off x="7448108" y="2316784"/>
              <a:ext cx="50179" cy="2314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4343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flipH="1">
              <a:off x="6857207" y="2316781"/>
              <a:ext cx="641080" cy="2221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41934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=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4" y="2548236"/>
              <a:ext cx="4514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</a:t>
              </a:r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>
              <a:off x="7498284" y="2316784"/>
              <a:ext cx="727853" cy="2314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130530" y="2280506"/>
            <a:ext cx="364202" cy="1056086"/>
            <a:chOff x="7983378" y="3040676"/>
            <a:chExt cx="485602" cy="1408115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4343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856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id</a:t>
              </a:r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flipH="1">
              <a:off x="8194623" y="3040676"/>
              <a:ext cx="31517" cy="1832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330431" y="2808849"/>
            <a:ext cx="364202" cy="1099242"/>
            <a:chOff x="6916578" y="3745134"/>
            <a:chExt cx="485602" cy="1465657"/>
          </a:xfrm>
        </p:grpSpPr>
        <p:sp>
          <p:nvSpPr>
            <p:cNvPr id="67" name="TextBox 66"/>
            <p:cNvSpPr txBox="1"/>
            <p:nvPr/>
          </p:nvSpPr>
          <p:spPr>
            <a:xfrm>
              <a:off x="6933641" y="3976589"/>
              <a:ext cx="4343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856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id</a:t>
              </a:r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flipH="1">
              <a:off x="7127820" y="3745134"/>
              <a:ext cx="31517" cy="240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5828874" y="2280506"/>
            <a:ext cx="852904" cy="528344"/>
            <a:chOff x="6247835" y="3040673"/>
            <a:chExt cx="1137205" cy="704458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400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*</a:t>
              </a:r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>
              <a:off x="6880183" y="3040674"/>
              <a:ext cx="279155" cy="212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45140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</a:t>
              </a:r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flipH="1">
              <a:off x="6447890" y="3040673"/>
              <a:ext cx="432290" cy="212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4972050" y="1428750"/>
            <a:ext cx="39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S’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010517" y="1798083"/>
            <a:ext cx="312906" cy="557509"/>
            <a:chOff x="5156646" y="2397444"/>
            <a:chExt cx="417207" cy="743346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41720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</a:t>
              </a:r>
            </a:p>
          </p:txBody>
        </p:sp>
        <p:cxnSp>
          <p:nvCxnSpPr>
            <p:cNvPr id="79" name="Straight Connector 78"/>
            <p:cNvCxnSpPr>
              <a:cxnSpLocks/>
              <a:stCxn id="76" idx="2"/>
              <a:endCxn id="75" idx="0"/>
            </p:cNvCxnSpPr>
            <p:nvPr/>
          </p:nvCxnSpPr>
          <p:spPr bwMode="auto">
            <a:xfrm flipH="1">
              <a:off x="5365250" y="2397444"/>
              <a:ext cx="6056" cy="2509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4997693" y="2354091"/>
            <a:ext cx="338554" cy="559014"/>
            <a:chOff x="5139589" y="3138785"/>
            <a:chExt cx="451404" cy="745351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45140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004105" y="2883026"/>
            <a:ext cx="325730" cy="587589"/>
            <a:chOff x="5139589" y="3844032"/>
            <a:chExt cx="434306" cy="783451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43430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194725" y="3965835"/>
            <a:ext cx="325730" cy="542927"/>
            <a:chOff x="5402303" y="5287782"/>
            <a:chExt cx="434306" cy="723903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4343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flipH="1">
              <a:off x="5587508" y="5287782"/>
              <a:ext cx="40501" cy="240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181932" y="4478088"/>
            <a:ext cx="364202" cy="563552"/>
            <a:chOff x="5385246" y="5970787"/>
            <a:chExt cx="485602" cy="751403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8560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id</a:t>
              </a: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>
              <a:off x="5588299" y="5970787"/>
              <a:ext cx="39748" cy="258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673642" y="3470617"/>
            <a:ext cx="859640" cy="495218"/>
            <a:chOff x="4707522" y="4627494"/>
            <a:chExt cx="1146187" cy="66029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4001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*</a:t>
              </a:r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>
              <a:off x="5365293" y="4627494"/>
              <a:ext cx="262713" cy="1678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4" y="4795342"/>
              <a:ext cx="4514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</a:t>
              </a:r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flipH="1">
              <a:off x="4907577" y="4627494"/>
              <a:ext cx="457716" cy="1678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5772150" y="171451"/>
            <a:ext cx="199285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Find all </a:t>
            </a:r>
            <a:r>
              <a:rPr lang="en-US" sz="1800" dirty="0" err="1"/>
              <a:t>lookaheads</a:t>
            </a:r>
            <a:endParaRPr lang="en-US" sz="1800" dirty="0"/>
          </a:p>
          <a:p>
            <a:r>
              <a:rPr lang="en-US" sz="1800" dirty="0"/>
              <a:t>for reduce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sz="1800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sz="1800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171700" y="3371850"/>
            <a:ext cx="319318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b="1" dirty="0"/>
              <a:t>$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29400" y="2628900"/>
            <a:ext cx="338554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b="1" dirty="0"/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057650" y="3429000"/>
            <a:ext cx="319318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b="1" dirty="0"/>
              <a:t>$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86650" y="1943100"/>
            <a:ext cx="319318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b="1" dirty="0"/>
              <a:t>$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543550" y="3657600"/>
            <a:ext cx="319318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b="1" dirty="0"/>
              <a:t>$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86450" y="4000500"/>
            <a:ext cx="2000250" cy="10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sz="1800" dirty="0"/>
              <a:t>No!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R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 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 </a:t>
            </a:r>
            <a:r>
              <a:rPr lang="en-US" sz="1800" dirty="0"/>
              <a:t>reduce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dirty="0"/>
              <a:t>and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 L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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= R </a:t>
            </a:r>
            <a:r>
              <a:rPr lang="en-US" sz="1800" dirty="0">
                <a:sym typeface="Symbol" charset="2"/>
              </a:rPr>
              <a:t>do not co-occur due to the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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sym typeface="Symbol" charset="2"/>
              </a:rPr>
              <a:t> *R </a:t>
            </a:r>
            <a:r>
              <a:rPr lang="en-US" sz="1800" dirty="0">
                <a:sym typeface="Symbol" charset="2"/>
              </a:rPr>
              <a:t>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6743276" y="3044398"/>
            <a:ext cx="1069524" cy="707426"/>
            <a:chOff x="7467035" y="4059197"/>
            <a:chExt cx="1426032" cy="943235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426032" cy="4924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Problem?</a:t>
              </a:r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flipH="1" flipV="1">
              <a:off x="7540903" y="4059197"/>
              <a:ext cx="639148" cy="4507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/>
              <a:t>Extend definition of configuration</a:t>
            </a:r>
          </a:p>
          <a:p>
            <a:pPr lvl="1"/>
            <a:r>
              <a:rPr lang="en-US" sz="2400"/>
              <a:t>Remember lookahead</a:t>
            </a:r>
          </a:p>
          <a:p>
            <a:r>
              <a:rPr lang="en-US" sz="2700"/>
              <a:t>New closure method</a:t>
            </a:r>
          </a:p>
          <a:p>
            <a:r>
              <a:rPr lang="en-US" sz="2700"/>
              <a:t>Extend definition of Successor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, a] for a </a:t>
            </a:r>
            <a:r>
              <a:rPr lang="en-US" sz="1800" dirty="0">
                <a:sym typeface="Symbol" charset="2"/>
              </a:rPr>
              <a:t>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T is valid for a viable prefix  if there is a rightmost derivation </a:t>
            </a:r>
          </a:p>
          <a:p>
            <a:r>
              <a:rPr lang="en-US" dirty="0"/>
              <a:t>S </a:t>
            </a:r>
            <a:r>
              <a:rPr lang="en-US" dirty="0">
                <a:sym typeface="Symbol" charset="2"/>
              </a:rPr>
              <a:t>* </a:t>
            </a:r>
            <a:r>
              <a:rPr lang="en-US" dirty="0"/>
              <a:t>A</a:t>
            </a:r>
            <a:r>
              <a:rPr lang="en-US" dirty="0">
                <a:sym typeface="Symbol" charset="2"/>
              </a:rPr>
              <a:t>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  and ( = a) or ( =  and a = $)</a:t>
            </a:r>
          </a:p>
          <a:p>
            <a:r>
              <a:rPr lang="en-US" dirty="0"/>
              <a:t>Notation: [A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, a/b/c] </a:t>
            </a:r>
          </a:p>
          <a:p>
            <a:pPr lvl="1"/>
            <a:r>
              <a:rPr lang="en-US" dirty="0"/>
              <a:t>if [A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, a], </a:t>
            </a:r>
            <a:r>
              <a:rPr lang="en-US" dirty="0"/>
              <a:t>[A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, b], </a:t>
            </a:r>
            <a:r>
              <a:rPr lang="en-US" dirty="0"/>
              <a:t>[A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, c] are valid configurations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541-D009-2A40-974D-A80963E937A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700" dirty="0"/>
              <a:t>   S </a:t>
            </a:r>
            <a:r>
              <a:rPr lang="en-US" sz="2700" dirty="0">
                <a:sym typeface="Symbol" charset="2"/>
              </a:rPr>
              <a:t> B B</a:t>
            </a:r>
            <a:br>
              <a:rPr lang="en-US" sz="2700" dirty="0">
                <a:sym typeface="Symbol" charset="2"/>
              </a:rPr>
            </a:br>
            <a:r>
              <a:rPr lang="en-US" sz="2700" dirty="0">
                <a:sym typeface="Symbol" charset="2"/>
              </a:rPr>
              <a:t>B  a B | b</a:t>
            </a: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aaaBab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a] is valid for</a:t>
            </a:r>
            <a:r>
              <a:rPr lang="en-US" b="1" dirty="0">
                <a:sym typeface="Symbol" charset="2"/>
              </a:rPr>
              <a:t> viable prefix </a:t>
            </a:r>
            <a:r>
              <a:rPr lang="en-US" i="1" dirty="0" err="1">
                <a:sym typeface="Symbol" charset="2"/>
              </a:rPr>
              <a:t>aaa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Also, 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$] is valid for viable prefix </a:t>
            </a:r>
            <a:r>
              <a:rPr lang="en-US" i="1" dirty="0">
                <a:sym typeface="Symbol" charset="2"/>
              </a:rPr>
              <a:t>Baa</a:t>
            </a:r>
            <a:endParaRPr lang="en-US" dirty="0">
              <a:sym typeface="Symbol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E717-3B21-EA4A-A350-897F71F0FC91}" type="slidenum">
              <a:rPr lang="en-US"/>
              <a:pPr/>
              <a:t>6</a:t>
            </a:fld>
            <a:endParaRPr lang="en-US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57700" y="1257301"/>
            <a:ext cx="32004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S </a:t>
            </a:r>
            <a:r>
              <a:rPr lang="en-US" sz="1800">
                <a:sym typeface="Symbol" charset="2"/>
              </a:rPr>
              <a:t></a:t>
            </a:r>
            <a:r>
              <a:rPr lang="en-US" sz="1800"/>
              <a:t> BB </a:t>
            </a:r>
            <a:r>
              <a:rPr lang="en-US" sz="1800">
                <a:sym typeface="Symbol" charset="2"/>
              </a:rPr>
              <a:t></a:t>
            </a:r>
            <a:r>
              <a:rPr lang="en-US" sz="1800"/>
              <a:t> BaB </a:t>
            </a:r>
            <a:r>
              <a:rPr lang="en-US" sz="1800">
                <a:sym typeface="Symbol" charset="2"/>
              </a:rPr>
              <a:t></a:t>
            </a:r>
            <a:r>
              <a:rPr lang="en-US" sz="1800"/>
              <a:t> Bab</a:t>
            </a:r>
          </a:p>
          <a:p>
            <a:r>
              <a:rPr lang="en-US" sz="1800"/>
              <a:t>   </a:t>
            </a:r>
            <a:r>
              <a:rPr lang="en-US" sz="1800">
                <a:sym typeface="Symbol" charset="2"/>
              </a:rPr>
              <a:t></a:t>
            </a:r>
            <a:r>
              <a:rPr lang="en-US" sz="1800"/>
              <a:t> aBab </a:t>
            </a:r>
            <a:r>
              <a:rPr lang="en-US" sz="1800">
                <a:sym typeface="Symbol" charset="2"/>
              </a:rPr>
              <a:t></a:t>
            </a:r>
            <a:r>
              <a:rPr lang="en-US" sz="1800"/>
              <a:t> aa</a:t>
            </a:r>
            <a:r>
              <a:rPr lang="en-US" sz="1800">
                <a:solidFill>
                  <a:schemeClr val="accent2"/>
                </a:solidFill>
              </a:rPr>
              <a:t>B</a:t>
            </a:r>
            <a:r>
              <a:rPr lang="en-US" sz="1800"/>
              <a:t>ab </a:t>
            </a:r>
            <a:r>
              <a:rPr lang="en-US" sz="1800">
                <a:sym typeface="Symbol" charset="2"/>
              </a:rPr>
              <a:t> aa</a:t>
            </a:r>
            <a:r>
              <a:rPr lang="en-US" sz="1800">
                <a:solidFill>
                  <a:schemeClr val="accent2"/>
                </a:solidFill>
                <a:sym typeface="Symbol" charset="2"/>
              </a:rPr>
              <a:t>aB</a:t>
            </a:r>
            <a:r>
              <a:rPr lang="en-US" sz="1800">
                <a:sym typeface="Symbol" charset="2"/>
              </a:rPr>
              <a:t>ab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4457700" y="4263391"/>
            <a:ext cx="26860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S </a:t>
            </a:r>
            <a:r>
              <a:rPr lang="en-US" sz="1800" dirty="0">
                <a:sym typeface="Symbol" charset="2"/>
              </a:rPr>
              <a:t></a:t>
            </a:r>
            <a:r>
              <a:rPr lang="en-US" sz="1800" dirty="0"/>
              <a:t> BB </a:t>
            </a:r>
            <a:r>
              <a:rPr lang="en-US" sz="1800" dirty="0">
                <a:sym typeface="Symbol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Ba</a:t>
            </a:r>
            <a:r>
              <a:rPr lang="en-US" sz="1800" dirty="0" err="1">
                <a:solidFill>
                  <a:schemeClr val="accent2"/>
                </a:solidFill>
              </a:rPr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</a:t>
            </a:r>
            <a:r>
              <a:rPr lang="en-US" sz="1800" dirty="0"/>
              <a:t> </a:t>
            </a:r>
            <a:r>
              <a:rPr lang="en-US" sz="1800" dirty="0" err="1"/>
              <a:t>Ba</a:t>
            </a:r>
            <a:r>
              <a:rPr lang="en-US" sz="1800" dirty="0" err="1">
                <a:solidFill>
                  <a:schemeClr val="accent2"/>
                </a:solidFill>
              </a:rPr>
              <a:t>aB</a:t>
            </a:r>
            <a:endParaRPr lang="en-US" sz="1800" dirty="0">
              <a:sym typeface="Symbol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2159" y="3000971"/>
            <a:ext cx="2979533" cy="646331"/>
            <a:chOff x="4972777" y="4293096"/>
            <a:chExt cx="3972711" cy="8617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64088" y="4293096"/>
              <a:ext cx="3581400" cy="8617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 dirty="0"/>
                <a:t>In </a:t>
              </a:r>
              <a:r>
                <a:rPr lang="en-US" sz="1800" dirty="0" err="1"/>
                <a:t>Ba</a:t>
              </a:r>
              <a:r>
                <a:rPr lang="en-US" sz="1800" dirty="0" err="1">
                  <a:solidFill>
                    <a:schemeClr val="accent2"/>
                  </a:solidFill>
                </a:rPr>
                <a:t>B</a:t>
              </a:r>
              <a:r>
                <a:rPr lang="en-US" sz="1800" dirty="0"/>
                <a:t> </a:t>
              </a:r>
              <a:r>
                <a:rPr lang="en-US" sz="1800" dirty="0">
                  <a:sym typeface="Symbol" charset="2"/>
                </a:rPr>
                <a:t></a:t>
              </a:r>
              <a:r>
                <a:rPr lang="en-US" sz="1800" dirty="0"/>
                <a:t> </a:t>
              </a:r>
              <a:r>
                <a:rPr lang="en-US" sz="1800" dirty="0" err="1"/>
                <a:t>Ba</a:t>
              </a:r>
              <a:r>
                <a:rPr lang="en-US" sz="1800" dirty="0" err="1">
                  <a:solidFill>
                    <a:schemeClr val="accent2"/>
                  </a:solidFill>
                </a:rPr>
                <a:t>aB</a:t>
              </a:r>
              <a:r>
                <a:rPr lang="en-US" sz="1800" dirty="0">
                  <a:solidFill>
                    <a:schemeClr val="accent2"/>
                  </a:solidFill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</a:rPr>
                <a:t>the</a:t>
              </a:r>
              <a:r>
                <a:rPr lang="en-US" sz="1800" dirty="0">
                  <a:solidFill>
                    <a:schemeClr val="accent2"/>
                  </a:solidFill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</a:rPr>
                <a:t>string</a:t>
              </a:r>
              <a:r>
                <a:rPr lang="en-US" sz="1800" dirty="0">
                  <a:solidFill>
                    <a:schemeClr val="accent2"/>
                  </a:solidFill>
                </a:rPr>
                <a:t> </a:t>
              </a:r>
              <a:r>
                <a:rPr lang="en-US" sz="1800" dirty="0" err="1">
                  <a:solidFill>
                    <a:schemeClr val="accent2"/>
                  </a:solidFill>
                </a:rPr>
                <a:t>aB</a:t>
              </a:r>
              <a:r>
                <a:rPr lang="en-US" sz="1800" dirty="0">
                  <a:solidFill>
                    <a:schemeClr val="accent2"/>
                  </a:solidFill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</a:rPr>
                <a:t>is the </a:t>
              </a:r>
              <a:r>
                <a:rPr lang="en-US" sz="1800" b="1" dirty="0">
                  <a:solidFill>
                    <a:srgbClr val="000000"/>
                  </a:solidFill>
                </a:rPr>
                <a:t>handle</a:t>
              </a:r>
              <a:r>
                <a:rPr lang="en-US" sz="1800" dirty="0">
                  <a:solidFill>
                    <a:srgbClr val="000000"/>
                  </a:solidFill>
                </a:rPr>
                <a:t> </a:t>
              </a:r>
              <a:r>
                <a:rPr lang="en-US" sz="1800" dirty="0">
                  <a:solidFill>
                    <a:schemeClr val="accent2"/>
                  </a:solidFill>
                </a:rPr>
                <a:t>(</a:t>
              </a:r>
              <a:r>
                <a:rPr lang="en-US" sz="1800" dirty="0" err="1">
                  <a:solidFill>
                    <a:srgbClr val="000000"/>
                  </a:solidFill>
                </a:rPr>
                <a:t>rhs</a:t>
              </a:r>
              <a:r>
                <a:rPr lang="en-US" sz="1800" dirty="0">
                  <a:solidFill>
                    <a:srgbClr val="000000"/>
                  </a:solidFill>
                </a:rPr>
                <a:t> of</a:t>
              </a:r>
              <a:r>
                <a:rPr lang="en-US" sz="1800" dirty="0">
                  <a:solidFill>
                    <a:schemeClr val="accent2"/>
                  </a:solidFill>
                </a:rPr>
                <a:t> B)</a:t>
              </a:r>
              <a:endParaRPr lang="en-US" sz="1800" dirty="0">
                <a:sym typeface="Symbol" charset="2"/>
              </a:endParaRPr>
            </a:p>
          </p:txBody>
        </p:sp>
        <p:cxnSp>
          <p:nvCxnSpPr>
            <p:cNvPr id="3" name="Straight Arrow Connector 2"/>
            <p:cNvCxnSpPr>
              <a:cxnSpLocks/>
              <a:stCxn id="8" idx="1"/>
            </p:cNvCxnSpPr>
            <p:nvPr/>
          </p:nvCxnSpPr>
          <p:spPr bwMode="auto">
            <a:xfrm flipH="1">
              <a:off x="4972777" y="4723984"/>
              <a:ext cx="391311" cy="430887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/>
      <p:bldP spid="350212" grpId="0" animBg="1"/>
      <p:bldP spid="3502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Closure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Closure property:</a:t>
            </a:r>
          </a:p>
          <a:p>
            <a:r>
              <a:rPr lang="en-US" dirty="0"/>
              <a:t>If [A</a:t>
            </a:r>
            <a:r>
              <a:rPr lang="en-US" b="1" dirty="0"/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</a:t>
            </a:r>
            <a:r>
              <a:rPr lang="en-US" b="1" dirty="0">
                <a:sym typeface="Symbol" charset="2"/>
              </a:rPr>
              <a:t> </a:t>
            </a:r>
            <a:r>
              <a:rPr lang="en-US" dirty="0">
                <a:sym typeface="Symbol" charset="2"/>
              </a:rPr>
              <a:t> B, a]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in set, then [B</a:t>
            </a:r>
            <a:r>
              <a:rPr lang="en-US" b="1" dirty="0"/>
              <a:t>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 , b] is in set if b </a:t>
            </a:r>
            <a:r>
              <a:rPr lang="en-US" sz="1800" dirty="0">
                <a:sym typeface="Symbol" charset="2"/>
              </a:rPr>
              <a:t>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First(a)</a:t>
            </a:r>
          </a:p>
          <a:p>
            <a:r>
              <a:rPr lang="en-US" dirty="0">
                <a:sym typeface="Symbol" charset="2"/>
              </a:rPr>
              <a:t>Compute as fixed point</a:t>
            </a:r>
          </a:p>
          <a:p>
            <a:r>
              <a:rPr lang="en-US" dirty="0">
                <a:sym typeface="Symbol" charset="2"/>
              </a:rPr>
              <a:t>Only include contextually valid lookaheads to guide reducing to 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1FB-987D-5442-8C29-D60EEE244CA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 just like for LR(0), SLR(1)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I = closure([S’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S, $])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99C-0DA3-5B49-AB64-5EB710D7396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closure([S’ </a:t>
            </a:r>
            <a:r>
              <a:rPr lang="en-US">
                <a:sym typeface="Symbol" charset="2"/>
              </a:rPr>
              <a:t> </a:t>
            </a:r>
            <a:r>
              <a:rPr lang="en-US" b="1">
                <a:sym typeface="Symbol" charset="2"/>
              </a:rPr>
              <a:t> </a:t>
            </a:r>
            <a:r>
              <a:rPr lang="en-US">
                <a:sym typeface="Symbol" charset="2"/>
              </a:rPr>
              <a:t>S, $])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2971800" cy="3200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100"/>
              <a:t>[ S’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S, $]</a:t>
            </a:r>
          </a:p>
          <a:p>
            <a:pPr>
              <a:buFontTx/>
              <a:buNone/>
            </a:pPr>
            <a:r>
              <a:rPr lang="en-US" sz="2100"/>
              <a:t>[S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L = R, $]</a:t>
            </a:r>
          </a:p>
          <a:p>
            <a:pPr>
              <a:buFontTx/>
              <a:buNone/>
            </a:pPr>
            <a:r>
              <a:rPr lang="en-US" sz="2100"/>
              <a:t>[S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R, $]</a:t>
            </a:r>
          </a:p>
          <a:p>
            <a:pPr>
              <a:buFontTx/>
              <a:buNone/>
            </a:pPr>
            <a:r>
              <a:rPr lang="en-US" sz="2100"/>
              <a:t>[L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* R, =]</a:t>
            </a:r>
          </a:p>
          <a:p>
            <a:pPr>
              <a:buFontTx/>
              <a:buNone/>
            </a:pPr>
            <a:r>
              <a:rPr lang="en-US" sz="2100"/>
              <a:t>[L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id, =]</a:t>
            </a:r>
          </a:p>
          <a:p>
            <a:pPr>
              <a:buFontTx/>
              <a:buNone/>
            </a:pPr>
            <a:r>
              <a:rPr lang="en-US" sz="2100"/>
              <a:t>[R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L, $]</a:t>
            </a:r>
          </a:p>
          <a:p>
            <a:pPr>
              <a:buFontTx/>
              <a:buNone/>
            </a:pPr>
            <a:r>
              <a:rPr lang="en-US" sz="2100"/>
              <a:t>[L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*R, $]</a:t>
            </a:r>
          </a:p>
          <a:p>
            <a:pPr>
              <a:buFontTx/>
              <a:buNone/>
            </a:pPr>
            <a:r>
              <a:rPr lang="en-US" sz="2100"/>
              <a:t>[L </a:t>
            </a:r>
            <a:r>
              <a:rPr lang="en-US" sz="2100">
                <a:sym typeface="Symbol" charset="2"/>
              </a:rPr>
              <a:t> </a:t>
            </a:r>
            <a:r>
              <a:rPr lang="en-US" sz="2100" b="1">
                <a:sym typeface="Symbol" charset="2"/>
              </a:rPr>
              <a:t> </a:t>
            </a:r>
            <a:r>
              <a:rPr lang="en-US" sz="2100">
                <a:sym typeface="Symbol" charset="2"/>
              </a:rPr>
              <a:t>id, $]</a:t>
            </a:r>
            <a:endParaRPr lang="en-US" sz="21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5A29-8DEE-A146-ACDE-C80BE6DF665E}" type="slidenum">
              <a:rPr lang="en-US"/>
              <a:pPr/>
              <a:t>9</a:t>
            </a:fld>
            <a:endParaRPr 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1657350" y="2971800"/>
            <a:ext cx="2971800" cy="5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35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35486"/>
              </p:ext>
            </p:extLst>
          </p:nvPr>
        </p:nvGraphicFramePr>
        <p:xfrm>
          <a:off x="6156176" y="1059582"/>
          <a:ext cx="2057400" cy="1600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S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L = R | 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*R | id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 L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1657350" y="3486150"/>
            <a:ext cx="2971800" cy="5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  <a:buFontTx/>
              <a:buChar char="•"/>
            </a:pP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2040" y="2915152"/>
            <a:ext cx="1782198" cy="193995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S’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S, $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S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L = R, $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S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R, $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L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* R, =/$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L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id, =/$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47458" y="3153435"/>
            <a:ext cx="1350150" cy="1193360"/>
            <a:chOff x="3491880" y="4437112"/>
            <a:chExt cx="1800200" cy="159114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491880" y="4437112"/>
              <a:ext cx="180020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635896" y="4797152"/>
              <a:ext cx="1512168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concisely written as: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3" grpId="0" autoUpdateAnimBg="0"/>
      <p:bldP spid="193550" grpId="0" autoUpdateAnimBg="0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6980</TotalTime>
  <Words>2111</Words>
  <Application>Microsoft Macintosh PowerPoint</Application>
  <PresentationFormat>On-screen Show (16:9)</PresentationFormat>
  <Paragraphs>358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Times</vt:lpstr>
      <vt:lpstr>Times New Roman</vt:lpstr>
      <vt:lpstr>1_Office Theme</vt:lpstr>
      <vt:lpstr>LR Parsing</vt:lpstr>
      <vt:lpstr>SLR limitation: lack of context</vt:lpstr>
      <vt:lpstr>PowerPoint Presentation</vt:lpstr>
      <vt:lpstr>Solution: Canonical LR(1)</vt:lpstr>
      <vt:lpstr>LR(1) Configurations</vt:lpstr>
      <vt:lpstr>LR(1) Configurations</vt:lpstr>
      <vt:lpstr>LR(1) Closure</vt:lpstr>
      <vt:lpstr>Starting Configuration</vt:lpstr>
      <vt:lpstr>Example: closure([S’   S, $])</vt:lpstr>
      <vt:lpstr>LR(1) Successor(C, X)</vt:lpstr>
      <vt:lpstr>LR(1) Example</vt:lpstr>
      <vt:lpstr>LR(1) Example (contd)</vt:lpstr>
      <vt:lpstr>LR(1) Example (contd)</vt:lpstr>
      <vt:lpstr>PowerPoint Presentation</vt:lpstr>
      <vt:lpstr>LR(1) Construction</vt:lpstr>
      <vt:lpstr>LR(1) Construction (cont’d)</vt:lpstr>
      <vt:lpstr>LR(1) Conditions</vt:lpstr>
      <vt:lpstr>Canonical LR(1) Recap</vt:lpstr>
      <vt:lpstr>Merging States in LALR(1)</vt:lpstr>
      <vt:lpstr>R/R conflicts when merging</vt:lpstr>
      <vt:lpstr>LALR(1)</vt:lpstr>
      <vt:lpstr>Extra Slides</vt:lpstr>
      <vt:lpstr>Set-of-items with Epsilon rules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925</cp:revision>
  <cp:lastPrinted>2019-08-13T18:28:52Z</cp:lastPrinted>
  <dcterms:created xsi:type="dcterms:W3CDTF">2011-10-22T06:03:11Z</dcterms:created>
  <dcterms:modified xsi:type="dcterms:W3CDTF">2020-10-13T07:12:11Z</dcterms:modified>
</cp:coreProperties>
</file>