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37" r:id="rId2"/>
    <p:sldId id="374" r:id="rId3"/>
    <p:sldId id="375" r:id="rId4"/>
    <p:sldId id="376" r:id="rId5"/>
    <p:sldId id="405" r:id="rId6"/>
    <p:sldId id="406" r:id="rId7"/>
    <p:sldId id="407" r:id="rId8"/>
    <p:sldId id="412" r:id="rId9"/>
    <p:sldId id="4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0" autoAdjust="0"/>
    <p:restoredTop sz="90904"/>
  </p:normalViewPr>
  <p:slideViewPr>
    <p:cSldViewPr>
      <p:cViewPr varScale="1">
        <p:scale>
          <a:sx n="196" d="100"/>
          <a:sy n="196" d="100"/>
        </p:scale>
        <p:origin x="176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16AA0-0039-0B41-B919-801E367F6217}" type="slidenum">
              <a:rPr lang="en-US"/>
              <a:pPr/>
              <a:t>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914EC-F947-8045-9F02-44D1E060F3FD}" type="slidenum">
              <a:rPr lang="en-US"/>
              <a:pPr/>
              <a:t>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CCC55-7F3C-044E-8BF6-A68E96713370}" type="slidenum">
              <a:rPr lang="en-US"/>
              <a:pPr/>
              <a:t>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8837-9EBC-9B4F-8B70-F8B5AD99CEF5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9131-F959-054C-A1E2-D8A2E78BF01A}" type="slidenum">
              <a:rPr lang="en-US"/>
              <a:pPr/>
              <a:t>6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B52E6-554F-CA41-9F57-61E32D451473}" type="slidenum">
              <a:rPr lang="en-US"/>
              <a:pPr/>
              <a:t>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8530-AF2A-8F42-836A-C393A840414C}" type="slidenum">
              <a:rPr lang="en-US"/>
              <a:pPr/>
              <a:t>8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73D5-5905-E744-A8B1-34206A4D9A0E}" type="slidenum">
              <a:rPr lang="en-US"/>
              <a:pPr/>
              <a:t>9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8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35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1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7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2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508104" y="267494"/>
            <a:ext cx="333508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LR5: Precedence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S/R &amp; ambiguous grammars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>
                <a:sym typeface="Symbol" charset="2"/>
              </a:rPr>
              <a:t>Lx(k) Grammar vs. Language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ym typeface="Symbol" charset="2"/>
              </a:rPr>
              <a:t>Grammar is Lx(k) if it can be parsed by Lx(k) method – according to criteria that is specific to the method.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ym typeface="Symbol" charset="2"/>
              </a:rPr>
              <a:t>A Lx(k) grammar may or may not exist for a language.</a:t>
            </a:r>
          </a:p>
          <a:p>
            <a:pPr>
              <a:lnSpc>
                <a:spcPct val="90000"/>
              </a:lnSpc>
            </a:pPr>
            <a:r>
              <a:rPr lang="en-US" sz="2100">
                <a:sym typeface="Symbol" charset="2"/>
              </a:rPr>
              <a:t>Even if a given grammar is not LR(k), shift/reduce parser can </a:t>
            </a:r>
            <a:r>
              <a:rPr lang="en-US" sz="2100" i="1">
                <a:sym typeface="Symbol" charset="2"/>
              </a:rPr>
              <a:t>sometimes</a:t>
            </a:r>
            <a:r>
              <a:rPr lang="en-US" sz="2100">
                <a:sym typeface="Symbol" charset="2"/>
              </a:rPr>
              <a:t> handle them by accounting for ambiguities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ym typeface="Symbol" charset="2"/>
              </a:rPr>
              <a:t>Example: ‘dangling’ else</a:t>
            </a:r>
          </a:p>
          <a:p>
            <a:pPr lvl="2">
              <a:lnSpc>
                <a:spcPct val="90000"/>
              </a:lnSpc>
            </a:pPr>
            <a:r>
              <a:rPr lang="en-US" sz="1500">
                <a:sym typeface="Symbol" charset="2"/>
              </a:rPr>
              <a:t>Preferring shift to reduce means matching inner ‘if’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7FF-6707-D042-8E7B-76E07CC03E9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‘else’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1. 	S </a:t>
            </a:r>
            <a:r>
              <a:rPr lang="en-US" sz="2100" dirty="0">
                <a:sym typeface="Symbol" charset="2"/>
              </a:rPr>
              <a:t> if E then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2. 	S </a:t>
            </a:r>
            <a:r>
              <a:rPr lang="en-US" sz="2100" dirty="0">
                <a:sym typeface="Symbol" charset="2"/>
              </a:rPr>
              <a:t> if E then S else S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Viable prefix “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if E then if E then S</a:t>
            </a:r>
            <a:r>
              <a:rPr lang="en-US" sz="2100" dirty="0">
                <a:sym typeface="Symbol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ym typeface="Symbol" charset="2"/>
              </a:rPr>
              <a:t>Then read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Shift “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else</a:t>
            </a:r>
            <a:r>
              <a:rPr lang="en-US" sz="2100" dirty="0">
                <a:sym typeface="Symbol" charset="2"/>
              </a:rPr>
              <a:t>” (means eventually reduce using rule 2)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Reduce (reduce using rule 1)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D</a:t>
            </a:r>
            <a:r>
              <a:rPr lang="en-US" sz="2100" dirty="0">
                <a:sym typeface="Symbol" charset="2"/>
              </a:rPr>
              <a:t>angling else as written above is ambiguous</a:t>
            </a:r>
          </a:p>
          <a:p>
            <a:r>
              <a:rPr lang="en-US" dirty="0">
                <a:sym typeface="Symbol" charset="2"/>
              </a:rPr>
              <a:t>Prefer shift over reduce resolves the ambiguity, but there’s no LR(k) grammar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360-CC93-2E4E-B8A6-1D9A85ED530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2E6-2256-FE41-9E43-9BA44C9B9B39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/>
        </p:nvGraphicFramePr>
        <p:xfrm>
          <a:off x="3257550" y="1485900"/>
          <a:ext cx="3257550" cy="4000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E - E | E * E | id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1885950" y="44577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id - id * id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885950" y="3886200"/>
            <a:ext cx="131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  <a:r>
              <a:rPr lang="en-US">
                <a:solidFill>
                  <a:srgbClr val="000099"/>
                </a:solidFill>
              </a:rPr>
              <a:t>E - E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</a:rPr>
              <a:t>*</a:t>
            </a:r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2171700" y="2457450"/>
            <a:ext cx="1371600" cy="1885950"/>
            <a:chOff x="1104" y="1776"/>
            <a:chExt cx="1152" cy="1584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44" name="AutoShape 16"/>
            <p:cNvCxnSpPr>
              <a:cxnSpLocks noChangeShapeType="1"/>
              <a:stCxn id="201743" idx="2"/>
              <a:endCxn id="201741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5" name="AutoShape 17"/>
            <p:cNvCxnSpPr>
              <a:cxnSpLocks noChangeShapeType="1"/>
              <a:stCxn id="201741" idx="2"/>
              <a:endCxn id="201739" idx="0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6" name="AutoShape 18"/>
            <p:cNvCxnSpPr>
              <a:cxnSpLocks noChangeShapeType="1"/>
              <a:stCxn id="201741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7" name="AutoShape 19"/>
            <p:cNvCxnSpPr>
              <a:cxnSpLocks noChangeShapeType="1"/>
              <a:stCxn id="201743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4000500" y="2457450"/>
            <a:ext cx="1371600" cy="1885950"/>
            <a:chOff x="2640" y="1776"/>
            <a:chExt cx="1152" cy="158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072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360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2928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52" name="AutoShape 24"/>
            <p:cNvCxnSpPr>
              <a:cxnSpLocks noChangeShapeType="1"/>
              <a:stCxn id="201751" idx="2"/>
              <a:endCxn id="201749" idx="0"/>
            </p:cNvCxnSpPr>
            <p:nvPr/>
          </p:nvCxnSpPr>
          <p:spPr bwMode="auto">
            <a:xfrm>
              <a:off x="3144" y="2160"/>
              <a:ext cx="1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3" name="AutoShape 25"/>
            <p:cNvCxnSpPr>
              <a:cxnSpLocks noChangeShapeType="1"/>
              <a:stCxn id="201749" idx="2"/>
            </p:cNvCxnSpPr>
            <p:nvPr/>
          </p:nvCxnSpPr>
          <p:spPr bwMode="auto">
            <a:xfrm>
              <a:off x="3288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4" name="AutoShape 26"/>
            <p:cNvCxnSpPr>
              <a:cxnSpLocks noChangeShapeType="1"/>
              <a:stCxn id="201749" idx="2"/>
            </p:cNvCxnSpPr>
            <p:nvPr/>
          </p:nvCxnSpPr>
          <p:spPr bwMode="auto">
            <a:xfrm flipH="1">
              <a:off x="3096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5" name="AutoShape 27"/>
            <p:cNvCxnSpPr>
              <a:cxnSpLocks noChangeShapeType="1"/>
              <a:stCxn id="201751" idx="2"/>
            </p:cNvCxnSpPr>
            <p:nvPr/>
          </p:nvCxnSpPr>
          <p:spPr bwMode="auto">
            <a:xfrm flipH="1">
              <a:off x="2640" y="2160"/>
              <a:ext cx="504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5829300" y="2457450"/>
            <a:ext cx="1371600" cy="1885950"/>
            <a:chOff x="1104" y="1776"/>
            <a:chExt cx="1152" cy="1584"/>
          </a:xfrm>
        </p:grpSpPr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>
                  <a:solidFill>
                    <a:srgbClr val="000099"/>
                  </a:solidFill>
                </a:rPr>
                <a:t>E</a:t>
              </a:r>
              <a:endParaRPr lang="en-US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60" name="AutoShape 32"/>
            <p:cNvCxnSpPr>
              <a:cxnSpLocks noChangeShapeType="1"/>
              <a:stCxn id="201759" idx="2"/>
              <a:endCxn id="201757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1" name="AutoShape 33"/>
            <p:cNvCxnSpPr>
              <a:cxnSpLocks noChangeShapeType="1"/>
              <a:stCxn id="201757" idx="2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2" name="AutoShape 34"/>
            <p:cNvCxnSpPr>
              <a:cxnSpLocks noChangeShapeType="1"/>
              <a:stCxn id="201757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3" name="AutoShape 35"/>
            <p:cNvCxnSpPr>
              <a:cxnSpLocks noChangeShapeType="1"/>
              <a:stCxn id="201759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2114550" y="200025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Reduce</a:t>
            </a:r>
            <a:endParaRPr lang="en-US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3714750" y="2000250"/>
            <a:ext cx="1657350" cy="2914650"/>
            <a:chOff x="2400" y="1392"/>
            <a:chExt cx="1392" cy="2448"/>
          </a:xfrm>
        </p:grpSpPr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2400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</a:rPr>
                <a:t>id - id * id</a:t>
              </a:r>
              <a:endParaRPr lang="en-US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2400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</a:rPr>
                <a:t> E - E</a:t>
              </a:r>
              <a:r>
                <a:rPr lang="en-US" sz="1500" b="1">
                  <a:solidFill>
                    <a:srgbClr val="000099"/>
                  </a:solidFill>
                  <a:sym typeface="Symbol" charset="2"/>
                </a:rPr>
                <a:t> </a:t>
              </a:r>
              <a:r>
                <a:rPr lang="en-US">
                  <a:solidFill>
                    <a:srgbClr val="000099"/>
                  </a:solidFill>
                </a:rPr>
                <a:t>*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2688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Shift</a:t>
              </a:r>
              <a:endParaRPr lang="en-US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  <p:grpSp>
        <p:nvGrpSpPr>
          <p:cNvPr id="201769" name="Group 41"/>
          <p:cNvGrpSpPr>
            <a:grpSpLocks/>
          </p:cNvGrpSpPr>
          <p:nvPr/>
        </p:nvGrpSpPr>
        <p:grpSpPr bwMode="auto">
          <a:xfrm>
            <a:off x="5543550" y="2000250"/>
            <a:ext cx="1657350" cy="2914650"/>
            <a:chOff x="3936" y="1392"/>
            <a:chExt cx="1392" cy="2448"/>
          </a:xfrm>
        </p:grpSpPr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3936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</a:rPr>
                <a:t>id - id - id</a:t>
              </a:r>
              <a:endParaRPr lang="en-US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3984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rgbClr val="000099"/>
                  </a:solidFill>
                </a:rPr>
                <a:t> E - E</a:t>
              </a:r>
              <a:r>
                <a:rPr lang="en-US" sz="1500" b="1">
                  <a:solidFill>
                    <a:srgbClr val="000099"/>
                  </a:solidFill>
                  <a:sym typeface="Symbol" charset="2"/>
                </a:rPr>
                <a:t></a:t>
              </a:r>
              <a:r>
                <a:rPr lang="en-US">
                  <a:solidFill>
                    <a:srgbClr val="000099"/>
                  </a:solidFill>
                </a:rPr>
                <a:t> -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4176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>
                  <a:solidFill>
                    <a:schemeClr val="accent2"/>
                  </a:solidFill>
                </a:rPr>
                <a:t>Reduce</a:t>
              </a:r>
              <a:endParaRPr lang="en-US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 be a rule in the grammar</a:t>
            </a:r>
          </a:p>
          <a:p>
            <a:r>
              <a:rPr lang="en-US">
                <a:sym typeface="Symbol" charset="2"/>
              </a:rPr>
              <a:t>And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is a terminal</a:t>
            </a:r>
          </a:p>
          <a:p>
            <a:r>
              <a:rPr lang="en-US">
                <a:sym typeface="Symbol" charset="2"/>
              </a:rPr>
              <a:t>In some state </a:t>
            </a:r>
            <a:r>
              <a:rPr lang="en-US" i="1">
                <a:sym typeface="Symbol" charset="2"/>
              </a:rPr>
              <a:t>q</a:t>
            </a:r>
            <a:r>
              <a:rPr lang="en-US">
                <a:sym typeface="Symbol" charset="2"/>
              </a:rPr>
              <a:t> of the LR(1) parser there is a shift-reduce conflict: </a:t>
            </a:r>
          </a:p>
          <a:p>
            <a:pPr lvl="1"/>
            <a:r>
              <a:rPr lang="en-US">
                <a:sym typeface="Symbol" charset="2"/>
              </a:rPr>
              <a:t>either reduce with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/>
              <a:t> or shift on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Write down a rule, either: </a:t>
            </a:r>
          </a:p>
          <a:p>
            <a:pPr lvl="1"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or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</a:t>
            </a:r>
            <a:endParaRPr lang="en-US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A4F3-044C-9E4C-A673-FDE7AF903E6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less precedence and so we shift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higher precedence and so we reduce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ym typeface="Symbol" charset="2"/>
              </a:rPr>
              <a:t>If there are multiple terminals with shift-reduce conflicts, then we list them all: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b, &lt; c, &gt; 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2085-1D87-154A-95B9-7091A451169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/>
              <a:t>Consider the grammar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 E + E | E * E | ( E ) |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left-association so that E+E+E is interpreted as (E+E)+E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multiplication has higher precedence than addition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Then we can write precedence rules/relns: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+ E, &gt; +, &lt; *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* E, &gt; +, &gt; 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6FED-7674-0C4A-94EF-BB8E4335D7D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6DA-3682-0C4C-BFB5-39969ED50422}" type="slidenum">
              <a:rPr lang="en-US"/>
              <a:pPr/>
              <a:t>8</a:t>
            </a:fld>
            <a:endParaRPr lang="en-US"/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2457450" y="1543050"/>
            <a:ext cx="1543050" cy="10858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2400300" y="3200400"/>
            <a:ext cx="1543050" cy="10858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2502694" y="1597819"/>
            <a:ext cx="161210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2:E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* 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 sz="1800"/>
              <a:t>1:E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/>
              <a:t>+ E</a:t>
            </a:r>
          </a:p>
          <a:p>
            <a:r>
              <a:rPr lang="en-US" sz="1800"/>
              <a:t>2:E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/>
              <a:t>* E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1600200" y="20574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1874044" y="1588294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4000500" y="1485900"/>
            <a:ext cx="9715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4000500" y="2286000"/>
            <a:ext cx="914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217194" y="1359694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+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229101" y="2114550"/>
            <a:ext cx="269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*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2445544" y="3255169"/>
            <a:ext cx="15549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/>
              <a:t>1:E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+ 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 sz="1800"/>
              <a:t>1:E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/>
              <a:t>+ E</a:t>
            </a:r>
          </a:p>
          <a:p>
            <a:r>
              <a:rPr lang="en-US" sz="1800"/>
              <a:t>2:E </a:t>
            </a:r>
            <a:r>
              <a:rPr lang="en-US" sz="1800">
                <a:sym typeface="Symbol" charset="2"/>
              </a:rPr>
              <a:t> </a:t>
            </a:r>
            <a:r>
              <a:rPr lang="en-US" sz="1800"/>
              <a:t>E </a:t>
            </a:r>
            <a:r>
              <a:rPr lang="en-US" sz="15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/>
              <a:t>* E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1543050" y="371475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1816894" y="3245644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E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flipV="1">
            <a:off x="3943350" y="3143250"/>
            <a:ext cx="9715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943350" y="3943350"/>
            <a:ext cx="9144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160044" y="3017044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+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171951" y="3771900"/>
            <a:ext cx="269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*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6343650" y="2457450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+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2216944" y="1188244"/>
            <a:ext cx="47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10: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2286000" y="2857500"/>
            <a:ext cx="364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7: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5703094" y="295989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600700" y="37719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7143750" y="24574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*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543550" y="28575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6115050" y="2286000"/>
            <a:ext cx="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6972300" y="2286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429250" y="34861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5429250" y="42862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029451" y="2971800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Shift</a:t>
            </a:r>
          </a:p>
        </p:txBody>
      </p: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6286500" y="37147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R2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086600" y="37147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R2</a:t>
            </a: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6286500" y="297180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R1</a:t>
            </a: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429251" y="1428750"/>
            <a:ext cx="2363147" cy="6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100">
                <a:sym typeface="Symbol" charset="2"/>
              </a:rPr>
              <a:t>E  E + E, &gt; +, &lt; *</a:t>
            </a:r>
          </a:p>
          <a:p>
            <a:pPr>
              <a:lnSpc>
                <a:spcPct val="90000"/>
              </a:lnSpc>
            </a:pPr>
            <a:r>
              <a:rPr lang="en-US" sz="2100">
                <a:sym typeface="Symbol" charset="2"/>
              </a:rPr>
              <a:t>E  E * E, &gt; +, &gt; *</a:t>
            </a:r>
            <a:endParaRPr lang="en-US" sz="1800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67EFFF42-F5A5-8642-9AB8-F97B7403FE42}"/>
              </a:ext>
            </a:extLst>
          </p:cNvPr>
          <p:cNvSpPr/>
          <p:nvPr/>
        </p:nvSpPr>
        <p:spPr>
          <a:xfrm>
            <a:off x="6064220" y="300915"/>
            <a:ext cx="2759224" cy="856506"/>
          </a:xfrm>
          <a:prstGeom prst="wedgeRectCallout">
            <a:avLst>
              <a:gd name="adj1" fmla="val -37764"/>
              <a:gd name="adj2" fmla="val 72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Implemented in </a:t>
            </a:r>
            <a:r>
              <a:rPr lang="en-US" sz="1800" dirty="0" err="1"/>
              <a:t>yacc</a:t>
            </a:r>
            <a:r>
              <a:rPr lang="en-US" sz="1800" dirty="0"/>
              <a:t>/bison using ordered list of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%left </a:t>
            </a:r>
            <a:r>
              <a:rPr lang="en-US" sz="1800" dirty="0"/>
              <a:t>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%right </a:t>
            </a:r>
            <a:r>
              <a:rPr lang="en-US" sz="1800" dirty="0"/>
              <a:t>declarations </a:t>
            </a: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F9E9B68F-6EE1-BF4A-9746-F6C7BD5EE8D9}"/>
              </a:ext>
            </a:extLst>
          </p:cNvPr>
          <p:cNvSpPr/>
          <p:nvPr/>
        </p:nvSpPr>
        <p:spPr>
          <a:xfrm>
            <a:off x="691026" y="4578549"/>
            <a:ext cx="4961598" cy="448813"/>
          </a:xfrm>
          <a:prstGeom prst="wedgeRectCallout">
            <a:avLst>
              <a:gd name="adj1" fmla="val 51609"/>
              <a:gd name="adj2" fmla="val -42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precedence and associativity declarations for a regular expression grammar with usual precedence and associativity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5" grpId="0"/>
      <p:bldP spid="341026" grpId="0"/>
      <p:bldP spid="341027" grpId="0"/>
      <p:bldP spid="341028" grpId="0"/>
      <p:bldP spid="341029" grpId="0"/>
      <p:bldP spid="2" grpId="0" animBg="1"/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/>
              <a:t>Top-down vs. bottom-up</a:t>
            </a:r>
          </a:p>
          <a:p>
            <a:r>
              <a:rPr lang="en-US" sz="2100"/>
              <a:t>Lookahead: FIRST and FOLLOW sets</a:t>
            </a:r>
          </a:p>
          <a:p>
            <a:r>
              <a:rPr lang="en-US" sz="2100"/>
              <a:t>LL(1) – Parsing: </a:t>
            </a:r>
            <a:r>
              <a:rPr lang="en-US" sz="2100" i="1"/>
              <a:t>O</a:t>
            </a:r>
            <a:r>
              <a:rPr lang="en-US" sz="2100"/>
              <a:t>(</a:t>
            </a:r>
            <a:r>
              <a:rPr lang="en-US" sz="2100" i="1"/>
              <a:t>n</a:t>
            </a:r>
            <a:r>
              <a:rPr lang="en-US" sz="2100"/>
              <a:t>) time complexity</a:t>
            </a:r>
          </a:p>
          <a:p>
            <a:pPr lvl="1"/>
            <a:r>
              <a:rPr lang="en-US" sz="1800"/>
              <a:t>recursive-descent and table-driven predictive parsing</a:t>
            </a:r>
          </a:p>
          <a:p>
            <a:r>
              <a:rPr lang="en-US" sz="2100"/>
              <a:t>LR(k) – Parsing : </a:t>
            </a:r>
            <a:r>
              <a:rPr lang="en-US" sz="2100" i="1"/>
              <a:t>O</a:t>
            </a:r>
            <a:r>
              <a:rPr lang="en-US" sz="2100"/>
              <a:t>(</a:t>
            </a:r>
            <a:r>
              <a:rPr lang="en-US" sz="2100" i="1"/>
              <a:t>n</a:t>
            </a:r>
            <a:r>
              <a:rPr lang="en-US" sz="2100"/>
              <a:t>) time complexity</a:t>
            </a:r>
          </a:p>
          <a:p>
            <a:pPr lvl="1"/>
            <a:r>
              <a:rPr lang="en-US" sz="1800"/>
              <a:t>LR(0), SLR(1), LR(1), LALR(1)</a:t>
            </a:r>
          </a:p>
          <a:p>
            <a:r>
              <a:rPr lang="en-US" sz="2100"/>
              <a:t>Resolving shift/reduce conflicts</a:t>
            </a:r>
          </a:p>
          <a:p>
            <a:pPr lvl="1"/>
            <a:r>
              <a:rPr lang="en-US" sz="1800"/>
              <a:t>using precedence, associativity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54E9-0610-7043-B023-2390B0BF7BB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</TotalTime>
  <Words>685</Words>
  <Application>Microsoft Macintosh PowerPoint</Application>
  <PresentationFormat>On-screen Show (16:9)</PresentationFormat>
  <Paragraphs>114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Consolas</vt:lpstr>
      <vt:lpstr>Times</vt:lpstr>
      <vt:lpstr>Times New Roman</vt:lpstr>
      <vt:lpstr>1_Office Theme</vt:lpstr>
      <vt:lpstr>LR Parsing</vt:lpstr>
      <vt:lpstr>S/R &amp; ambiguous grammars</vt:lpstr>
      <vt:lpstr>Dangling ‘else’</vt:lpstr>
      <vt:lpstr>Precedence &amp; Associativity</vt:lpstr>
      <vt:lpstr>Precedence Relations</vt:lpstr>
      <vt:lpstr>Precedence Relations</vt:lpstr>
      <vt:lpstr>Precedence Relations</vt:lpstr>
      <vt:lpstr>Precedence &amp; Associativity</vt:lpstr>
      <vt:lpstr>Parsing - 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905</cp:revision>
  <cp:lastPrinted>2019-07-04T07:22:00Z</cp:lastPrinted>
  <dcterms:created xsi:type="dcterms:W3CDTF">2011-10-22T06:03:11Z</dcterms:created>
  <dcterms:modified xsi:type="dcterms:W3CDTF">2020-10-13T07:08:03Z</dcterms:modified>
</cp:coreProperties>
</file>