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1" r:id="rId1"/>
  </p:sldMasterIdLst>
  <p:notesMasterIdLst>
    <p:notesMasterId r:id="rId26"/>
  </p:notesMasterIdLst>
  <p:sldIdLst>
    <p:sldId id="257" r:id="rId2"/>
    <p:sldId id="281" r:id="rId3"/>
    <p:sldId id="282" r:id="rId4"/>
    <p:sldId id="260" r:id="rId5"/>
    <p:sldId id="283" r:id="rId6"/>
    <p:sldId id="284" r:id="rId7"/>
    <p:sldId id="285" r:id="rId8"/>
    <p:sldId id="264" r:id="rId9"/>
    <p:sldId id="265" r:id="rId10"/>
    <p:sldId id="286" r:id="rId11"/>
    <p:sldId id="287" r:id="rId12"/>
    <p:sldId id="288" r:id="rId13"/>
    <p:sldId id="289" r:id="rId14"/>
    <p:sldId id="29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1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9"/>
    <p:restoredTop sz="94718"/>
  </p:normalViewPr>
  <p:slideViewPr>
    <p:cSldViewPr snapToGrid="0" snapToObjects="1">
      <p:cViewPr varScale="1">
        <p:scale>
          <a:sx n="181" d="100"/>
          <a:sy n="181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153-796A-6044-80B0-BCB61AB77D7E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2390-AD6E-EC4A-BF06-44B475035BBB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6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162D-8AF1-B746-9324-79D9DFF87EE1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08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95D-94AA-034B-89A9-DB629CD3B60A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3E6-B7A8-E440-BF56-DE474A1F36DF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810C-8737-8042-BFA4-E7F118D498C2}" type="datetime1">
              <a:rPr lang="en-CA" smtClean="0"/>
              <a:t>2020-09-08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D4F7-EDF4-F04E-8777-716430FC61E6}" type="datetime1">
              <a:rPr lang="en-CA" smtClean="0"/>
              <a:t>2020-09-08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A9A9-645E-5A4A-B657-E5685CB01EF6}" type="datetime1">
              <a:rPr lang="en-CA" smtClean="0"/>
              <a:t>2020-09-08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FCA1-A285-2148-A7B7-A06D840EAF24}" type="datetime1">
              <a:rPr lang="en-CA" smtClean="0"/>
              <a:t>2020-09-08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CBB0-65FD-7F4E-916A-2295F04A7F78}" type="datetime1">
              <a:rPr lang="en-CA" smtClean="0"/>
              <a:t>2020-09-08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17-761B-E24B-8341-A8503B950F7F}" type="datetime1">
              <a:rPr lang="en-CA" smtClean="0"/>
              <a:t>2020-09-08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7A24-8D3D-B449-A4DF-FC8135192729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1376781" y="744575"/>
            <a:ext cx="6390450" cy="20526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1376775" y="2834114"/>
            <a:ext cx="6390450" cy="1300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75" name="Shape 175"/>
          <p:cNvSpPr/>
          <p:nvPr/>
        </p:nvSpPr>
        <p:spPr>
          <a:xfrm>
            <a:off x="5907851" y="451266"/>
            <a:ext cx="258705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IN4: Stages of a Compiler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6570-B85A-EB4E-B66F-D440D77A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CC3B9-87B7-3C4C-BA27-DF1B988BAD0F}"/>
              </a:ext>
            </a:extLst>
          </p:cNvPr>
          <p:cNvSpPr txBox="1"/>
          <p:nvPr/>
        </p:nvSpPr>
        <p:spPr>
          <a:xfrm>
            <a:off x="628650" y="1359674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Also called </a:t>
            </a:r>
            <a:r>
              <a:rPr lang="en-US" sz="1800" i="1" dirty="0"/>
              <a:t>scanning</a:t>
            </a:r>
            <a:r>
              <a:rPr lang="en-US" sz="1800" dirty="0"/>
              <a:t>, take input program </a:t>
            </a:r>
            <a:r>
              <a:rPr lang="en-US" sz="1800" i="1" dirty="0"/>
              <a:t>string</a:t>
            </a:r>
            <a:r>
              <a:rPr lang="en-US" sz="1800" dirty="0"/>
              <a:t> and convert into tokens</a:t>
            </a:r>
          </a:p>
        </p:txBody>
      </p:sp>
      <p:sp>
        <p:nvSpPr>
          <p:cNvPr id="5" name="Shape 252">
            <a:extLst>
              <a:ext uri="{FF2B5EF4-FFF2-40B4-BE49-F238E27FC236}">
                <a16:creationId xmlns:a16="http://schemas.microsoft.com/office/drawing/2014/main" id="{0B7F23E7-60E3-CF4B-B859-75F7B890EECF}"/>
              </a:ext>
            </a:extLst>
          </p:cNvPr>
          <p:cNvSpPr txBox="1"/>
          <p:nvPr/>
        </p:nvSpPr>
        <p:spPr>
          <a:xfrm>
            <a:off x="4860236" y="2371475"/>
            <a:ext cx="3086100" cy="2442045"/>
          </a:xfrm>
          <a:prstGeom prst="rect">
            <a:avLst/>
          </a:prstGeom>
          <a:noFill/>
          <a:ln w="1587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T_DOUBLE  	  (“double”)</a:t>
            </a:r>
            <a:b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 	  (“f”)</a:t>
            </a:r>
            <a:b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		  (“=“)</a:t>
            </a:r>
            <a:b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	  (“sqrt”) T_LPAREN 	  (“(“)</a:t>
            </a:r>
          </a:p>
          <a:p>
            <a:pPr>
              <a:spcBef>
                <a:spcPts val="300"/>
              </a:spcBef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		  (“-”)</a:t>
            </a:r>
            <a:b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T_INTCONSTANT (“1”)</a:t>
            </a:r>
            <a:b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T_RPAREN 	  (“)”)</a:t>
            </a:r>
            <a:b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T_SEP 	  (“;”)</a:t>
            </a:r>
          </a:p>
        </p:txBody>
      </p:sp>
      <p:sp>
        <p:nvSpPr>
          <p:cNvPr id="6" name="Shape 253">
            <a:extLst>
              <a:ext uri="{FF2B5EF4-FFF2-40B4-BE49-F238E27FC236}">
                <a16:creationId xmlns:a16="http://schemas.microsoft.com/office/drawing/2014/main" id="{204446CC-1DD9-DB45-852C-2CE045F5BAA8}"/>
              </a:ext>
            </a:extLst>
          </p:cNvPr>
          <p:cNvSpPr txBox="1"/>
          <p:nvPr/>
        </p:nvSpPr>
        <p:spPr>
          <a:xfrm>
            <a:off x="628650" y="3170085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b="1" dirty="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double f = sqrt(-1);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A50E9-E46F-5A4F-8588-9CB65D655526}"/>
              </a:ext>
            </a:extLst>
          </p:cNvPr>
          <p:cNvSpPr txBox="1"/>
          <p:nvPr/>
        </p:nvSpPr>
        <p:spPr>
          <a:xfrm>
            <a:off x="3655924" y="1893902"/>
            <a:ext cx="881973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23AB71-2C1D-5E49-9E74-3BBAA0CCF208}"/>
              </a:ext>
            </a:extLst>
          </p:cNvPr>
          <p:cNvSpPr/>
          <p:nvPr/>
        </p:nvSpPr>
        <p:spPr>
          <a:xfrm>
            <a:off x="3816626" y="3170085"/>
            <a:ext cx="46117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36462-DEB1-294F-8CA6-20982116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0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9CA5-C91D-7541-AD63-B9FDC5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1467-2692-5246-A3DB-784922F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Also called </a:t>
            </a:r>
            <a:r>
              <a:rPr lang="en-US" i="1" dirty="0"/>
              <a:t>parsing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Describe the set of strings that are programs using a grammar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Structural validation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Create a parse tree or derivation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CD485-70B4-3843-975F-805B77CD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0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7B27-9CDB-0A4A-8760-9DB37B70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Parse tree for </a:t>
            </a:r>
            <a:r>
              <a:rPr lang="en-US" sz="3600" dirty="0">
                <a:latin typeface="Courier New"/>
                <a:ea typeface="Courier New"/>
                <a:cs typeface="Courier New"/>
                <a:sym typeface="Courier New"/>
              </a:rPr>
              <a:t>sqrt(-1)</a:t>
            </a:r>
            <a:endParaRPr lang="en-US" dirty="0"/>
          </a:p>
        </p:txBody>
      </p:sp>
      <p:sp>
        <p:nvSpPr>
          <p:cNvPr id="3" name="Shape 271">
            <a:extLst>
              <a:ext uri="{FF2B5EF4-FFF2-40B4-BE49-F238E27FC236}">
                <a16:creationId xmlns:a16="http://schemas.microsoft.com/office/drawing/2014/main" id="{FF7172D9-FD72-A94C-961B-4FBD4D6DFB5A}"/>
              </a:ext>
            </a:extLst>
          </p:cNvPr>
          <p:cNvSpPr txBox="1"/>
          <p:nvPr/>
        </p:nvSpPr>
        <p:spPr>
          <a:xfrm>
            <a:off x="3600451" y="1257300"/>
            <a:ext cx="14287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4" name="Shape 272">
            <a:extLst>
              <a:ext uri="{FF2B5EF4-FFF2-40B4-BE49-F238E27FC236}">
                <a16:creationId xmlns:a16="http://schemas.microsoft.com/office/drawing/2014/main" id="{F2A19475-1A69-CD4F-8838-12092ECC121B}"/>
              </a:ext>
            </a:extLst>
          </p:cNvPr>
          <p:cNvSpPr txBox="1"/>
          <p:nvPr/>
        </p:nvSpPr>
        <p:spPr>
          <a:xfrm>
            <a:off x="3600451" y="1714500"/>
            <a:ext cx="14287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FuncCall</a:t>
            </a:r>
          </a:p>
        </p:txBody>
      </p:sp>
      <p:sp>
        <p:nvSpPr>
          <p:cNvPr id="5" name="Shape 273">
            <a:extLst>
              <a:ext uri="{FF2B5EF4-FFF2-40B4-BE49-F238E27FC236}">
                <a16:creationId xmlns:a16="http://schemas.microsoft.com/office/drawing/2014/main" id="{5AAF6096-FEFB-854A-B5FC-32D329642057}"/>
              </a:ext>
            </a:extLst>
          </p:cNvPr>
          <p:cNvSpPr txBox="1"/>
          <p:nvPr/>
        </p:nvSpPr>
        <p:spPr>
          <a:xfrm>
            <a:off x="1885951" y="2228850"/>
            <a:ext cx="102869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 </a:t>
            </a:r>
          </a:p>
        </p:txBody>
      </p:sp>
      <p:sp>
        <p:nvSpPr>
          <p:cNvPr id="6" name="Shape 274">
            <a:extLst>
              <a:ext uri="{FF2B5EF4-FFF2-40B4-BE49-F238E27FC236}">
                <a16:creationId xmlns:a16="http://schemas.microsoft.com/office/drawing/2014/main" id="{B60A0845-74FB-A045-BAA7-56D23D27C6BA}"/>
              </a:ext>
            </a:extLst>
          </p:cNvPr>
          <p:cNvSpPr txBox="1"/>
          <p:nvPr/>
        </p:nvSpPr>
        <p:spPr>
          <a:xfrm>
            <a:off x="3028951" y="2228850"/>
            <a:ext cx="12001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T_LPAREN</a:t>
            </a:r>
          </a:p>
        </p:txBody>
      </p:sp>
      <p:sp>
        <p:nvSpPr>
          <p:cNvPr id="7" name="Shape 275">
            <a:extLst>
              <a:ext uri="{FF2B5EF4-FFF2-40B4-BE49-F238E27FC236}">
                <a16:creationId xmlns:a16="http://schemas.microsoft.com/office/drawing/2014/main" id="{D12F028C-CFA1-934E-A0F8-91D36CDB9DC0}"/>
              </a:ext>
            </a:extLst>
          </p:cNvPr>
          <p:cNvSpPr txBox="1"/>
          <p:nvPr/>
        </p:nvSpPr>
        <p:spPr>
          <a:xfrm>
            <a:off x="4343401" y="2228850"/>
            <a:ext cx="14287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8" name="Shape 276">
            <a:extLst>
              <a:ext uri="{FF2B5EF4-FFF2-40B4-BE49-F238E27FC236}">
                <a16:creationId xmlns:a16="http://schemas.microsoft.com/office/drawing/2014/main" id="{1FDECA3C-74EA-0045-8660-9F3D792F544D}"/>
              </a:ext>
            </a:extLst>
          </p:cNvPr>
          <p:cNvSpPr txBox="1"/>
          <p:nvPr/>
        </p:nvSpPr>
        <p:spPr>
          <a:xfrm>
            <a:off x="5943601" y="2228850"/>
            <a:ext cx="12001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T_RPAREN</a:t>
            </a:r>
          </a:p>
        </p:txBody>
      </p:sp>
      <p:sp>
        <p:nvSpPr>
          <p:cNvPr id="9" name="Shape 277">
            <a:extLst>
              <a:ext uri="{FF2B5EF4-FFF2-40B4-BE49-F238E27FC236}">
                <a16:creationId xmlns:a16="http://schemas.microsoft.com/office/drawing/2014/main" id="{436D2317-0392-A641-B512-B215F7BF8F78}"/>
              </a:ext>
            </a:extLst>
          </p:cNvPr>
          <p:cNvSpPr txBox="1"/>
          <p:nvPr/>
        </p:nvSpPr>
        <p:spPr>
          <a:xfrm>
            <a:off x="4343401" y="2800350"/>
            <a:ext cx="18859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 err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UnaryExpression</a:t>
            </a:r>
            <a:r>
              <a:rPr lang="en-US" sz="1500" b="1" dirty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10" name="Shape 278">
            <a:extLst>
              <a:ext uri="{FF2B5EF4-FFF2-40B4-BE49-F238E27FC236}">
                <a16:creationId xmlns:a16="http://schemas.microsoft.com/office/drawing/2014/main" id="{F45866D5-E588-034E-ACEF-15E8A3BD1F2B}"/>
              </a:ext>
            </a:extLst>
          </p:cNvPr>
          <p:cNvSpPr txBox="1"/>
          <p:nvPr/>
        </p:nvSpPr>
        <p:spPr>
          <a:xfrm>
            <a:off x="4572001" y="3429000"/>
            <a:ext cx="148589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11" name="Shape 279">
            <a:extLst>
              <a:ext uri="{FF2B5EF4-FFF2-40B4-BE49-F238E27FC236}">
                <a16:creationId xmlns:a16="http://schemas.microsoft.com/office/drawing/2014/main" id="{96F6B768-7283-4244-A8E2-08C2A7B738C2}"/>
              </a:ext>
            </a:extLst>
          </p:cNvPr>
          <p:cNvSpPr txBox="1"/>
          <p:nvPr/>
        </p:nvSpPr>
        <p:spPr>
          <a:xfrm>
            <a:off x="2971801" y="3429000"/>
            <a:ext cx="102869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</a:t>
            </a:r>
          </a:p>
        </p:txBody>
      </p:sp>
      <p:sp>
        <p:nvSpPr>
          <p:cNvPr id="12" name="Shape 280">
            <a:extLst>
              <a:ext uri="{FF2B5EF4-FFF2-40B4-BE49-F238E27FC236}">
                <a16:creationId xmlns:a16="http://schemas.microsoft.com/office/drawing/2014/main" id="{37C4EFB6-5288-C44E-8AAD-AAB72A03326A}"/>
              </a:ext>
            </a:extLst>
          </p:cNvPr>
          <p:cNvSpPr txBox="1"/>
          <p:nvPr/>
        </p:nvSpPr>
        <p:spPr>
          <a:xfrm>
            <a:off x="4229101" y="4000500"/>
            <a:ext cx="22288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T_INTCONSTANT</a:t>
            </a:r>
          </a:p>
        </p:txBody>
      </p:sp>
      <p:cxnSp>
        <p:nvCxnSpPr>
          <p:cNvPr id="13" name="Shape 281">
            <a:extLst>
              <a:ext uri="{FF2B5EF4-FFF2-40B4-BE49-F238E27FC236}">
                <a16:creationId xmlns:a16="http://schemas.microsoft.com/office/drawing/2014/main" id="{3382D54F-BED1-7742-B3D3-BE74667BDD7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314824" y="1543050"/>
            <a:ext cx="0" cy="1714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" name="Shape 282">
            <a:extLst>
              <a:ext uri="{FF2B5EF4-FFF2-40B4-BE49-F238E27FC236}">
                <a16:creationId xmlns:a16="http://schemas.microsoft.com/office/drawing/2014/main" id="{82A07010-09A3-CA4A-86AE-5D036477795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400299" y="2000250"/>
            <a:ext cx="1914525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Shape 283">
            <a:extLst>
              <a:ext uri="{FF2B5EF4-FFF2-40B4-BE49-F238E27FC236}">
                <a16:creationId xmlns:a16="http://schemas.microsoft.com/office/drawing/2014/main" id="{795C182A-AB90-254D-BF9D-4DE0D3E6527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629024" y="2000250"/>
            <a:ext cx="68580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284">
            <a:extLst>
              <a:ext uri="{FF2B5EF4-FFF2-40B4-BE49-F238E27FC236}">
                <a16:creationId xmlns:a16="http://schemas.microsoft.com/office/drawing/2014/main" id="{4D6B9B6D-309D-7F4F-8E03-46EC65A7FAA7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14824" y="2000250"/>
            <a:ext cx="74295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285">
            <a:extLst>
              <a:ext uri="{FF2B5EF4-FFF2-40B4-BE49-F238E27FC236}">
                <a16:creationId xmlns:a16="http://schemas.microsoft.com/office/drawing/2014/main" id="{93432E7A-1E2F-F040-B7B8-19F398C8CCF4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4825" y="2000250"/>
            <a:ext cx="2228849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286">
            <a:extLst>
              <a:ext uri="{FF2B5EF4-FFF2-40B4-BE49-F238E27FC236}">
                <a16:creationId xmlns:a16="http://schemas.microsoft.com/office/drawing/2014/main" id="{AC8B4FFF-24DF-B940-AA45-090A21261B9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3486149" y="3086100"/>
            <a:ext cx="1800225" cy="34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287">
            <a:extLst>
              <a:ext uri="{FF2B5EF4-FFF2-40B4-BE49-F238E27FC236}">
                <a16:creationId xmlns:a16="http://schemas.microsoft.com/office/drawing/2014/main" id="{A5E9F462-AE7E-A548-A59F-EDF16A30D01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057774" y="2514600"/>
            <a:ext cx="228600" cy="2857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" name="Shape 288">
            <a:extLst>
              <a:ext uri="{FF2B5EF4-FFF2-40B4-BE49-F238E27FC236}">
                <a16:creationId xmlns:a16="http://schemas.microsoft.com/office/drawing/2014/main" id="{A0586B13-3F0F-3843-86AD-8B3471037B4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286374" y="3086100"/>
            <a:ext cx="28575" cy="34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289">
            <a:extLst>
              <a:ext uri="{FF2B5EF4-FFF2-40B4-BE49-F238E27FC236}">
                <a16:creationId xmlns:a16="http://schemas.microsoft.com/office/drawing/2014/main" id="{1F0783AD-1B0E-5645-A7AF-E3B29D2B0E0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314949" y="3714750"/>
            <a:ext cx="28575" cy="2857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2" name="Shape 290">
            <a:extLst>
              <a:ext uri="{FF2B5EF4-FFF2-40B4-BE49-F238E27FC236}">
                <a16:creationId xmlns:a16="http://schemas.microsoft.com/office/drawing/2014/main" id="{2AFB5FD7-0333-4F40-B498-1E7DA129428B}"/>
              </a:ext>
            </a:extLst>
          </p:cNvPr>
          <p:cNvGrpSpPr/>
          <p:nvPr/>
        </p:nvGrpSpPr>
        <p:grpSpPr>
          <a:xfrm>
            <a:off x="1885950" y="2571749"/>
            <a:ext cx="5172068" cy="2057400"/>
            <a:chOff x="623" y="2015"/>
            <a:chExt cx="4343" cy="1728"/>
          </a:xfrm>
        </p:grpSpPr>
        <p:sp>
          <p:nvSpPr>
            <p:cNvPr id="23" name="Shape 291">
              <a:extLst>
                <a:ext uri="{FF2B5EF4-FFF2-40B4-BE49-F238E27FC236}">
                  <a16:creationId xmlns:a16="http://schemas.microsoft.com/office/drawing/2014/main" id="{2F448931-C04A-EC45-AC56-7BD623A786EF}"/>
                </a:ext>
              </a:extLst>
            </p:cNvPr>
            <p:cNvSpPr txBox="1"/>
            <p:nvPr/>
          </p:nvSpPr>
          <p:spPr>
            <a:xfrm>
              <a:off x="623" y="2015"/>
              <a:ext cx="864" cy="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marL="257175" indent="-257175" algn="ctr">
                <a:buSzPct val="25000"/>
              </a:pPr>
              <a:r>
                <a:rPr lang="en-US" sz="1500" b="1" dirty="0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sqrt </a:t>
              </a:r>
            </a:p>
          </p:txBody>
        </p:sp>
        <p:sp>
          <p:nvSpPr>
            <p:cNvPr id="24" name="Shape 292">
              <a:extLst>
                <a:ext uri="{FF2B5EF4-FFF2-40B4-BE49-F238E27FC236}">
                  <a16:creationId xmlns:a16="http://schemas.microsoft.com/office/drawing/2014/main" id="{655AAC8B-3E19-2843-9FF4-CACC0205C585}"/>
                </a:ext>
              </a:extLst>
            </p:cNvPr>
            <p:cNvSpPr txBox="1"/>
            <p:nvPr/>
          </p:nvSpPr>
          <p:spPr>
            <a:xfrm>
              <a:off x="1535" y="3023"/>
              <a:ext cx="864" cy="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marL="257175" indent="-257175" algn="ctr">
                <a:buSzPct val="25000"/>
              </a:pPr>
              <a:r>
                <a:rPr lang="en-US" sz="1500" b="1" dirty="0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</a:t>
              </a:r>
            </a:p>
          </p:txBody>
        </p:sp>
        <p:sp>
          <p:nvSpPr>
            <p:cNvPr id="25" name="Shape 293">
              <a:extLst>
                <a:ext uri="{FF2B5EF4-FFF2-40B4-BE49-F238E27FC236}">
                  <a16:creationId xmlns:a16="http://schemas.microsoft.com/office/drawing/2014/main" id="{18789A49-8C8E-BE48-810C-7D0C8DEC9FFA}"/>
                </a:ext>
              </a:extLst>
            </p:cNvPr>
            <p:cNvSpPr txBox="1"/>
            <p:nvPr/>
          </p:nvSpPr>
          <p:spPr>
            <a:xfrm>
              <a:off x="1670" y="2015"/>
              <a:ext cx="537" cy="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marL="257175" indent="-257175" algn="ctr">
                <a:buSzPct val="25000"/>
              </a:pPr>
              <a:r>
                <a:rPr lang="en-US" sz="1500" b="1" dirty="0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 </a:t>
              </a:r>
            </a:p>
          </p:txBody>
        </p:sp>
        <p:sp>
          <p:nvSpPr>
            <p:cNvPr id="26" name="Shape 294">
              <a:extLst>
                <a:ext uri="{FF2B5EF4-FFF2-40B4-BE49-F238E27FC236}">
                  <a16:creationId xmlns:a16="http://schemas.microsoft.com/office/drawing/2014/main" id="{13EF4524-7DE6-CB47-AEA0-3D10CC98D285}"/>
                </a:ext>
              </a:extLst>
            </p:cNvPr>
            <p:cNvSpPr txBox="1"/>
            <p:nvPr/>
          </p:nvSpPr>
          <p:spPr>
            <a:xfrm>
              <a:off x="4317" y="2015"/>
              <a:ext cx="649" cy="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marL="257175" indent="-257175" algn="ctr">
                <a:buSzPct val="25000"/>
              </a:pPr>
              <a:r>
                <a:rPr lang="en-US" sz="1500" b="1" dirty="0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</a:p>
          </p:txBody>
        </p:sp>
        <p:sp>
          <p:nvSpPr>
            <p:cNvPr id="27" name="Shape 295">
              <a:extLst>
                <a:ext uri="{FF2B5EF4-FFF2-40B4-BE49-F238E27FC236}">
                  <a16:creationId xmlns:a16="http://schemas.microsoft.com/office/drawing/2014/main" id="{2DB28F4D-EFD2-B34F-B03F-034B70136C8E}"/>
                </a:ext>
              </a:extLst>
            </p:cNvPr>
            <p:cNvSpPr txBox="1"/>
            <p:nvPr/>
          </p:nvSpPr>
          <p:spPr>
            <a:xfrm>
              <a:off x="3120" y="3504"/>
              <a:ext cx="864" cy="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marL="257175" indent="-257175" algn="ctr">
                <a:buSzPct val="25000"/>
              </a:pPr>
              <a:r>
                <a:rPr lang="en-US" sz="1500" b="1" dirty="0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</a:p>
          </p:txBody>
        </p:sp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07D06F8-51CC-BB4A-8714-8D0AE2FE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5821-845A-A742-9225-88395A9F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EBEEA-DBC4-8F40-B400-87204D71C4E7}"/>
              </a:ext>
            </a:extLst>
          </p:cNvPr>
          <p:cNvSpPr txBox="1"/>
          <p:nvPr/>
        </p:nvSpPr>
        <p:spPr>
          <a:xfrm>
            <a:off x="4126007" y="1648420"/>
            <a:ext cx="43893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342900"/>
            <a:r>
              <a:rPr lang="en-US" sz="2400" dirty="0" err="1">
                <a:solidFill>
                  <a:srgbClr val="FF0000"/>
                </a:solidFill>
              </a:rPr>
              <a:t>MethodCall</a:t>
            </a:r>
            <a:r>
              <a:rPr lang="en-US" sz="2400" dirty="0"/>
              <a:t> (</a:t>
            </a:r>
          </a:p>
          <a:p>
            <a:pPr marL="342900" indent="342900"/>
            <a:r>
              <a:rPr lang="en-US" sz="2400" dirty="0">
                <a:solidFill>
                  <a:srgbClr val="0000FF"/>
                </a:solidFill>
              </a:rPr>
              <a:t>sqrt</a:t>
            </a:r>
            <a:r>
              <a:rPr lang="en-US" sz="2400" dirty="0"/>
              <a:t>,</a:t>
            </a:r>
          </a:p>
          <a:p>
            <a:pPr marL="342900" indent="342900"/>
            <a:r>
              <a:rPr lang="en-US" sz="2400" dirty="0" err="1">
                <a:solidFill>
                  <a:srgbClr val="FF0000"/>
                </a:solidFill>
              </a:rPr>
              <a:t>UnaryExpr</a:t>
            </a:r>
            <a:r>
              <a:rPr lang="en-US" sz="2400" dirty="0"/>
              <a:t>( </a:t>
            </a:r>
            <a:r>
              <a:rPr lang="en-US" sz="2400" dirty="0" err="1">
                <a:solidFill>
                  <a:srgbClr val="FF0000"/>
                </a:solidFill>
              </a:rPr>
              <a:t>UnaryMinus</a:t>
            </a:r>
            <a:r>
              <a:rPr lang="en-US" sz="2400" dirty="0"/>
              <a:t>, </a:t>
            </a:r>
          </a:p>
          <a:p>
            <a:pPr marL="342900" indent="342900"/>
            <a:r>
              <a:rPr lang="en-US" sz="2400" dirty="0">
                <a:solidFill>
                  <a:srgbClr val="FF0000"/>
                </a:solidFill>
              </a:rPr>
              <a:t>                    Number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1</a:t>
            </a:r>
            <a:r>
              <a:rPr lang="en-US" sz="2400" dirty="0"/>
              <a:t>) </a:t>
            </a:r>
          </a:p>
          <a:p>
            <a:pPr marL="342900" indent="342900"/>
            <a:r>
              <a:rPr lang="en-US" sz="2400" dirty="0"/>
              <a:t>)</a:t>
            </a:r>
          </a:p>
          <a:p>
            <a:pPr indent="342900"/>
            <a:r>
              <a:rPr lang="en-US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0737D-114B-0345-B93E-5CFFAA64B81E}"/>
              </a:ext>
            </a:extLst>
          </p:cNvPr>
          <p:cNvSpPr txBox="1"/>
          <p:nvPr/>
        </p:nvSpPr>
        <p:spPr>
          <a:xfrm>
            <a:off x="628650" y="2340917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sqrt(-1)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F99FC7E-E39B-C842-9E70-83CC8ACC0E7A}"/>
              </a:ext>
            </a:extLst>
          </p:cNvPr>
          <p:cNvSpPr/>
          <p:nvPr/>
        </p:nvSpPr>
        <p:spPr>
          <a:xfrm>
            <a:off x="3093057" y="2400299"/>
            <a:ext cx="46117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53CF4-6209-6C4D-9BD6-4A01CC31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314E-AB0C-6F44-812C-F466ECA0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EB2-876D-7B41-BCF9-EB2387EA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“does it make sense”? Checking semantic rules, 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Is there 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dirty="0"/>
              <a:t>function?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Is variable declared?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Are operand types compatible? (coercion)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Do function arguments match function declarations?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Type checking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Static vs. run-time semantic checks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Array bounds, return values do not match 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B9336-C8D6-7547-A9C0-6CA12487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376775" y="2150850"/>
            <a:ext cx="6390450" cy="8417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/>
              <a:t>Compiler Back-end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4294967295"/>
          </p:nvPr>
        </p:nvSpPr>
        <p:spPr>
          <a:xfrm>
            <a:off x="8732838" y="4662488"/>
            <a:ext cx="411162" cy="39370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15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16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1485900" y="1679972"/>
            <a:ext cx="6311475" cy="25337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 void print_int(int);</a:t>
            </a:r>
          </a:p>
          <a:p>
            <a:pPr indent="-52388">
              <a:buClr>
                <a:schemeClr val="dk1"/>
              </a:buClr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 {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 foo() { return(true); }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main() { 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(foo()) { 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print_int(1); } 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17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787644" y="1034754"/>
            <a:ext cx="7568711" cy="38252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Program(</a:t>
            </a:r>
          </a:p>
          <a:p>
            <a:pPr indent="290513">
              <a:buClr>
                <a:schemeClr val="dk1"/>
              </a:buClr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ExternFunction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print_int,VoidType,VarDef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IntType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)),</a:t>
            </a:r>
          </a:p>
          <a:p>
            <a:pPr marL="342900" indent="-52388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Class(	C,</a:t>
            </a:r>
          </a:p>
          <a:p>
            <a:pPr marL="1028700" indent="-52388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Method(foo,</a:t>
            </a:r>
          </a:p>
          <a:p>
            <a:pPr marL="1371600" indent="290513"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BoolType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13716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marL="1371600" indent="290513"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MethodBlock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None,</a:t>
            </a:r>
          </a:p>
          <a:p>
            <a:pPr marL="2743200" indent="290513"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ReturnStmt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BoolExpr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(True)))),</a:t>
            </a:r>
          </a:p>
          <a:p>
            <a:pPr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Method( main,</a:t>
            </a:r>
          </a:p>
          <a:p>
            <a:pPr marL="1371600" indent="-52388"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IntType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marL="1028700" indent="290513"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MethodBlock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	None,</a:t>
            </a:r>
          </a:p>
          <a:p>
            <a:pPr marL="2400300" indent="290513">
              <a:buClr>
                <a:schemeClr val="dk1"/>
              </a:buClr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IfStmt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MethodCall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foo,None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</a:p>
          <a:p>
            <a:pPr indent="-52388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Block(None,</a:t>
            </a:r>
          </a:p>
          <a:p>
            <a:pPr marL="3771900" indent="290513">
              <a:buClr>
                <a:schemeClr val="dk1"/>
              </a:buClr>
              <a:buSzPct val="61111"/>
            </a:pP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MethodCall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print_int,Number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(1))),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None)))))</a:t>
            </a:r>
          </a:p>
          <a:p>
            <a:endParaRPr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 representation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18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741488" y="1221287"/>
            <a:ext cx="2216250" cy="2977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ModuleID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'C'</a:t>
            </a:r>
          </a:p>
          <a:p>
            <a:pPr indent="-52388">
              <a:buClr>
                <a:schemeClr val="dk1"/>
              </a:buClr>
            </a:pPr>
            <a:endParaRPr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 void @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(i32)</a:t>
            </a:r>
          </a:p>
          <a:p>
            <a:pPr indent="-52388">
              <a:buClr>
                <a:schemeClr val="dk1"/>
              </a:buClr>
            </a:pPr>
            <a:endParaRPr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i1 @foo() {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i1 true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3954770" y="1207465"/>
            <a:ext cx="4626675" cy="31855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label %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endParaRPr lang="en-US"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:                                          %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calltmp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= call i1 @foo()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i1 %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calltmp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, label %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iftrue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, label %end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iftrue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:                                                 call void @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(i32 1)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label %end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pPr indent="-52388"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 representation</a:t>
            </a:r>
          </a:p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 lang="en-US"/>
          </a:p>
        </p:txBody>
      </p:sp>
      <p:sp>
        <p:nvSpPr>
          <p:cNvPr id="357" name="Shape 357"/>
          <p:cNvSpPr/>
          <p:nvPr/>
        </p:nvSpPr>
        <p:spPr>
          <a:xfrm>
            <a:off x="2927081" y="1065564"/>
            <a:ext cx="3133575" cy="3935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 void @print_int(i32)</a:t>
            </a:r>
          </a:p>
        </p:txBody>
      </p:sp>
      <p:sp>
        <p:nvSpPr>
          <p:cNvPr id="358" name="Shape 358"/>
          <p:cNvSpPr/>
          <p:nvPr/>
        </p:nvSpPr>
        <p:spPr>
          <a:xfrm>
            <a:off x="1496174" y="1849802"/>
            <a:ext cx="2270025" cy="642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label %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endParaRPr lang="en-US"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1496174" y="2882664"/>
            <a:ext cx="4564575" cy="8518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                                        %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calltmp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call i1 @foo()</a:t>
            </a:r>
          </a:p>
          <a:p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i1 %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calltmp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label %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iftrue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label %end</a:t>
            </a:r>
          </a:p>
        </p:txBody>
      </p:sp>
      <p:sp>
        <p:nvSpPr>
          <p:cNvPr id="360" name="Shape 360"/>
          <p:cNvSpPr/>
          <p:nvPr/>
        </p:nvSpPr>
        <p:spPr>
          <a:xfrm>
            <a:off x="4841381" y="1849802"/>
            <a:ext cx="2804175" cy="8518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i1 @foo() {</a:t>
            </a:r>
          </a:p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i1 true</a:t>
            </a:r>
          </a:p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61" name="Shape 361"/>
          <p:cNvSpPr/>
          <p:nvPr/>
        </p:nvSpPr>
        <p:spPr>
          <a:xfrm>
            <a:off x="1496174" y="4027988"/>
            <a:ext cx="2982507" cy="7392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iftrue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                                           call void @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(i32 1)</a:t>
            </a:r>
          </a:p>
          <a:p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label %end</a:t>
            </a:r>
          </a:p>
        </p:txBody>
      </p:sp>
      <p:sp>
        <p:nvSpPr>
          <p:cNvPr id="362" name="Shape 362"/>
          <p:cNvSpPr/>
          <p:nvPr/>
        </p:nvSpPr>
        <p:spPr>
          <a:xfrm>
            <a:off x="5767537" y="4027989"/>
            <a:ext cx="1380825" cy="642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363" name="Shape 363"/>
          <p:cNvCxnSpPr>
            <a:stCxn id="357" idx="2"/>
            <a:endCxn id="358" idx="0"/>
          </p:cNvCxnSpPr>
          <p:nvPr/>
        </p:nvCxnSpPr>
        <p:spPr>
          <a:xfrm flipH="1">
            <a:off x="2631093" y="1459089"/>
            <a:ext cx="1862775" cy="390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4" name="Shape 364"/>
          <p:cNvCxnSpPr>
            <a:stCxn id="358" idx="2"/>
            <a:endCxn id="359" idx="0"/>
          </p:cNvCxnSpPr>
          <p:nvPr/>
        </p:nvCxnSpPr>
        <p:spPr>
          <a:xfrm>
            <a:off x="2631187" y="2491952"/>
            <a:ext cx="1147275" cy="390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3917568" y="1983995"/>
            <a:ext cx="918450" cy="1199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6" name="Shape 366"/>
          <p:cNvCxnSpPr>
            <a:cxnSpLocks/>
            <a:stCxn id="359" idx="2"/>
            <a:endCxn id="361" idx="0"/>
          </p:cNvCxnSpPr>
          <p:nvPr/>
        </p:nvCxnSpPr>
        <p:spPr>
          <a:xfrm flipH="1">
            <a:off x="2987428" y="3734514"/>
            <a:ext cx="791034" cy="2934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>
            <a:stCxn id="359" idx="2"/>
            <a:endCxn id="362" idx="0"/>
          </p:cNvCxnSpPr>
          <p:nvPr/>
        </p:nvCxnSpPr>
        <p:spPr>
          <a:xfrm>
            <a:off x="3778462" y="3734514"/>
            <a:ext cx="2679525" cy="2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8" name="Shape 368"/>
          <p:cNvCxnSpPr>
            <a:cxnSpLocks/>
            <a:stCxn id="361" idx="3"/>
            <a:endCxn id="362" idx="1"/>
          </p:cNvCxnSpPr>
          <p:nvPr/>
        </p:nvCxnSpPr>
        <p:spPr>
          <a:xfrm flipV="1">
            <a:off x="4478681" y="4349064"/>
            <a:ext cx="1288856" cy="485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DD61-D875-D345-8594-73A1A4F2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4BF3-A627-F248-9C8C-E155FD54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Programming languages have a lot in common</a:t>
            </a:r>
          </a:p>
          <a:p>
            <a:pPr indent="-257175"/>
            <a:r>
              <a:rPr lang="en-US" dirty="0"/>
              <a:t>Do not write a compiler for each language</a:t>
            </a:r>
          </a:p>
          <a:p>
            <a:pPr indent="-257175"/>
            <a:r>
              <a:rPr lang="en-US" dirty="0"/>
              <a:t>Create a general mathematical model for the </a:t>
            </a:r>
            <a:r>
              <a:rPr lang="en-US" b="1" dirty="0"/>
              <a:t>structure</a:t>
            </a:r>
            <a:r>
              <a:rPr lang="en-US" dirty="0"/>
              <a:t> of all languages</a:t>
            </a:r>
          </a:p>
          <a:p>
            <a:pPr indent="-257175"/>
            <a:r>
              <a:rPr lang="en-US" dirty="0"/>
              <a:t>Implement a compiler using this model</a:t>
            </a:r>
          </a:p>
          <a:p>
            <a:pPr indent="-257175"/>
            <a:r>
              <a:rPr lang="en-US" dirty="0"/>
              <a:t>Write a compiler for writing compilers!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EA6EE-F5AF-2A49-83D6-2ECC6396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8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Assembly language output from IR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 lang="en-US"/>
          </a:p>
        </p:txBody>
      </p:sp>
      <p:sp>
        <p:nvSpPr>
          <p:cNvPr id="376" name="Shape 376"/>
          <p:cNvSpPr/>
          <p:nvPr/>
        </p:nvSpPr>
        <p:spPr>
          <a:xfrm>
            <a:off x="1650863" y="1134600"/>
            <a:ext cx="2744550" cy="36956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/>
              <a:t>	.section	__TEXT,__text,regular,pure_instructions</a:t>
            </a:r>
          </a:p>
          <a:p>
            <a:r>
              <a:rPr lang="en-US" sz="1350"/>
              <a:t>	.globl	_foo</a:t>
            </a:r>
          </a:p>
          <a:p>
            <a:r>
              <a:rPr lang="en-US" sz="1350"/>
              <a:t>	.align	4, 0x90</a:t>
            </a:r>
          </a:p>
          <a:p>
            <a:r>
              <a:rPr lang="en-US" sz="1350"/>
              <a:t>@foo</a:t>
            </a:r>
          </a:p>
          <a:p>
            <a:r>
              <a:rPr lang="en-US" sz="1350"/>
              <a:t>	.cfi_startproc</a:t>
            </a:r>
          </a:p>
          <a:p>
            <a:r>
              <a:rPr lang="en-US" sz="1350"/>
              <a:t>%entry</a:t>
            </a:r>
          </a:p>
          <a:p>
            <a:r>
              <a:rPr lang="en-US" sz="1350"/>
              <a:t>	mov	al, 1</a:t>
            </a:r>
          </a:p>
          <a:p>
            <a:r>
              <a:rPr lang="en-US" sz="1350"/>
              <a:t>	ret</a:t>
            </a:r>
          </a:p>
          <a:p>
            <a:r>
              <a:rPr lang="en-US" sz="1350"/>
              <a:t>	.cfi_endproc</a:t>
            </a:r>
          </a:p>
          <a:p>
            <a:endParaRPr sz="1350"/>
          </a:p>
          <a:p>
            <a:r>
              <a:rPr lang="en-US" sz="1350"/>
              <a:t>	.globl	_main</a:t>
            </a:r>
          </a:p>
          <a:p>
            <a:r>
              <a:rPr lang="en-US" sz="1350"/>
              <a:t>	.align	4, 0x90</a:t>
            </a:r>
          </a:p>
          <a:p>
            <a:endParaRPr sz="1350"/>
          </a:p>
        </p:txBody>
      </p:sp>
      <p:sp>
        <p:nvSpPr>
          <p:cNvPr id="377" name="Shape 377"/>
          <p:cNvSpPr/>
          <p:nvPr/>
        </p:nvSpPr>
        <p:spPr>
          <a:xfrm>
            <a:off x="4574100" y="1134600"/>
            <a:ext cx="2744550" cy="36956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350"/>
          </a:p>
          <a:p>
            <a:r>
              <a:rPr lang="en-US" sz="1350"/>
              <a:t>@main</a:t>
            </a:r>
          </a:p>
          <a:p>
            <a:r>
              <a:rPr lang="en-US" sz="1350"/>
              <a:t>	.cfi_startproc</a:t>
            </a:r>
          </a:p>
          <a:p>
            <a:r>
              <a:rPr lang="en-US" sz="1350"/>
              <a:t>%entry</a:t>
            </a:r>
          </a:p>
          <a:p>
            <a:r>
              <a:rPr lang="en-US" sz="1350"/>
              <a:t>	push	rax</a:t>
            </a:r>
          </a:p>
          <a:p>
            <a:r>
              <a:rPr lang="en-US" sz="1350"/>
              <a:t>Ltmp0:</a:t>
            </a:r>
          </a:p>
          <a:p>
            <a:r>
              <a:rPr lang="en-US" sz="1350"/>
              <a:t>	.cfi_def_cfa_offset 16</a:t>
            </a:r>
          </a:p>
          <a:p>
            <a:r>
              <a:rPr lang="en-US" sz="1350"/>
              <a:t>	call	_foo</a:t>
            </a:r>
          </a:p>
          <a:p>
            <a:r>
              <a:rPr lang="en-US" sz="1350"/>
              <a:t>	test	al, 1</a:t>
            </a:r>
          </a:p>
          <a:p>
            <a:r>
              <a:rPr lang="en-US" sz="1350"/>
              <a:t>	je	LBB1_2</a:t>
            </a:r>
          </a:p>
          <a:p>
            <a:r>
              <a:rPr lang="en-US" sz="1350"/>
              <a:t>%iftrue</a:t>
            </a:r>
          </a:p>
          <a:p>
            <a:r>
              <a:rPr lang="en-US" sz="1350"/>
              <a:t>	mov	edi, 1</a:t>
            </a:r>
          </a:p>
          <a:p>
            <a:r>
              <a:rPr lang="en-US" sz="1350"/>
              <a:t>	call	_print_int</a:t>
            </a:r>
          </a:p>
          <a:p>
            <a:r>
              <a:rPr lang="en-US" sz="1350"/>
              <a:t>%end</a:t>
            </a:r>
          </a:p>
          <a:p>
            <a:r>
              <a:rPr lang="en-US" sz="1350"/>
              <a:t>	xor	eax, eax</a:t>
            </a:r>
          </a:p>
          <a:p>
            <a:r>
              <a:rPr lang="en-US" sz="1350"/>
              <a:t>	pop	rdx</a:t>
            </a:r>
          </a:p>
          <a:p>
            <a:r>
              <a:rPr lang="en-US" sz="1350"/>
              <a:t>	ret</a:t>
            </a:r>
          </a:p>
          <a:p>
            <a:r>
              <a:rPr lang="en-US" sz="1350"/>
              <a:t>	.cfi_endproc</a:t>
            </a:r>
          </a:p>
          <a:p>
            <a:endParaRPr sz="1350"/>
          </a:p>
        </p:txBody>
      </p:sp>
      <p:sp>
        <p:nvSpPr>
          <p:cNvPr id="378" name="Shape 378"/>
          <p:cNvSpPr/>
          <p:nvPr/>
        </p:nvSpPr>
        <p:spPr>
          <a:xfrm>
            <a:off x="7429034" y="1004922"/>
            <a:ext cx="1161900" cy="572625"/>
          </a:xfrm>
          <a:prstGeom prst="wedgeRectCallout">
            <a:avLst>
              <a:gd name="adj1" fmla="val -54505"/>
              <a:gd name="adj2" fmla="val 8238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800"/>
              <a:t>x86 assembly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21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2258663" y="1162781"/>
            <a:ext cx="4626675" cy="3604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ModuleID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= 'C'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declare void @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(i32)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label %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endParaRPr lang="en-US"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SzPct val="61111"/>
            </a:pP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:                                          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call void @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(i32 1)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label %end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/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Code Optimization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 lang="en-US"/>
          </a:p>
        </p:txBody>
      </p:sp>
      <p:sp>
        <p:nvSpPr>
          <p:cNvPr id="395" name="Shape 395"/>
          <p:cNvSpPr/>
          <p:nvPr/>
        </p:nvSpPr>
        <p:spPr>
          <a:xfrm>
            <a:off x="2188106" y="1073315"/>
            <a:ext cx="4767787" cy="38587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.section	__TEXT,__</a:t>
            </a:r>
            <a:r>
              <a:rPr lang="en-US" sz="1350" dirty="0" err="1"/>
              <a:t>text,regular,pure_instructions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</a:t>
            </a:r>
            <a:r>
              <a:rPr lang="en-US" sz="1350" dirty="0" err="1"/>
              <a:t>macosx_version_min</a:t>
            </a:r>
            <a:r>
              <a:rPr lang="en-US" sz="1350" dirty="0"/>
              <a:t> 10, 11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</a:t>
            </a:r>
            <a:r>
              <a:rPr lang="en-US" sz="1350" dirty="0" err="1"/>
              <a:t>globl</a:t>
            </a:r>
            <a:r>
              <a:rPr lang="en-US" sz="1350" dirty="0"/>
              <a:t>	_main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.p2align	4, 0x90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_main:                                  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</a:t>
            </a:r>
            <a:r>
              <a:rPr lang="en-US" sz="1350" dirty="0" err="1"/>
              <a:t>cfi_startproc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## BB#0:                                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pushq</a:t>
            </a:r>
            <a:r>
              <a:rPr lang="en-US" sz="1350" dirty="0"/>
              <a:t>	%</a:t>
            </a:r>
            <a:r>
              <a:rPr lang="en-US" sz="1350" dirty="0" err="1"/>
              <a:t>rax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Ltmp0: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</a:t>
            </a:r>
            <a:r>
              <a:rPr lang="en-US" sz="1350" dirty="0" err="1"/>
              <a:t>cfi_def_cfa_offset</a:t>
            </a:r>
            <a:r>
              <a:rPr lang="en-US" sz="1350" dirty="0"/>
              <a:t> 16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movl</a:t>
            </a:r>
            <a:r>
              <a:rPr lang="en-US" sz="1350" dirty="0"/>
              <a:t>	$1, %</a:t>
            </a:r>
            <a:r>
              <a:rPr lang="en-US" sz="1350" dirty="0" err="1"/>
              <a:t>edi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callq</a:t>
            </a:r>
            <a:r>
              <a:rPr lang="en-US" sz="1350" dirty="0"/>
              <a:t>	_</a:t>
            </a:r>
            <a:r>
              <a:rPr lang="en-US" sz="1350" dirty="0" err="1"/>
              <a:t>print_int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xorl</a:t>
            </a:r>
            <a:r>
              <a:rPr lang="en-US" sz="1350" dirty="0"/>
              <a:t>	%</a:t>
            </a:r>
            <a:r>
              <a:rPr lang="en-US" sz="1350" dirty="0" err="1"/>
              <a:t>eax</a:t>
            </a:r>
            <a:r>
              <a:rPr lang="en-US" sz="1350" dirty="0"/>
              <a:t>, %</a:t>
            </a:r>
            <a:r>
              <a:rPr lang="en-US" sz="1350" dirty="0" err="1"/>
              <a:t>eax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popq</a:t>
            </a:r>
            <a:r>
              <a:rPr lang="en-US" sz="1350" dirty="0"/>
              <a:t>	%</a:t>
            </a:r>
            <a:r>
              <a:rPr lang="en-US" sz="1350" dirty="0" err="1"/>
              <a:t>rcx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retq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</a:t>
            </a:r>
            <a:r>
              <a:rPr lang="en-US" sz="1350" dirty="0" err="1"/>
              <a:t>cfi_endproc</a:t>
            </a:r>
            <a:endParaRPr lang="en-US" sz="1350" dirty="0"/>
          </a:p>
        </p:txBody>
      </p:sp>
      <p:sp>
        <p:nvSpPr>
          <p:cNvPr id="396" name="Shape 396"/>
          <p:cNvSpPr/>
          <p:nvPr/>
        </p:nvSpPr>
        <p:spPr>
          <a:xfrm>
            <a:off x="6156825" y="324206"/>
            <a:ext cx="1161900" cy="572625"/>
          </a:xfrm>
          <a:prstGeom prst="wedgeRectCallout">
            <a:avLst>
              <a:gd name="adj1" fmla="val -38765"/>
              <a:gd name="adj2" fmla="val 93489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800"/>
              <a:t>x86 assembly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Stages of a Compiler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23</a:t>
            </a:fld>
            <a:endParaRPr lang="en-US" sz="750">
              <a:solidFill>
                <a:schemeClr val="dk2"/>
              </a:solidFill>
            </a:endParaRP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69" y="1115213"/>
            <a:ext cx="6672263" cy="345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23F1-5587-6F4C-A593-87F1C155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99C9-FBA9-F249-9739-912CA2F8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Analysis/Synthesis</a:t>
            </a:r>
          </a:p>
          <a:p>
            <a:pPr lvl="1" indent="-214313"/>
            <a:r>
              <a:rPr lang="en-US" dirty="0"/>
              <a:t>Translation from string to executable</a:t>
            </a:r>
          </a:p>
          <a:p>
            <a:pPr indent="-257175"/>
            <a:r>
              <a:rPr lang="en-US" dirty="0"/>
              <a:t>Divide and conquer</a:t>
            </a:r>
          </a:p>
          <a:p>
            <a:pPr lvl="1" indent="-214313"/>
            <a:r>
              <a:rPr lang="en-US" dirty="0"/>
              <a:t>Build one component at a time</a:t>
            </a:r>
          </a:p>
          <a:p>
            <a:pPr lvl="1" indent="-214313"/>
            <a:r>
              <a:rPr lang="en-US" dirty="0"/>
              <a:t>Theoretical analysis will ensure we keep things </a:t>
            </a:r>
            <a:r>
              <a:rPr lang="en-US" b="1" dirty="0"/>
              <a:t>simple</a:t>
            </a:r>
            <a:r>
              <a:rPr lang="en-US" dirty="0"/>
              <a:t> and </a:t>
            </a:r>
            <a:r>
              <a:rPr lang="en-US" b="1" dirty="0"/>
              <a:t>correct</a:t>
            </a:r>
          </a:p>
          <a:p>
            <a:pPr lvl="1" indent="-214313"/>
            <a:r>
              <a:rPr lang="en-US" dirty="0"/>
              <a:t>Create a complex piece of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E4F19-88AB-5346-A9A3-C2B59056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2B8E-31A7-0E48-8E3F-DD747D49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ACC3-8193-1141-A72F-A635747A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/>
            <a:r>
              <a:rPr lang="en-US" dirty="0"/>
              <a:t>Each language compiler is built using a compiler-compiler:</a:t>
            </a:r>
          </a:p>
          <a:p>
            <a:pPr lvl="1" indent="-214313"/>
            <a:r>
              <a:rPr lang="en-US" dirty="0" err="1"/>
              <a:t>yacc</a:t>
            </a:r>
            <a:r>
              <a:rPr lang="en-US" dirty="0"/>
              <a:t> = yet another compiler compiler</a:t>
            </a:r>
          </a:p>
          <a:p>
            <a:pPr indent="-257175"/>
            <a:r>
              <a:rPr lang="en-US" dirty="0"/>
              <a:t>Code generation is done to an intermediate assembly language</a:t>
            </a:r>
          </a:p>
          <a:p>
            <a:pPr indent="-257175"/>
            <a:r>
              <a:rPr lang="en-US" dirty="0"/>
              <a:t>This intermediate language is shared across different computer architectures (x86, MIPS, ARM, etc.)</a:t>
            </a:r>
          </a:p>
          <a:p>
            <a:pPr indent="-257175"/>
            <a:r>
              <a:rPr lang="en-US" dirty="0"/>
              <a:t>Code optimization ideas can also be shared across languages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89105-9D57-8A41-B78D-805422BF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3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376775" y="2150850"/>
            <a:ext cx="6390450" cy="8417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/>
              <a:t>Demo: compiler for the expr language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4294967295"/>
          </p:nvPr>
        </p:nvSpPr>
        <p:spPr>
          <a:xfrm>
            <a:off x="8732838" y="4662488"/>
            <a:ext cx="411162" cy="39370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4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46FD-D8CA-2A40-B1A7-D9953C0A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C860C-07AC-D449-B303-D6432E0D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The cost of compiling and executing should be managed</a:t>
            </a:r>
          </a:p>
          <a:p>
            <a:pPr indent="-257175"/>
            <a:r>
              <a:rPr lang="en-US" dirty="0"/>
              <a:t>No program that violates the definition of the language should escape</a:t>
            </a:r>
          </a:p>
          <a:p>
            <a:pPr indent="-257175"/>
            <a:r>
              <a:rPr lang="en-US" dirty="0"/>
              <a:t>No program that is valid should be rejected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59438-B04E-194E-A7E0-A6DFCB02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D4E4-0119-5142-B8DC-2EFAD9D1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5736-B91B-EA4D-95D1-480C10CF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Requirements for building a compiler:</a:t>
            </a:r>
          </a:p>
          <a:p>
            <a:pPr lvl="1" indent="-214313"/>
            <a:r>
              <a:rPr lang="en-US" dirty="0"/>
              <a:t>Symbol-table management</a:t>
            </a:r>
          </a:p>
          <a:p>
            <a:pPr lvl="1" indent="-214313"/>
            <a:r>
              <a:rPr lang="en-US" dirty="0"/>
              <a:t>Error detection and reporting</a:t>
            </a:r>
          </a:p>
          <a:p>
            <a:pPr indent="-257175"/>
            <a:r>
              <a:rPr lang="en-US" dirty="0"/>
              <a:t>Stages of a compiler:</a:t>
            </a:r>
          </a:p>
          <a:p>
            <a:pPr lvl="1" indent="-214313"/>
            <a:r>
              <a:rPr lang="en-US" dirty="0"/>
              <a:t>Analysis (front-end)</a:t>
            </a:r>
          </a:p>
          <a:p>
            <a:pPr lvl="1" indent="-214313"/>
            <a:r>
              <a:rPr lang="en-US" dirty="0"/>
              <a:t>Synthesis (back-end)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CB91-A719-BE43-B15E-8778B9DF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7819-27BE-194A-820C-CEC1E11D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B07A-B348-2C4E-8855-5D24E624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Analysis (Front-end)</a:t>
            </a:r>
          </a:p>
          <a:p>
            <a:pPr lvl="1" indent="-214313"/>
            <a:r>
              <a:rPr lang="en-US" dirty="0"/>
              <a:t>Lexical analysis</a:t>
            </a:r>
          </a:p>
          <a:p>
            <a:pPr lvl="1" indent="-214313"/>
            <a:r>
              <a:rPr lang="en-US" dirty="0"/>
              <a:t>Syntax analysis (parsing)</a:t>
            </a:r>
          </a:p>
          <a:p>
            <a:pPr lvl="1" indent="-214313"/>
            <a:r>
              <a:rPr lang="en-US" dirty="0"/>
              <a:t>Semantic analysis (type-checking)</a:t>
            </a:r>
          </a:p>
          <a:p>
            <a:pPr indent="-257175"/>
            <a:r>
              <a:rPr lang="en-US" dirty="0"/>
              <a:t>Synthesis (Back-end)</a:t>
            </a:r>
          </a:p>
          <a:p>
            <a:pPr lvl="1" indent="-214313"/>
            <a:r>
              <a:rPr lang="en-US" dirty="0"/>
              <a:t>Intermediate code generation</a:t>
            </a:r>
          </a:p>
          <a:p>
            <a:pPr lvl="1" indent="-214313"/>
            <a:r>
              <a:rPr lang="en-US" dirty="0"/>
              <a:t>Code optimization</a:t>
            </a:r>
          </a:p>
          <a:p>
            <a:pPr lvl="1" indent="-214313"/>
            <a:r>
              <a:rPr lang="en-US" dirty="0"/>
              <a:t>Code generation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DDEEF-509A-4443-A94A-8AF1FF46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Stages of a Compiler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8</a:t>
            </a:fld>
            <a:endParaRPr lang="en-US" sz="750">
              <a:solidFill>
                <a:schemeClr val="dk2"/>
              </a:solidFill>
            </a:endParaRP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69" y="1115213"/>
            <a:ext cx="6672263" cy="345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376775" y="2150850"/>
            <a:ext cx="6390450" cy="8417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/>
              <a:t>Compiler Front-end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ldNum" idx="4294967295"/>
          </p:nvPr>
        </p:nvSpPr>
        <p:spPr>
          <a:xfrm>
            <a:off x="8732838" y="4662488"/>
            <a:ext cx="411162" cy="39370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9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1131</Words>
  <Application>Microsoft Macintosh PowerPoint</Application>
  <PresentationFormat>On-screen Show (16:9)</PresentationFormat>
  <Paragraphs>261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Times New Roman</vt:lpstr>
      <vt:lpstr>Calibri</vt:lpstr>
      <vt:lpstr>Arial</vt:lpstr>
      <vt:lpstr>Courier New</vt:lpstr>
      <vt:lpstr>Calibri Light</vt:lpstr>
      <vt:lpstr>1_Office Theme</vt:lpstr>
      <vt:lpstr>Introduction to Compilers</vt:lpstr>
      <vt:lpstr>Building a compiler</vt:lpstr>
      <vt:lpstr>Building a compiler</vt:lpstr>
      <vt:lpstr>Demo: compiler for the expr language</vt:lpstr>
      <vt:lpstr>Building a compiler</vt:lpstr>
      <vt:lpstr>Building a compiler</vt:lpstr>
      <vt:lpstr>Stages of a Compiler</vt:lpstr>
      <vt:lpstr>Stages of a Compiler</vt:lpstr>
      <vt:lpstr>Compiler Front-end</vt:lpstr>
      <vt:lpstr>Lexical Analysis</vt:lpstr>
      <vt:lpstr>Syntax Analysis</vt:lpstr>
      <vt:lpstr>Parse tree for sqrt(-1)</vt:lpstr>
      <vt:lpstr>Abstract Syntax Tree</vt:lpstr>
      <vt:lpstr>Semantic analysis</vt:lpstr>
      <vt:lpstr>Compiler Back-end</vt:lpstr>
      <vt:lpstr>Source -&gt; abstract syntax tree</vt:lpstr>
      <vt:lpstr>Source -&gt; abstract syntax tree</vt:lpstr>
      <vt:lpstr>Intermediate representation</vt:lpstr>
      <vt:lpstr>Intermediate representation </vt:lpstr>
      <vt:lpstr>Assembly language output from IR</vt:lpstr>
      <vt:lpstr>Code optimization</vt:lpstr>
      <vt:lpstr>Code Optimization</vt:lpstr>
      <vt:lpstr>Stages of a Compiler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</dc:title>
  <cp:lastModifiedBy>Anoop Sarkar</cp:lastModifiedBy>
  <cp:revision>17</cp:revision>
  <dcterms:modified xsi:type="dcterms:W3CDTF">2020-09-08T22:21:34Z</dcterms:modified>
</cp:coreProperties>
</file>