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9"/>
  </p:notesMasterIdLst>
  <p:sldIdLst>
    <p:sldId id="45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9" r:id="rId12"/>
    <p:sldId id="448" r:id="rId13"/>
    <p:sldId id="450" r:id="rId14"/>
    <p:sldId id="451" r:id="rId15"/>
    <p:sldId id="452" r:id="rId16"/>
    <p:sldId id="454" r:id="rId17"/>
    <p:sldId id="453" r:id="rId18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42" autoAdjust="0"/>
    <p:restoredTop sz="91156" autoAdjust="0"/>
  </p:normalViewPr>
  <p:slideViewPr>
    <p:cSldViewPr>
      <p:cViewPr varScale="1">
        <p:scale>
          <a:sx n="155" d="100"/>
          <a:sy n="155" d="100"/>
        </p:scale>
        <p:origin x="43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CB0125C-3701-A74B-97C8-568D464AB1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6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4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6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942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5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2020-10-02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796136" y="339502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LR1: Shift-Reduce Parsing</a:t>
            </a:r>
          </a:p>
        </p:txBody>
      </p:sp>
    </p:spTree>
    <p:extLst>
      <p:ext uri="{BB962C8B-B14F-4D97-AF65-F5344CB8AC3E}">
        <p14:creationId xmlns:p14="http://schemas.microsoft.com/office/powerpoint/2010/main" val="173519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Left string can be implemented by a stack </a:t>
            </a:r>
          </a:p>
          <a:p>
            <a:pPr lvl="1"/>
            <a:r>
              <a:rPr lang="en-CA" dirty="0"/>
              <a:t>Top of the stack is the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r>
              <a:rPr lang="en-CA" dirty="0"/>
              <a:t>Shift pushes a terminal on the stack</a:t>
            </a:r>
          </a:p>
          <a:p>
            <a:r>
              <a:rPr lang="en-CA" dirty="0"/>
              <a:t>Reduce</a:t>
            </a:r>
          </a:p>
          <a:p>
            <a:pPr lvl="1"/>
            <a:r>
              <a:rPr lang="en-CA" dirty="0"/>
              <a:t>Pops 0 or more symbols off of the stack (production </a:t>
            </a:r>
            <a:r>
              <a:rPr lang="en-CA" dirty="0" err="1"/>
              <a:t>rhs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Pushes a non-terminal on the stack (production lhs)</a:t>
            </a:r>
          </a:p>
        </p:txBody>
      </p:sp>
    </p:spTree>
    <p:extLst>
      <p:ext uri="{BB962C8B-B14F-4D97-AF65-F5344CB8AC3E}">
        <p14:creationId xmlns:p14="http://schemas.microsoft.com/office/powerpoint/2010/main" val="36286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In a given state, more than one action (shift/reduce) may lead to different valid parse</a:t>
            </a:r>
          </a:p>
          <a:p>
            <a:r>
              <a:rPr lang="en-CA" sz="2100" dirty="0"/>
              <a:t>If it is legal to shift or reduce, there is a </a:t>
            </a:r>
            <a:r>
              <a:rPr lang="en-CA" sz="2100" dirty="0">
                <a:solidFill>
                  <a:srgbClr val="FF0000"/>
                </a:solidFill>
              </a:rPr>
              <a:t>shift-reduce</a:t>
            </a:r>
            <a:r>
              <a:rPr lang="en-CA" sz="2100" dirty="0"/>
              <a:t> conflicts</a:t>
            </a:r>
          </a:p>
          <a:p>
            <a:pPr lvl="1"/>
            <a:r>
              <a:rPr lang="en-CA" sz="1800" dirty="0"/>
              <a:t>Can be fixed (precedence and associativity declaration)</a:t>
            </a:r>
          </a:p>
          <a:p>
            <a:r>
              <a:rPr lang="en-CA" sz="2100" dirty="0"/>
              <a:t>If it is legal to reduce by two different productions there is a </a:t>
            </a:r>
            <a:r>
              <a:rPr lang="en-CA" sz="2100" dirty="0">
                <a:solidFill>
                  <a:srgbClr val="FF0000"/>
                </a:solidFill>
              </a:rPr>
              <a:t>reduce-reduce</a:t>
            </a:r>
            <a:r>
              <a:rPr lang="en-CA" sz="2100" dirty="0"/>
              <a:t> conflicts</a:t>
            </a:r>
          </a:p>
          <a:p>
            <a:pPr lvl="1"/>
            <a:r>
              <a:rPr lang="en-CA" sz="1800" dirty="0"/>
              <a:t>There is ambiguity in the grammar</a:t>
            </a:r>
          </a:p>
        </p:txBody>
      </p:sp>
    </p:spTree>
    <p:extLst>
      <p:ext uri="{BB962C8B-B14F-4D97-AF65-F5344CB8AC3E}">
        <p14:creationId xmlns:p14="http://schemas.microsoft.com/office/powerpoint/2010/main" val="229898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shift/reduce?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step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*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+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/>
              <a:t>We should shift,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  <a:p>
            <a:pPr lvl="1"/>
            <a:r>
              <a:rPr lang="en-CA" dirty="0"/>
              <a:t>We could reduce by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giving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It causes fatal error:</a:t>
            </a:r>
          </a:p>
          <a:p>
            <a:pPr lvl="2"/>
            <a:r>
              <a:rPr lang="en-US" dirty="0">
                <a:sym typeface="Symbol" charset="2"/>
              </a:rPr>
              <a:t>No way to reduce to the start symbol E</a:t>
            </a:r>
          </a:p>
          <a:p>
            <a:pPr lvl="1"/>
            <a:r>
              <a:rPr lang="en-US" dirty="0">
                <a:sym typeface="Symbol" charset="2"/>
              </a:rPr>
              <a:t>Reduce is possible, but it is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not a valid action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764670" y="939809"/>
            <a:ext cx="1047690" cy="141591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</a:rPr>
              <a:t>E 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E  T</a:t>
            </a:r>
            <a:br>
              <a:rPr lang="en-US" sz="1500" dirty="0">
                <a:latin typeface="Calibri" panose="020F0502020204030204" pitchFamily="34" charset="0"/>
                <a:sym typeface="Symbol" charset="2"/>
              </a:rPr>
            </a:br>
            <a:r>
              <a:rPr lang="en-US" sz="1500" dirty="0" err="1">
                <a:latin typeface="Calibri" panose="020F0502020204030204" pitchFamily="34" charset="0"/>
                <a:sym typeface="Symbol" charset="2"/>
              </a:rPr>
              <a:t>T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  </a:t>
            </a:r>
            <a:r>
              <a:rPr lang="en-US" sz="1500" dirty="0" err="1">
                <a:latin typeface="Calibri" panose="020F0502020204030204" pitchFamily="34" charset="0"/>
                <a:sym typeface="Symbol" charset="2"/>
              </a:rPr>
              <a:t>int</a:t>
            </a:r>
            <a:endParaRPr lang="en-US" sz="1500" dirty="0">
              <a:latin typeface="Calibri" panose="020F0502020204030204" pitchFamily="34" charset="0"/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</a:t>
            </a:r>
            <a:r>
              <a:rPr lang="en-US" sz="1500" dirty="0" err="1">
                <a:latin typeface="Calibri" panose="020F0502020204030204" pitchFamily="34" charset="0"/>
                <a:sym typeface="Symbol" charset="2"/>
              </a:rPr>
              <a:t>int</a:t>
            </a:r>
            <a:r>
              <a:rPr lang="en-US" sz="1500" dirty="0">
                <a:latin typeface="Calibri" panose="020F0502020204030204" pitchFamily="34" charset="0"/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5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</p:spTree>
    <p:extLst>
      <p:ext uri="{BB962C8B-B14F-4D97-AF65-F5344CB8AC3E}">
        <p14:creationId xmlns:p14="http://schemas.microsoft.com/office/powerpoint/2010/main" val="33397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Intuition: we want to reduce only if the result can still be reduced to the start symbol</a:t>
            </a:r>
          </a:p>
          <a:p>
            <a:r>
              <a:rPr lang="en-CA" dirty="0"/>
              <a:t>Assume a rightmost derivation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*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𝜶X𝝎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</a:p>
          <a:p>
            <a:endParaRPr lang="en-CA" dirty="0"/>
          </a:p>
          <a:p>
            <a:r>
              <a:rPr lang="en-CA" dirty="0"/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 </a:t>
            </a:r>
            <a:r>
              <a:rPr lang="en-CA" dirty="0"/>
              <a:t>is a </a:t>
            </a:r>
            <a:r>
              <a:rPr lang="en-CA" dirty="0">
                <a:solidFill>
                  <a:srgbClr val="FF0000"/>
                </a:solidFill>
              </a:rPr>
              <a:t>handle</a:t>
            </a:r>
            <a:r>
              <a:rPr lang="en-CA" dirty="0"/>
              <a:t> of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𝜶𝜷𝝎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It says: it is OK to reduce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X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2107660" y="2155770"/>
            <a:ext cx="0" cy="1696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955688" y="2816305"/>
            <a:ext cx="109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807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Handles formalize the intuition</a:t>
            </a:r>
          </a:p>
          <a:p>
            <a:pPr lvl="1"/>
            <a:r>
              <a:rPr lang="en-CA" sz="1800" dirty="0"/>
              <a:t>A handle is a reduction that also allows further reductions back to the start symbol</a:t>
            </a:r>
          </a:p>
          <a:p>
            <a:r>
              <a:rPr lang="en-CA" sz="2100" dirty="0"/>
              <a:t>We only want to reduce at handles</a:t>
            </a:r>
          </a:p>
          <a:p>
            <a:endParaRPr lang="en-CA" sz="2100" dirty="0">
              <a:solidFill>
                <a:schemeClr val="accent2"/>
              </a:solidFill>
            </a:endParaRPr>
          </a:p>
          <a:p>
            <a:r>
              <a:rPr lang="en-CA" sz="2100" dirty="0">
                <a:solidFill>
                  <a:schemeClr val="accent2"/>
                </a:solidFill>
              </a:rPr>
              <a:t>Important Fact:</a:t>
            </a:r>
            <a:r>
              <a:rPr lang="en-CA" sz="2100" dirty="0"/>
              <a:t> Handles just appear on </a:t>
            </a:r>
            <a:r>
              <a:rPr lang="en-CA" sz="2100" dirty="0">
                <a:solidFill>
                  <a:srgbClr val="FF0000"/>
                </a:solidFill>
              </a:rPr>
              <a:t>top of the stack</a:t>
            </a:r>
            <a:r>
              <a:rPr lang="en-CA" sz="2100" dirty="0"/>
              <a:t>, never inside</a:t>
            </a:r>
          </a:p>
          <a:p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32980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algorithms are based on recognizing handles</a:t>
            </a:r>
          </a:p>
          <a:p>
            <a:r>
              <a:rPr lang="en-CA" dirty="0"/>
              <a:t>No efficient algorithms to recognize handles</a:t>
            </a:r>
          </a:p>
          <a:p>
            <a:r>
              <a:rPr lang="en-CA" dirty="0"/>
              <a:t>There are good heuristics for guessing handles</a:t>
            </a:r>
          </a:p>
          <a:p>
            <a:r>
              <a:rPr lang="en-CA" dirty="0"/>
              <a:t>On some CFGs, the heuristics always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394420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LR</a:t>
            </a:r>
            <a:r>
              <a:rPr lang="en-CA" dirty="0"/>
              <a:t>(</a:t>
            </a:r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) parsing: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: scan input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eft-to-right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: produce </a:t>
            </a:r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ightmost derivation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: tokens of </a:t>
            </a:r>
            <a:r>
              <a:rPr lang="en-CA" dirty="0" err="1"/>
              <a:t>lookahead</a:t>
            </a:r>
            <a:r>
              <a:rPr lang="en-CA" dirty="0"/>
              <a:t> (in practice k=1)</a:t>
            </a:r>
          </a:p>
          <a:p>
            <a:r>
              <a:rPr lang="en-CA" dirty="0"/>
              <a:t>LR(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/>
              <a:t>): </a:t>
            </a:r>
            <a:r>
              <a:rPr lang="en-CA" dirty="0">
                <a:solidFill>
                  <a:srgbClr val="FF0000"/>
                </a:solidFill>
              </a:rPr>
              <a:t>zero</a:t>
            </a:r>
            <a:r>
              <a:rPr lang="en-CA" dirty="0"/>
              <a:t> tokens of </a:t>
            </a:r>
            <a:r>
              <a:rPr lang="en-CA" dirty="0" err="1"/>
              <a:t>lookahead</a:t>
            </a:r>
            <a:endParaRPr lang="en-CA" dirty="0"/>
          </a:p>
          <a:p>
            <a:r>
              <a:rPr lang="en-CA" dirty="0"/>
              <a:t>SLR: Simple LR, similar to LR(0), but uses Follow sets</a:t>
            </a:r>
          </a:p>
          <a:p>
            <a:r>
              <a:rPr lang="en-CA" dirty="0"/>
              <a:t>LALR(k)</a:t>
            </a:r>
          </a:p>
        </p:txBody>
      </p:sp>
    </p:spTree>
    <p:extLst>
      <p:ext uri="{BB962C8B-B14F-4D97-AF65-F5344CB8AC3E}">
        <p14:creationId xmlns:p14="http://schemas.microsoft.com/office/powerpoint/2010/main" val="260496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55676" y="1580470"/>
            <a:ext cx="5832648" cy="3332711"/>
            <a:chOff x="683568" y="2107293"/>
            <a:chExt cx="7776864" cy="4443614"/>
          </a:xfrm>
        </p:grpSpPr>
        <p:sp>
          <p:nvSpPr>
            <p:cNvPr id="6" name="Oval 5"/>
            <p:cNvSpPr/>
            <p:nvPr/>
          </p:nvSpPr>
          <p:spPr bwMode="auto">
            <a:xfrm>
              <a:off x="683568" y="2107293"/>
              <a:ext cx="7776864" cy="444361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9319" y="2276872"/>
              <a:ext cx="215071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All CFGs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76115" y="2085697"/>
            <a:ext cx="4820370" cy="2754308"/>
            <a:chOff x="1510820" y="2780928"/>
            <a:chExt cx="6427160" cy="3672411"/>
          </a:xfrm>
        </p:grpSpPr>
        <p:sp>
          <p:nvSpPr>
            <p:cNvPr id="7" name="Oval 6"/>
            <p:cNvSpPr/>
            <p:nvPr/>
          </p:nvSpPr>
          <p:spPr bwMode="auto">
            <a:xfrm>
              <a:off x="1510820" y="2780928"/>
              <a:ext cx="6427160" cy="36724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1719" y="3039343"/>
              <a:ext cx="29344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Unambiguous CFGs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08712" y="2703923"/>
            <a:ext cx="3983777" cy="2069352"/>
            <a:chOff x="2220949" y="3605230"/>
            <a:chExt cx="5311703" cy="2759136"/>
          </a:xfrm>
        </p:grpSpPr>
        <p:sp>
          <p:nvSpPr>
            <p:cNvPr id="8" name="Oval 7"/>
            <p:cNvSpPr/>
            <p:nvPr/>
          </p:nvSpPr>
          <p:spPr bwMode="auto">
            <a:xfrm>
              <a:off x="2220949" y="3605230"/>
              <a:ext cx="5311703" cy="2759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04" y="3789041"/>
              <a:ext cx="200424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LR(k) CFGs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68712" y="3264589"/>
            <a:ext cx="3292378" cy="1413395"/>
            <a:chOff x="2834282" y="4352786"/>
            <a:chExt cx="4389837" cy="1884526"/>
          </a:xfrm>
        </p:grpSpPr>
        <p:sp>
          <p:nvSpPr>
            <p:cNvPr id="9" name="Oval 8"/>
            <p:cNvSpPr/>
            <p:nvPr/>
          </p:nvSpPr>
          <p:spPr bwMode="auto">
            <a:xfrm>
              <a:off x="2834282" y="4352786"/>
              <a:ext cx="4389837" cy="18845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7873" y="4479503"/>
              <a:ext cx="2148263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LALR(k) CFGs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04831" y="3746371"/>
            <a:ext cx="2248739" cy="877607"/>
            <a:chOff x="3682441" y="4995162"/>
            <a:chExt cx="2998318" cy="1170142"/>
          </a:xfrm>
        </p:grpSpPr>
        <p:sp>
          <p:nvSpPr>
            <p:cNvPr id="10" name="Oval 9"/>
            <p:cNvSpPr/>
            <p:nvPr/>
          </p:nvSpPr>
          <p:spPr bwMode="auto">
            <a:xfrm>
              <a:off x="3682441" y="4995162"/>
              <a:ext cx="2998318" cy="117014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7913" y="5271591"/>
              <a:ext cx="214826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SLR(k) CFGs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885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is more general than (deterministic) top-down parsing </a:t>
            </a:r>
          </a:p>
          <a:p>
            <a:pPr lvl="1"/>
            <a:r>
              <a:rPr lang="en-CA" dirty="0"/>
              <a:t>Just as efficient </a:t>
            </a:r>
          </a:p>
          <a:p>
            <a:pPr lvl="1"/>
            <a:r>
              <a:rPr lang="en-CA" dirty="0"/>
              <a:t>Builds on ideas in top-down parsing</a:t>
            </a:r>
          </a:p>
          <a:p>
            <a:r>
              <a:rPr lang="en-CA" dirty="0"/>
              <a:t>Preferred method in practice</a:t>
            </a:r>
          </a:p>
          <a:p>
            <a:r>
              <a:rPr lang="en-CA" dirty="0"/>
              <a:t>Do not need left-factored grammars!</a:t>
            </a:r>
          </a:p>
        </p:txBody>
      </p:sp>
    </p:spTree>
    <p:extLst>
      <p:ext uri="{BB962C8B-B14F-4D97-AF65-F5344CB8AC3E}">
        <p14:creationId xmlns:p14="http://schemas.microsoft.com/office/powerpoint/2010/main" val="2225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</a:t>
            </a:r>
            <a:r>
              <a:rPr lang="en-CA" i="1" u="sng" dirty="0"/>
              <a:t>reduces</a:t>
            </a:r>
            <a:r>
              <a:rPr lang="en-CA" dirty="0"/>
              <a:t> a string to the start symbol by inverting the derivation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462211" y="2247715"/>
            <a:ext cx="1213281" cy="16435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  <a:br>
              <a:rPr lang="en-US" sz="1800" dirty="0">
                <a:latin typeface="Calibri" panose="020F0502020204030204" pitchFamily="34" charset="0"/>
                <a:sym typeface="Symbol" charset="2"/>
              </a:rPr>
            </a:b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27380" y="2239956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 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925602" y="2239956"/>
            <a:ext cx="1942542" cy="173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 + E</a:t>
            </a:r>
          </a:p>
          <a:p>
            <a:pPr marL="0" indent="0" eaLnBrk="1" hangingPunct="1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1817694" y="2386523"/>
            <a:ext cx="0" cy="16960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303748" y="4058766"/>
            <a:ext cx="586865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Note the productions, read reverse (i.e. from bottom to top)</a:t>
            </a:r>
            <a:endParaRPr lang="en-US" sz="18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03748" y="4505326"/>
            <a:ext cx="5292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This is a rightmost derivation!</a:t>
            </a:r>
            <a:endParaRPr lang="en-US" sz="18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 #1: A bottom-up parser traces a rightmost derivation in reverse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927380" y="2131944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 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004048" y="2063483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598114" y="284178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cxnSp>
        <p:nvCxnSpPr>
          <p:cNvPr id="9" name="AutoShape 1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152486" y="2432815"/>
            <a:ext cx="594066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34108" y="4083918"/>
            <a:ext cx="284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13" name="AutoShape 17"/>
          <p:cNvCxnSpPr>
            <a:cxnSpLocks noChangeShapeType="1"/>
            <a:stCxn id="32" idx="2"/>
            <a:endCxn id="30" idx="0"/>
          </p:cNvCxnSpPr>
          <p:nvPr/>
        </p:nvCxnSpPr>
        <p:spPr bwMode="auto">
          <a:xfrm>
            <a:off x="5035340" y="3859184"/>
            <a:ext cx="23801" cy="202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9"/>
          <p:cNvCxnSpPr>
            <a:cxnSpLocks noChangeShapeType="1"/>
            <a:stCxn id="8" idx="2"/>
            <a:endCxn id="36" idx="0"/>
          </p:cNvCxnSpPr>
          <p:nvPr/>
        </p:nvCxnSpPr>
        <p:spPr bwMode="auto">
          <a:xfrm>
            <a:off x="5746552" y="3211112"/>
            <a:ext cx="1528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085946" y="4061705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9" name="AutoShape 17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5152486" y="2432815"/>
            <a:ext cx="322752" cy="1628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6637376" y="1869673"/>
            <a:ext cx="1213281" cy="1643527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</a:rPr>
              <a:t>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E  T</a:t>
            </a:r>
            <a:br>
              <a:rPr lang="en-US" sz="1800" dirty="0">
                <a:latin typeface="Calibri" panose="020F0502020204030204" pitchFamily="34" charset="0"/>
                <a:sym typeface="Symbol" charset="2"/>
              </a:rPr>
            </a:b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latin typeface="Calibri" panose="020F0502020204030204" pitchFamily="34" charset="0"/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T  ( E )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325197" y="406170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842030" y="4061705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5707813" y="4062060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886902" y="34898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35" name="AutoShape 17"/>
          <p:cNvCxnSpPr>
            <a:cxnSpLocks noChangeShapeType="1"/>
            <a:stCxn id="36" idx="2"/>
            <a:endCxn id="31" idx="0"/>
          </p:cNvCxnSpPr>
          <p:nvPr/>
        </p:nvCxnSpPr>
        <p:spPr bwMode="auto">
          <a:xfrm>
            <a:off x="5899436" y="3859184"/>
            <a:ext cx="25488" cy="202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750998" y="348985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517994" y="2841780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43" name="AutoShape 17"/>
          <p:cNvCxnSpPr>
            <a:cxnSpLocks noChangeShapeType="1"/>
            <a:stCxn id="42" idx="2"/>
            <a:endCxn id="10" idx="0"/>
          </p:cNvCxnSpPr>
          <p:nvPr/>
        </p:nvCxnSpPr>
        <p:spPr bwMode="auto">
          <a:xfrm>
            <a:off x="4666432" y="3211112"/>
            <a:ext cx="9691" cy="872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7"/>
          <p:cNvCxnSpPr>
            <a:cxnSpLocks noChangeShapeType="1"/>
            <a:stCxn id="42" idx="2"/>
            <a:endCxn id="16" idx="0"/>
          </p:cNvCxnSpPr>
          <p:nvPr/>
        </p:nvCxnSpPr>
        <p:spPr bwMode="auto">
          <a:xfrm flipH="1">
            <a:off x="4303057" y="3211112"/>
            <a:ext cx="363375" cy="850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42" idx="2"/>
            <a:endCxn id="32" idx="0"/>
          </p:cNvCxnSpPr>
          <p:nvPr/>
        </p:nvCxnSpPr>
        <p:spPr bwMode="auto">
          <a:xfrm>
            <a:off x="4666432" y="3211112"/>
            <a:ext cx="368908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7"/>
          <p:cNvCxnSpPr>
            <a:cxnSpLocks noChangeShapeType="1"/>
            <a:stCxn id="7" idx="2"/>
            <a:endCxn id="42" idx="0"/>
          </p:cNvCxnSpPr>
          <p:nvPr/>
        </p:nvCxnSpPr>
        <p:spPr bwMode="auto">
          <a:xfrm flipH="1">
            <a:off x="4666432" y="2432815"/>
            <a:ext cx="486054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26006" y="4547759"/>
            <a:ext cx="1128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4290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32" grpId="0"/>
      <p:bldP spid="3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Reductions during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 #1 has an interesting consequence:</a:t>
            </a:r>
          </a:p>
          <a:p>
            <a:pPr lvl="1"/>
            <a:r>
              <a:rPr lang="en-CA" dirty="0"/>
              <a:t>Let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𝜷 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be a step of a bottom-up parse</a:t>
            </a:r>
          </a:p>
          <a:p>
            <a:pPr lvl="1"/>
            <a:r>
              <a:rPr lang="en-CA" dirty="0"/>
              <a:t>Assume the next reduction is by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is a (possibly empty) string of terminals</a:t>
            </a:r>
          </a:p>
          <a:p>
            <a:r>
              <a:rPr lang="en-US" dirty="0">
                <a:latin typeface="Cambria Math"/>
                <a:ea typeface="Cambria Math"/>
                <a:sym typeface="Symbol" charset="2"/>
              </a:rPr>
              <a:t>Why? Because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𝜶X𝝎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 is a step in  a right-most derivation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0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Idea: Split string into two substrings</a:t>
            </a:r>
          </a:p>
          <a:p>
            <a:pPr lvl="1"/>
            <a:r>
              <a:rPr lang="en-CA" dirty="0"/>
              <a:t>Right sub-string is as yet unexamined by parsing</a:t>
            </a:r>
          </a:p>
          <a:p>
            <a:pPr lvl="1"/>
            <a:r>
              <a:rPr lang="en-CA" dirty="0"/>
              <a:t>Left sub-string has terminals and non-terminals </a:t>
            </a:r>
          </a:p>
          <a:p>
            <a:r>
              <a:rPr lang="en-CA" dirty="0"/>
              <a:t>The dividing point is marked by a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is not a part of the string</a:t>
            </a:r>
          </a:p>
          <a:p>
            <a:r>
              <a:rPr lang="en-CA" dirty="0"/>
              <a:t>Initially, all input is unexamined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 x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>
                <a:solidFill>
                  <a:schemeClr val="accent2"/>
                </a:solidFill>
              </a:rPr>
              <a:t> …</a:t>
            </a:r>
            <a:r>
              <a:rPr lang="en-CA" dirty="0" err="1">
                <a:solidFill>
                  <a:schemeClr val="accent2"/>
                </a:solidFill>
              </a:rPr>
              <a:t>x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uses only two kinds of actions:</a:t>
            </a:r>
          </a:p>
          <a:p>
            <a:pPr lvl="1"/>
            <a:r>
              <a:rPr lang="en-CA" dirty="0"/>
              <a:t>Shift: Move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one place  to the right</a:t>
            </a:r>
          </a:p>
          <a:p>
            <a:pPr lvl="2"/>
            <a:r>
              <a:rPr lang="en-CA" dirty="0"/>
              <a:t>Shift a terminal to the left string</a:t>
            </a:r>
          </a:p>
          <a:p>
            <a:pPr marL="342900" lvl="1" indent="0">
              <a:buNone/>
            </a:pPr>
            <a:r>
              <a:rPr lang="en-CA" dirty="0"/>
              <a:t>         </a:t>
            </a:r>
            <a:r>
              <a:rPr lang="en-CA" dirty="0">
                <a:solidFill>
                  <a:schemeClr val="accent2"/>
                </a:solidFill>
              </a:rPr>
              <a:t>ABC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xyz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 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ABCx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yz</a:t>
            </a:r>
            <a:endParaRPr lang="en-CA" dirty="0">
              <a:solidFill>
                <a:schemeClr val="accent2"/>
              </a:solidFill>
              <a:latin typeface="Calibri" panose="020F0502020204030204" pitchFamily="34" charset="0"/>
            </a:endParaRPr>
          </a:p>
          <a:p>
            <a:pPr lvl="1"/>
            <a:r>
              <a:rPr lang="en-CA" dirty="0">
                <a:latin typeface="Calibri" panose="020F0502020204030204" pitchFamily="34" charset="0"/>
              </a:rPr>
              <a:t>Reduce: Apply an inverse production at the right end of the left string</a:t>
            </a:r>
          </a:p>
          <a:p>
            <a:pPr lvl="2"/>
            <a:r>
              <a:rPr lang="en-CA" dirty="0">
                <a:latin typeface="Calibri" panose="020F0502020204030204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CA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xy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production, then reduce 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    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Cbxy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ijk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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ijk</a:t>
            </a:r>
            <a:endParaRPr lang="en-CA" sz="21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683464" y="1275606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*  T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T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 + E 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A" sz="18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681686" y="1275606"/>
            <a:ext cx="2428596" cy="253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 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int</a:t>
            </a:r>
            <a:endParaRPr lang="en-US" sz="18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Reduce E</a:t>
            </a: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</a:t>
            </a:r>
          </a:p>
          <a:p>
            <a:pPr marL="0" indent="0" eaLnBrk="1" hangingPunct="1">
              <a:buNone/>
            </a:pP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Reduce E</a:t>
            </a:r>
            <a:r>
              <a:rPr lang="en-CA" sz="1800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 T + E</a:t>
            </a:r>
          </a:p>
          <a:p>
            <a:pPr marL="0" indent="0" eaLnBrk="1" hangingPunct="1"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2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809138" y="1869672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403204" y="2647969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E</a:t>
            </a:r>
          </a:p>
        </p:txBody>
      </p:sp>
      <p:cxnSp>
        <p:nvCxnSpPr>
          <p:cNvPr id="8" name="AutoShape 1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5957576" y="2239004"/>
            <a:ext cx="594066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39198" y="3890107"/>
            <a:ext cx="2840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*</a:t>
            </a:r>
          </a:p>
        </p:txBody>
      </p:sp>
      <p:cxnSp>
        <p:nvCxnSpPr>
          <p:cNvPr id="10" name="AutoShape 17"/>
          <p:cNvCxnSpPr>
            <a:cxnSpLocks noChangeShapeType="1"/>
            <a:stCxn id="17" idx="2"/>
            <a:endCxn id="15" idx="0"/>
          </p:cNvCxnSpPr>
          <p:nvPr/>
        </p:nvCxnSpPr>
        <p:spPr bwMode="auto">
          <a:xfrm>
            <a:off x="5840430" y="3665373"/>
            <a:ext cx="23801" cy="202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9"/>
          <p:cNvCxnSpPr>
            <a:cxnSpLocks noChangeShapeType="1"/>
            <a:stCxn id="7" idx="2"/>
            <a:endCxn id="19" idx="0"/>
          </p:cNvCxnSpPr>
          <p:nvPr/>
        </p:nvCxnSpPr>
        <p:spPr bwMode="auto">
          <a:xfrm>
            <a:off x="6551642" y="3017301"/>
            <a:ext cx="1528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891036" y="3867894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13" name="AutoShape 17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5957576" y="2239004"/>
            <a:ext cx="322752" cy="1628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130287" y="386789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+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647120" y="3867894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512903" y="3868249"/>
            <a:ext cx="434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</a:rPr>
              <a:t>int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691992" y="329604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18" name="AutoShape 17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6704526" y="3665373"/>
            <a:ext cx="25488" cy="2028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6556088" y="329604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323084" y="2647969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T</a:t>
            </a:r>
          </a:p>
        </p:txBody>
      </p:sp>
      <p:cxnSp>
        <p:nvCxnSpPr>
          <p:cNvPr id="21" name="AutoShape 17"/>
          <p:cNvCxnSpPr>
            <a:cxnSpLocks noChangeShapeType="1"/>
            <a:stCxn id="20" idx="2"/>
            <a:endCxn id="9" idx="0"/>
          </p:cNvCxnSpPr>
          <p:nvPr/>
        </p:nvCxnSpPr>
        <p:spPr bwMode="auto">
          <a:xfrm>
            <a:off x="5471522" y="3017301"/>
            <a:ext cx="9691" cy="872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20" idx="2"/>
            <a:endCxn id="12" idx="0"/>
          </p:cNvCxnSpPr>
          <p:nvPr/>
        </p:nvCxnSpPr>
        <p:spPr bwMode="auto">
          <a:xfrm flipH="1">
            <a:off x="5108147" y="3017301"/>
            <a:ext cx="363375" cy="85059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5471522" y="3017301"/>
            <a:ext cx="368908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7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5471522" y="2239004"/>
            <a:ext cx="486054" cy="4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1711356" y="1491630"/>
            <a:ext cx="1942542" cy="2059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*  T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+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endParaRPr lang="en-CA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 + </a:t>
            </a:r>
            <a:r>
              <a:rPr lang="en-CA" sz="15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+ T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T + E 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pPr marL="0" indent="0" eaLnBrk="1" hangingPunct="1">
              <a:buNone/>
            </a:pPr>
            <a:r>
              <a:rPr lang="en-CA" sz="1500" kern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CA" sz="15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|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4896036" y="4088458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306652" y="4083918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598114" y="4095060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6051594" y="4112916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6516216" y="4113685"/>
            <a:ext cx="0" cy="240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54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6302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023 L 0.04566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8705</TotalTime>
  <Words>939</Words>
  <Application>Microsoft Macintosh PowerPoint</Application>
  <PresentationFormat>On-screen Show (16:9)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</vt:lpstr>
      <vt:lpstr>Times New Roman</vt:lpstr>
      <vt:lpstr>1_Office Theme</vt:lpstr>
      <vt:lpstr>LR Parsing</vt:lpstr>
      <vt:lpstr>Bottom-Up Parsing</vt:lpstr>
      <vt:lpstr>Bottom-Up parsing</vt:lpstr>
      <vt:lpstr>Bottom-up parse</vt:lpstr>
      <vt:lpstr>Reductions during Parsing</vt:lpstr>
      <vt:lpstr>Notation</vt:lpstr>
      <vt:lpstr>Shift-Reduce Parsing</vt:lpstr>
      <vt:lpstr>Shift-Reduce Parsing</vt:lpstr>
      <vt:lpstr>Shift-Reduce Parsing</vt:lpstr>
      <vt:lpstr>Stack</vt:lpstr>
      <vt:lpstr>Conflicts</vt:lpstr>
      <vt:lpstr>When to shift/reduce?</vt:lpstr>
      <vt:lpstr>Handles</vt:lpstr>
      <vt:lpstr>Handles</vt:lpstr>
      <vt:lpstr>Recognizing Handles</vt:lpstr>
      <vt:lpstr>Bottom-up Parsing Algorithms</vt:lpstr>
      <vt:lpstr>Bottom-up Parsing Algorithms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948</cp:revision>
  <cp:lastPrinted>2019-06-06T08:03:08Z</cp:lastPrinted>
  <dcterms:created xsi:type="dcterms:W3CDTF">2011-10-22T06:03:11Z</dcterms:created>
  <dcterms:modified xsi:type="dcterms:W3CDTF">2020-10-02T08:51:47Z</dcterms:modified>
</cp:coreProperties>
</file>