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4" r:id="rId3"/>
    <p:sldId id="262" r:id="rId4"/>
    <p:sldId id="258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0"/>
    <p:restoredTop sz="93405"/>
  </p:normalViewPr>
  <p:slideViewPr>
    <p:cSldViewPr snapToGrid="0" snapToObjects="1">
      <p:cViewPr varScale="1">
        <p:scale>
          <a:sx n="117" d="100"/>
          <a:sy n="117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9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8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073554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DD03-F1E5-2048-AF96-7C93F84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BF63-F6B0-4849-A898-CA6CA0BC72D0}"/>
              </a:ext>
            </a:extLst>
          </p:cNvPr>
          <p:cNvSpPr txBox="1"/>
          <p:nvPr/>
        </p:nvSpPr>
        <p:spPr>
          <a:xfrm>
            <a:off x="7607808" y="4435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xkcd.com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/208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94611D-A0C0-8144-ADAF-E65080E5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2393"/>
            <a:ext cx="3877564" cy="21843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C2EE48-D630-4F4A-AE6D-93D9D898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2393"/>
            <a:ext cx="2802969" cy="218380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3DEBF48-2FD1-EC4E-8111-ACCD3F6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5" y="2428861"/>
            <a:ext cx="6812788" cy="2313939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4415E-E634-4645-BD9B-D1AE448D0D84}"/>
              </a:ext>
            </a:extLst>
          </p:cNvPr>
          <p:cNvSpPr/>
          <p:nvPr/>
        </p:nvSpPr>
        <p:spPr>
          <a:xfrm>
            <a:off x="7296912" y="493776"/>
            <a:ext cx="1682496" cy="530352"/>
          </a:xfrm>
          <a:prstGeom prst="wedgeRoundRectCallout">
            <a:avLst>
              <a:gd name="adj1" fmla="val 39570"/>
              <a:gd name="adj2" fmla="val 75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Nope! You don’t know </a:t>
            </a:r>
            <a:r>
              <a:rPr lang="en-US" dirty="0" err="1"/>
              <a:t>regexps</a:t>
            </a:r>
            <a:r>
              <a:rPr lang="en-US" dirty="0"/>
              <a:t> (yet)!</a:t>
            </a:r>
          </a:p>
        </p:txBody>
      </p:sp>
    </p:spTree>
    <p:extLst>
      <p:ext uri="{BB962C8B-B14F-4D97-AF65-F5344CB8AC3E}">
        <p14:creationId xmlns:p14="http://schemas.microsoft.com/office/powerpoint/2010/main" val="2532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</p:spTree>
    <p:extLst>
      <p:ext uri="{BB962C8B-B14F-4D97-AF65-F5344CB8AC3E}">
        <p14:creationId xmlns:p14="http://schemas.microsoft.com/office/powerpoint/2010/main" val="20949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are ambiguous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4D959-C502-1148-853C-F7276A0AB503}"/>
              </a:ext>
            </a:extLst>
          </p:cNvPr>
          <p:cNvSpPr txBox="1"/>
          <p:nvPr/>
        </p:nvSpPr>
        <p:spPr>
          <a:xfrm>
            <a:off x="628650" y="2450144"/>
            <a:ext cx="10424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E7BA-C352-6348-A876-138473725B95}"/>
              </a:ext>
            </a:extLst>
          </p:cNvPr>
          <p:cNvSpPr txBox="1"/>
          <p:nvPr/>
        </p:nvSpPr>
        <p:spPr>
          <a:xfrm>
            <a:off x="2783586" y="1164964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(((ac)|b)c)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4BCE-8AA8-C94B-A5A5-61D0E6C2B754}"/>
              </a:ext>
            </a:extLst>
          </p:cNvPr>
          <p:cNvSpPr txBox="1"/>
          <p:nvPr/>
        </p:nvSpPr>
        <p:spPr>
          <a:xfrm>
            <a:off x="2783586" y="1950123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)c))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3D26-16A2-364D-A7C0-3C20D6CE41A2}"/>
              </a:ext>
            </a:extLst>
          </p:cNvPr>
          <p:cNvSpPr txBox="1"/>
          <p:nvPr/>
        </p:nvSpPr>
        <p:spPr>
          <a:xfrm>
            <a:off x="2783586" y="2735282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(a(c|(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CA06-A621-794E-94ED-6952A6392EAE}"/>
              </a:ext>
            </a:extLst>
          </p:cNvPr>
          <p:cNvSpPr txBox="1"/>
          <p:nvPr/>
        </p:nvSpPr>
        <p:spPr>
          <a:xfrm>
            <a:off x="2783586" y="3520441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91CE0-45CB-594F-92E7-1EAF55DCF5DC}"/>
              </a:ext>
            </a:extLst>
          </p:cNvPr>
          <p:cNvSpPr txBox="1"/>
          <p:nvPr/>
        </p:nvSpPr>
        <p:spPr>
          <a:xfrm>
            <a:off x="2783586" y="4305598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((ac)|(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B00DC0-11A1-044F-9740-7BFC13B4E55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71066" y="1395797"/>
            <a:ext cx="1112520" cy="1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708424B-DAFC-CF4C-9191-2AA6D5F73F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71066" y="2180956"/>
            <a:ext cx="1112520" cy="500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EA1873A-5CD2-B546-B719-C1B1E2A2DD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71066" y="2680977"/>
            <a:ext cx="1112520" cy="285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FB917-CB47-A84B-8E04-81C82D390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71066" y="2659567"/>
            <a:ext cx="1112520" cy="1091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8C3FB41-8324-2F45-A666-023D35D542C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671066" y="2680977"/>
            <a:ext cx="1112520" cy="185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E3A1-6FC4-1045-9F9B-DA30BFE32863}"/>
              </a:ext>
            </a:extLst>
          </p:cNvPr>
          <p:cNvSpPr/>
          <p:nvPr/>
        </p:nvSpPr>
        <p:spPr>
          <a:xfrm>
            <a:off x="5458206" y="1186159"/>
            <a:ext cx="3057144" cy="273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</a:t>
            </a:r>
            <a:r>
              <a:rPr lang="en-US" dirty="0"/>
              <a:t> operator precedence rules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EB905-A926-B148-B8D9-A395CDDDA78E}"/>
              </a:ext>
            </a:extLst>
          </p:cNvPr>
          <p:cNvSpPr/>
          <p:nvPr/>
        </p:nvSpPr>
        <p:spPr>
          <a:xfrm>
            <a:off x="5458206" y="1529088"/>
            <a:ext cx="3057144" cy="945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Grouping using parentheses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Unary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concatenation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alternation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0CC447B-7D97-9549-A464-03D3D1F35CF3}"/>
              </a:ext>
            </a:extLst>
          </p:cNvPr>
          <p:cNvSpPr/>
          <p:nvPr/>
        </p:nvSpPr>
        <p:spPr>
          <a:xfrm>
            <a:off x="4791456" y="4187952"/>
            <a:ext cx="265176" cy="2651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C19697C-7F88-B046-8B64-3102C6DAEFB0}"/>
              </a:ext>
            </a:extLst>
          </p:cNvPr>
          <p:cNvSpPr/>
          <p:nvPr/>
        </p:nvSpPr>
        <p:spPr>
          <a:xfrm>
            <a:off x="5395341" y="2904339"/>
            <a:ext cx="3338322" cy="811105"/>
          </a:xfrm>
          <a:prstGeom prst="wedgeRoundRectCallout">
            <a:avLst>
              <a:gd name="adj1" fmla="val -58267"/>
              <a:gd name="adj2" fmla="val -37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Find the smallest set of strings that can find the above operator precedence rules for the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99CD0-3BB8-F743-AEAD-CB5D929937B7}"/>
              </a:ext>
            </a:extLst>
          </p:cNvPr>
          <p:cNvSpPr/>
          <p:nvPr/>
        </p:nvSpPr>
        <p:spPr>
          <a:xfrm>
            <a:off x="5425821" y="3830775"/>
            <a:ext cx="3307842" cy="699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Hint: Compare the matching on input strings between the original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the 5 unambiguous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6218-A678-694F-A9E0-2ECFC74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C194-F7F7-444B-BF0A-A0ED82A4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B8180C-45C2-4D4A-8A4B-F1953433CE34}"/>
              </a:ext>
            </a:extLst>
          </p:cNvPr>
          <p:cNvGrpSpPr/>
          <p:nvPr/>
        </p:nvGrpSpPr>
        <p:grpSpPr>
          <a:xfrm>
            <a:off x="744420" y="1304714"/>
            <a:ext cx="1783117" cy="3468442"/>
            <a:chOff x="1421076" y="1324661"/>
            <a:chExt cx="1783117" cy="346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B2E8F-ED16-754F-B72E-98BCAA4696A9}"/>
                </a:ext>
              </a:extLst>
            </p:cNvPr>
            <p:cNvSpPr txBox="1"/>
            <p:nvPr/>
          </p:nvSpPr>
          <p:spPr>
            <a:xfrm>
              <a:off x="1760522" y="3280039"/>
              <a:ext cx="103288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ac|bc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A7CDE1-1617-D342-BE2E-7B6B5B300A6C}"/>
                </a:ext>
              </a:extLst>
            </p:cNvPr>
            <p:cNvGrpSpPr/>
            <p:nvPr/>
          </p:nvGrpSpPr>
          <p:grpSpPr>
            <a:xfrm>
              <a:off x="1421076" y="1324661"/>
              <a:ext cx="1702207" cy="1347180"/>
              <a:chOff x="3407898" y="1901543"/>
              <a:chExt cx="1702207" cy="1347180"/>
            </a:xfrm>
          </p:grpSpPr>
          <p:sp>
            <p:nvSpPr>
              <p:cNvPr id="6" name="Shape 188">
                <a:extLst>
                  <a:ext uri="{FF2B5EF4-FFF2-40B4-BE49-F238E27FC236}">
                    <a16:creationId xmlns:a16="http://schemas.microsoft.com/office/drawing/2014/main" id="{EA46820A-8D89-FA45-A0EB-20EE5A722850}"/>
                  </a:ext>
                </a:extLst>
              </p:cNvPr>
              <p:cNvSpPr txBox="1"/>
              <p:nvPr/>
            </p:nvSpPr>
            <p:spPr>
              <a:xfrm>
                <a:off x="3636497" y="2515299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D0A8D95C-7E2F-7B4F-B164-D22FF9678EE1}"/>
                  </a:ext>
                </a:extLst>
              </p:cNvPr>
              <p:cNvSpPr txBox="1"/>
              <p:nvPr/>
            </p:nvSpPr>
            <p:spPr>
              <a:xfrm>
                <a:off x="3407898" y="2948686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a</a:t>
                </a:r>
              </a:p>
            </p:txBody>
          </p:sp>
          <p:sp>
            <p:nvSpPr>
              <p:cNvPr id="8" name="Shape 190">
                <a:extLst>
                  <a:ext uri="{FF2B5EF4-FFF2-40B4-BE49-F238E27FC236}">
                    <a16:creationId xmlns:a16="http://schemas.microsoft.com/office/drawing/2014/main" id="{C356466D-40FB-8945-A735-3442320ADB13}"/>
                  </a:ext>
                </a:extLst>
              </p:cNvPr>
              <p:cNvSpPr txBox="1"/>
              <p:nvPr/>
            </p:nvSpPr>
            <p:spPr>
              <a:xfrm>
                <a:off x="3807947" y="2947495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sp>
            <p:nvSpPr>
              <p:cNvPr id="9" name="Shape 191">
                <a:extLst>
                  <a:ext uri="{FF2B5EF4-FFF2-40B4-BE49-F238E27FC236}">
                    <a16:creationId xmlns:a16="http://schemas.microsoft.com/office/drawing/2014/main" id="{A74686EC-B3D0-C149-B3C4-226C649ABE1B}"/>
                  </a:ext>
                </a:extLst>
              </p:cNvPr>
              <p:cNvSpPr txBox="1"/>
              <p:nvPr/>
            </p:nvSpPr>
            <p:spPr>
              <a:xfrm>
                <a:off x="4133956" y="1901543"/>
                <a:ext cx="252195" cy="38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|</a:t>
                </a:r>
              </a:p>
            </p:txBody>
          </p:sp>
          <p:cxnSp>
            <p:nvCxnSpPr>
              <p:cNvPr id="15" name="Shape 197">
                <a:extLst>
                  <a:ext uri="{FF2B5EF4-FFF2-40B4-BE49-F238E27FC236}">
                    <a16:creationId xmlns:a16="http://schemas.microsoft.com/office/drawing/2014/main" id="{77019DF5-4DCA-1D48-9F55-1AA213D42889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 flipH="1">
                <a:off x="3729366" y="2289383"/>
                <a:ext cx="530688" cy="2259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98">
                <a:extLst>
                  <a:ext uri="{FF2B5EF4-FFF2-40B4-BE49-F238E27FC236}">
                    <a16:creationId xmlns:a16="http://schemas.microsoft.com/office/drawing/2014/main" id="{0BE30963-A167-4B4D-A09C-ED9C2630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4951" y="243276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99">
                <a:extLst>
                  <a:ext uri="{FF2B5EF4-FFF2-40B4-BE49-F238E27FC236}">
                    <a16:creationId xmlns:a16="http://schemas.microsoft.com/office/drawing/2014/main" id="{9195FA54-87DB-254B-AA89-7A1CB4765490}"/>
                  </a:ext>
                </a:extLst>
              </p:cNvPr>
              <p:cNvCxnSpPr>
                <a:cxnSpLocks/>
                <a:stCxn id="9" idx="2"/>
                <a:endCxn id="23" idx="0"/>
              </p:cNvCxnSpPr>
              <p:nvPr/>
            </p:nvCxnSpPr>
            <p:spPr>
              <a:xfrm>
                <a:off x="4260054" y="2289383"/>
                <a:ext cx="540489" cy="219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200">
                <a:extLst>
                  <a:ext uri="{FF2B5EF4-FFF2-40B4-BE49-F238E27FC236}">
                    <a16:creationId xmlns:a16="http://schemas.microsoft.com/office/drawing/2014/main" id="{1B44AAAD-F9A5-5B4A-AFFA-7C7C9E89F2D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523491" y="2812954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201">
                <a:extLst>
                  <a:ext uri="{FF2B5EF4-FFF2-40B4-BE49-F238E27FC236}">
                    <a16:creationId xmlns:a16="http://schemas.microsoft.com/office/drawing/2014/main" id="{CBAA50FA-0E50-A44C-8162-F42B2E3E1E4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729263" y="2812945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3" name="Shape 188">
                <a:extLst>
                  <a:ext uri="{FF2B5EF4-FFF2-40B4-BE49-F238E27FC236}">
                    <a16:creationId xmlns:a16="http://schemas.microsoft.com/office/drawing/2014/main" id="{DB5EC6CA-8965-AB43-9EC5-86112C382C8D}"/>
                  </a:ext>
                </a:extLst>
              </p:cNvPr>
              <p:cNvSpPr txBox="1"/>
              <p:nvPr/>
            </p:nvSpPr>
            <p:spPr>
              <a:xfrm>
                <a:off x="4707674" y="2508534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E38ADE82-6058-AA4B-903C-DBDA47F42E71}"/>
                  </a:ext>
                </a:extLst>
              </p:cNvPr>
              <p:cNvSpPr txBox="1"/>
              <p:nvPr/>
            </p:nvSpPr>
            <p:spPr>
              <a:xfrm>
                <a:off x="4479075" y="2941921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b</a:t>
                </a:r>
              </a:p>
            </p:txBody>
          </p:sp>
          <p:sp>
            <p:nvSpPr>
              <p:cNvPr id="25" name="Shape 190">
                <a:extLst>
                  <a:ext uri="{FF2B5EF4-FFF2-40B4-BE49-F238E27FC236}">
                    <a16:creationId xmlns:a16="http://schemas.microsoft.com/office/drawing/2014/main" id="{1B1D9409-1F2B-594D-926D-681FC0E5E956}"/>
                  </a:ext>
                </a:extLst>
              </p:cNvPr>
              <p:cNvSpPr txBox="1"/>
              <p:nvPr/>
            </p:nvSpPr>
            <p:spPr>
              <a:xfrm>
                <a:off x="4879124" y="2940730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cxnSp>
            <p:nvCxnSpPr>
              <p:cNvPr id="26" name="Shape 200">
                <a:extLst>
                  <a:ext uri="{FF2B5EF4-FFF2-40B4-BE49-F238E27FC236}">
                    <a16:creationId xmlns:a16="http://schemas.microsoft.com/office/drawing/2014/main" id="{DEBAFF45-41B3-B147-AFCD-B54884456227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594668" y="2806189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" name="Shape 201">
                <a:extLst>
                  <a:ext uri="{FF2B5EF4-FFF2-40B4-BE49-F238E27FC236}">
                    <a16:creationId xmlns:a16="http://schemas.microsoft.com/office/drawing/2014/main" id="{B2A65B6F-2606-D244-BEBB-C41762DAD1FB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4800440" y="2806180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70" name="Rounded Rectangular Callout 69">
              <a:extLst>
                <a:ext uri="{FF2B5EF4-FFF2-40B4-BE49-F238E27FC236}">
                  <a16:creationId xmlns:a16="http://schemas.microsoft.com/office/drawing/2014/main" id="{818B856B-51A1-6340-9D32-17121AFF84D6}"/>
                </a:ext>
              </a:extLst>
            </p:cNvPr>
            <p:cNvSpPr/>
            <p:nvPr/>
          </p:nvSpPr>
          <p:spPr>
            <a:xfrm>
              <a:off x="1421076" y="4369240"/>
              <a:ext cx="1783117" cy="423863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((ac)|(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9D020-4567-7E4F-B5DA-0709C5AD8044}"/>
              </a:ext>
            </a:extLst>
          </p:cNvPr>
          <p:cNvGrpSpPr/>
          <p:nvPr/>
        </p:nvGrpSpPr>
        <p:grpSpPr>
          <a:xfrm>
            <a:off x="3532551" y="1262123"/>
            <a:ext cx="1243729" cy="3510133"/>
            <a:chOff x="4209207" y="1282070"/>
            <a:chExt cx="1243729" cy="35101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3D6AAD-7476-1041-9FEF-2E84F5FE403F}"/>
                </a:ext>
              </a:extLst>
            </p:cNvPr>
            <p:cNvGrpSpPr/>
            <p:nvPr/>
          </p:nvGrpSpPr>
          <p:grpSpPr>
            <a:xfrm>
              <a:off x="4721217" y="1282070"/>
              <a:ext cx="252195" cy="1390495"/>
              <a:chOff x="4553310" y="1380135"/>
              <a:chExt cx="252195" cy="1390495"/>
            </a:xfrm>
          </p:grpSpPr>
          <p:sp>
            <p:nvSpPr>
              <p:cNvPr id="45" name="Shape 193">
                <a:extLst>
                  <a:ext uri="{FF2B5EF4-FFF2-40B4-BE49-F238E27FC236}">
                    <a16:creationId xmlns:a16="http://schemas.microsoft.com/office/drawing/2014/main" id="{8024CF2B-2EA2-5644-B1FF-3A292AFC4D45}"/>
                  </a:ext>
                </a:extLst>
              </p:cNvPr>
              <p:cNvSpPr txBox="1"/>
              <p:nvPr/>
            </p:nvSpPr>
            <p:spPr>
              <a:xfrm>
                <a:off x="4554712" y="1944437"/>
                <a:ext cx="24939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sp>
            <p:nvSpPr>
              <p:cNvPr id="46" name="Shape 194">
                <a:extLst>
                  <a:ext uri="{FF2B5EF4-FFF2-40B4-BE49-F238E27FC236}">
                    <a16:creationId xmlns:a16="http://schemas.microsoft.com/office/drawing/2014/main" id="{FA66CC39-E56C-5343-BCA4-16C04D55AFE5}"/>
                  </a:ext>
                </a:extLst>
              </p:cNvPr>
              <p:cNvSpPr txBox="1"/>
              <p:nvPr/>
            </p:nvSpPr>
            <p:spPr>
              <a:xfrm>
                <a:off x="4553310" y="1380135"/>
                <a:ext cx="252195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cxnSp>
            <p:nvCxnSpPr>
              <p:cNvPr id="47" name="Shape 196">
                <a:extLst>
                  <a:ext uri="{FF2B5EF4-FFF2-40B4-BE49-F238E27FC236}">
                    <a16:creationId xmlns:a16="http://schemas.microsoft.com/office/drawing/2014/main" id="{683FC0D6-0BDD-5347-8FAF-C72491EDCDD3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 flipH="1">
                <a:off x="4679407" y="1677810"/>
                <a:ext cx="1" cy="266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93">
                <a:extLst>
                  <a:ext uri="{FF2B5EF4-FFF2-40B4-BE49-F238E27FC236}">
                    <a16:creationId xmlns:a16="http://schemas.microsoft.com/office/drawing/2014/main" id="{B4F2AD12-9358-3347-B03D-F738FB34894B}"/>
                  </a:ext>
                </a:extLst>
              </p:cNvPr>
              <p:cNvSpPr txBox="1"/>
              <p:nvPr/>
            </p:nvSpPr>
            <p:spPr>
              <a:xfrm>
                <a:off x="4568032" y="2472955"/>
                <a:ext cx="22275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cxnSp>
            <p:nvCxnSpPr>
              <p:cNvPr id="49" name="Shape 196">
                <a:extLst>
                  <a:ext uri="{FF2B5EF4-FFF2-40B4-BE49-F238E27FC236}">
                    <a16:creationId xmlns:a16="http://schemas.microsoft.com/office/drawing/2014/main" id="{4B2F7399-A432-514F-8E2A-8229E4559B8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4679407" y="2242112"/>
                <a:ext cx="0" cy="2308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F2EBB-3CDF-DB41-9F77-FD67B6F5D4B4}"/>
                </a:ext>
              </a:extLst>
            </p:cNvPr>
            <p:cNvSpPr txBox="1"/>
            <p:nvPr/>
          </p:nvSpPr>
          <p:spPr>
            <a:xfrm>
              <a:off x="4484571" y="3341727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a**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CA007B46-E805-8143-AE22-C38FDC2635B2}"/>
                </a:ext>
              </a:extLst>
            </p:cNvPr>
            <p:cNvSpPr/>
            <p:nvPr/>
          </p:nvSpPr>
          <p:spPr>
            <a:xfrm>
              <a:off x="4209207" y="4368339"/>
              <a:ext cx="1243729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(*(*a))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3E757-720F-7C4E-80CB-B198ECA70C28}"/>
              </a:ext>
            </a:extLst>
          </p:cNvPr>
          <p:cNvGrpSpPr/>
          <p:nvPr/>
        </p:nvGrpSpPr>
        <p:grpSpPr>
          <a:xfrm>
            <a:off x="5474892" y="1336542"/>
            <a:ext cx="1489164" cy="3435714"/>
            <a:chOff x="6151548" y="1356489"/>
            <a:chExt cx="1489164" cy="34357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9813F6-D0C1-944F-BED3-9E215B74771E}"/>
                </a:ext>
              </a:extLst>
            </p:cNvPr>
            <p:cNvGrpSpPr/>
            <p:nvPr/>
          </p:nvGrpSpPr>
          <p:grpSpPr>
            <a:xfrm>
              <a:off x="6384186" y="1356489"/>
              <a:ext cx="1097112" cy="1152788"/>
              <a:chOff x="6966191" y="3073061"/>
              <a:chExt cx="1097112" cy="1152788"/>
            </a:xfrm>
          </p:grpSpPr>
          <p:sp>
            <p:nvSpPr>
              <p:cNvPr id="51" name="Shape 173">
                <a:extLst>
                  <a:ext uri="{FF2B5EF4-FFF2-40B4-BE49-F238E27FC236}">
                    <a16:creationId xmlns:a16="http://schemas.microsoft.com/office/drawing/2014/main" id="{ACE2571E-E26E-6C47-B740-197CE5E2F4A3}"/>
                  </a:ext>
                </a:extLst>
              </p:cNvPr>
              <p:cNvSpPr txBox="1"/>
              <p:nvPr/>
            </p:nvSpPr>
            <p:spPr>
              <a:xfrm>
                <a:off x="7840657" y="3508830"/>
                <a:ext cx="222646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52" name="Shape 174">
                <a:extLst>
                  <a:ext uri="{FF2B5EF4-FFF2-40B4-BE49-F238E27FC236}">
                    <a16:creationId xmlns:a16="http://schemas.microsoft.com/office/drawing/2014/main" id="{11E6BAC5-AA49-9842-B376-4E6EA5D86B20}"/>
                  </a:ext>
                </a:extLst>
              </p:cNvPr>
              <p:cNvSpPr txBox="1"/>
              <p:nvPr/>
            </p:nvSpPr>
            <p:spPr>
              <a:xfrm>
                <a:off x="7194791" y="3480518"/>
                <a:ext cx="227409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sp>
            <p:nvSpPr>
              <p:cNvPr id="53" name="Shape 175">
                <a:extLst>
                  <a:ext uri="{FF2B5EF4-FFF2-40B4-BE49-F238E27FC236}">
                    <a16:creationId xmlns:a16="http://schemas.microsoft.com/office/drawing/2014/main" id="{A2A6CC25-10D2-8744-A12D-22889E21DA79}"/>
                  </a:ext>
                </a:extLst>
              </p:cNvPr>
              <p:cNvSpPr txBox="1"/>
              <p:nvPr/>
            </p:nvSpPr>
            <p:spPr>
              <a:xfrm>
                <a:off x="6966191" y="3925811"/>
                <a:ext cx="230981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54" name="Shape 176">
                <a:extLst>
                  <a:ext uri="{FF2B5EF4-FFF2-40B4-BE49-F238E27FC236}">
                    <a16:creationId xmlns:a16="http://schemas.microsoft.com/office/drawing/2014/main" id="{77E8C164-8F66-DB44-86D7-D876FABC8825}"/>
                  </a:ext>
                </a:extLst>
              </p:cNvPr>
              <p:cNvSpPr txBox="1"/>
              <p:nvPr/>
            </p:nvSpPr>
            <p:spPr>
              <a:xfrm>
                <a:off x="7366240" y="3924621"/>
                <a:ext cx="23931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cxnSp>
            <p:nvCxnSpPr>
              <p:cNvPr id="55" name="Shape 177">
                <a:extLst>
                  <a:ext uri="{FF2B5EF4-FFF2-40B4-BE49-F238E27FC236}">
                    <a16:creationId xmlns:a16="http://schemas.microsoft.com/office/drawing/2014/main" id="{C465F7AD-055E-F44B-8646-4CFE95E81A2C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Shape 180">
                <a:extLst>
                  <a:ext uri="{FF2B5EF4-FFF2-40B4-BE49-F238E27FC236}">
                    <a16:creationId xmlns:a16="http://schemas.microsoft.com/office/drawing/2014/main" id="{FF576327-DB34-5649-B3FA-E04B04A4F7FC}"/>
                  </a:ext>
                </a:extLst>
              </p:cNvPr>
              <p:cNvSpPr txBox="1"/>
              <p:nvPr/>
            </p:nvSpPr>
            <p:spPr>
              <a:xfrm>
                <a:off x="7554906" y="3073061"/>
                <a:ext cx="185737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cxnSp>
            <p:nvCxnSpPr>
              <p:cNvPr id="57" name="Shape 181">
                <a:extLst>
                  <a:ext uri="{FF2B5EF4-FFF2-40B4-BE49-F238E27FC236}">
                    <a16:creationId xmlns:a16="http://schemas.microsoft.com/office/drawing/2014/main" id="{BA60470B-DCB2-224B-A2B5-1ECCAED3B62D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 flipH="1">
                <a:off x="7308496" y="3370717"/>
                <a:ext cx="339279" cy="109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>
                <a:extLst>
                  <a:ext uri="{FF2B5EF4-FFF2-40B4-BE49-F238E27FC236}">
                    <a16:creationId xmlns:a16="http://schemas.microsoft.com/office/drawing/2014/main" id="{D19E976B-C8D5-5E49-B991-D5AB98A01759}"/>
                  </a:ext>
                </a:extLst>
              </p:cNvPr>
              <p:cNvCxnSpPr>
                <a:stCxn id="56" idx="2"/>
                <a:endCxn id="51" idx="0"/>
              </p:cNvCxnSpPr>
              <p:nvPr/>
            </p:nvCxnSpPr>
            <p:spPr>
              <a:xfrm>
                <a:off x="7647775" y="3370717"/>
                <a:ext cx="304200" cy="1381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5">
                <a:extLst>
                  <a:ext uri="{FF2B5EF4-FFF2-40B4-BE49-F238E27FC236}">
                    <a16:creationId xmlns:a16="http://schemas.microsoft.com/office/drawing/2014/main" id="{859AAF8A-E6FA-244E-B53A-AB84C8C37B4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7081682" y="3780556"/>
                <a:ext cx="226814" cy="1452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6">
                <a:extLst>
                  <a:ext uri="{FF2B5EF4-FFF2-40B4-BE49-F238E27FC236}">
                    <a16:creationId xmlns:a16="http://schemas.microsoft.com/office/drawing/2014/main" id="{AA182712-A079-114F-9D31-0A16D89E7C6E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E6977-F16A-1941-8074-BBA375E94CA8}"/>
                </a:ext>
              </a:extLst>
            </p:cNvPr>
            <p:cNvSpPr txBox="1"/>
            <p:nvPr/>
          </p:nvSpPr>
          <p:spPr>
            <a:xfrm>
              <a:off x="6541046" y="3341726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ounded Rectangular Callout 71">
              <a:extLst>
                <a:ext uri="{FF2B5EF4-FFF2-40B4-BE49-F238E27FC236}">
                  <a16:creationId xmlns:a16="http://schemas.microsoft.com/office/drawing/2014/main" id="{B4115B04-24A3-F442-8DA5-1AE398761729}"/>
                </a:ext>
              </a:extLst>
            </p:cNvPr>
            <p:cNvSpPr/>
            <p:nvPr/>
          </p:nvSpPr>
          <p:spPr>
            <a:xfrm>
              <a:off x="6151548" y="4368339"/>
              <a:ext cx="1489164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(.(.ab)c)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58E32-640C-9742-A2DB-2D5A92285D91}"/>
              </a:ext>
            </a:extLst>
          </p:cNvPr>
          <p:cNvSpPr/>
          <p:nvPr/>
        </p:nvSpPr>
        <p:spPr>
          <a:xfrm>
            <a:off x="6964056" y="1529087"/>
            <a:ext cx="1750176" cy="1121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alternation and concatenation are commutative, so we use left associativity to get a unique tree.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1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367188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(R|S)|T == R|(S|T)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R|(S|T) == R|S|T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(RS)T == R(ST)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 == (S|R)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R*R* == (R*)*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(R*)*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 == RR*| </a:t>
            </a:r>
            <a:r>
              <a:rPr lang="en-US" dirty="0" err="1"/>
              <a:t>ε</a:t>
            </a:r>
            <a:endParaRPr lang="en-US" dirty="0"/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(R|S)T = (RT|ST)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32505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R(S|T) == RS | RT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(R|S)* == (R*S*)*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(R*S*)* == (R*S)*R*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(R*S)*R* == (R*|S*)*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RR* == R*R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(RS)*R == R(SR)*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 == R|R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R|R = </a:t>
            </a:r>
            <a:r>
              <a:rPr lang="en-US" dirty="0" err="1"/>
              <a:t>Rε</a:t>
            </a:r>
            <a:endParaRPr lang="en-US"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18304" y="523745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  <p:bldP spid="2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sz="2000" dirty="0"/>
              <a:t>(0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(10)*1</a:t>
            </a:r>
            <a:r>
              <a:rPr lang="en-US" sz="2000" dirty="0"/>
              <a:t>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C00000"/>
                </a:solidFill>
              </a:rPr>
              <a:t>1(01)*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(01)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sz="2000" dirty="0">
                <a:solidFill>
                  <a:schemeClr val="tx1"/>
                </a:solidFill>
              </a:rPr>
              <a:t>)|(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(01)+</a:t>
            </a:r>
            <a:r>
              <a:rPr lang="en-US" sz="2000" dirty="0">
                <a:solidFill>
                  <a:schemeClr val="tx1"/>
                </a:solidFill>
              </a:rPr>
              <a:t>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D1E409-0F48-0C4A-B09A-824886C86E4A}"/>
              </a:ext>
            </a:extLst>
          </p:cNvPr>
          <p:cNvSpPr/>
          <p:nvPr/>
        </p:nvSpPr>
        <p:spPr>
          <a:xfrm>
            <a:off x="2949702" y="141410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(RS)*R </a:t>
            </a:r>
            <a:r>
              <a:rPr lang="en-US" sz="2400" dirty="0"/>
              <a:t>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R(SR)*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176AF64-BABD-8946-9A0C-5670201F0BD3}"/>
              </a:ext>
            </a:extLst>
          </p:cNvPr>
          <p:cNvSpPr/>
          <p:nvPr/>
        </p:nvSpPr>
        <p:spPr>
          <a:xfrm>
            <a:off x="2949702" y="232919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(RS)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A918F17-594A-9346-AF0E-DB51E0D233DE}"/>
              </a:ext>
            </a:extLst>
          </p:cNvPr>
          <p:cNvSpPr/>
          <p:nvPr/>
        </p:nvSpPr>
        <p:spPr>
          <a:xfrm>
            <a:off x="2949702" y="324428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rgbClr val="C00000"/>
                </a:solidFill>
              </a:rPr>
              <a:t>R+</a:t>
            </a:r>
            <a:r>
              <a:rPr lang="en-US" sz="2400" dirty="0"/>
              <a:t> 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RR*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75E915F-F657-9E4F-8C54-5E17ED8EE29E}"/>
              </a:ext>
            </a:extLst>
          </p:cNvPr>
          <p:cNvSpPr/>
          <p:nvPr/>
        </p:nvSpPr>
        <p:spPr>
          <a:xfrm>
            <a:off x="2949702" y="4159376"/>
            <a:ext cx="334213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R+|R* </a:t>
            </a:r>
            <a:r>
              <a:rPr lang="en-US" sz="2400" dirty="0"/>
              <a:t>== (RR*)|R* == </a:t>
            </a:r>
            <a:r>
              <a:rPr lang="en-US" sz="2400" dirty="0">
                <a:solidFill>
                  <a:srgbClr val="C00000"/>
                </a:solidFill>
              </a:rPr>
              <a:t>R*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464</Words>
  <Application>Microsoft Macintosh PowerPoint</Application>
  <PresentationFormat>On-screen Show (16:9)</PresentationFormat>
  <Paragraphs>86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PowerPoint Presentation</vt:lpstr>
      <vt:lpstr>Regular Expressions are Trees</vt:lpstr>
      <vt:lpstr>Regular Expressions are ambiguous</vt:lpstr>
      <vt:lpstr>Regular expressions are trees</vt:lpstr>
      <vt:lpstr>Equivalence of Regular Expressions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44</cp:revision>
  <cp:lastPrinted>2019-05-23T19:01:58Z</cp:lastPrinted>
  <dcterms:modified xsi:type="dcterms:W3CDTF">2020-09-16T16:11:09Z</dcterms:modified>
</cp:coreProperties>
</file>