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5"/>
  </p:notesMasterIdLst>
  <p:handoutMasterIdLst>
    <p:handoutMasterId r:id="rId116"/>
  </p:handoutMasterIdLst>
  <p:sldIdLst>
    <p:sldId id="491" r:id="rId2"/>
    <p:sldId id="365" r:id="rId3"/>
    <p:sldId id="366" r:id="rId4"/>
    <p:sldId id="367" r:id="rId5"/>
    <p:sldId id="368" r:id="rId6"/>
    <p:sldId id="477" r:id="rId7"/>
    <p:sldId id="478" r:id="rId8"/>
    <p:sldId id="479" r:id="rId9"/>
    <p:sldId id="480" r:id="rId10"/>
    <p:sldId id="482" r:id="rId11"/>
    <p:sldId id="481" r:id="rId12"/>
    <p:sldId id="483" r:id="rId13"/>
    <p:sldId id="489" r:id="rId14"/>
    <p:sldId id="369" r:id="rId15"/>
    <p:sldId id="370" r:id="rId16"/>
    <p:sldId id="371" r:id="rId17"/>
    <p:sldId id="372" r:id="rId18"/>
    <p:sldId id="373" r:id="rId19"/>
    <p:sldId id="314" r:id="rId20"/>
    <p:sldId id="374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6" r:id="rId35"/>
    <p:sldId id="395" r:id="rId36"/>
    <p:sldId id="397" r:id="rId37"/>
    <p:sldId id="399" r:id="rId38"/>
    <p:sldId id="398" r:id="rId39"/>
    <p:sldId id="400" r:id="rId40"/>
    <p:sldId id="402" r:id="rId41"/>
    <p:sldId id="401" r:id="rId42"/>
    <p:sldId id="403" r:id="rId43"/>
    <p:sldId id="405" r:id="rId44"/>
    <p:sldId id="404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4" r:id="rId53"/>
    <p:sldId id="423" r:id="rId54"/>
    <p:sldId id="416" r:id="rId55"/>
    <p:sldId id="484" r:id="rId56"/>
    <p:sldId id="485" r:id="rId57"/>
    <p:sldId id="486" r:id="rId58"/>
    <p:sldId id="487" r:id="rId59"/>
    <p:sldId id="488" r:id="rId60"/>
    <p:sldId id="417" r:id="rId61"/>
    <p:sldId id="418" r:id="rId62"/>
    <p:sldId id="422" r:id="rId63"/>
    <p:sldId id="424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5" r:id="rId83"/>
    <p:sldId id="446" r:id="rId84"/>
    <p:sldId id="447" r:id="rId85"/>
    <p:sldId id="448" r:id="rId86"/>
    <p:sldId id="449" r:id="rId87"/>
    <p:sldId id="450" r:id="rId88"/>
    <p:sldId id="451" r:id="rId89"/>
    <p:sldId id="453" r:id="rId90"/>
    <p:sldId id="454" r:id="rId91"/>
    <p:sldId id="452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463" r:id="rId100"/>
    <p:sldId id="464" r:id="rId101"/>
    <p:sldId id="465" r:id="rId102"/>
    <p:sldId id="466" r:id="rId103"/>
    <p:sldId id="467" r:id="rId104"/>
    <p:sldId id="468" r:id="rId105"/>
    <p:sldId id="469" r:id="rId106"/>
    <p:sldId id="470" r:id="rId107"/>
    <p:sldId id="471" r:id="rId108"/>
    <p:sldId id="472" r:id="rId109"/>
    <p:sldId id="473" r:id="rId110"/>
    <p:sldId id="474" r:id="rId111"/>
    <p:sldId id="490" r:id="rId112"/>
    <p:sldId id="475" r:id="rId113"/>
    <p:sldId id="476" r:id="rId11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CCCC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9"/>
    <p:restoredTop sz="90952"/>
  </p:normalViewPr>
  <p:slideViewPr>
    <p:cSldViewPr>
      <p:cViewPr varScale="1">
        <p:scale>
          <a:sx n="127" d="100"/>
          <a:sy n="127" d="100"/>
        </p:scale>
        <p:origin x="2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B22E4E-6464-CD42-B08D-9DCAF3EA11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Ensure that program obeys certain kinds of sanity checks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Use the pumping lemma for context-free languages,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52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a class name, find class descriptor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variable name, find descriptor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Although they</a:t>
            </a:r>
            <a:r>
              <a:rPr lang="en-CA" baseline="0" dirty="0"/>
              <a:t> are logically distinct, you can combine some of them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2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6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3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252810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Goals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Gather useful information about the program for code generation:</a:t>
            </a:r>
          </a:p>
          <a:p>
            <a:pPr lvl="1"/>
            <a:r>
              <a:rPr lang="en-CA" dirty="0"/>
              <a:t>Determine what variables are meant by each identifier</a:t>
            </a:r>
          </a:p>
          <a:p>
            <a:pPr lvl="1"/>
            <a:r>
              <a:rPr lang="en-CA" dirty="0"/>
              <a:t>Build an internal representation of inheritance hierarchies </a:t>
            </a:r>
          </a:p>
          <a:p>
            <a:pPr lvl="1"/>
            <a:r>
              <a:rPr lang="en-CA" dirty="0"/>
              <a:t>Keep track of variables which are in scope at each program point</a:t>
            </a:r>
          </a:p>
        </p:txBody>
      </p:sp>
    </p:spTree>
    <p:extLst>
      <p:ext uri="{BB962C8B-B14F-4D97-AF65-F5344CB8AC3E}">
        <p14:creationId xmlns:p14="http://schemas.microsoft.com/office/powerpoint/2010/main" val="32576053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      </a:t>
            </a:r>
            <a:r>
              <a:rPr lang="en-CA" sz="1800" kern="0" dirty="0" err="1">
                <a:solidFill>
                  <a:srgbClr val="FF0000"/>
                </a:solidFill>
              </a:rPr>
              <a:t>int</a:t>
            </a:r>
            <a:r>
              <a:rPr lang="en-CA" sz="1800" kern="0" dirty="0">
                <a:solidFill>
                  <a:srgbClr val="FF0000"/>
                </a:solidFill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17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32107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8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      </a:t>
            </a:r>
            <a:r>
              <a:rPr lang="en-CA" sz="1800" kern="0" dirty="0" err="1">
                <a:solidFill>
                  <a:srgbClr val="FF0000"/>
                </a:solidFill>
              </a:rPr>
              <a:t>int</a:t>
            </a:r>
            <a:r>
              <a:rPr lang="en-CA" sz="1800" kern="0" dirty="0">
                <a:solidFill>
                  <a:srgbClr val="FF0000"/>
                </a:solidFill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X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91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X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23896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X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X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X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X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038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 of CFGs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832"/>
            <a:ext cx="7772400" cy="4392488"/>
          </a:xfrm>
        </p:spPr>
        <p:txBody>
          <a:bodyPr/>
          <a:lstStyle/>
          <a:p>
            <a:r>
              <a:rPr lang="en-CA" dirty="0"/>
              <a:t>Using CFGs</a:t>
            </a:r>
          </a:p>
          <a:p>
            <a:pPr lvl="1"/>
            <a:r>
              <a:rPr lang="en-CA" dirty="0"/>
              <a:t>How would you prevent duplicate package definitions?</a:t>
            </a:r>
          </a:p>
          <a:p>
            <a:pPr lvl="1"/>
            <a:r>
              <a:rPr lang="en-CA" dirty="0"/>
              <a:t>How would you differentiate variables of one type from variables of another type?</a:t>
            </a:r>
          </a:p>
          <a:p>
            <a:pPr lvl="1"/>
            <a:r>
              <a:rPr lang="en-CA" dirty="0"/>
              <a:t>How would you ensure all called methods are defined?</a:t>
            </a:r>
          </a:p>
          <a:p>
            <a:r>
              <a:rPr lang="en-CA" dirty="0"/>
              <a:t>For most programming languages, these are </a:t>
            </a:r>
            <a:r>
              <a:rPr lang="en-CA" i="1" dirty="0"/>
              <a:t>provably impossible </a:t>
            </a:r>
            <a:r>
              <a:rPr lang="en-CA" dirty="0"/>
              <a:t>in a CFG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956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 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65866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55801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Examples</a:t>
            </a:r>
            <a:r>
              <a:rPr lang="en-CA"/>
              <a:t>: Perl</a:t>
            </a:r>
            <a:endParaRPr lang="en-CA" dirty="0"/>
          </a:p>
          <a:p>
            <a:r>
              <a:rPr lang="en-CA" dirty="0"/>
              <a:t>Often implemented by preserving symbol table at runtime</a:t>
            </a:r>
          </a:p>
          <a:p>
            <a:r>
              <a:rPr lang="en-CA" dirty="0"/>
              <a:t>Often less efficient than static scoping </a:t>
            </a:r>
          </a:p>
          <a:p>
            <a:pPr lvl="1"/>
            <a:r>
              <a:rPr lang="en-CA" dirty="0"/>
              <a:t>Compiler cannot hardcode location of variables</a:t>
            </a:r>
          </a:p>
          <a:p>
            <a:pPr lvl="1"/>
            <a:r>
              <a:rPr lang="en-CA" dirty="0"/>
              <a:t>Names must be resolved at runtime</a:t>
            </a:r>
          </a:p>
        </p:txBody>
      </p:sp>
    </p:spTree>
    <p:extLst>
      <p:ext uri="{BB962C8B-B14F-4D97-AF65-F5344CB8AC3E}">
        <p14:creationId xmlns:p14="http://schemas.microsoft.com/office/powerpoint/2010/main" val="27749087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7768"/>
            <a:ext cx="7772400" cy="1143000"/>
          </a:xfrm>
        </p:spPr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58200" cy="4114800"/>
          </a:xfrm>
        </p:spPr>
        <p:txBody>
          <a:bodyPr/>
          <a:lstStyle/>
          <a:p>
            <a:r>
              <a:rPr lang="en-CA" sz="2000" dirty="0">
                <a:solidFill>
                  <a:schemeClr val="accent2"/>
                </a:solidFill>
              </a:rPr>
              <a:t>Semantic analysis</a:t>
            </a:r>
            <a:r>
              <a:rPr lang="en-CA" sz="2000" dirty="0"/>
              <a:t> verifies that a syntactically valid program is correctly-formed and computes additional information about the meaning of the program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Scope checking</a:t>
            </a:r>
            <a:r>
              <a:rPr lang="en-CA" sz="2000" dirty="0"/>
              <a:t> determines what objects or classes are referred to by each name in the program.</a:t>
            </a:r>
          </a:p>
          <a:p>
            <a:r>
              <a:rPr lang="en-CA" sz="2000" dirty="0"/>
              <a:t>Scope checking is usually done with a </a:t>
            </a:r>
            <a:r>
              <a:rPr lang="en-CA" sz="2000" dirty="0">
                <a:solidFill>
                  <a:schemeClr val="accent2"/>
                </a:solidFill>
              </a:rPr>
              <a:t>symbol table</a:t>
            </a:r>
            <a:r>
              <a:rPr lang="en-CA" sz="2000" dirty="0"/>
              <a:t> implemented either as a stack or </a:t>
            </a:r>
            <a:r>
              <a:rPr lang="en-CA" sz="2000" dirty="0">
                <a:solidFill>
                  <a:schemeClr val="accent2"/>
                </a:solidFill>
              </a:rPr>
              <a:t>spaghetti stack</a:t>
            </a:r>
            <a:r>
              <a:rPr lang="en-CA" sz="2000" dirty="0"/>
              <a:t>.</a:t>
            </a:r>
          </a:p>
          <a:p>
            <a:r>
              <a:rPr lang="en-CA" sz="2000" dirty="0"/>
              <a:t>In object-oriented programs, the scope for a derived class is often placed inside of the scope of a base class.</a:t>
            </a:r>
          </a:p>
          <a:p>
            <a:r>
              <a:rPr lang="en-CA" sz="2000" dirty="0"/>
              <a:t>Some semantic analyzers operate in multiple passes in order to gain more information about the program.</a:t>
            </a:r>
          </a:p>
          <a:p>
            <a:r>
              <a:rPr lang="en-CA" sz="2000" dirty="0"/>
              <a:t>In dynamic scoping, the actual execution of a program determines what each name refers to.</a:t>
            </a:r>
          </a:p>
          <a:p>
            <a:r>
              <a:rPr lang="en-CA" sz="2000" dirty="0"/>
              <a:t>With multiple inheritance, a name may need to be searched for along multiple paths.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424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Attribute Grammars</a:t>
            </a:r>
          </a:p>
          <a:p>
            <a:pPr lvl="1"/>
            <a:r>
              <a:rPr lang="en-CA" dirty="0"/>
              <a:t>Augment parsing rules to do checking during parsing</a:t>
            </a:r>
          </a:p>
          <a:p>
            <a:pPr lvl="1"/>
            <a:r>
              <a:rPr lang="en-CA" dirty="0"/>
              <a:t>Has its limitations</a:t>
            </a:r>
          </a:p>
          <a:p>
            <a:r>
              <a:rPr lang="en-CA" dirty="0"/>
              <a:t>Recursive AST Walk</a:t>
            </a:r>
          </a:p>
          <a:p>
            <a:pPr lvl="1"/>
            <a:r>
              <a:rPr lang="en-CA" dirty="0"/>
              <a:t>Construct the AST, then use recursion to explore the tree</a:t>
            </a:r>
          </a:p>
        </p:txBody>
      </p:sp>
    </p:spTree>
    <p:extLst>
      <p:ext uri="{BB962C8B-B14F-4D97-AF65-F5344CB8AC3E}">
        <p14:creationId xmlns:p14="http://schemas.microsoft.com/office/powerpoint/2010/main" val="19725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6040"/>
            <a:ext cx="7772400" cy="1143000"/>
          </a:xfrm>
        </p:spPr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Scoping</a:t>
            </a:r>
          </a:p>
        </p:txBody>
      </p:sp>
    </p:spTree>
    <p:extLst>
      <p:ext uri="{BB962C8B-B14F-4D97-AF65-F5344CB8AC3E}">
        <p14:creationId xmlns:p14="http://schemas.microsoft.com/office/powerpoint/2010/main" val="317130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34480"/>
            <a:ext cx="8311952" cy="4114800"/>
          </a:xfrm>
        </p:spPr>
        <p:txBody>
          <a:bodyPr/>
          <a:lstStyle/>
          <a:p>
            <a:r>
              <a:rPr lang="en-CA" dirty="0"/>
              <a:t>The same name (identifier) in a program may refer to fundamentally different things:</a:t>
            </a:r>
          </a:p>
          <a:p>
            <a:r>
              <a:rPr lang="en-CA" dirty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2000" dirty="0"/>
              <a:t>public class A {</a:t>
            </a:r>
          </a:p>
          <a:p>
            <a:pPr marL="0" indent="0">
              <a:buNone/>
            </a:pPr>
            <a:r>
              <a:rPr lang="en-CA" sz="2000" dirty="0"/>
              <a:t>	char A;</a:t>
            </a:r>
          </a:p>
          <a:p>
            <a:pPr marL="0" indent="0">
              <a:buNone/>
            </a:pPr>
            <a:r>
              <a:rPr lang="en-CA" sz="2000" dirty="0"/>
              <a:t>	A   </a:t>
            </a:r>
            <a:r>
              <a:rPr lang="en-CA" sz="2000" dirty="0" err="1"/>
              <a:t>A</a:t>
            </a:r>
            <a:r>
              <a:rPr lang="en-CA" sz="2000" dirty="0"/>
              <a:t> (A  A) {</a:t>
            </a:r>
          </a:p>
          <a:p>
            <a:pPr marL="0" indent="0">
              <a:buNone/>
            </a:pPr>
            <a:r>
              <a:rPr lang="en-CA" sz="2000" dirty="0"/>
              <a:t>		A.A = ‘A’;</a:t>
            </a:r>
          </a:p>
          <a:p>
            <a:pPr marL="0" indent="0">
              <a:buNone/>
            </a:pPr>
            <a:r>
              <a:rPr lang="en-CA" sz="2000" dirty="0"/>
              <a:t>		return A ( (A)  A);</a:t>
            </a:r>
          </a:p>
          <a:p>
            <a:pPr marL="0" indent="0">
              <a:buNone/>
            </a:pPr>
            <a:r>
              <a:rPr lang="en-CA" sz="2000" dirty="0"/>
              <a:t>	}</a:t>
            </a:r>
          </a:p>
          <a:p>
            <a:pPr marL="0" indent="0">
              <a:buNone/>
            </a:pPr>
            <a:r>
              <a:rPr lang="en-CA" sz="2000" dirty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29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34480"/>
            <a:ext cx="8311952" cy="4114800"/>
          </a:xfrm>
        </p:spPr>
        <p:txBody>
          <a:bodyPr/>
          <a:lstStyle/>
          <a:p>
            <a:r>
              <a:rPr lang="en-CA" dirty="0"/>
              <a:t>The same name (identifier) in a program may refer to fundamentally different things:</a:t>
            </a:r>
          </a:p>
          <a:p>
            <a:r>
              <a:rPr lang="en-CA" dirty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2000" dirty="0"/>
              <a:t>public class </a:t>
            </a:r>
            <a:r>
              <a:rPr lang="en-CA" sz="2000" dirty="0">
                <a:solidFill>
                  <a:srgbClr val="0070C0"/>
                </a:solidFill>
              </a:rPr>
              <a:t>A</a:t>
            </a:r>
            <a:r>
              <a:rPr lang="en-CA" sz="2000" dirty="0"/>
              <a:t> {</a:t>
            </a:r>
          </a:p>
          <a:p>
            <a:pPr marL="0" indent="0">
              <a:buNone/>
            </a:pPr>
            <a:r>
              <a:rPr lang="en-CA" sz="2000" dirty="0"/>
              <a:t>	char </a:t>
            </a:r>
            <a:r>
              <a:rPr lang="en-CA" sz="2000" dirty="0">
                <a:solidFill>
                  <a:srgbClr val="00B050"/>
                </a:solidFill>
              </a:rPr>
              <a:t>A</a:t>
            </a:r>
            <a:r>
              <a:rPr lang="en-CA" sz="2000" dirty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>
                <a:solidFill>
                  <a:srgbClr val="0070C0"/>
                </a:solidFill>
              </a:rPr>
              <a:t>A</a:t>
            </a:r>
            <a:r>
              <a:rPr lang="en-CA" sz="2000" dirty="0"/>
              <a:t>   </a:t>
            </a:r>
            <a:r>
              <a:rPr lang="en-CA" sz="2000" dirty="0" err="1">
                <a:solidFill>
                  <a:srgbClr val="FF0000"/>
                </a:solidFill>
              </a:rPr>
              <a:t>A</a:t>
            </a:r>
            <a:r>
              <a:rPr lang="en-CA" sz="2000" dirty="0"/>
              <a:t> (</a:t>
            </a:r>
            <a:r>
              <a:rPr lang="en-CA" sz="2000" dirty="0">
                <a:solidFill>
                  <a:srgbClr val="0070C0"/>
                </a:solidFill>
              </a:rPr>
              <a:t>A</a:t>
            </a:r>
            <a:r>
              <a:rPr lang="en-CA" sz="2000" dirty="0"/>
              <a:t>  </a:t>
            </a:r>
            <a:r>
              <a:rPr lang="en-CA" sz="2000" dirty="0">
                <a:solidFill>
                  <a:srgbClr val="FFC000"/>
                </a:solidFill>
              </a:rPr>
              <a:t>A</a:t>
            </a:r>
            <a:r>
              <a:rPr lang="en-CA" sz="2000" dirty="0"/>
              <a:t>) {</a:t>
            </a:r>
          </a:p>
          <a:p>
            <a:pPr marL="0" indent="0">
              <a:buNone/>
            </a:pPr>
            <a:r>
              <a:rPr lang="en-CA" sz="2000" dirty="0"/>
              <a:t>		</a:t>
            </a:r>
            <a:r>
              <a:rPr lang="en-CA" sz="2000" dirty="0">
                <a:solidFill>
                  <a:srgbClr val="FFC000"/>
                </a:solidFill>
              </a:rPr>
              <a:t>A</a:t>
            </a:r>
            <a:r>
              <a:rPr lang="en-CA" sz="2000" dirty="0"/>
              <a:t>.</a:t>
            </a:r>
            <a:r>
              <a:rPr lang="en-CA" sz="2000" dirty="0">
                <a:solidFill>
                  <a:srgbClr val="00B050"/>
                </a:solidFill>
              </a:rPr>
              <a:t>A</a:t>
            </a:r>
            <a:r>
              <a:rPr lang="en-CA" sz="2000" dirty="0"/>
              <a:t> = ‘A’;</a:t>
            </a:r>
          </a:p>
          <a:p>
            <a:pPr marL="0" indent="0">
              <a:buNone/>
            </a:pPr>
            <a:r>
              <a:rPr lang="en-CA" sz="2000" dirty="0"/>
              <a:t>		return </a:t>
            </a:r>
            <a:r>
              <a:rPr lang="en-CA" sz="2000" dirty="0">
                <a:solidFill>
                  <a:srgbClr val="FF0000"/>
                </a:solidFill>
              </a:rPr>
              <a:t>A</a:t>
            </a:r>
            <a:r>
              <a:rPr lang="en-CA" sz="2000" dirty="0"/>
              <a:t> ( (</a:t>
            </a:r>
            <a:r>
              <a:rPr lang="en-CA" sz="2000" dirty="0">
                <a:solidFill>
                  <a:srgbClr val="0070C0"/>
                </a:solidFill>
              </a:rPr>
              <a:t>A</a:t>
            </a:r>
            <a:r>
              <a:rPr lang="en-CA" sz="2000" dirty="0"/>
              <a:t>)  </a:t>
            </a:r>
            <a:r>
              <a:rPr lang="en-CA" sz="2000" dirty="0">
                <a:solidFill>
                  <a:srgbClr val="FFC000"/>
                </a:solidFill>
              </a:rPr>
              <a:t>A</a:t>
            </a:r>
            <a:r>
              <a:rPr lang="en-CA" sz="2000" dirty="0"/>
              <a:t>);</a:t>
            </a:r>
          </a:p>
          <a:p>
            <a:pPr marL="0" indent="0">
              <a:buNone/>
            </a:pPr>
            <a:r>
              <a:rPr lang="en-CA" sz="2000" dirty="0"/>
              <a:t>	}</a:t>
            </a:r>
          </a:p>
          <a:p>
            <a:pPr marL="0" indent="0">
              <a:buNone/>
            </a:pPr>
            <a:r>
              <a:rPr lang="en-CA" sz="2000" dirty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255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11952" cy="4114800"/>
          </a:xfrm>
        </p:spPr>
        <p:txBody>
          <a:bodyPr/>
          <a:lstStyle/>
          <a:p>
            <a:r>
              <a:rPr lang="en-CA" dirty="0"/>
              <a:t>The same name (identifier) in a program may refer to completely different objects:</a:t>
            </a:r>
          </a:p>
          <a:p>
            <a:r>
              <a:rPr lang="en-CA" dirty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2000" dirty="0" err="1"/>
              <a:t>int</a:t>
            </a:r>
            <a:r>
              <a:rPr lang="en-CA" sz="2000" dirty="0"/>
              <a:t> Awful () 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int</a:t>
            </a:r>
            <a:r>
              <a:rPr lang="en-CA" sz="2000" dirty="0"/>
              <a:t> x = 137;</a:t>
            </a:r>
          </a:p>
          <a:p>
            <a:pPr marL="0" indent="0">
              <a:buNone/>
            </a:pPr>
            <a:r>
              <a:rPr lang="en-CA" sz="2000" dirty="0"/>
              <a:t>	{</a:t>
            </a:r>
          </a:p>
          <a:p>
            <a:pPr marL="0" indent="0">
              <a:buNone/>
            </a:pPr>
            <a:r>
              <a:rPr lang="en-CA" sz="2000" dirty="0"/>
              <a:t>		string x = “Scope!”</a:t>
            </a:r>
          </a:p>
          <a:p>
            <a:pPr marL="0" indent="0">
              <a:buNone/>
            </a:pPr>
            <a:r>
              <a:rPr lang="en-CA" sz="2000" dirty="0"/>
              <a:t>		if (float x = 0)</a:t>
            </a:r>
          </a:p>
          <a:p>
            <a:pPr marL="0" indent="0">
              <a:buNone/>
            </a:pPr>
            <a:r>
              <a:rPr lang="en-CA" sz="2000" dirty="0"/>
              <a:t>			double x = x;</a:t>
            </a:r>
          </a:p>
          <a:p>
            <a:pPr marL="0" indent="0">
              <a:buNone/>
            </a:pPr>
            <a:r>
              <a:rPr lang="en-CA" sz="2000" dirty="0"/>
              <a:t>	}</a:t>
            </a:r>
          </a:p>
          <a:p>
            <a:pPr marL="0" indent="0">
              <a:buNone/>
            </a:pPr>
            <a:r>
              <a:rPr lang="en-CA" sz="2000" dirty="0"/>
              <a:t>	if (x == 137)   </a:t>
            </a:r>
            <a:r>
              <a:rPr lang="en-CA" sz="2000" dirty="0" err="1"/>
              <a:t>cout</a:t>
            </a:r>
            <a:r>
              <a:rPr lang="en-CA" sz="2000" dirty="0"/>
              <a:t> &lt;&lt; “Y”;</a:t>
            </a:r>
          </a:p>
          <a:p>
            <a:pPr marL="0" indent="0">
              <a:buNone/>
            </a:pPr>
            <a:r>
              <a:rPr lang="en-CA" sz="2000" dirty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857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11952" cy="4114800"/>
          </a:xfrm>
        </p:spPr>
        <p:txBody>
          <a:bodyPr/>
          <a:lstStyle/>
          <a:p>
            <a:r>
              <a:rPr lang="en-CA" dirty="0"/>
              <a:t>The same name (identifier) in a program may refer to completely different objects:</a:t>
            </a:r>
          </a:p>
          <a:p>
            <a:r>
              <a:rPr lang="en-CA" dirty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2000" dirty="0" err="1"/>
              <a:t>int</a:t>
            </a:r>
            <a:r>
              <a:rPr lang="en-CA" sz="2000" dirty="0"/>
              <a:t> Awful () 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int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0070C0"/>
                </a:solidFill>
              </a:rPr>
              <a:t>x</a:t>
            </a:r>
            <a:r>
              <a:rPr lang="en-CA" sz="2000" dirty="0"/>
              <a:t> = 137;</a:t>
            </a:r>
          </a:p>
          <a:p>
            <a:pPr marL="0" indent="0">
              <a:buNone/>
            </a:pPr>
            <a:r>
              <a:rPr lang="en-CA" sz="2000" dirty="0"/>
              <a:t>	{</a:t>
            </a:r>
          </a:p>
          <a:p>
            <a:pPr marL="0" indent="0">
              <a:buNone/>
            </a:pPr>
            <a:r>
              <a:rPr lang="en-CA" sz="2000" dirty="0"/>
              <a:t>		string </a:t>
            </a:r>
            <a:r>
              <a:rPr lang="en-CA" sz="2000" dirty="0">
                <a:solidFill>
                  <a:srgbClr val="FF0000"/>
                </a:solidFill>
              </a:rPr>
              <a:t>x</a:t>
            </a:r>
            <a:r>
              <a:rPr lang="en-CA" sz="2000" dirty="0"/>
              <a:t> = “Scope!”</a:t>
            </a:r>
          </a:p>
          <a:p>
            <a:pPr marL="0" indent="0">
              <a:buNone/>
            </a:pPr>
            <a:r>
              <a:rPr lang="en-CA" sz="2000" dirty="0"/>
              <a:t>		if (float </a:t>
            </a:r>
            <a:r>
              <a:rPr lang="en-CA" sz="2000" dirty="0">
                <a:solidFill>
                  <a:srgbClr val="00B050"/>
                </a:solidFill>
              </a:rPr>
              <a:t>x</a:t>
            </a:r>
            <a:r>
              <a:rPr lang="en-CA" sz="2000" dirty="0"/>
              <a:t> = 0)</a:t>
            </a:r>
          </a:p>
          <a:p>
            <a:pPr marL="0" indent="0">
              <a:buNone/>
            </a:pPr>
            <a:r>
              <a:rPr lang="en-CA" sz="2000" dirty="0"/>
              <a:t>			double </a:t>
            </a:r>
            <a:r>
              <a:rPr lang="en-CA" sz="2000" dirty="0">
                <a:solidFill>
                  <a:srgbClr val="FFC000"/>
                </a:solidFill>
              </a:rPr>
              <a:t>x</a:t>
            </a:r>
            <a:r>
              <a:rPr lang="en-CA" sz="2000" dirty="0"/>
              <a:t> = </a:t>
            </a:r>
            <a:r>
              <a:rPr lang="en-CA" sz="2000" dirty="0">
                <a:solidFill>
                  <a:srgbClr val="FFC000"/>
                </a:solidFill>
              </a:rPr>
              <a:t>x</a:t>
            </a:r>
            <a:r>
              <a:rPr lang="en-CA" sz="2000" dirty="0"/>
              <a:t>;</a:t>
            </a:r>
          </a:p>
          <a:p>
            <a:pPr marL="0" indent="0">
              <a:buNone/>
            </a:pPr>
            <a:r>
              <a:rPr lang="en-CA" sz="2000" dirty="0"/>
              <a:t>	}</a:t>
            </a:r>
          </a:p>
          <a:p>
            <a:pPr marL="0" indent="0">
              <a:buNone/>
            </a:pPr>
            <a:r>
              <a:rPr lang="en-CA" sz="2000" dirty="0"/>
              <a:t>	if (</a:t>
            </a:r>
            <a:r>
              <a:rPr lang="en-CA" sz="2000" dirty="0">
                <a:solidFill>
                  <a:srgbClr val="0070C0"/>
                </a:solidFill>
              </a:rPr>
              <a:t>x</a:t>
            </a:r>
            <a:r>
              <a:rPr lang="en-CA" sz="2000" dirty="0"/>
              <a:t> == 137)   </a:t>
            </a:r>
            <a:r>
              <a:rPr lang="en-CA" sz="2000" dirty="0" err="1"/>
              <a:t>cout</a:t>
            </a:r>
            <a:r>
              <a:rPr lang="en-CA" sz="2000" dirty="0"/>
              <a:t> &lt;&lt; “Y”;</a:t>
            </a:r>
          </a:p>
          <a:p>
            <a:pPr marL="0" indent="0">
              <a:buNone/>
            </a:pPr>
            <a:r>
              <a:rPr lang="en-CA" sz="2000" dirty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36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solidFill>
                  <a:schemeClr val="accent2"/>
                </a:solidFill>
              </a:rPr>
              <a:t>scope</a:t>
            </a:r>
            <a:r>
              <a:rPr lang="en-CA" dirty="0"/>
              <a:t> of an entity is the set of locations in a program where that entity’s name refers to that entity.</a:t>
            </a:r>
          </a:p>
          <a:p>
            <a:r>
              <a:rPr lang="en-CA" dirty="0"/>
              <a:t>The introduction of new variables into scope may hide older variables</a:t>
            </a:r>
          </a:p>
          <a:p>
            <a:r>
              <a:rPr lang="en-CA" dirty="0"/>
              <a:t>How do we keep track of what’s visible?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12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Symbol tables map </a:t>
            </a:r>
            <a:r>
              <a:rPr lang="en-US" sz="2800" b="1" dirty="0">
                <a:solidFill>
                  <a:schemeClr val="accent2"/>
                </a:solidFill>
              </a:rPr>
              <a:t>names </a:t>
            </a:r>
            <a:r>
              <a:rPr lang="en-US" sz="2800" dirty="0"/>
              <a:t>(string format) to </a:t>
            </a:r>
            <a:r>
              <a:rPr lang="en-US" sz="2800" b="1" dirty="0"/>
              <a:t>descriptors</a:t>
            </a:r>
            <a:r>
              <a:rPr lang="en-US" sz="2800" dirty="0"/>
              <a:t> (information about identifiers)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As we run our semantic analysis, continuously update the symbol table with information about what is in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/>
              <a:t>Program is lexically well-formed</a:t>
            </a:r>
          </a:p>
          <a:p>
            <a:pPr lvl="1"/>
            <a:r>
              <a:rPr lang="en-CA" dirty="0"/>
              <a:t>Identifiers have valid names</a:t>
            </a:r>
          </a:p>
          <a:p>
            <a:pPr lvl="1"/>
            <a:r>
              <a:rPr lang="en-CA" dirty="0"/>
              <a:t>Strings are properly terminated</a:t>
            </a:r>
          </a:p>
          <a:p>
            <a:pPr lvl="1"/>
            <a:r>
              <a:rPr lang="en-CA" dirty="0"/>
              <a:t>No unknown characters</a:t>
            </a:r>
          </a:p>
          <a:p>
            <a:r>
              <a:rPr lang="en-CA" dirty="0"/>
              <a:t>Program is syntactically well-formed:</a:t>
            </a:r>
          </a:p>
          <a:p>
            <a:pPr lvl="1"/>
            <a:r>
              <a:rPr lang="en-CA" dirty="0"/>
              <a:t>Package declaration have the correct structure</a:t>
            </a:r>
          </a:p>
          <a:p>
            <a:pPr lvl="1"/>
            <a:r>
              <a:rPr lang="en-CA" dirty="0"/>
              <a:t>Expressions are syntactically valid</a:t>
            </a:r>
          </a:p>
          <a:p>
            <a:r>
              <a:rPr lang="en-CA" dirty="0"/>
              <a:t>Does this mean that the program is legal?</a:t>
            </a:r>
          </a:p>
        </p:txBody>
      </p:sp>
    </p:spTree>
    <p:extLst>
      <p:ext uri="{BB962C8B-B14F-4D97-AF65-F5344CB8AC3E}">
        <p14:creationId xmlns:p14="http://schemas.microsoft.com/office/powerpoint/2010/main" val="26480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</p:spTree>
    <p:extLst>
      <p:ext uri="{BB962C8B-B14F-4D97-AF65-F5344CB8AC3E}">
        <p14:creationId xmlns:p14="http://schemas.microsoft.com/office/powerpoint/2010/main" val="46186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77974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FF0000"/>
                </a:solidFill>
              </a:rPr>
              <a:t>int</a:t>
            </a:r>
            <a:r>
              <a:rPr lang="en-CA" sz="1800" dirty="0">
                <a:solidFill>
                  <a:srgbClr val="FF0000"/>
                </a:solidFill>
              </a:rPr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3853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FF0000"/>
                </a:solidFill>
              </a:rPr>
              <a:t>int</a:t>
            </a:r>
            <a:r>
              <a:rPr lang="en-CA" sz="1800" dirty="0">
                <a:solidFill>
                  <a:srgbClr val="FF0000"/>
                </a:solidFill>
              </a:rPr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147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FF0000"/>
                </a:solidFill>
              </a:rPr>
              <a:t>int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err="1">
                <a:solidFill>
                  <a:srgbClr val="FF0000"/>
                </a:solidFill>
              </a:rPr>
              <a:t>testFunc</a:t>
            </a:r>
            <a:r>
              <a:rPr lang="en-CA" sz="1800" dirty="0">
                <a:solidFill>
                  <a:srgbClr val="FF0000"/>
                </a:solidFill>
              </a:rPr>
              <a:t>(</a:t>
            </a:r>
            <a:r>
              <a:rPr lang="en-CA" sz="1800" dirty="0" err="1">
                <a:solidFill>
                  <a:srgbClr val="FF0000"/>
                </a:solidFill>
              </a:rPr>
              <a:t>int</a:t>
            </a:r>
            <a:r>
              <a:rPr lang="en-CA" sz="1800" dirty="0">
                <a:solidFill>
                  <a:srgbClr val="FF0000"/>
                </a:solidFill>
              </a:rPr>
              <a:t> x, </a:t>
            </a:r>
            <a:r>
              <a:rPr lang="en-CA" sz="1800" dirty="0" err="1">
                <a:solidFill>
                  <a:srgbClr val="FF0000"/>
                </a:solidFill>
              </a:rPr>
              <a:t>int</a:t>
            </a:r>
            <a:r>
              <a:rPr lang="en-CA" sz="1800" dirty="0">
                <a:solidFill>
                  <a:srgbClr val="FF0000"/>
                </a:solidFill>
              </a:rPr>
              <a:t> y) </a:t>
            </a:r>
            <a:r>
              <a:rPr lang="en-CA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0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FF0000"/>
                </a:solidFill>
              </a:rPr>
              <a:t>int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err="1">
                <a:solidFill>
                  <a:srgbClr val="FF0000"/>
                </a:solidFill>
              </a:rPr>
              <a:t>testFunc</a:t>
            </a:r>
            <a:r>
              <a:rPr lang="en-CA" sz="1800" dirty="0">
                <a:solidFill>
                  <a:srgbClr val="FF0000"/>
                </a:solidFill>
              </a:rPr>
              <a:t>(</a:t>
            </a:r>
            <a:r>
              <a:rPr lang="en-CA" sz="1800" dirty="0" err="1">
                <a:solidFill>
                  <a:srgbClr val="FF0000"/>
                </a:solidFill>
              </a:rPr>
              <a:t>int</a:t>
            </a:r>
            <a:r>
              <a:rPr lang="en-CA" sz="1800" dirty="0">
                <a:solidFill>
                  <a:srgbClr val="FF0000"/>
                </a:solidFill>
              </a:rPr>
              <a:t> x, </a:t>
            </a:r>
            <a:r>
              <a:rPr lang="en-CA" sz="1800" dirty="0" err="1">
                <a:solidFill>
                  <a:srgbClr val="FF0000"/>
                </a:solidFill>
              </a:rPr>
              <a:t>int</a:t>
            </a:r>
            <a:r>
              <a:rPr lang="en-CA" sz="1800" dirty="0">
                <a:solidFill>
                  <a:srgbClr val="FF0000"/>
                </a:solidFill>
              </a:rPr>
              <a:t> y)</a:t>
            </a:r>
            <a:r>
              <a:rPr lang="en-CA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9110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</a:t>
            </a:r>
            <a:r>
              <a:rPr lang="en-CA" sz="18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8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>
                <a:solidFill>
                  <a:srgbClr val="FF0000"/>
                </a:solidFill>
              </a:rPr>
              <a:t>, y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>
                <a:solidFill>
                  <a:srgbClr val="FF0000"/>
                </a:solidFill>
              </a:rPr>
              <a:t>, z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</a:t>
            </a:r>
            <a:r>
              <a:rPr lang="en-CA" sz="18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</a:t>
            </a:r>
            <a:r>
              <a:rPr lang="en-CA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7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(decaf program)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/>
              <a:t>package test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myBin</a:t>
            </a:r>
            <a:r>
              <a:rPr lang="en-CA" sz="2000" dirty="0"/>
              <a:t> </a:t>
            </a:r>
            <a:r>
              <a:rPr lang="en-CA" sz="2000" dirty="0" err="1"/>
              <a:t>bool</a:t>
            </a:r>
            <a:r>
              <a:rPr lang="en-CA" sz="2000" dirty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func</a:t>
            </a:r>
            <a:r>
              <a:rPr lang="en-CA" sz="2000" dirty="0"/>
              <a:t> foo() void {</a:t>
            </a:r>
          </a:p>
          <a:p>
            <a:pPr marL="0" indent="0">
              <a:buNone/>
            </a:pPr>
            <a:r>
              <a:rPr lang="en-CA" sz="2000" dirty="0"/>
              <a:t>		</a:t>
            </a:r>
            <a:r>
              <a:rPr lang="en-CA" sz="2000" dirty="0" err="1"/>
              <a:t>var</a:t>
            </a:r>
            <a:r>
              <a:rPr lang="en-CA" sz="2000" dirty="0"/>
              <a:t> x[0] </a:t>
            </a:r>
            <a:r>
              <a:rPr lang="en-CA" sz="2000" dirty="0" err="1"/>
              <a:t>int</a:t>
            </a:r>
            <a:r>
              <a:rPr lang="en-CA" sz="2000" dirty="0"/>
              <a:t>;</a:t>
            </a:r>
          </a:p>
          <a:p>
            <a:pPr marL="0" indent="0">
              <a:buNone/>
            </a:pPr>
            <a:r>
              <a:rPr lang="en-CA" sz="2000" dirty="0"/>
              <a:t>		</a:t>
            </a:r>
            <a:r>
              <a:rPr lang="en-CA" sz="2000" dirty="0" err="1"/>
              <a:t>var</a:t>
            </a:r>
            <a:r>
              <a:rPr lang="en-CA" sz="2000" dirty="0"/>
              <a:t> k </a:t>
            </a:r>
            <a:r>
              <a:rPr lang="en-CA" sz="2000" dirty="0" err="1"/>
              <a:t>int</a:t>
            </a:r>
            <a:r>
              <a:rPr lang="en-CA" sz="2000" dirty="0"/>
              <a:t> = </a:t>
            </a:r>
            <a:r>
              <a:rPr lang="en-CA" sz="2000" dirty="0" err="1"/>
              <a:t>myBin</a:t>
            </a:r>
            <a:r>
              <a:rPr lang="en-CA" sz="2000" dirty="0"/>
              <a:t> * y;</a:t>
            </a:r>
          </a:p>
          <a:p>
            <a:pPr marL="0" indent="0">
              <a:buNone/>
            </a:pPr>
            <a:r>
              <a:rPr lang="en-CA" sz="2000" dirty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func</a:t>
            </a:r>
            <a:r>
              <a:rPr lang="en-CA" sz="2000" dirty="0"/>
              <a:t> foo() void {</a:t>
            </a:r>
          </a:p>
          <a:p>
            <a:pPr marL="0" indent="0">
              <a:buNone/>
            </a:pPr>
            <a:r>
              <a:rPr lang="en-CA" sz="2000" dirty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func</a:t>
            </a:r>
            <a:r>
              <a:rPr lang="en-CA" sz="2000" dirty="0"/>
              <a:t> </a:t>
            </a:r>
            <a:r>
              <a:rPr lang="en-CA" sz="2000" dirty="0" err="1"/>
              <a:t>fibonacci</a:t>
            </a:r>
            <a:r>
              <a:rPr lang="en-CA" sz="2000" dirty="0"/>
              <a:t>(n </a:t>
            </a:r>
            <a:r>
              <a:rPr lang="en-CA" sz="2000" dirty="0" err="1"/>
              <a:t>int</a:t>
            </a:r>
            <a:r>
              <a:rPr lang="en-CA" sz="2000" dirty="0"/>
              <a:t>) </a:t>
            </a:r>
            <a:r>
              <a:rPr lang="en-CA" sz="2000" dirty="0" err="1"/>
              <a:t>int</a:t>
            </a:r>
            <a:r>
              <a:rPr lang="en-CA" sz="2000" dirty="0"/>
              <a:t>  {</a:t>
            </a:r>
          </a:p>
          <a:p>
            <a:pPr marL="0" indent="0">
              <a:buNone/>
            </a:pPr>
            <a:r>
              <a:rPr lang="en-CA" sz="2000" dirty="0"/>
              <a:t>		return foo() + </a:t>
            </a:r>
            <a:r>
              <a:rPr lang="en-CA" sz="2000" dirty="0" err="1"/>
              <a:t>fibonacci</a:t>
            </a:r>
            <a:r>
              <a:rPr lang="en-CA" sz="2000" dirty="0"/>
              <a:t>(n-1);</a:t>
            </a:r>
          </a:p>
          <a:p>
            <a:pPr marL="0" indent="0">
              <a:buNone/>
            </a:pPr>
            <a:r>
              <a:rPr lang="en-CA" sz="2000" dirty="0"/>
              <a:t>	}</a:t>
            </a:r>
          </a:p>
          <a:p>
            <a:pPr marL="0" indent="0">
              <a:buNone/>
            </a:pPr>
            <a:r>
              <a:rPr lang="en-CA" sz="2000" dirty="0"/>
              <a:t>}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6087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 err="1">
                <a:solidFill>
                  <a:srgbClr val="FF0000"/>
                </a:solidFill>
              </a:rPr>
              <a:t>int</a:t>
            </a:r>
            <a:r>
              <a:rPr lang="en-CA" sz="1800" dirty="0">
                <a:solidFill>
                  <a:srgbClr val="FF0000"/>
                </a:solidFill>
              </a:rPr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5363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22891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= y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925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6412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>
                <a:solidFill>
                  <a:srgbClr val="FF0000"/>
                </a:solidFill>
              </a:rPr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5672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</a:t>
            </a:r>
            <a:r>
              <a:rPr lang="en-CA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72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         </a:t>
            </a:r>
            <a:r>
              <a:rPr lang="en-CA" sz="1800" dirty="0" err="1">
                <a:solidFill>
                  <a:srgbClr val="FF0000"/>
                </a:solidFill>
              </a:rPr>
              <a:t>int</a:t>
            </a:r>
            <a:r>
              <a:rPr lang="en-CA" sz="1800" dirty="0">
                <a:solidFill>
                  <a:srgbClr val="FF0000"/>
                </a:solidFill>
              </a:rPr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20433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         </a:t>
            </a:r>
            <a:r>
              <a:rPr lang="en-CA" sz="1800" dirty="0" err="1">
                <a:solidFill>
                  <a:srgbClr val="FF0000"/>
                </a:solidFill>
              </a:rPr>
              <a:t>int</a:t>
            </a:r>
            <a:r>
              <a:rPr lang="en-CA" sz="1800" dirty="0">
                <a:solidFill>
                  <a:srgbClr val="FF0000"/>
                </a:solidFill>
              </a:rPr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1058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46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            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4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968552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package test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myBin</a:t>
            </a:r>
            <a:r>
              <a:rPr lang="en-CA" sz="2000" dirty="0"/>
              <a:t> </a:t>
            </a:r>
            <a:r>
              <a:rPr lang="en-CA" sz="2000" dirty="0" err="1"/>
              <a:t>bool</a:t>
            </a:r>
            <a:r>
              <a:rPr lang="en-CA" sz="2000" dirty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func</a:t>
            </a:r>
            <a:r>
              <a:rPr lang="en-CA" sz="2000" dirty="0"/>
              <a:t> foo() void {</a:t>
            </a:r>
          </a:p>
          <a:p>
            <a:pPr marL="0" indent="0">
              <a:buNone/>
            </a:pPr>
            <a:r>
              <a:rPr lang="en-CA" sz="2000" dirty="0"/>
              <a:t>		</a:t>
            </a:r>
            <a:r>
              <a:rPr lang="en-CA" sz="2000" dirty="0" err="1"/>
              <a:t>var</a:t>
            </a:r>
            <a:r>
              <a:rPr lang="en-CA" sz="2000" dirty="0"/>
              <a:t> x[0] </a:t>
            </a:r>
            <a:r>
              <a:rPr lang="en-CA" sz="2000" dirty="0" err="1"/>
              <a:t>int</a:t>
            </a:r>
            <a:r>
              <a:rPr lang="en-CA" sz="2000" dirty="0"/>
              <a:t>;</a:t>
            </a:r>
          </a:p>
          <a:p>
            <a:pPr marL="0" indent="0">
              <a:buNone/>
            </a:pPr>
            <a:r>
              <a:rPr lang="en-CA" sz="2000" dirty="0"/>
              <a:t>		</a:t>
            </a:r>
            <a:r>
              <a:rPr lang="en-CA" sz="2000" dirty="0" err="1"/>
              <a:t>var</a:t>
            </a:r>
            <a:r>
              <a:rPr lang="en-CA" sz="2000" dirty="0"/>
              <a:t> k </a:t>
            </a:r>
            <a:r>
              <a:rPr lang="en-CA" sz="2000" dirty="0" err="1"/>
              <a:t>int</a:t>
            </a:r>
            <a:r>
              <a:rPr lang="en-CA" sz="2000" dirty="0"/>
              <a:t> = </a:t>
            </a:r>
            <a:r>
              <a:rPr lang="en-CA" sz="2000" dirty="0" err="1"/>
              <a:t>myBin</a:t>
            </a:r>
            <a:r>
              <a:rPr lang="en-CA" sz="2000" dirty="0"/>
              <a:t> * y;</a:t>
            </a:r>
          </a:p>
          <a:p>
            <a:pPr marL="0" indent="0">
              <a:buNone/>
            </a:pPr>
            <a:r>
              <a:rPr lang="en-CA" sz="2000" dirty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func</a:t>
            </a:r>
            <a:r>
              <a:rPr lang="en-CA" sz="2000" dirty="0"/>
              <a:t> foo() void {</a:t>
            </a:r>
          </a:p>
          <a:p>
            <a:pPr marL="0" indent="0">
              <a:buNone/>
            </a:pPr>
            <a:r>
              <a:rPr lang="en-CA" sz="2000" dirty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func</a:t>
            </a:r>
            <a:r>
              <a:rPr lang="en-CA" sz="2000" dirty="0"/>
              <a:t> </a:t>
            </a:r>
            <a:r>
              <a:rPr lang="en-CA" sz="2000" dirty="0" err="1"/>
              <a:t>fibonacci</a:t>
            </a:r>
            <a:r>
              <a:rPr lang="en-CA" sz="2000" dirty="0"/>
              <a:t>(n </a:t>
            </a:r>
            <a:r>
              <a:rPr lang="en-CA" sz="2000" dirty="0" err="1"/>
              <a:t>int</a:t>
            </a:r>
            <a:r>
              <a:rPr lang="en-CA" sz="2000" dirty="0"/>
              <a:t>) </a:t>
            </a:r>
            <a:r>
              <a:rPr lang="en-CA" sz="2000" dirty="0" err="1"/>
              <a:t>int</a:t>
            </a:r>
            <a:r>
              <a:rPr lang="en-CA" sz="2000" dirty="0"/>
              <a:t> {</a:t>
            </a:r>
          </a:p>
          <a:p>
            <a:pPr marL="0" indent="0">
              <a:buNone/>
            </a:pPr>
            <a:r>
              <a:rPr lang="en-CA" sz="2000" dirty="0"/>
              <a:t>		return foo() + </a:t>
            </a:r>
            <a:r>
              <a:rPr lang="en-CA" sz="2000" dirty="0" err="1"/>
              <a:t>fibonacci</a:t>
            </a:r>
            <a:r>
              <a:rPr lang="en-CA" sz="2000" dirty="0"/>
              <a:t>(n-1);</a:t>
            </a:r>
          </a:p>
          <a:p>
            <a:pPr marL="0" indent="0">
              <a:buNone/>
            </a:pPr>
            <a:r>
              <a:rPr lang="en-CA" sz="2000" dirty="0"/>
              <a:t>	}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}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73006" y="5762400"/>
            <a:ext cx="2546866" cy="36004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52881" y="5021384"/>
            <a:ext cx="670669" cy="36004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(decaf program)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83768" y="2832000"/>
            <a:ext cx="1080120" cy="36004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86456" y="3192040"/>
            <a:ext cx="312872" cy="36004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98601" y="3200782"/>
            <a:ext cx="737736" cy="36004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21132" y="3940696"/>
            <a:ext cx="1306945" cy="36004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3563888" y="2492896"/>
            <a:ext cx="576064" cy="51912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995936" y="220486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Cannot define Array type as local variable</a:t>
            </a:r>
          </a:p>
          <a:p>
            <a:r>
              <a:rPr lang="en-CA" sz="2000" dirty="0">
                <a:solidFill>
                  <a:srgbClr val="FF0000"/>
                </a:solidFill>
              </a:rPr>
              <a:t>Cannot define Array of size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64088" y="29249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Variable not declared </a:t>
            </a:r>
          </a:p>
        </p:txBody>
      </p:sp>
      <p:cxnSp>
        <p:nvCxnSpPr>
          <p:cNvPr id="16" name="Curved Connector 15"/>
          <p:cNvCxnSpPr>
            <a:endCxn id="15" idx="1"/>
          </p:cNvCxnSpPr>
          <p:nvPr/>
        </p:nvCxnSpPr>
        <p:spPr bwMode="auto">
          <a:xfrm flipV="1">
            <a:off x="4788024" y="3124999"/>
            <a:ext cx="576064" cy="23199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004048" y="350100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Cannot multiply </a:t>
            </a:r>
            <a:r>
              <a:rPr lang="en-CA" sz="2000" dirty="0" err="1">
                <a:solidFill>
                  <a:srgbClr val="FF0000"/>
                </a:solidFill>
              </a:rPr>
              <a:t>boolean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>
            <a:off x="3563888" y="3552080"/>
            <a:ext cx="1728192" cy="388616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0800000">
            <a:off x="1475657" y="3372060"/>
            <a:ext cx="670783" cy="568636"/>
          </a:xfrm>
          <a:prstGeom prst="curvedConnector3">
            <a:avLst>
              <a:gd name="adj1" fmla="val -32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-36512" y="296628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Cannot redefine</a:t>
            </a:r>
          </a:p>
          <a:p>
            <a:r>
              <a:rPr lang="en-CA" sz="2000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60032" y="454105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Cannot add void</a:t>
            </a:r>
          </a:p>
        </p:txBody>
      </p:sp>
      <p:cxnSp>
        <p:nvCxnSpPr>
          <p:cNvPr id="32" name="Curved Connector 31"/>
          <p:cNvCxnSpPr/>
          <p:nvPr/>
        </p:nvCxnSpPr>
        <p:spPr bwMode="auto">
          <a:xfrm flipV="1">
            <a:off x="3995936" y="4725144"/>
            <a:ext cx="1008112" cy="296240"/>
          </a:xfrm>
          <a:prstGeom prst="curvedConnector3">
            <a:avLst>
              <a:gd name="adj1" fmla="val -52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283968" y="569318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No main function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3419872" y="589701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673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            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>
                <a:solidFill>
                  <a:srgbClr val="FF0000"/>
                </a:solidFill>
              </a:rPr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31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9948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	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93722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	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>
                <a:solidFill>
                  <a:srgbClr val="FF0000"/>
                </a:solidFill>
              </a:rPr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8421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</a:t>
            </a:r>
            <a:r>
              <a:rPr lang="en-CA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97263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6975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, y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>
                <a:solidFill>
                  <a:srgbClr val="FF0000"/>
                </a:solidFill>
              </a:rPr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75256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</a:t>
            </a:r>
            <a:r>
              <a:rPr lang="en-CA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10174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</a:t>
            </a:r>
            <a:r>
              <a:rPr lang="en-CA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87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4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Ensure that the program has a well-defined meaning</a:t>
            </a:r>
          </a:p>
          <a:p>
            <a:r>
              <a:rPr lang="en-CA" dirty="0"/>
              <a:t>Verifies properties of the program that are not caught during the earlier phases</a:t>
            </a:r>
          </a:p>
          <a:p>
            <a:pPr lvl="1"/>
            <a:r>
              <a:rPr lang="en-CA" dirty="0"/>
              <a:t>All variables are declared before use</a:t>
            </a:r>
          </a:p>
          <a:p>
            <a:pPr lvl="1"/>
            <a:r>
              <a:rPr lang="en-CA" dirty="0"/>
              <a:t>Types are used correctly in expressions </a:t>
            </a:r>
          </a:p>
          <a:p>
            <a:pPr lvl="1"/>
            <a:r>
              <a:rPr lang="en-CA" dirty="0"/>
              <a:t>Method calls have correct number and types of parameters and return value</a:t>
            </a:r>
          </a:p>
        </p:txBody>
      </p:sp>
    </p:spTree>
    <p:extLst>
      <p:ext uri="{BB962C8B-B14F-4D97-AF65-F5344CB8AC3E}">
        <p14:creationId xmlns:p14="http://schemas.microsoft.com/office/powerpoint/2010/main" val="19686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2260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testFunc</a:t>
            </a:r>
            <a:r>
              <a:rPr lang="en-CA" sz="1800" dirty="0"/>
              <a:t>(</a:t>
            </a:r>
            <a:r>
              <a:rPr lang="en-CA" sz="1800" dirty="0" err="1"/>
              <a:t>int</a:t>
            </a:r>
            <a:r>
              <a:rPr lang="en-CA" sz="1800" dirty="0"/>
              <a:t> x, </a:t>
            </a:r>
            <a:r>
              <a:rPr lang="en-CA" sz="1800" dirty="0" err="1"/>
              <a:t>int</a:t>
            </a:r>
            <a:r>
              <a:rPr lang="en-CA" sz="180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@1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</a:t>
            </a:r>
            <a:r>
              <a:rPr lang="en-CA" sz="1800" dirty="0" err="1"/>
              <a:t>int</a:t>
            </a:r>
            <a:r>
              <a:rPr lang="en-CA" sz="180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</a:t>
            </a:r>
            <a:r>
              <a:rPr lang="en-CA" sz="1800" dirty="0"/>
              <a:t>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=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</a:t>
            </a:r>
            <a:r>
              <a:rPr lang="en-CA" sz="1800" dirty="0" err="1"/>
              <a:t>int</a:t>
            </a:r>
            <a:r>
              <a:rPr lang="en-CA" sz="1800" dirty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    </a:t>
            </a:r>
            <a:r>
              <a:rPr lang="en-CA" sz="1800" dirty="0" err="1"/>
              <a:t>printf</a:t>
            </a:r>
            <a:r>
              <a:rPr lang="en-CA" sz="1800" dirty="0"/>
              <a:t>(“%d, %d, %d\n”,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 </a:t>
            </a:r>
            <a:r>
              <a:rPr lang="en-CA" sz="1800" dirty="0">
                <a:solidFill>
                  <a:schemeClr val="accent2"/>
                </a:solidFill>
              </a:rPr>
              <a:t>@9</a:t>
            </a:r>
            <a:r>
              <a:rPr lang="en-CA" sz="1800" dirty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               </a:t>
            </a:r>
            <a:r>
              <a:rPr lang="en-CA" sz="1800" dirty="0" err="1"/>
              <a:t>printf</a:t>
            </a:r>
            <a:r>
              <a:rPr lang="en-CA" sz="1800" dirty="0"/>
              <a:t>(“%d, %d, %d\n”, x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, y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@2</a:t>
            </a:r>
            <a:r>
              <a:rPr lang="en-CA" sz="1800" dirty="0"/>
              <a:t>, z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>
                <a:latin typeface="Candara" panose="020E050203030302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4901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28800"/>
            <a:ext cx="806266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Symbol tables map </a:t>
            </a:r>
            <a:r>
              <a:rPr lang="en-US" sz="2800" b="1" dirty="0">
                <a:solidFill>
                  <a:schemeClr val="accent2"/>
                </a:solidFill>
              </a:rPr>
              <a:t>names </a:t>
            </a:r>
            <a:r>
              <a:rPr lang="en-US" sz="2800" dirty="0"/>
              <a:t>(string format) to </a:t>
            </a:r>
            <a:r>
              <a:rPr lang="en-US" sz="2800" b="1" dirty="0"/>
              <a:t>descriptors</a:t>
            </a:r>
            <a:r>
              <a:rPr lang="en-US" sz="2800" dirty="0"/>
              <a:t> (information about identifiers)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As we run our semantic analysis, continuously update the symbol table with information about what  is in scope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Typical implementation: stack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Basic Operations: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Push scope: Enter a new scope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Pop scope: Leave a scope, discarding all declarations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Insert symbol: add a new identifier to the current scope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Lookup symbol: Given an identifier, find a descriptor</a:t>
            </a:r>
          </a:p>
        </p:txBody>
      </p:sp>
    </p:spTree>
    <p:extLst>
      <p:ext uri="{BB962C8B-B14F-4D97-AF65-F5344CB8AC3E}">
        <p14:creationId xmlns:p14="http://schemas.microsoft.com/office/powerpoint/2010/main" val="26991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6488"/>
            <a:ext cx="7772400" cy="4114800"/>
          </a:xfrm>
        </p:spPr>
        <p:txBody>
          <a:bodyPr/>
          <a:lstStyle/>
          <a:p>
            <a:r>
              <a:rPr lang="en-CA" sz="2800" dirty="0"/>
              <a:t>To process a portion of the program that creates a scope (block statements, function calls, classes, etc.)</a:t>
            </a:r>
          </a:p>
          <a:p>
            <a:pPr lvl="1"/>
            <a:r>
              <a:rPr lang="en-CA" sz="2400" dirty="0"/>
              <a:t>Enter a new scope</a:t>
            </a:r>
          </a:p>
          <a:p>
            <a:pPr lvl="1"/>
            <a:r>
              <a:rPr lang="en-CA" sz="2400" dirty="0"/>
              <a:t>Add all variable declarations to the symbol table</a:t>
            </a:r>
          </a:p>
          <a:p>
            <a:pPr lvl="1"/>
            <a:r>
              <a:rPr lang="en-CA" sz="2400" dirty="0"/>
              <a:t>Process the body of the block/function/class</a:t>
            </a:r>
          </a:p>
          <a:p>
            <a:pPr lvl="1"/>
            <a:r>
              <a:rPr lang="en-CA" sz="2400" dirty="0"/>
              <a:t>Exit the scope</a:t>
            </a:r>
          </a:p>
          <a:p>
            <a:r>
              <a:rPr lang="en-CA" sz="2800" dirty="0"/>
              <a:t>Much of semantic analysis is defined over the parse tree using symbol tables</a:t>
            </a:r>
          </a:p>
        </p:txBody>
      </p:sp>
    </p:spTree>
    <p:extLst>
      <p:ext uri="{BB962C8B-B14F-4D97-AF65-F5344CB8AC3E}">
        <p14:creationId xmlns:p14="http://schemas.microsoft.com/office/powerpoint/2010/main" val="32801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err="1"/>
              <a:t>testFunc</a:t>
            </a:r>
            <a:r>
              <a:rPr lang="en-CA" sz="2000" kern="0" dirty="0"/>
              <a:t>(</a:t>
            </a:r>
            <a:r>
              <a:rPr lang="en-CA" sz="2000" kern="0" dirty="0" err="1"/>
              <a:t>int</a:t>
            </a:r>
            <a:r>
              <a:rPr lang="en-CA" sz="2000" kern="0" dirty="0"/>
              <a:t> x, </a:t>
            </a:r>
            <a:r>
              <a:rPr lang="en-CA" sz="2000" kern="0" dirty="0" err="1"/>
              <a:t>int</a:t>
            </a:r>
            <a:r>
              <a:rPr lang="en-CA" sz="2000" kern="0" dirty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</a:t>
            </a:r>
            <a:r>
              <a:rPr lang="en-CA" sz="2000" kern="0" dirty="0" err="1"/>
              <a:t>int</a:t>
            </a:r>
            <a:r>
              <a:rPr lang="en-CA" sz="2000" kern="0" dirty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w;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06084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err="1"/>
              <a:t>testFunc</a:t>
            </a:r>
            <a:r>
              <a:rPr lang="en-CA" sz="2000" kern="0" dirty="0"/>
              <a:t>(</a:t>
            </a:r>
            <a:r>
              <a:rPr lang="en-CA" sz="2000" kern="0" dirty="0" err="1"/>
              <a:t>int</a:t>
            </a:r>
            <a:r>
              <a:rPr lang="en-CA" sz="2000" kern="0" dirty="0"/>
              <a:t> x, </a:t>
            </a:r>
            <a:r>
              <a:rPr lang="en-CA" sz="2000" kern="0" dirty="0" err="1"/>
              <a:t>int</a:t>
            </a:r>
            <a:r>
              <a:rPr lang="en-CA" sz="2000" kern="0" dirty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</a:t>
            </a:r>
            <a:r>
              <a:rPr lang="en-CA" sz="2000" kern="0" dirty="0" err="1"/>
              <a:t>int</a:t>
            </a:r>
            <a:r>
              <a:rPr lang="en-CA" sz="2000" kern="0" dirty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w;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334024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err="1"/>
              <a:t>testFunc</a:t>
            </a:r>
            <a:r>
              <a:rPr lang="en-CA" sz="2000" kern="0" dirty="0"/>
              <a:t>(</a:t>
            </a:r>
            <a:r>
              <a:rPr lang="en-CA" sz="2000" kern="0" dirty="0" err="1"/>
              <a:t>int</a:t>
            </a:r>
            <a:r>
              <a:rPr lang="en-CA" sz="2000" kern="0" dirty="0"/>
              <a:t> x, </a:t>
            </a:r>
            <a:r>
              <a:rPr lang="en-CA" sz="2000" kern="0" dirty="0" err="1"/>
              <a:t>int</a:t>
            </a:r>
            <a:r>
              <a:rPr lang="en-CA" sz="2000" kern="0" dirty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</a:t>
            </a:r>
            <a:r>
              <a:rPr lang="en-CA" sz="2000" kern="0" dirty="0" err="1"/>
              <a:t>int</a:t>
            </a:r>
            <a:r>
              <a:rPr lang="en-CA" sz="2000" kern="0" dirty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w;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60776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err="1"/>
              <a:t>testFunc</a:t>
            </a:r>
            <a:r>
              <a:rPr lang="en-CA" sz="2000" kern="0" dirty="0"/>
              <a:t>(</a:t>
            </a:r>
            <a:r>
              <a:rPr lang="en-CA" sz="2000" kern="0" dirty="0" err="1"/>
              <a:t>int</a:t>
            </a:r>
            <a:r>
              <a:rPr lang="en-CA" sz="2000" kern="0" dirty="0"/>
              <a:t> x, </a:t>
            </a:r>
            <a:r>
              <a:rPr lang="en-CA" sz="2000" kern="0" dirty="0" err="1"/>
              <a:t>int</a:t>
            </a:r>
            <a:r>
              <a:rPr lang="en-CA" sz="2000" kern="0" dirty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</a:t>
            </a:r>
            <a:r>
              <a:rPr lang="en-CA" sz="2000" kern="0" dirty="0" err="1"/>
              <a:t>int</a:t>
            </a:r>
            <a:r>
              <a:rPr lang="en-CA" sz="2000" kern="0" dirty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w;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3212976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err="1"/>
              <a:t>testFunc</a:t>
            </a:r>
            <a:r>
              <a:rPr lang="en-CA" sz="2000" kern="0" dirty="0"/>
              <a:t>(</a:t>
            </a:r>
            <a:r>
              <a:rPr lang="en-CA" sz="2000" kern="0" dirty="0" err="1"/>
              <a:t>int</a:t>
            </a:r>
            <a:r>
              <a:rPr lang="en-CA" sz="2000" kern="0" dirty="0"/>
              <a:t> x, </a:t>
            </a:r>
            <a:r>
              <a:rPr lang="en-CA" sz="2000" kern="0" dirty="0" err="1"/>
              <a:t>int</a:t>
            </a:r>
            <a:r>
              <a:rPr lang="en-CA" sz="2000" kern="0" dirty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</a:t>
            </a:r>
            <a:r>
              <a:rPr lang="en-CA" sz="2000" kern="0" dirty="0" err="1"/>
              <a:t>int</a:t>
            </a:r>
            <a:r>
              <a:rPr lang="en-CA" sz="2000" kern="0" dirty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w;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771800" y="5805264"/>
            <a:ext cx="1800200" cy="648072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743908" y="4833156"/>
            <a:ext cx="900100" cy="104411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3846760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err="1"/>
              <a:t>testFunc</a:t>
            </a:r>
            <a:r>
              <a:rPr lang="en-CA" sz="2000" kern="0" dirty="0"/>
              <a:t>(</a:t>
            </a:r>
            <a:r>
              <a:rPr lang="en-CA" sz="2000" kern="0" dirty="0" err="1"/>
              <a:t>int</a:t>
            </a:r>
            <a:r>
              <a:rPr lang="en-CA" sz="2000" kern="0" dirty="0"/>
              <a:t> x, </a:t>
            </a:r>
            <a:r>
              <a:rPr lang="en-CA" sz="2000" kern="0" dirty="0" err="1"/>
              <a:t>int</a:t>
            </a:r>
            <a:r>
              <a:rPr lang="en-CA" sz="2000" kern="0" dirty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</a:t>
            </a:r>
            <a:r>
              <a:rPr lang="en-CA" sz="2000" kern="0" dirty="0" err="1"/>
              <a:t>int</a:t>
            </a:r>
            <a:r>
              <a:rPr lang="en-CA" sz="2000" kern="0" dirty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w;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771800" y="5805264"/>
            <a:ext cx="1800200" cy="648072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60232" y="5805264"/>
            <a:ext cx="1800200" cy="648072"/>
            <a:chOff x="6084168" y="3717032"/>
            <a:chExt cx="1800200" cy="648072"/>
          </a:xfrm>
        </p:grpSpPr>
        <p:grpSp>
          <p:nvGrpSpPr>
            <p:cNvPr id="51" name="Group 50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W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9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Rectangle 51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743908" y="4833156"/>
            <a:ext cx="900100" cy="104411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urved Connector 63"/>
          <p:cNvCxnSpPr>
            <a:stCxn id="52" idx="0"/>
            <a:endCxn id="42" idx="3"/>
          </p:cNvCxnSpPr>
          <p:nvPr/>
        </p:nvCxnSpPr>
        <p:spPr bwMode="auto">
          <a:xfrm rot="16200000" flipV="1">
            <a:off x="6588225" y="4833156"/>
            <a:ext cx="900100" cy="104411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476800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in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Reject all/most of the incorrect programs</a:t>
            </a:r>
          </a:p>
          <a:p>
            <a:endParaRPr lang="en-CA" dirty="0"/>
          </a:p>
          <a:p>
            <a:r>
              <a:rPr lang="en-CA" dirty="0"/>
              <a:t>Accept all correct programs</a:t>
            </a:r>
          </a:p>
        </p:txBody>
      </p:sp>
    </p:spTree>
    <p:extLst>
      <p:ext uri="{BB962C8B-B14F-4D97-AF65-F5344CB8AC3E}">
        <p14:creationId xmlns:p14="http://schemas.microsoft.com/office/powerpoint/2010/main" val="2978285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Spaghetti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Treat the symbol table as a linked structure of scopes</a:t>
            </a:r>
          </a:p>
          <a:p>
            <a:r>
              <a:rPr lang="en-CA" dirty="0"/>
              <a:t>Each scope stores a pointer to its parent, but not vice-versa</a:t>
            </a:r>
          </a:p>
          <a:p>
            <a:r>
              <a:rPr lang="en-CA" dirty="0"/>
              <a:t>From any point in the program, symbol table appears to be a stack</a:t>
            </a:r>
          </a:p>
          <a:p>
            <a:r>
              <a:rPr lang="en-CA" dirty="0"/>
              <a:t>This is called a </a:t>
            </a:r>
            <a:r>
              <a:rPr lang="en-CA" dirty="0">
                <a:solidFill>
                  <a:schemeClr val="accent2"/>
                </a:solidFill>
              </a:rPr>
              <a:t>spaghetti stack</a:t>
            </a:r>
          </a:p>
        </p:txBody>
      </p:sp>
    </p:spTree>
    <p:extLst>
      <p:ext uri="{BB962C8B-B14F-4D97-AF65-F5344CB8AC3E}">
        <p14:creationId xmlns:p14="http://schemas.microsoft.com/office/powerpoint/2010/main" val="17864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Two Interpretations?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Spaghetti stack is a </a:t>
            </a:r>
            <a:r>
              <a:rPr lang="en-CA" i="1" dirty="0"/>
              <a:t>static structure</a:t>
            </a:r>
            <a:r>
              <a:rPr lang="en-CA" dirty="0"/>
              <a:t>; explicit stack is </a:t>
            </a:r>
            <a:r>
              <a:rPr lang="en-CA" i="1" dirty="0"/>
              <a:t>dynamic structure.</a:t>
            </a:r>
          </a:p>
          <a:p>
            <a:r>
              <a:rPr lang="en-CA" dirty="0"/>
              <a:t>Spaghetti stack can be stored in the abstract syntax tree data structure for a program.</a:t>
            </a:r>
          </a:p>
          <a:p>
            <a:r>
              <a:rPr lang="en-CA" dirty="0"/>
              <a:t>Explicit stack uses less memory and is better for recursive function invocations.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0656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protocted</a:t>
            </a:r>
            <a:r>
              <a:rPr lang="en-CA" sz="1800" kern="0" dirty="0"/>
              <a:t>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baseInt</a:t>
            </a:r>
            <a:r>
              <a:rPr lang="en-CA" sz="1800" kern="0" dirty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19" name="Curved Connector 18"/>
          <p:cNvCxnSpPr>
            <a:stCxn id="11" idx="1"/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10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protocted</a:t>
            </a:r>
            <a:r>
              <a:rPr lang="en-CA" sz="1800" kern="0" dirty="0"/>
              <a:t>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baseInt</a:t>
            </a:r>
            <a:r>
              <a:rPr lang="en-CA" sz="1800" kern="0" dirty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derivedInt</a:t>
            </a:r>
            <a:r>
              <a:rPr lang="en-CA" sz="1800" kern="0" dirty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/>
                      <a:t>derivedInt</a:t>
                    </a:r>
                    <a:r>
                      <a:rPr lang="en-CA" dirty="0"/>
                      <a:t>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/>
                  <a:t>publicBaseInt</a:t>
                </a:r>
                <a:r>
                  <a:rPr lang="en-CA" dirty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26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protocted</a:t>
            </a:r>
            <a:r>
              <a:rPr lang="en-CA" sz="1800" kern="0" dirty="0"/>
              <a:t>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baseInt</a:t>
            </a:r>
            <a:r>
              <a:rPr lang="en-CA" sz="1800" kern="0" dirty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derivedInt</a:t>
            </a:r>
            <a:r>
              <a:rPr lang="en-CA" sz="1800" kern="0" dirty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/>
                      <a:t>derivedInt</a:t>
                    </a:r>
                    <a:r>
                      <a:rPr lang="en-CA" dirty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/>
                  <a:t>publicBaseInt</a:t>
                </a:r>
                <a:r>
                  <a:rPr lang="en-CA" dirty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315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protocted</a:t>
            </a:r>
            <a:r>
              <a:rPr lang="en-CA" sz="1800" kern="0" dirty="0"/>
              <a:t>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baseInt</a:t>
            </a:r>
            <a:r>
              <a:rPr lang="en-CA" sz="1800" kern="0" dirty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derivedInt</a:t>
            </a:r>
            <a:r>
              <a:rPr lang="en-CA" sz="1800" kern="0" dirty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>
                <a:solidFill>
                  <a:srgbClr val="FF0000"/>
                </a:solidFill>
              </a:rPr>
              <a:t>public void </a:t>
            </a:r>
            <a:r>
              <a:rPr lang="en-CA" sz="1800" kern="0" dirty="0" err="1">
                <a:solidFill>
                  <a:srgbClr val="FF0000"/>
                </a:solidFill>
              </a:rPr>
              <a:t>doSomething</a:t>
            </a:r>
            <a:r>
              <a:rPr lang="en-CA" sz="1800" kern="0" dirty="0">
                <a:solidFill>
                  <a:srgbClr val="FF0000"/>
                </a:solidFill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/>
                      <a:t>derivedInt</a:t>
                    </a:r>
                    <a:r>
                      <a:rPr lang="en-CA" dirty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/>
                  <a:t>publicBaseInt</a:t>
                </a:r>
                <a:r>
                  <a:rPr lang="en-CA" dirty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98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protocted</a:t>
            </a:r>
            <a:r>
              <a:rPr lang="en-CA" sz="1800" kern="0" dirty="0"/>
              <a:t>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baseInt</a:t>
            </a:r>
            <a:r>
              <a:rPr lang="en-CA" sz="1800" kern="0" dirty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derivedInt</a:t>
            </a:r>
            <a:r>
              <a:rPr lang="en-CA" sz="1800" kern="0" dirty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publicBaseInt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/>
                      <a:t>derivedInt</a:t>
                    </a:r>
                    <a:r>
                      <a:rPr lang="en-CA" dirty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/>
                  <a:t>publicBaseInt</a:t>
                </a:r>
                <a:r>
                  <a:rPr lang="en-CA" dirty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06366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protocted</a:t>
            </a:r>
            <a:r>
              <a:rPr lang="en-CA" sz="1800" kern="0" dirty="0"/>
              <a:t>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baseInt</a:t>
            </a:r>
            <a:r>
              <a:rPr lang="en-CA" sz="1800" kern="0" dirty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derivedInt</a:t>
            </a:r>
            <a:r>
              <a:rPr lang="en-CA" sz="1800" kern="0" dirty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baseInt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/>
                      <a:t>derivedInt</a:t>
                    </a:r>
                    <a:r>
                      <a:rPr lang="en-CA" dirty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/>
                  <a:t>publicBaseInt</a:t>
                </a:r>
                <a:r>
                  <a:rPr lang="en-CA" dirty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1433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protocted</a:t>
            </a:r>
            <a:r>
              <a:rPr lang="en-CA" sz="1800" kern="0" dirty="0"/>
              <a:t>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baseInt</a:t>
            </a:r>
            <a:r>
              <a:rPr lang="en-CA" sz="1800" kern="0" dirty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derivedInt</a:t>
            </a:r>
            <a:r>
              <a:rPr lang="en-CA" sz="1800" kern="0" dirty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derivedInt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/>
                      <a:t>derivedInt</a:t>
                    </a:r>
                    <a:r>
                      <a:rPr lang="en-CA" dirty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/>
                  <a:t>publicBaseInt</a:t>
                </a:r>
                <a:r>
                  <a:rPr lang="en-CA" dirty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292741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protocted</a:t>
            </a:r>
            <a:r>
              <a:rPr lang="en-CA" sz="1800" kern="0" dirty="0"/>
              <a:t>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baseInt</a:t>
            </a:r>
            <a:r>
              <a:rPr lang="en-CA" sz="1800" kern="0" dirty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derivedInt</a:t>
            </a:r>
            <a:r>
              <a:rPr lang="en-CA" sz="1800" kern="0" dirty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int</a:t>
            </a: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err="1">
                <a:solidFill>
                  <a:srgbClr val="FF0000"/>
                </a:solidFill>
              </a:rPr>
              <a:t>publicBaseInt</a:t>
            </a:r>
            <a:r>
              <a:rPr lang="en-CA" sz="1800" kern="0" dirty="0">
                <a:solidFill>
                  <a:srgbClr val="FF0000"/>
                </a:solidFill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/>
                      <a:t>derivedInt</a:t>
                    </a:r>
                    <a:r>
                      <a:rPr lang="en-CA" dirty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/>
                  <a:t>publicBaseInt</a:t>
                </a:r>
                <a:r>
                  <a:rPr lang="en-CA" dirty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364088" y="6309320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err="1"/>
              <a:t>publicBaseInt</a:t>
            </a:r>
            <a:r>
              <a:rPr lang="en-CA" dirty="0"/>
              <a:t>    6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279728" y="630932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02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486288" y="3924314"/>
            <a:ext cx="1437640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Validity </a:t>
            </a:r>
            <a:r>
              <a:rPr lang="en-CA" dirty="0" err="1"/>
              <a:t>vs</a:t>
            </a:r>
            <a:r>
              <a:rPr lang="en-CA" dirty="0"/>
              <a:t>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func</a:t>
            </a:r>
            <a:r>
              <a:rPr lang="en-CA" dirty="0"/>
              <a:t> main ()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var</a:t>
            </a:r>
            <a:r>
              <a:rPr lang="en-CA" dirty="0"/>
              <a:t> x string;</a:t>
            </a:r>
          </a:p>
          <a:p>
            <a:pPr marL="0" indent="0">
              <a:buNone/>
            </a:pPr>
            <a:r>
              <a:rPr lang="en-CA" dirty="0"/>
              <a:t>	if (false) {</a:t>
            </a:r>
          </a:p>
          <a:p>
            <a:pPr marL="0" indent="0">
              <a:buNone/>
            </a:pPr>
            <a:r>
              <a:rPr lang="en-CA" dirty="0"/>
              <a:t>		x = 137;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 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423328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Safe! cannot happen!</a:t>
            </a:r>
          </a:p>
        </p:txBody>
      </p:sp>
      <p:cxnSp>
        <p:nvCxnSpPr>
          <p:cNvPr id="8" name="Curved Connector 7"/>
          <p:cNvCxnSpPr/>
          <p:nvPr/>
        </p:nvCxnSpPr>
        <p:spPr bwMode="auto">
          <a:xfrm>
            <a:off x="3203848" y="4284354"/>
            <a:ext cx="1728192" cy="388616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9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protocted</a:t>
            </a:r>
            <a:r>
              <a:rPr lang="en-CA" sz="1800" kern="0" dirty="0"/>
              <a:t>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baseInt</a:t>
            </a:r>
            <a:r>
              <a:rPr lang="en-CA" sz="1800" kern="0" dirty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derivedInt</a:t>
            </a:r>
            <a:r>
              <a:rPr lang="en-CA" sz="1800" kern="0" dirty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int</a:t>
            </a:r>
            <a:r>
              <a:rPr lang="en-CA" sz="1800" kern="0" dirty="0"/>
              <a:t> </a:t>
            </a:r>
            <a:r>
              <a:rPr lang="en-CA" sz="1800" kern="0" dirty="0" err="1"/>
              <a:t>publicBaseInt</a:t>
            </a:r>
            <a:r>
              <a:rPr lang="en-CA" sz="1800" kern="0" dirty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publicBaseInt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/>
                      <a:t>derivedInt</a:t>
                    </a:r>
                    <a:r>
                      <a:rPr lang="en-CA" dirty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/>
                  <a:t>publicBaseInt</a:t>
                </a:r>
                <a:r>
                  <a:rPr lang="en-CA" dirty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6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364088" y="6309320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err="1"/>
              <a:t>publicBaseInt</a:t>
            </a:r>
            <a:r>
              <a:rPr lang="en-CA" dirty="0"/>
              <a:t>    6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279728" y="630932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44432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 and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Typically, the scope for a derived class will store a link to the scope of its base class</a:t>
            </a:r>
          </a:p>
          <a:p>
            <a:r>
              <a:rPr lang="en-CA" dirty="0"/>
              <a:t>Looking up a field of a class traverses the scope chain until that field is found or a semantic error is found </a:t>
            </a:r>
          </a:p>
        </p:txBody>
      </p:sp>
    </p:spTree>
    <p:extLst>
      <p:ext uri="{BB962C8B-B14F-4D97-AF65-F5344CB8AC3E}">
        <p14:creationId xmlns:p14="http://schemas.microsoft.com/office/powerpoint/2010/main" val="2652631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           </a:t>
            </a:r>
            <a:r>
              <a:rPr lang="en-CA" sz="1800" kern="0" dirty="0" err="1"/>
              <a:t>int</a:t>
            </a:r>
            <a:r>
              <a:rPr lang="en-CA" sz="1800" kern="0" dirty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this.value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super.value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/>
                  <a:t> value                 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6851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           </a:t>
            </a:r>
            <a:r>
              <a:rPr lang="en-CA" sz="1800" kern="0" dirty="0" err="1"/>
              <a:t>int</a:t>
            </a:r>
            <a:r>
              <a:rPr lang="en-CA" sz="1800" kern="0" dirty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>
                <a:solidFill>
                  <a:srgbClr val="FF0000"/>
                </a:solidFill>
              </a:rPr>
              <a:t>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this.value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super.value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/>
                  <a:t> value                 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3204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           </a:t>
            </a:r>
            <a:r>
              <a:rPr lang="en-CA" sz="1800" kern="0" dirty="0" err="1"/>
              <a:t>int</a:t>
            </a:r>
            <a:r>
              <a:rPr lang="en-CA" sz="1800" kern="0" dirty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this.value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super.value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/>
                  <a:t> value                 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78865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           </a:t>
            </a:r>
            <a:r>
              <a:rPr lang="en-CA" sz="1800" kern="0" dirty="0" err="1"/>
              <a:t>int</a:t>
            </a:r>
            <a:r>
              <a:rPr lang="en-CA" sz="1800" kern="0" dirty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this.value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super.value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/>
                  <a:t> value                 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           </a:t>
            </a:r>
            <a:r>
              <a:rPr lang="en-CA" sz="1800" kern="0" dirty="0" err="1"/>
              <a:t>int</a:t>
            </a:r>
            <a:r>
              <a:rPr lang="en-CA" sz="1800" kern="0" dirty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this.value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super.value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/>
                  <a:t> value                 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lang="en-CA" sz="1800" dirty="0">
                <a:solidFill>
                  <a:schemeClr val="accent3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           </a:t>
            </a:r>
            <a:r>
              <a:rPr lang="en-CA" sz="1800" kern="0" dirty="0" err="1"/>
              <a:t>int</a:t>
            </a:r>
            <a:r>
              <a:rPr lang="en-CA" sz="1800" kern="0" dirty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this.value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super.value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022114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           </a:t>
            </a:r>
            <a:r>
              <a:rPr lang="en-CA" sz="1800" kern="0" dirty="0" err="1"/>
              <a:t>int</a:t>
            </a:r>
            <a:r>
              <a:rPr lang="en-CA" sz="1800" kern="0" dirty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this.value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super.value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820572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           </a:t>
            </a:r>
            <a:r>
              <a:rPr lang="en-CA" sz="1800" kern="0" dirty="0" err="1"/>
              <a:t>int</a:t>
            </a:r>
            <a:r>
              <a:rPr lang="en-CA" sz="1800" kern="0" dirty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this.value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super.value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4292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408520" y="2708920"/>
            <a:ext cx="1739544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Validity </a:t>
            </a:r>
            <a:r>
              <a:rPr lang="en-CA" dirty="0" err="1"/>
              <a:t>vs</a:t>
            </a:r>
            <a:r>
              <a:rPr lang="en-CA" dirty="0"/>
              <a:t>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func</a:t>
            </a:r>
            <a:r>
              <a:rPr lang="en-CA" dirty="0"/>
              <a:t> </a:t>
            </a:r>
            <a:r>
              <a:rPr lang="en-CA" dirty="0" err="1"/>
              <a:t>fibonacci</a:t>
            </a:r>
            <a:r>
              <a:rPr lang="en-CA" dirty="0"/>
              <a:t> (n </a:t>
            </a:r>
            <a:r>
              <a:rPr lang="en-CA" dirty="0" err="1"/>
              <a:t>int</a:t>
            </a:r>
            <a:r>
              <a:rPr lang="en-CA" dirty="0"/>
              <a:t>)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if ( n&lt;=1 ) 	return 0;</a:t>
            </a:r>
          </a:p>
          <a:p>
            <a:pPr marL="0" indent="0">
              <a:buNone/>
            </a:pPr>
            <a:r>
              <a:rPr lang="en-CA" dirty="0"/>
              <a:t>	return </a:t>
            </a:r>
            <a:r>
              <a:rPr lang="en-CA" dirty="0" err="1"/>
              <a:t>fibonacci</a:t>
            </a:r>
            <a:r>
              <a:rPr lang="en-CA" dirty="0"/>
              <a:t> (n-1) + </a:t>
            </a:r>
            <a:r>
              <a:rPr lang="en-CA" dirty="0" err="1"/>
              <a:t>fibonacci</a:t>
            </a:r>
            <a:r>
              <a:rPr lang="en-CA" dirty="0"/>
              <a:t>(n-</a:t>
            </a:r>
            <a:r>
              <a:rPr lang="en-CA"/>
              <a:t>2);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}</a:t>
            </a:r>
          </a:p>
          <a:p>
            <a:pPr marL="0" indent="0">
              <a:buNone/>
            </a:pPr>
            <a:r>
              <a:rPr lang="en-CA" dirty="0" err="1"/>
              <a:t>func</a:t>
            </a:r>
            <a:r>
              <a:rPr lang="en-CA" dirty="0"/>
              <a:t> main()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           </a:t>
            </a:r>
            <a:r>
              <a:rPr lang="en-CA" dirty="0" err="1"/>
              <a:t>print_int</a:t>
            </a:r>
            <a:r>
              <a:rPr lang="en-CA" dirty="0"/>
              <a:t> (</a:t>
            </a:r>
            <a:r>
              <a:rPr lang="en-CA" dirty="0" err="1"/>
              <a:t>fibonacci</a:t>
            </a:r>
            <a:r>
              <a:rPr lang="en-CA" dirty="0"/>
              <a:t>(40));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144" y="198884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Incorrect! Should be “return n;”</a:t>
            </a:r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4427984" y="2342783"/>
            <a:ext cx="1656184" cy="366137"/>
          </a:xfrm>
          <a:prstGeom prst="curvedConnector3">
            <a:avLst>
              <a:gd name="adj1" fmla="val -26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284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</a:t>
            </a:r>
            <a:r>
              <a:rPr lang="en-CA" sz="1800" kern="0" dirty="0" err="1"/>
              <a:t>int</a:t>
            </a:r>
            <a:r>
              <a:rPr lang="en-CA" sz="1800" kern="0" dirty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public void </a:t>
            </a:r>
            <a:r>
              <a:rPr lang="en-CA" sz="1800" kern="0" dirty="0" err="1"/>
              <a:t>doSomething</a:t>
            </a:r>
            <a:r>
              <a:rPr lang="en-CA" sz="1800" kern="0" dirty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           </a:t>
            </a:r>
            <a:r>
              <a:rPr lang="en-CA" sz="1800" kern="0" dirty="0" err="1"/>
              <a:t>int</a:t>
            </a:r>
            <a:r>
              <a:rPr lang="en-CA" sz="1800" kern="0" dirty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this.value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super.value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270338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Disambiguating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Maintain a second table of pointers into the scope stack</a:t>
            </a:r>
          </a:p>
          <a:p>
            <a:r>
              <a:rPr lang="en-CA" dirty="0"/>
              <a:t>When looking up a value in a specific scope, begin the search from that scope</a:t>
            </a:r>
          </a:p>
          <a:p>
            <a:r>
              <a:rPr lang="en-CA" dirty="0"/>
              <a:t>Some languages allow you to jump up to any arbitrary base class (for example, C++)</a:t>
            </a:r>
          </a:p>
        </p:txBody>
      </p:sp>
    </p:spTree>
    <p:extLst>
      <p:ext uri="{BB962C8B-B14F-4D97-AF65-F5344CB8AC3E}">
        <p14:creationId xmlns:p14="http://schemas.microsoft.com/office/powerpoint/2010/main" val="16790415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and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Our predictive parsing methods always scan the input from left-to-right</a:t>
            </a:r>
          </a:p>
          <a:p>
            <a:pPr lvl="1"/>
            <a:r>
              <a:rPr lang="en-CA" sz="2000" dirty="0"/>
              <a:t>LL(1), LR(0), SLR(1), LALR(1),..</a:t>
            </a:r>
          </a:p>
          <a:p>
            <a:r>
              <a:rPr lang="en-CA" sz="2400" dirty="0"/>
              <a:t>Since we only need one token of </a:t>
            </a:r>
            <a:r>
              <a:rPr lang="en-CA" sz="2400" dirty="0" err="1"/>
              <a:t>lookahead</a:t>
            </a:r>
            <a:r>
              <a:rPr lang="en-CA" sz="2400" dirty="0"/>
              <a:t>, we can do lexical analysis and parsing simultaneously in one pass over the file</a:t>
            </a:r>
          </a:p>
          <a:p>
            <a:r>
              <a:rPr lang="en-CA" sz="2400" dirty="0"/>
              <a:t>Some compilers can combine lexical analysis, parsing, semantic analysis, and code generation into same pass</a:t>
            </a:r>
          </a:p>
          <a:p>
            <a:pPr lvl="1"/>
            <a:r>
              <a:rPr lang="en-CA" sz="2000" dirty="0"/>
              <a:t>Single pass compilers</a:t>
            </a:r>
          </a:p>
          <a:p>
            <a:r>
              <a:rPr lang="en-CA" sz="2400" dirty="0"/>
              <a:t>Other compilers rescan the input multiple times</a:t>
            </a:r>
          </a:p>
          <a:p>
            <a:pPr lvl="1"/>
            <a:r>
              <a:rPr lang="en-CA" sz="2000" dirty="0"/>
              <a:t>Multi-pass compilers</a:t>
            </a:r>
          </a:p>
        </p:txBody>
      </p:sp>
    </p:spTree>
    <p:extLst>
      <p:ext uri="{BB962C8B-B14F-4D97-AF65-F5344CB8AC3E}">
        <p14:creationId xmlns:p14="http://schemas.microsoft.com/office/powerpoint/2010/main" val="9181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and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languages are defined to support single-pass compilers</a:t>
            </a:r>
          </a:p>
          <a:p>
            <a:pPr lvl="1"/>
            <a:r>
              <a:rPr lang="en-CA" dirty="0"/>
              <a:t>C, C++</a:t>
            </a:r>
          </a:p>
          <a:p>
            <a:r>
              <a:rPr lang="en-CA" dirty="0"/>
              <a:t>Some languages require multi-passes</a:t>
            </a:r>
          </a:p>
          <a:p>
            <a:pPr lvl="1"/>
            <a:r>
              <a:rPr lang="en-CA" dirty="0"/>
              <a:t>Java</a:t>
            </a:r>
          </a:p>
          <a:p>
            <a:r>
              <a:rPr lang="en-CA" dirty="0"/>
              <a:t>Most modern compilers uses many passes over the input program</a:t>
            </a:r>
          </a:p>
        </p:txBody>
      </p:sp>
    </p:spTree>
    <p:extLst>
      <p:ext uri="{BB962C8B-B14F-4D97-AF65-F5344CB8AC3E}">
        <p14:creationId xmlns:p14="http://schemas.microsoft.com/office/powerpoint/2010/main" val="36717053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in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Completely parse the input into an abstract syntax tree (first pass)</a:t>
            </a:r>
          </a:p>
          <a:p>
            <a:r>
              <a:rPr lang="en-CA" dirty="0"/>
              <a:t>Walk the AST, gathering information about classes (second pass)</a:t>
            </a:r>
          </a:p>
          <a:p>
            <a:r>
              <a:rPr lang="en-CA" dirty="0"/>
              <a:t>Walk the AST checking other properties (third pass)</a:t>
            </a:r>
          </a:p>
          <a:p>
            <a:r>
              <a:rPr lang="en-CA" dirty="0"/>
              <a:t>Could combine some of these</a:t>
            </a:r>
          </a:p>
        </p:txBody>
      </p:sp>
    </p:spTree>
    <p:extLst>
      <p:ext uri="{BB962C8B-B14F-4D97-AF65-F5344CB8AC3E}">
        <p14:creationId xmlns:p14="http://schemas.microsoft.com/office/powerpoint/2010/main" val="20589337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and Dynamic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scoping we’ve seen so far is called </a:t>
            </a:r>
            <a:r>
              <a:rPr lang="en-CA" dirty="0">
                <a:solidFill>
                  <a:schemeClr val="accent2"/>
                </a:solidFill>
              </a:rPr>
              <a:t>static scoping</a:t>
            </a:r>
            <a:r>
              <a:rPr lang="en-CA" dirty="0"/>
              <a:t> and is done at compile time</a:t>
            </a:r>
          </a:p>
          <a:p>
            <a:pPr lvl="1"/>
            <a:r>
              <a:rPr lang="en-CA" dirty="0"/>
              <a:t>Identifiers refer to logically related variables</a:t>
            </a:r>
          </a:p>
          <a:p>
            <a:r>
              <a:rPr lang="en-CA" dirty="0"/>
              <a:t>Some languages uses </a:t>
            </a:r>
            <a:r>
              <a:rPr lang="en-CA" dirty="0">
                <a:solidFill>
                  <a:schemeClr val="accent2"/>
                </a:solidFill>
              </a:rPr>
              <a:t>dynamic scoping</a:t>
            </a:r>
            <a:r>
              <a:rPr lang="en-CA" dirty="0"/>
              <a:t>, which is done at runtime</a:t>
            </a:r>
          </a:p>
          <a:p>
            <a:pPr lvl="1"/>
            <a:r>
              <a:rPr lang="en-CA" dirty="0"/>
              <a:t>Identifiers refer to the variable with that name that is closely nested at runtime</a:t>
            </a:r>
          </a:p>
        </p:txBody>
      </p:sp>
    </p:spTree>
    <p:extLst>
      <p:ext uri="{BB962C8B-B14F-4D97-AF65-F5344CB8AC3E}">
        <p14:creationId xmlns:p14="http://schemas.microsoft.com/office/powerpoint/2010/main" val="22597209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629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750517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2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9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in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Reject the largest number of incorrect programs</a:t>
            </a:r>
          </a:p>
          <a:p>
            <a:endParaRPr lang="en-CA" dirty="0"/>
          </a:p>
          <a:p>
            <a:r>
              <a:rPr lang="en-CA" dirty="0"/>
              <a:t>Accept all correct programs</a:t>
            </a:r>
          </a:p>
          <a:p>
            <a:endParaRPr lang="en-CA" dirty="0"/>
          </a:p>
          <a:p>
            <a:r>
              <a:rPr lang="en-CA" dirty="0"/>
              <a:t>Work fast!</a:t>
            </a:r>
          </a:p>
        </p:txBody>
      </p:sp>
    </p:spTree>
    <p:extLst>
      <p:ext uri="{BB962C8B-B14F-4D97-AF65-F5344CB8AC3E}">
        <p14:creationId xmlns:p14="http://schemas.microsoft.com/office/powerpoint/2010/main" val="2957483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9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06626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67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      </a:t>
            </a:r>
            <a:r>
              <a:rPr lang="en-CA" sz="1800" kern="0" dirty="0" err="1">
                <a:solidFill>
                  <a:srgbClr val="FF0000"/>
                </a:solidFill>
              </a:rPr>
              <a:t>int</a:t>
            </a:r>
            <a:r>
              <a:rPr lang="en-CA" sz="1800" kern="0" dirty="0">
                <a:solidFill>
                  <a:srgbClr val="FF0000"/>
                </a:solidFill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12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534284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9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7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79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/>
              <a:t>int</a:t>
            </a:r>
            <a:r>
              <a:rPr lang="en-CA" sz="1800" kern="0" dirty="0"/>
              <a:t> y = 42;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</a:t>
            </a:r>
            <a:r>
              <a:rPr lang="en-CA" sz="1800" kern="0" dirty="0" err="1"/>
              <a:t>int</a:t>
            </a:r>
            <a:r>
              <a:rPr lang="en-CA" sz="1800" kern="0" dirty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Y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776219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4611</TotalTime>
  <Words>9652</Words>
  <Application>Microsoft Macintosh PowerPoint</Application>
  <PresentationFormat>On-screen Show (4:3)</PresentationFormat>
  <Paragraphs>2893</Paragraphs>
  <Slides>113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0" baseType="lpstr">
      <vt:lpstr>Arial</vt:lpstr>
      <vt:lpstr>Calibri</vt:lpstr>
      <vt:lpstr>Calibri Light</vt:lpstr>
      <vt:lpstr>Candara</vt:lpstr>
      <vt:lpstr>Times</vt:lpstr>
      <vt:lpstr>Times New Roman</vt:lpstr>
      <vt:lpstr>1_Blank Presentation</vt:lpstr>
      <vt:lpstr>Semantics</vt:lpstr>
      <vt:lpstr>Program Errors</vt:lpstr>
      <vt:lpstr>Example (decaf program)</vt:lpstr>
      <vt:lpstr>Example (decaf program)</vt:lpstr>
      <vt:lpstr>Goal of Semantic Analysis</vt:lpstr>
      <vt:lpstr>Challenges in Semantic Analysis</vt:lpstr>
      <vt:lpstr>Validity vs Correctness</vt:lpstr>
      <vt:lpstr>Validity vs Correctness</vt:lpstr>
      <vt:lpstr>Challenges in Semantic Analysis</vt:lpstr>
      <vt:lpstr>Other Goals of Semantic Analysis</vt:lpstr>
      <vt:lpstr>Limitation of CFGs</vt:lpstr>
      <vt:lpstr>Implementing Semantic Analysis</vt:lpstr>
      <vt:lpstr>Scoping</vt:lpstr>
      <vt:lpstr>What’s in a Name?</vt:lpstr>
      <vt:lpstr>What’s in a Name?</vt:lpstr>
      <vt:lpstr>What’s in a Name?</vt:lpstr>
      <vt:lpstr>What’s in a Name?</vt:lpstr>
      <vt:lpstr>Scope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Using a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Spaghetti Stacks</vt:lpstr>
      <vt:lpstr>Why Two Interpretations?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Inheritance and Scoping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Disambiguating Scopes</vt:lpstr>
      <vt:lpstr>Single and Multi-pass Compilers</vt:lpstr>
      <vt:lpstr>Single and Multi-pass Compilers</vt:lpstr>
      <vt:lpstr>Scoping in Multi-pass Compilers</vt:lpstr>
      <vt:lpstr>Static and 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 in Practice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677</cp:revision>
  <cp:lastPrinted>2011-11-29T07:16:29Z</cp:lastPrinted>
  <dcterms:created xsi:type="dcterms:W3CDTF">2011-11-29T07:13:39Z</dcterms:created>
  <dcterms:modified xsi:type="dcterms:W3CDTF">2019-07-18T16:18:14Z</dcterms:modified>
</cp:coreProperties>
</file>