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17"/>
  </p:notesMasterIdLst>
  <p:sldIdLst>
    <p:sldId id="455" r:id="rId2"/>
    <p:sldId id="324" r:id="rId3"/>
    <p:sldId id="437" r:id="rId4"/>
    <p:sldId id="438" r:id="rId5"/>
    <p:sldId id="440" r:id="rId6"/>
    <p:sldId id="441" r:id="rId7"/>
    <p:sldId id="442" r:id="rId8"/>
    <p:sldId id="443" r:id="rId9"/>
    <p:sldId id="444" r:id="rId10"/>
    <p:sldId id="449" r:id="rId11"/>
    <p:sldId id="448" r:id="rId12"/>
    <p:sldId id="450" r:id="rId13"/>
    <p:sldId id="454" r:id="rId14"/>
    <p:sldId id="452" r:id="rId15"/>
    <p:sldId id="453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9" autoAdjust="0"/>
    <p:restoredTop sz="91168" autoAdjust="0"/>
  </p:normalViewPr>
  <p:slideViewPr>
    <p:cSldViewPr>
      <p:cViewPr varScale="1">
        <p:scale>
          <a:sx n="211" d="100"/>
          <a:sy n="211" d="100"/>
        </p:scale>
        <p:origin x="52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3CB0125C-3701-A74B-97C8-568D464AB1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3E5B1-F615-4140-B2FC-001A0110C48D}" type="slidenum">
              <a:rPr lang="en-US"/>
              <a:pPr/>
              <a:t>2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0125C-3701-A74B-97C8-568D464AB1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6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0125C-3701-A74B-97C8-568D464AB14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1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B6C4-B373-B143-85BC-BDD4FBC7CCA6}" type="datetime1">
              <a:rPr lang="en-CA" smtClean="0"/>
              <a:t>2020-10-04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0AB37-9474-BE48-A92E-D5A392DB8046}" type="datetime1">
              <a:rPr lang="en-CA" smtClean="0"/>
              <a:t>2020-10-04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6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F5F92-0EC7-D647-8A53-2E7386CE1C1B}" type="datetime1">
              <a:rPr lang="en-CA" smtClean="0"/>
              <a:t>2020-10-04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4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56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35FD29A7-33BE-324D-AEB6-B3AA54D47E1C}" type="datetime1">
              <a:rPr lang="en-CA" smtClean="0"/>
              <a:t>2020-10-04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942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CFBD-5DB2-274E-8D42-3B97C9E47858}" type="datetime1">
              <a:rPr lang="en-CA" smtClean="0"/>
              <a:t>2020-10-04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AF00-5C08-1E40-B5CE-81B8B262C666}" type="datetime1">
              <a:rPr lang="en-CA" smtClean="0"/>
              <a:t>2020-10-04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A73E-A787-DD48-9D6D-82989CDDFA60}" type="datetime1">
              <a:rPr lang="en-CA" smtClean="0"/>
              <a:t>2020-10-04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7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46D0-7EF4-A949-B7C7-8D3D2E191B75}" type="datetime1">
              <a:rPr lang="en-CA" smtClean="0"/>
              <a:t>2020-10-04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3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7F12-AFF0-6D45-879E-C59C06149F6E}" type="datetime1">
              <a:rPr lang="en-CA" smtClean="0"/>
              <a:t>2020-10-04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4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17F-2AFB-8E4E-8A7E-7E17617FA823}" type="datetime1">
              <a:rPr lang="en-CA" smtClean="0"/>
              <a:t>2020-10-04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2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9FDB-742D-0A4D-8DAF-E61FADEDE41C}" type="datetime1">
              <a:rPr lang="en-CA" smtClean="0"/>
              <a:t>2020-10-04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7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B0EB-CD66-B84A-ACDB-5C2CE587C1B6}" type="datetime1">
              <a:rPr lang="en-CA" smtClean="0"/>
              <a:t>2020-10-04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4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1510640E-6DEF-564C-94D2-93C7BA435E33}" type="datetime1">
              <a:rPr lang="en-CA" smtClean="0"/>
              <a:t>2020-10-04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0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LR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5796136" y="339502"/>
            <a:ext cx="2895750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LR1: Shift-Reduce Parsing</a:t>
            </a:r>
          </a:p>
        </p:txBody>
      </p:sp>
    </p:spTree>
    <p:extLst>
      <p:ext uri="{BB962C8B-B14F-4D97-AF65-F5344CB8AC3E}">
        <p14:creationId xmlns:p14="http://schemas.microsoft.com/office/powerpoint/2010/main" val="173519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100" dirty="0"/>
              <a:t>In a given state, more than one action (shift/reduce) may lead to different valid parse</a:t>
            </a:r>
          </a:p>
          <a:p>
            <a:r>
              <a:rPr lang="en-CA" sz="2100" dirty="0"/>
              <a:t>If it is legal to either shift or reduce: </a:t>
            </a:r>
            <a:r>
              <a:rPr lang="en-CA" sz="2100" dirty="0">
                <a:solidFill>
                  <a:srgbClr val="FF0000"/>
                </a:solidFill>
              </a:rPr>
              <a:t>shift-reduce</a:t>
            </a:r>
            <a:r>
              <a:rPr lang="en-CA" sz="2100" dirty="0"/>
              <a:t> conflict</a:t>
            </a:r>
          </a:p>
          <a:p>
            <a:pPr lvl="1"/>
            <a:r>
              <a:rPr lang="en-CA" sz="1800" dirty="0"/>
              <a:t>Can be fixed (precedence and associativity declaration)</a:t>
            </a:r>
          </a:p>
          <a:p>
            <a:r>
              <a:rPr lang="en-CA" sz="2100" dirty="0"/>
              <a:t>If it is legal to reduce by two different rules: </a:t>
            </a:r>
            <a:r>
              <a:rPr lang="en-CA" sz="2100" dirty="0">
                <a:solidFill>
                  <a:srgbClr val="FF0000"/>
                </a:solidFill>
              </a:rPr>
              <a:t>reduce-reduce</a:t>
            </a:r>
            <a:r>
              <a:rPr lang="en-CA" sz="2100" dirty="0"/>
              <a:t> conflict</a:t>
            </a:r>
          </a:p>
          <a:p>
            <a:pPr lvl="1"/>
            <a:r>
              <a:rPr lang="en-CA" sz="1800" dirty="0"/>
              <a:t>There is ambiguity in the grammar</a:t>
            </a:r>
          </a:p>
          <a:p>
            <a:pPr lvl="1"/>
            <a:r>
              <a:rPr lang="en-CA" dirty="0"/>
              <a:t>Might be fixed by additional lookahead</a:t>
            </a: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07F7B-DB01-4C4F-BF05-0D0D52D3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shift/reduce?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Consider step </a:t>
            </a:r>
            <a:r>
              <a:rPr lang="en-CA" dirty="0">
                <a:solidFill>
                  <a:schemeClr val="accent2"/>
                </a:solidFill>
              </a:rPr>
              <a:t>id </a:t>
            </a:r>
            <a:r>
              <a:rPr lang="en-CA" dirty="0">
                <a:solidFill>
                  <a:srgbClr val="FF0000"/>
                </a:solidFill>
              </a:rPr>
              <a:t>●</a:t>
            </a:r>
            <a:r>
              <a:rPr lang="en-CA" dirty="0">
                <a:solidFill>
                  <a:schemeClr val="accent2"/>
                </a:solidFill>
              </a:rPr>
              <a:t> * id + id</a:t>
            </a:r>
          </a:p>
          <a:p>
            <a:r>
              <a:rPr lang="en-CA" dirty="0"/>
              <a:t>Shift action: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 *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●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 +id</a:t>
            </a:r>
            <a:endParaRPr lang="en-CA" dirty="0"/>
          </a:p>
          <a:p>
            <a:r>
              <a:rPr lang="en-CA" dirty="0"/>
              <a:t>Reduce action: reduce by </a:t>
            </a:r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id</a:t>
            </a:r>
            <a:r>
              <a:rPr lang="en-US" dirty="0">
                <a:sym typeface="Symbol" charset="2"/>
              </a:rPr>
              <a:t> giving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●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*id +id</a:t>
            </a:r>
          </a:p>
          <a:p>
            <a:r>
              <a:rPr lang="en-US" dirty="0">
                <a:sym typeface="Symbol" charset="2"/>
              </a:rPr>
              <a:t>It causes fatal error:</a:t>
            </a:r>
          </a:p>
          <a:p>
            <a:pPr lvl="1"/>
            <a:r>
              <a:rPr lang="en-US" dirty="0">
                <a:sym typeface="Symbol" charset="2"/>
              </a:rPr>
              <a:t>No way to reduce to the start symbol E</a:t>
            </a:r>
          </a:p>
          <a:p>
            <a:r>
              <a:rPr lang="en-US" dirty="0">
                <a:sym typeface="Symbol" charset="2"/>
              </a:rPr>
              <a:t>Reduce is possible, but it is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not a valid action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64670" y="939809"/>
            <a:ext cx="1047690" cy="155427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1500" dirty="0">
                <a:latin typeface="Calibri" panose="020F0502020204030204" pitchFamily="34" charset="0"/>
              </a:rPr>
              <a:t>E </a:t>
            </a:r>
            <a:r>
              <a:rPr lang="en-US" sz="1500" dirty="0">
                <a:latin typeface="Calibri" panose="020F0502020204030204" pitchFamily="34" charset="0"/>
                <a:sym typeface="Symbol" charset="2"/>
              </a:rPr>
              <a:t> T + E</a:t>
            </a:r>
          </a:p>
          <a:p>
            <a:pPr eaLnBrk="1" hangingPunct="1">
              <a:spcBef>
                <a:spcPts val="600"/>
              </a:spcBef>
            </a:pPr>
            <a:r>
              <a:rPr lang="en-US" sz="1500" dirty="0">
                <a:latin typeface="Calibri" panose="020F0502020204030204" pitchFamily="34" charset="0"/>
                <a:sym typeface="Symbol" charset="2"/>
              </a:rPr>
              <a:t>E  T</a:t>
            </a:r>
          </a:p>
          <a:p>
            <a:pPr eaLnBrk="1" hangingPunct="1">
              <a:spcBef>
                <a:spcPts val="600"/>
              </a:spcBef>
            </a:pPr>
            <a:r>
              <a:rPr lang="en-US" sz="1500" dirty="0">
                <a:latin typeface="Calibri" panose="020F0502020204030204" pitchFamily="34" charset="0"/>
                <a:sym typeface="Symbol" charset="2"/>
              </a:rPr>
              <a:t>T  id</a:t>
            </a:r>
          </a:p>
          <a:p>
            <a:pPr eaLnBrk="1" hangingPunct="1">
              <a:spcBef>
                <a:spcPts val="600"/>
              </a:spcBef>
            </a:pPr>
            <a:r>
              <a:rPr lang="en-US" sz="1500" dirty="0">
                <a:latin typeface="Calibri" panose="020F0502020204030204" pitchFamily="34" charset="0"/>
                <a:sym typeface="Symbol" charset="2"/>
              </a:rPr>
              <a:t>T  id * T</a:t>
            </a:r>
          </a:p>
          <a:p>
            <a:pPr eaLnBrk="1" hangingPunct="1">
              <a:spcBef>
                <a:spcPts val="600"/>
              </a:spcBef>
            </a:pPr>
            <a:r>
              <a:rPr lang="en-US" sz="1500" dirty="0">
                <a:latin typeface="Calibri" panose="020F0502020204030204" pitchFamily="34" charset="0"/>
                <a:sym typeface="Symbol" charset="2"/>
              </a:rPr>
              <a:t>T  ( E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A2785-A8F7-FA4A-8E84-C2BE09E8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9BD75E4B-ED66-B34D-9023-86FFCFB747A8}"/>
              </a:ext>
            </a:extLst>
          </p:cNvPr>
          <p:cNvSpPr/>
          <p:nvPr/>
        </p:nvSpPr>
        <p:spPr>
          <a:xfrm>
            <a:off x="6457950" y="3219822"/>
            <a:ext cx="2362522" cy="1412901"/>
          </a:xfrm>
          <a:prstGeom prst="wedgeRectCallout">
            <a:avLst>
              <a:gd name="adj1" fmla="val -58487"/>
              <a:gd name="adj2" fmla="val -35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For the same input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id*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id+id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/>
              <a:t>find another shift/reduce choice in the derivation where a shift over reduce leads to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id*E</a:t>
            </a:r>
            <a:r>
              <a:rPr lang="en-US" sz="1400" dirty="0"/>
              <a:t> which cannot be reduced further.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9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Viable Prefix and Handle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Intuition: reduce only if we can eventually reach the start symbol</a:t>
            </a:r>
          </a:p>
          <a:p>
            <a:r>
              <a:rPr lang="en-CA" dirty="0"/>
              <a:t>Assume a rightmost derivation 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S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𝜶X𝜷 </a:t>
            </a:r>
            <a:r>
              <a:rPr lang="en-US" dirty="0">
                <a:sym typeface="Symbol" charset="2"/>
              </a:rPr>
              <a:t>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𝜶w𝜷</a:t>
            </a:r>
          </a:p>
          <a:p>
            <a:endParaRPr lang="en-CA" dirty="0"/>
          </a:p>
          <a:p>
            <a:r>
              <a:rPr lang="en-CA" dirty="0"/>
              <a:t>Then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𝜶w </a:t>
            </a:r>
            <a:r>
              <a:rPr lang="en-CA" dirty="0"/>
              <a:t>is a </a:t>
            </a:r>
            <a:r>
              <a:rPr lang="en-CA" dirty="0">
                <a:solidFill>
                  <a:srgbClr val="FF0000"/>
                </a:solidFill>
              </a:rPr>
              <a:t>viable prefix</a:t>
            </a:r>
            <a:r>
              <a:rPr lang="en-CA" dirty="0"/>
              <a:t> of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𝜶w𝜷</a:t>
            </a:r>
          </a:p>
          <a:p>
            <a:pPr lvl="1"/>
            <a:r>
              <a:rPr lang="en-US" dirty="0">
                <a:latin typeface="Cambria Math"/>
                <a:ea typeface="Cambria Math"/>
                <a:sym typeface="Symbol" charset="2"/>
              </a:rPr>
              <a:t>A handle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w </a:t>
            </a:r>
            <a:r>
              <a:rPr lang="en-US" dirty="0">
                <a:latin typeface="Cambria Math"/>
                <a:ea typeface="Cambria Math"/>
                <a:sym typeface="Symbol" charset="2"/>
              </a:rPr>
              <a:t>is valid if we can reduce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w </a:t>
            </a:r>
            <a:r>
              <a:rPr lang="en-US" dirty="0">
                <a:latin typeface="Cambria Math"/>
                <a:ea typeface="Cambria Math"/>
                <a:sym typeface="Symbol" charset="2"/>
              </a:rPr>
              <a:t>to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X</a:t>
            </a:r>
          </a:p>
          <a:p>
            <a:pPr lvl="1"/>
            <a:r>
              <a:rPr lang="en-US" dirty="0">
                <a:latin typeface="Cambria Math"/>
                <a:ea typeface="Cambria Math"/>
                <a:sym typeface="Symbol" charset="2"/>
              </a:rPr>
              <a:t>We only reduce a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handle</a:t>
            </a:r>
          </a:p>
          <a:p>
            <a:r>
              <a:rPr lang="en-CA" dirty="0"/>
              <a:t>A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handle</a:t>
            </a:r>
            <a:r>
              <a:rPr lang="en-CA" dirty="0"/>
              <a:t> </a:t>
            </a:r>
            <a:r>
              <a:rPr lang="en-CA" i="1" dirty="0"/>
              <a:t>always</a:t>
            </a:r>
            <a:r>
              <a:rPr lang="en-CA" dirty="0"/>
              <a:t> appears on </a:t>
            </a:r>
            <a:r>
              <a:rPr lang="en-CA" dirty="0">
                <a:solidFill>
                  <a:srgbClr val="FF0000"/>
                </a:solidFill>
              </a:rPr>
              <a:t>top of the stack</a:t>
            </a:r>
            <a:r>
              <a:rPr lang="en-CA" dirty="0"/>
              <a:t>, never inside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rot="16200000" flipV="1">
            <a:off x="2107660" y="1795730"/>
            <a:ext cx="0" cy="1696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2955688" y="2459091"/>
            <a:ext cx="109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90C05-B304-5549-BDD7-A1447045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Shift-Reduce Parsing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solidFill>
                  <a:srgbClr val="FF0000"/>
                </a:solidFill>
              </a:rPr>
              <a:t>LR</a:t>
            </a:r>
            <a:r>
              <a:rPr lang="en-CA" dirty="0"/>
              <a:t>(</a:t>
            </a:r>
            <a:r>
              <a:rPr lang="en-CA" dirty="0">
                <a:solidFill>
                  <a:srgbClr val="FF0000"/>
                </a:solidFill>
              </a:rPr>
              <a:t>k</a:t>
            </a:r>
            <a:r>
              <a:rPr lang="en-CA" dirty="0"/>
              <a:t>) parsing: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L</a:t>
            </a:r>
            <a:r>
              <a:rPr lang="en-CA" dirty="0"/>
              <a:t>: scan input </a:t>
            </a:r>
            <a:r>
              <a:rPr lang="en-CA" dirty="0">
                <a:solidFill>
                  <a:srgbClr val="FF0000"/>
                </a:solidFill>
              </a:rPr>
              <a:t>L</a:t>
            </a:r>
            <a:r>
              <a:rPr lang="en-CA" dirty="0"/>
              <a:t>eft-to-right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R</a:t>
            </a:r>
            <a:r>
              <a:rPr lang="en-CA" dirty="0"/>
              <a:t>: produce </a:t>
            </a:r>
            <a:r>
              <a:rPr lang="en-CA" dirty="0">
                <a:solidFill>
                  <a:srgbClr val="FF0000"/>
                </a:solidFill>
              </a:rPr>
              <a:t>R</a:t>
            </a:r>
            <a:r>
              <a:rPr lang="en-CA" dirty="0"/>
              <a:t>ightmost derivation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k</a:t>
            </a:r>
            <a:r>
              <a:rPr lang="en-CA" dirty="0"/>
              <a:t>: tokens of lookahead (k=1 is sufficient)</a:t>
            </a:r>
          </a:p>
          <a:p>
            <a:r>
              <a:rPr lang="en-CA" dirty="0"/>
              <a:t>LR(</a:t>
            </a:r>
            <a:r>
              <a:rPr lang="en-CA" dirty="0">
                <a:solidFill>
                  <a:srgbClr val="FF0000"/>
                </a:solidFill>
              </a:rPr>
              <a:t>0</a:t>
            </a:r>
            <a:r>
              <a:rPr lang="en-CA" dirty="0"/>
              <a:t>): </a:t>
            </a:r>
            <a:r>
              <a:rPr lang="en-CA" dirty="0">
                <a:solidFill>
                  <a:srgbClr val="FF0000"/>
                </a:solidFill>
              </a:rPr>
              <a:t>zero</a:t>
            </a:r>
            <a:r>
              <a:rPr lang="en-CA" dirty="0"/>
              <a:t> tokens of </a:t>
            </a:r>
            <a:r>
              <a:rPr lang="en-CA" dirty="0" err="1"/>
              <a:t>lookahead</a:t>
            </a:r>
            <a:endParaRPr lang="en-CA" dirty="0"/>
          </a:p>
          <a:p>
            <a:r>
              <a:rPr lang="en-CA" dirty="0"/>
              <a:t>SLR: Simple LR, similar to LR(0), but uses Follow sets</a:t>
            </a:r>
          </a:p>
          <a:p>
            <a:r>
              <a:rPr lang="en-CA" dirty="0"/>
              <a:t>LALR(k)</a:t>
            </a:r>
          </a:p>
          <a:p>
            <a:r>
              <a:rPr lang="en-CA" dirty="0"/>
              <a:t>These algorithms work with left- or right-recursive grammars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294CA-2ACD-BD4B-848E-C022BAAD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6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Recognizing a Viable Prefix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LR parsing algorithms are based on recognizing viable prefixes</a:t>
            </a:r>
          </a:p>
          <a:p>
            <a:r>
              <a:rPr lang="en-CA" dirty="0"/>
              <a:t>We can identify viable prefixes only for a subset of CFGs</a:t>
            </a:r>
          </a:p>
          <a:p>
            <a:r>
              <a:rPr lang="en-CA" dirty="0"/>
              <a:t>Adding lookahead helps: (0) or (1) or (k) symbols of lookahead</a:t>
            </a:r>
          </a:p>
          <a:p>
            <a:r>
              <a:rPr lang="en-CA" dirty="0"/>
              <a:t>For this subset of CFGs, LR parsing is a deterministic linear-time algorithm.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05691-9AEE-FF41-90E6-21624B1B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0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55676" y="1580470"/>
            <a:ext cx="5832648" cy="3332711"/>
            <a:chOff x="683568" y="2107293"/>
            <a:chExt cx="7776864" cy="4443614"/>
          </a:xfrm>
        </p:grpSpPr>
        <p:sp>
          <p:nvSpPr>
            <p:cNvPr id="6" name="Oval 5"/>
            <p:cNvSpPr/>
            <p:nvPr/>
          </p:nvSpPr>
          <p:spPr bwMode="auto">
            <a:xfrm>
              <a:off x="683568" y="2107293"/>
              <a:ext cx="7776864" cy="444361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09319" y="2276872"/>
              <a:ext cx="215071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All CFGs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76115" y="2085697"/>
            <a:ext cx="4820370" cy="2754308"/>
            <a:chOff x="1510820" y="2780928"/>
            <a:chExt cx="6427160" cy="3672411"/>
          </a:xfrm>
        </p:grpSpPr>
        <p:sp>
          <p:nvSpPr>
            <p:cNvPr id="7" name="Oval 6"/>
            <p:cNvSpPr/>
            <p:nvPr/>
          </p:nvSpPr>
          <p:spPr bwMode="auto">
            <a:xfrm>
              <a:off x="1510820" y="2780928"/>
              <a:ext cx="6427160" cy="367241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61719" y="3039343"/>
              <a:ext cx="293441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Unambiguous CFGs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08712" y="2703923"/>
            <a:ext cx="3983777" cy="2069352"/>
            <a:chOff x="2220949" y="3605230"/>
            <a:chExt cx="5311703" cy="2759136"/>
          </a:xfrm>
        </p:grpSpPr>
        <p:sp>
          <p:nvSpPr>
            <p:cNvPr id="8" name="Oval 7"/>
            <p:cNvSpPr/>
            <p:nvPr/>
          </p:nvSpPr>
          <p:spPr bwMode="auto">
            <a:xfrm>
              <a:off x="2220949" y="3605230"/>
              <a:ext cx="5311703" cy="27591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9204" y="3789041"/>
              <a:ext cx="20042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solidFill>
                    <a:schemeClr val="bg1"/>
                  </a:solidFill>
                  <a:latin typeface="Calibri" panose="020F0502020204030204" pitchFamily="34" charset="0"/>
                </a:rPr>
                <a:t>LR(k) CFGs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68712" y="3264589"/>
            <a:ext cx="3292378" cy="1413395"/>
            <a:chOff x="2834282" y="4352786"/>
            <a:chExt cx="4389837" cy="1884526"/>
          </a:xfrm>
        </p:grpSpPr>
        <p:sp>
          <p:nvSpPr>
            <p:cNvPr id="9" name="Oval 8"/>
            <p:cNvSpPr/>
            <p:nvPr/>
          </p:nvSpPr>
          <p:spPr bwMode="auto">
            <a:xfrm>
              <a:off x="2834282" y="4352786"/>
              <a:ext cx="4389837" cy="188452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47873" y="4479503"/>
              <a:ext cx="214826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solidFill>
                    <a:schemeClr val="bg1"/>
                  </a:solidFill>
                  <a:latin typeface="Calibri" panose="020F0502020204030204" pitchFamily="34" charset="0"/>
                </a:rPr>
                <a:t>LALR(k) CFGs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04831" y="3746371"/>
            <a:ext cx="2248739" cy="877607"/>
            <a:chOff x="3682441" y="4995162"/>
            <a:chExt cx="2998318" cy="1170142"/>
          </a:xfrm>
        </p:grpSpPr>
        <p:sp>
          <p:nvSpPr>
            <p:cNvPr id="10" name="Oval 9"/>
            <p:cNvSpPr/>
            <p:nvPr/>
          </p:nvSpPr>
          <p:spPr bwMode="auto">
            <a:xfrm>
              <a:off x="3682441" y="4995162"/>
              <a:ext cx="2998318" cy="117014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95936" y="5076150"/>
              <a:ext cx="214826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solidFill>
                    <a:schemeClr val="bg1"/>
                  </a:solidFill>
                  <a:latin typeface="Calibri" panose="020F0502020204030204" pitchFamily="34" charset="0"/>
                </a:rPr>
                <a:t>SLR(k) CFGs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Hierarchy of grammars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68472-AA89-CB43-BBD0-6F3FB7DA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15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B50BB4-ACD3-BE48-BC29-9E9C2B35D13B}"/>
              </a:ext>
            </a:extLst>
          </p:cNvPr>
          <p:cNvGrpSpPr/>
          <p:nvPr/>
        </p:nvGrpSpPr>
        <p:grpSpPr>
          <a:xfrm>
            <a:off x="4836996" y="4192039"/>
            <a:ext cx="1013556" cy="317719"/>
            <a:chOff x="6873418" y="263902"/>
            <a:chExt cx="1013556" cy="3177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0906E6B-DAFC-1D43-8286-DD970D06796D}"/>
                </a:ext>
              </a:extLst>
            </p:cNvPr>
            <p:cNvSpPr/>
            <p:nvPr/>
          </p:nvSpPr>
          <p:spPr bwMode="auto">
            <a:xfrm>
              <a:off x="6873418" y="273844"/>
              <a:ext cx="905655" cy="30777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36788E-336E-CC42-BF90-D08075C3FB19}"/>
                </a:ext>
              </a:extLst>
            </p:cNvPr>
            <p:cNvSpPr txBox="1"/>
            <p:nvPr/>
          </p:nvSpPr>
          <p:spPr>
            <a:xfrm>
              <a:off x="6876256" y="263902"/>
              <a:ext cx="1010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>
                  <a:latin typeface="Calibri" panose="020F0502020204030204" pitchFamily="34" charset="0"/>
                </a:rPr>
                <a:t>LR(0) CFGs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851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vs. Bottom Up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3F0F-F47D-4A43-AB4F-BCBE5D018C67}" type="slidenum">
              <a:rPr lang="en-US"/>
              <a:pPr/>
              <a:t>2</a:t>
            </a:fld>
            <a:endParaRPr lang="en-US"/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3086100" y="1371600"/>
            <a:ext cx="1714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S 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A B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A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c | 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B  </a:t>
            </a:r>
            <a:r>
              <a:rPr lang="en-US" sz="2100" dirty="0" err="1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cbB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| ca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4857750" y="1371600"/>
            <a:ext cx="234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Input String: </a:t>
            </a:r>
            <a:r>
              <a:rPr lang="en-US" sz="2100" dirty="0" err="1">
                <a:solidFill>
                  <a:srgbClr val="000099"/>
                </a:solidFill>
                <a:latin typeface="Calibri" panose="020F0502020204030204" pitchFamily="34" charset="0"/>
              </a:rPr>
              <a:t>ccbca</a:t>
            </a:r>
            <a:endParaRPr lang="en-US" sz="2100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  <p:graphicFrame>
        <p:nvGraphicFramePr>
          <p:cNvPr id="14643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46781"/>
              </p:ext>
            </p:extLst>
          </p:nvPr>
        </p:nvGraphicFramePr>
        <p:xfrm>
          <a:off x="1770245" y="2755106"/>
          <a:ext cx="5829300" cy="211455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Top-Down/leftmost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Bottom-Up/rightmost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S  AB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 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cB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 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ccbB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 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ccbca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c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cbB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ca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ccbca</a:t>
                      </a: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 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Acbca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        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AcbB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        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        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c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Bca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cbB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SAB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1771650" y="1371600"/>
            <a:ext cx="12939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Grammar:</a:t>
            </a:r>
          </a:p>
        </p:txBody>
      </p:sp>
    </p:spTree>
    <p:extLst>
      <p:ext uri="{BB962C8B-B14F-4D97-AF65-F5344CB8AC3E}">
        <p14:creationId xmlns:p14="http://schemas.microsoft.com/office/powerpoint/2010/main" val="172662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Bottom-up parsing </a:t>
            </a:r>
            <a:r>
              <a:rPr lang="en-CA" i="1" u="sng" dirty="0"/>
              <a:t>reduces</a:t>
            </a:r>
            <a:r>
              <a:rPr lang="en-CA" dirty="0"/>
              <a:t> a string to the start symbol by inverting the derivation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443320" y="2013446"/>
            <a:ext cx="1138453" cy="178510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</a:rPr>
              <a:t>E 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 T + E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T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T  id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T  id * T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T  ( E 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27380" y="2239956"/>
            <a:ext cx="1942542" cy="205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id * id + id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id * T + id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+ id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+ T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+ E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925602" y="2239956"/>
            <a:ext cx="1942542" cy="173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id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id * T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id</a:t>
            </a:r>
          </a:p>
          <a:p>
            <a:pPr marL="0" indent="0" eaLnBrk="1" hangingPunct="1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T</a:t>
            </a:r>
          </a:p>
          <a:p>
            <a:pPr marL="0" indent="0" eaLnBrk="1" hangingPunct="1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T + E</a:t>
            </a:r>
          </a:p>
          <a:p>
            <a:pPr marL="0" indent="0" eaLnBrk="1" hangingPunct="1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  <a:sym typeface="Symbol" charset="2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1817694" y="2386523"/>
            <a:ext cx="0" cy="1696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657247" y="4370484"/>
            <a:ext cx="296949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This is a rightmost derivation!</a:t>
            </a:r>
            <a:endParaRPr lang="en-US" sz="1800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FC3D9-341F-CE4E-BD83-126DD969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21A953-F328-AA49-BFF7-A8CE3FB3E8D3}"/>
              </a:ext>
            </a:extLst>
          </p:cNvPr>
          <p:cNvSpPr/>
          <p:nvPr/>
        </p:nvSpPr>
        <p:spPr>
          <a:xfrm>
            <a:off x="1980930" y="3975906"/>
            <a:ext cx="142798" cy="196683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DE7C0-5373-6D49-8564-4A87C130C465}"/>
              </a:ext>
            </a:extLst>
          </p:cNvPr>
          <p:cNvSpPr/>
          <p:nvPr/>
        </p:nvSpPr>
        <p:spPr>
          <a:xfrm>
            <a:off x="2321472" y="3622417"/>
            <a:ext cx="142798" cy="196683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045587-721D-A244-B390-D46F35C0387A}"/>
              </a:ext>
            </a:extLst>
          </p:cNvPr>
          <p:cNvSpPr/>
          <p:nvPr/>
        </p:nvSpPr>
        <p:spPr>
          <a:xfrm>
            <a:off x="2321472" y="3301801"/>
            <a:ext cx="142798" cy="196683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1234A1-E704-1841-850B-F787182F50FD}"/>
              </a:ext>
            </a:extLst>
          </p:cNvPr>
          <p:cNvSpPr/>
          <p:nvPr/>
        </p:nvSpPr>
        <p:spPr>
          <a:xfrm>
            <a:off x="1980930" y="2959302"/>
            <a:ext cx="142798" cy="196683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E45239-2742-2D41-A3EE-B0625C90AAEC}"/>
              </a:ext>
            </a:extLst>
          </p:cNvPr>
          <p:cNvSpPr/>
          <p:nvPr/>
        </p:nvSpPr>
        <p:spPr>
          <a:xfrm>
            <a:off x="2372742" y="2624276"/>
            <a:ext cx="142798" cy="196683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DA7634-7D33-DE4B-901B-A6BE1C553EA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123728" y="3742641"/>
            <a:ext cx="1718354" cy="33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F6DD90-5C60-9143-8B57-EFE941812952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464270" y="3451675"/>
            <a:ext cx="1405652" cy="26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4A305A-00EB-7245-A043-6C36B0D52D65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123728" y="2754806"/>
            <a:ext cx="1746194" cy="30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59712-D306-A149-911E-1D8E759C5E4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464270" y="3122362"/>
            <a:ext cx="1405652" cy="27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614BB0-A141-8844-904E-4E636809C994}"/>
              </a:ext>
            </a:extLst>
          </p:cNvPr>
          <p:cNvCxnSpPr>
            <a:stCxn id="17" idx="3"/>
          </p:cNvCxnSpPr>
          <p:nvPr/>
        </p:nvCxnSpPr>
        <p:spPr>
          <a:xfrm flipV="1">
            <a:off x="2515540" y="2426038"/>
            <a:ext cx="1410062" cy="29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56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  <p:bldP spid="13" grpId="0"/>
      <p:bldP spid="5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parse tree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shift-reduce parser traces a rightmost derivation in reverse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27380" y="2131944"/>
            <a:ext cx="1942542" cy="205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id * id + id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id * T  + id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T + id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T + T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T + E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166225" y="2063483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84222" y="2841780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E</a:t>
            </a:r>
          </a:p>
        </p:txBody>
      </p:sp>
      <p:cxnSp>
        <p:nvCxnSpPr>
          <p:cNvPr id="9" name="AutoShape 17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5314663" y="2432815"/>
            <a:ext cx="517997" cy="4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34108" y="4083918"/>
            <a:ext cx="284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13" name="AutoShape 17"/>
          <p:cNvCxnSpPr>
            <a:cxnSpLocks noChangeShapeType="1"/>
            <a:stCxn id="32" idx="2"/>
            <a:endCxn id="30" idx="0"/>
          </p:cNvCxnSpPr>
          <p:nvPr/>
        </p:nvCxnSpPr>
        <p:spPr bwMode="auto">
          <a:xfrm>
            <a:off x="5021727" y="3859184"/>
            <a:ext cx="0" cy="2025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" name="AutoShape 19"/>
          <p:cNvCxnSpPr>
            <a:cxnSpLocks noChangeShapeType="1"/>
            <a:stCxn id="8" idx="2"/>
            <a:endCxn id="36" idx="0"/>
          </p:cNvCxnSpPr>
          <p:nvPr/>
        </p:nvCxnSpPr>
        <p:spPr bwMode="auto">
          <a:xfrm>
            <a:off x="5832660" y="3211112"/>
            <a:ext cx="0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085946" y="4061705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id</a:t>
            </a:r>
          </a:p>
        </p:txBody>
      </p:sp>
      <p:cxnSp>
        <p:nvCxnSpPr>
          <p:cNvPr id="19" name="AutoShape 17"/>
          <p:cNvCxnSpPr>
            <a:cxnSpLocks noChangeShapeType="1"/>
            <a:stCxn id="7" idx="2"/>
            <a:endCxn id="29" idx="0"/>
          </p:cNvCxnSpPr>
          <p:nvPr/>
        </p:nvCxnSpPr>
        <p:spPr bwMode="auto">
          <a:xfrm>
            <a:off x="5314663" y="2432815"/>
            <a:ext cx="0" cy="16288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5164622" y="406170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+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4842030" y="4061705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id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5652963" y="4062060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id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4873289" y="3489852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T</a:t>
            </a:r>
          </a:p>
        </p:txBody>
      </p:sp>
      <p:cxnSp>
        <p:nvCxnSpPr>
          <p:cNvPr id="35" name="AutoShape 17"/>
          <p:cNvCxnSpPr>
            <a:cxnSpLocks noChangeShapeType="1"/>
            <a:stCxn id="36" idx="2"/>
            <a:endCxn id="31" idx="0"/>
          </p:cNvCxnSpPr>
          <p:nvPr/>
        </p:nvCxnSpPr>
        <p:spPr bwMode="auto">
          <a:xfrm>
            <a:off x="5832660" y="3859184"/>
            <a:ext cx="0" cy="2028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5684222" y="3489852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4517994" y="2841780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T</a:t>
            </a:r>
          </a:p>
        </p:txBody>
      </p:sp>
      <p:cxnSp>
        <p:nvCxnSpPr>
          <p:cNvPr id="43" name="AutoShape 17"/>
          <p:cNvCxnSpPr>
            <a:cxnSpLocks noChangeShapeType="1"/>
            <a:stCxn id="42" idx="2"/>
            <a:endCxn id="10" idx="0"/>
          </p:cNvCxnSpPr>
          <p:nvPr/>
        </p:nvCxnSpPr>
        <p:spPr bwMode="auto">
          <a:xfrm>
            <a:off x="4666432" y="3211112"/>
            <a:ext cx="9691" cy="8728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" name="AutoShape 17"/>
          <p:cNvCxnSpPr>
            <a:cxnSpLocks noChangeShapeType="1"/>
            <a:stCxn id="42" idx="2"/>
            <a:endCxn id="16" idx="0"/>
          </p:cNvCxnSpPr>
          <p:nvPr/>
        </p:nvCxnSpPr>
        <p:spPr bwMode="auto">
          <a:xfrm flipH="1">
            <a:off x="4265643" y="3211112"/>
            <a:ext cx="400789" cy="8505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" name="AutoShape 17"/>
          <p:cNvCxnSpPr>
            <a:cxnSpLocks noChangeShapeType="1"/>
            <a:stCxn id="42" idx="2"/>
            <a:endCxn id="32" idx="0"/>
          </p:cNvCxnSpPr>
          <p:nvPr/>
        </p:nvCxnSpPr>
        <p:spPr bwMode="auto">
          <a:xfrm>
            <a:off x="4666432" y="3211112"/>
            <a:ext cx="355295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2" name="AutoShape 17"/>
          <p:cNvCxnSpPr>
            <a:cxnSpLocks noChangeShapeType="1"/>
            <a:stCxn id="7" idx="2"/>
            <a:endCxn id="42" idx="0"/>
          </p:cNvCxnSpPr>
          <p:nvPr/>
        </p:nvCxnSpPr>
        <p:spPr bwMode="auto">
          <a:xfrm flipH="1">
            <a:off x="4666432" y="2432815"/>
            <a:ext cx="648231" cy="4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4626006" y="4547759"/>
            <a:ext cx="1128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Parse tree</a:t>
            </a:r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0A0AB6D6-26B5-8849-891E-D3C6C1787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44" y="1949228"/>
            <a:ext cx="1138453" cy="178510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</a:rPr>
              <a:t>E 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 T + E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T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T  id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T  id * T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T  ( E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F7BC8-C910-964C-8E52-2DDEEAF0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0855C6A5-C908-3144-8033-72AE862E77CC}"/>
              </a:ext>
            </a:extLst>
          </p:cNvPr>
          <p:cNvSpPr/>
          <p:nvPr/>
        </p:nvSpPr>
        <p:spPr>
          <a:xfrm>
            <a:off x="6901205" y="100750"/>
            <a:ext cx="2057400" cy="1115867"/>
          </a:xfrm>
          <a:prstGeom prst="wedgeRectCallout">
            <a:avLst>
              <a:gd name="adj1" fmla="val 5678"/>
              <a:gd name="adj2" fmla="val 6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Write down the right sequence of shift-reduce actions and draw the parse tree for input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id*(id*id)</a:t>
            </a:r>
          </a:p>
        </p:txBody>
      </p:sp>
    </p:spTree>
    <p:extLst>
      <p:ext uri="{BB962C8B-B14F-4D97-AF65-F5344CB8AC3E}">
        <p14:creationId xmlns:p14="http://schemas.microsoft.com/office/powerpoint/2010/main" val="14290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  <p:bldP spid="32" grpId="0"/>
      <p:bldP spid="36" grpId="0"/>
      <p:bldP spid="42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Split string into two substrings: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CA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●</m:t>
                    </m:r>
                    <m:r>
                      <m:rPr>
                        <m:sty m:val="p"/>
                      </m:rPr>
                      <a:rPr lang="en-CA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CA" dirty="0"/>
                  <a:t> </a:t>
                </a:r>
              </a:p>
              <a:p>
                <a:pPr lvl="1"/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CA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i="0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CA" baseline="30000" dirty="0"/>
                  <a:t> </a:t>
                </a:r>
                <a:r>
                  <a:rPr lang="en-CA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C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endParaRPr lang="en-CA" baseline="30000" dirty="0"/>
              </a:p>
              <a:p>
                <a:pPr lvl="1"/>
                <a:r>
                  <a:rPr lang="en-CA" dirty="0"/>
                  <a:t>Right sub-string is not examined yet; has only terminals</a:t>
                </a:r>
              </a:p>
              <a:p>
                <a:pPr lvl="1"/>
                <a:r>
                  <a:rPr lang="en-CA" dirty="0"/>
                  <a:t>Left sub-string has terminals and non-terminals </a:t>
                </a:r>
              </a:p>
              <a:p>
                <a:r>
                  <a:rPr lang="en-CA" dirty="0"/>
                  <a:t>The dividing point is marked by a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●</m:t>
                    </m:r>
                  </m:oMath>
                </a14:m>
                <a:endParaRPr lang="en-CA" dirty="0">
                  <a:solidFill>
                    <a:srgbClr val="FF0000"/>
                  </a:solidFill>
                </a:endParaRP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CA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●</m:t>
                    </m:r>
                  </m:oMath>
                </a14:m>
                <a:r>
                  <a:rPr lang="en-CA" dirty="0"/>
                  <a:t> is not a part of the string </a:t>
                </a:r>
              </a:p>
              <a:p>
                <a:r>
                  <a:rPr lang="en-CA" dirty="0"/>
                  <a:t>Initially, all input is unexamined </a:t>
                </a:r>
                <a:r>
                  <a:rPr lang="en-CA" dirty="0">
                    <a:solidFill>
                      <a:srgbClr val="FF0000"/>
                    </a:solidFill>
                  </a:rPr>
                  <a:t>●</a:t>
                </a:r>
                <a:r>
                  <a:rPr lang="en-CA" dirty="0"/>
                  <a:t> </a:t>
                </a:r>
                <a:r>
                  <a:rPr lang="en-CA" dirty="0">
                    <a:solidFill>
                      <a:schemeClr val="accent2"/>
                    </a:solidFill>
                  </a:rPr>
                  <a:t>x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dirty="0">
                    <a:solidFill>
                      <a:schemeClr val="accent2"/>
                    </a:solidFill>
                  </a:rPr>
                  <a:t> x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2</a:t>
                </a:r>
                <a:r>
                  <a:rPr lang="en-CA" dirty="0">
                    <a:solidFill>
                      <a:schemeClr val="accent2"/>
                    </a:solidFill>
                  </a:rPr>
                  <a:t> …</a:t>
                </a:r>
                <a:r>
                  <a:rPr lang="en-CA" dirty="0" err="1">
                    <a:solidFill>
                      <a:schemeClr val="accent2"/>
                    </a:solidFill>
                  </a:rPr>
                  <a:t>x</a:t>
                </a:r>
                <a:r>
                  <a:rPr lang="en-CA" baseline="-25000" dirty="0" err="1">
                    <a:solidFill>
                      <a:schemeClr val="accent2"/>
                    </a:solidFill>
                  </a:rPr>
                  <a:t>n</a:t>
                </a:r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43" t="-2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FBCE0-950C-9D4D-B63B-1DA223DA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Shift-Reduce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Shift-reduce parsing uses only two kinds of actions:</a:t>
            </a:r>
          </a:p>
          <a:p>
            <a:pPr lvl="1"/>
            <a:r>
              <a:rPr lang="en-CA" b="1" dirty="0">
                <a:solidFill>
                  <a:schemeClr val="accent5">
                    <a:lumMod val="50000"/>
                  </a:schemeClr>
                </a:solidFill>
              </a:rPr>
              <a:t>Shift</a:t>
            </a:r>
            <a:r>
              <a:rPr lang="en-CA" dirty="0"/>
              <a:t>: Move </a:t>
            </a:r>
            <a:r>
              <a:rPr lang="en-CA" dirty="0">
                <a:solidFill>
                  <a:srgbClr val="FF0000"/>
                </a:solidFill>
              </a:rPr>
              <a:t>●</a:t>
            </a:r>
            <a:r>
              <a:rPr lang="en-CA" dirty="0"/>
              <a:t> one place  to the right</a:t>
            </a:r>
          </a:p>
          <a:p>
            <a:pPr lvl="2"/>
            <a:r>
              <a:rPr lang="en-CA" dirty="0"/>
              <a:t>Shift a terminal to the left string</a:t>
            </a:r>
          </a:p>
          <a:p>
            <a:pPr marL="342900" lvl="1" indent="0">
              <a:buNone/>
            </a:pPr>
            <a:r>
              <a:rPr lang="en-CA" dirty="0"/>
              <a:t>         </a:t>
            </a:r>
            <a:r>
              <a:rPr lang="en-CA" dirty="0">
                <a:solidFill>
                  <a:schemeClr val="accent2"/>
                </a:solidFill>
              </a:rPr>
              <a:t>ABC </a:t>
            </a:r>
            <a:r>
              <a:rPr lang="en-CA" dirty="0">
                <a:solidFill>
                  <a:srgbClr val="FF0000"/>
                </a:solidFill>
              </a:rPr>
              <a:t>●</a:t>
            </a:r>
            <a:r>
              <a:rPr lang="en-CA" dirty="0">
                <a:solidFill>
                  <a:schemeClr val="accent2"/>
                </a:solidFill>
              </a:rPr>
              <a:t> xyz</a:t>
            </a:r>
            <a:r>
              <a:rPr lang="en-CA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  </a:t>
            </a:r>
            <a:r>
              <a:rPr lang="en-US" dirty="0" err="1">
                <a:solidFill>
                  <a:schemeClr val="accent2"/>
                </a:solidFill>
                <a:latin typeface="Calibri" panose="020F0502020204030204" pitchFamily="34" charset="0"/>
                <a:sym typeface="Symbol" charset="2"/>
              </a:rPr>
              <a:t>ABCx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sym typeface="Symbol" charset="2"/>
              </a:rPr>
              <a:t>●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alibri" panose="020F0502020204030204" pitchFamily="34" charset="0"/>
                <a:sym typeface="Symbol" charset="2"/>
              </a:rPr>
              <a:t>yz</a:t>
            </a:r>
            <a:endParaRPr lang="en-CA" dirty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lvl="1"/>
            <a:r>
              <a:rPr lang="en-CA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Reduce</a:t>
            </a:r>
            <a:r>
              <a:rPr lang="en-CA" dirty="0">
                <a:latin typeface="Calibri" panose="020F0502020204030204" pitchFamily="34" charset="0"/>
              </a:rPr>
              <a:t>: Apply a CFG rule to the string left of the </a:t>
            </a:r>
            <a:r>
              <a:rPr lang="en-CA" dirty="0">
                <a:solidFill>
                  <a:srgbClr val="FF0000"/>
                </a:solidFill>
              </a:rPr>
              <a:t>●</a:t>
            </a:r>
            <a:endParaRPr lang="en-CA" dirty="0">
              <a:latin typeface="Calibri" panose="020F0502020204030204" pitchFamily="34" charset="0"/>
            </a:endParaRPr>
          </a:p>
          <a:p>
            <a:pPr lvl="2"/>
            <a:r>
              <a:rPr lang="en-CA" dirty="0">
                <a:latin typeface="Calibri" panose="020F0502020204030204" pitchFamily="34" charset="0"/>
              </a:rPr>
              <a:t>If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A</a:t>
            </a:r>
            <a:r>
              <a:rPr lang="en-CA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xy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is a production, then reduce 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     </a:t>
            </a:r>
            <a:r>
              <a:rPr lang="en-US" sz="2100" dirty="0" err="1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Cbxy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Calibri" panose="020F0502020204030204" pitchFamily="34" charset="0"/>
                <a:sym typeface="Symbol" charset="2"/>
              </a:rPr>
              <a:t>●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sz="2100" dirty="0" err="1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ijk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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sz="2100" dirty="0" err="1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CbA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Calibri" panose="020F0502020204030204" pitchFamily="34" charset="0"/>
                <a:sym typeface="Symbol" charset="2"/>
              </a:rPr>
              <a:t>●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sz="2100" dirty="0" err="1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ijk</a:t>
            </a:r>
            <a:endParaRPr lang="en-CA" sz="21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247A0-3827-4D40-B9C7-E9FD7465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8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Shift-Reduce Parsing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25784" y="1268016"/>
            <a:ext cx="1942542" cy="35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● id * id + id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id ● * id + id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id * ● id + id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id * id ● + id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id * T ● + id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T ● + id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T + ● id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T + id ●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T + T ●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T + E ●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E ●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81686" y="1275605"/>
            <a:ext cx="2428596" cy="349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18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18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18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 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id</a:t>
            </a:r>
          </a:p>
          <a:p>
            <a:pPr marL="0" indent="0" eaLnBrk="1" hangingPunct="1">
              <a:buNone/>
            </a:pPr>
            <a:r>
              <a:rPr lang="en-CA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 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id * T</a:t>
            </a:r>
          </a:p>
          <a:p>
            <a:pPr marL="0" indent="0" eaLnBrk="1" hangingPunct="1">
              <a:buNone/>
            </a:pPr>
            <a:r>
              <a:rPr lang="en-CA" sz="18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18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 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id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Reduce E</a:t>
            </a:r>
            <a:r>
              <a:rPr lang="en-CA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T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Reduce E</a:t>
            </a:r>
            <a:r>
              <a:rPr lang="en-CA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T + E</a:t>
            </a:r>
          </a:p>
          <a:p>
            <a:pPr marL="0" indent="0" eaLnBrk="1" hangingPunct="1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  <a:sym typeface="Symbol" charset="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73C09-7017-3547-BBD6-581BECE1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</a:t>
            </a:fld>
            <a:endParaRPr 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8957FEAB-B37D-8C43-93C9-45EC4EA6E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3642" y="259408"/>
            <a:ext cx="1138453" cy="178510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</a:rPr>
              <a:t>E 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 T + E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T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T  id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T  id * T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T  ( E )</a:t>
            </a:r>
          </a:p>
        </p:txBody>
      </p:sp>
    </p:spTree>
    <p:extLst>
      <p:ext uri="{BB962C8B-B14F-4D97-AF65-F5344CB8AC3E}">
        <p14:creationId xmlns:p14="http://schemas.microsoft.com/office/powerpoint/2010/main" val="355221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Shift-Reduce Parsing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971315" y="1869672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489312" y="2647969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E</a:t>
            </a:r>
          </a:p>
        </p:txBody>
      </p:sp>
      <p:cxnSp>
        <p:nvCxnSpPr>
          <p:cNvPr id="8" name="AutoShape 17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6119753" y="2239004"/>
            <a:ext cx="517997" cy="4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39198" y="3890107"/>
            <a:ext cx="284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10" name="AutoShape 17"/>
          <p:cNvCxnSpPr>
            <a:cxnSpLocks noChangeShapeType="1"/>
            <a:stCxn id="17" idx="2"/>
            <a:endCxn id="15" idx="0"/>
          </p:cNvCxnSpPr>
          <p:nvPr/>
        </p:nvCxnSpPr>
        <p:spPr bwMode="auto">
          <a:xfrm>
            <a:off x="5826817" y="3665373"/>
            <a:ext cx="0" cy="2025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" name="AutoShape 19"/>
          <p:cNvCxnSpPr>
            <a:cxnSpLocks noChangeShapeType="1"/>
            <a:stCxn id="7" idx="2"/>
            <a:endCxn id="19" idx="0"/>
          </p:cNvCxnSpPr>
          <p:nvPr/>
        </p:nvCxnSpPr>
        <p:spPr bwMode="auto">
          <a:xfrm>
            <a:off x="6637750" y="3017301"/>
            <a:ext cx="0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891036" y="3867894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id</a:t>
            </a:r>
          </a:p>
        </p:txBody>
      </p:sp>
      <p:cxnSp>
        <p:nvCxnSpPr>
          <p:cNvPr id="13" name="AutoShape 17"/>
          <p:cNvCxnSpPr>
            <a:cxnSpLocks noChangeShapeType="1"/>
            <a:stCxn id="6" idx="2"/>
            <a:endCxn id="14" idx="0"/>
          </p:cNvCxnSpPr>
          <p:nvPr/>
        </p:nvCxnSpPr>
        <p:spPr bwMode="auto">
          <a:xfrm>
            <a:off x="6119753" y="2239004"/>
            <a:ext cx="0" cy="16288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969712" y="3867894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+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647120" y="3867894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id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458053" y="3868249"/>
            <a:ext cx="3593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id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678379" y="329604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T</a:t>
            </a:r>
          </a:p>
        </p:txBody>
      </p:sp>
      <p:cxnSp>
        <p:nvCxnSpPr>
          <p:cNvPr id="18" name="AutoShape 17"/>
          <p:cNvCxnSpPr>
            <a:cxnSpLocks noChangeShapeType="1"/>
            <a:stCxn id="19" idx="2"/>
            <a:endCxn id="16" idx="0"/>
          </p:cNvCxnSpPr>
          <p:nvPr/>
        </p:nvCxnSpPr>
        <p:spPr bwMode="auto">
          <a:xfrm>
            <a:off x="6637750" y="3665373"/>
            <a:ext cx="0" cy="2028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489312" y="329604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323084" y="2647969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T</a:t>
            </a:r>
          </a:p>
        </p:txBody>
      </p:sp>
      <p:cxnSp>
        <p:nvCxnSpPr>
          <p:cNvPr id="21" name="AutoShape 17"/>
          <p:cNvCxnSpPr>
            <a:cxnSpLocks noChangeShapeType="1"/>
            <a:stCxn id="20" idx="2"/>
            <a:endCxn id="9" idx="0"/>
          </p:cNvCxnSpPr>
          <p:nvPr/>
        </p:nvCxnSpPr>
        <p:spPr bwMode="auto">
          <a:xfrm>
            <a:off x="5471522" y="3017301"/>
            <a:ext cx="9691" cy="8728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" name="AutoShape 17"/>
          <p:cNvCxnSpPr>
            <a:cxnSpLocks noChangeShapeType="1"/>
            <a:stCxn id="20" idx="2"/>
            <a:endCxn id="12" idx="0"/>
          </p:cNvCxnSpPr>
          <p:nvPr/>
        </p:nvCxnSpPr>
        <p:spPr bwMode="auto">
          <a:xfrm flipH="1">
            <a:off x="5070733" y="3017301"/>
            <a:ext cx="400789" cy="8505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" name="AutoShape 17"/>
          <p:cNvCxnSpPr>
            <a:cxnSpLocks noChangeShapeType="1"/>
            <a:stCxn id="20" idx="2"/>
            <a:endCxn id="17" idx="0"/>
          </p:cNvCxnSpPr>
          <p:nvPr/>
        </p:nvCxnSpPr>
        <p:spPr bwMode="auto">
          <a:xfrm>
            <a:off x="5471522" y="3017301"/>
            <a:ext cx="355295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" name="AutoShape 17"/>
          <p:cNvCxnSpPr>
            <a:cxnSpLocks noChangeShapeType="1"/>
            <a:stCxn id="6" idx="2"/>
            <a:endCxn id="20" idx="0"/>
          </p:cNvCxnSpPr>
          <p:nvPr/>
        </p:nvCxnSpPr>
        <p:spPr bwMode="auto">
          <a:xfrm flipH="1">
            <a:off x="5471522" y="2239004"/>
            <a:ext cx="648231" cy="4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1718225" y="1099797"/>
            <a:ext cx="1942542" cy="3667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● id * id + id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id ● * id + id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id * ● id + id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id * id ● + id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id * T ● + id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T ● + id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T + ● id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T + id ●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T + T ●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T + E ●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onsolas" panose="020B0609020204030204" pitchFamily="49" charset="0"/>
                <a:cs typeface="Consolas" panose="020B0609020204030204" pitchFamily="49" charset="0"/>
              </a:rPr>
              <a:t>E ●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2C2051-D8BD-0947-B690-C50250AE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</a:t>
            </a:fld>
            <a:endParaRPr lang="en-US"/>
          </a:p>
        </p:txBody>
      </p:sp>
      <p:sp>
        <p:nvSpPr>
          <p:cNvPr id="34" name="Text Box 6">
            <a:extLst>
              <a:ext uri="{FF2B5EF4-FFF2-40B4-BE49-F238E27FC236}">
                <a16:creationId xmlns:a16="http://schemas.microsoft.com/office/drawing/2014/main" id="{91FB9566-3483-B34F-BE1D-B271CDBFA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3642" y="259408"/>
            <a:ext cx="1138453" cy="178510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</a:rPr>
              <a:t>E 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 T + E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T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T  id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T  id * T</a:t>
            </a:r>
          </a:p>
          <a:p>
            <a:pPr eaLnBrk="1" hangingPunct="1"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T  ( E )</a:t>
            </a:r>
          </a:p>
        </p:txBody>
      </p:sp>
    </p:spTree>
    <p:extLst>
      <p:ext uri="{BB962C8B-B14F-4D97-AF65-F5344CB8AC3E}">
        <p14:creationId xmlns:p14="http://schemas.microsoft.com/office/powerpoint/2010/main" val="313547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7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Left part of the string is implemented by a stack </a:t>
            </a:r>
          </a:p>
          <a:p>
            <a:pPr lvl="1"/>
            <a:r>
              <a:rPr lang="en-CA" dirty="0"/>
              <a:t>Top of the stack is left of the ●</a:t>
            </a:r>
          </a:p>
          <a:p>
            <a:r>
              <a:rPr lang="en-CA" dirty="0"/>
              <a:t>Shift pushes a terminal on the stack</a:t>
            </a:r>
          </a:p>
          <a:p>
            <a:r>
              <a:rPr lang="en-CA" dirty="0"/>
              <a:t>Reduce</a:t>
            </a:r>
          </a:p>
          <a:p>
            <a:pPr lvl="1"/>
            <a:r>
              <a:rPr lang="en-CA" dirty="0"/>
              <a:t>Pops 0 or more symbols off of the stack (</a:t>
            </a:r>
            <a:r>
              <a:rPr lang="en-CA" dirty="0" err="1"/>
              <a:t>rhs</a:t>
            </a:r>
            <a:r>
              <a:rPr lang="en-CA" dirty="0"/>
              <a:t> of one rule from the CFG)</a:t>
            </a:r>
          </a:p>
          <a:p>
            <a:pPr lvl="1"/>
            <a:r>
              <a:rPr lang="en-CA" dirty="0"/>
              <a:t>Pushes a non-terminal on the stack (</a:t>
            </a:r>
            <a:r>
              <a:rPr lang="en-CA" dirty="0" err="1"/>
              <a:t>lhs</a:t>
            </a:r>
            <a:r>
              <a:rPr lang="en-CA" dirty="0"/>
              <a:t> of one rule from the CFG)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C1430-5D66-4946-B4E4-815CEE70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708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8893</TotalTime>
  <Words>1074</Words>
  <Application>Microsoft Macintosh PowerPoint</Application>
  <PresentationFormat>On-screen Show (16:9)</PresentationFormat>
  <Paragraphs>218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Symbol</vt:lpstr>
      <vt:lpstr>Times</vt:lpstr>
      <vt:lpstr>Times New Roman</vt:lpstr>
      <vt:lpstr>1_Office Theme</vt:lpstr>
      <vt:lpstr>LR Parsing</vt:lpstr>
      <vt:lpstr>Top-Down vs. Bottom Up</vt:lpstr>
      <vt:lpstr>Bottom-Up parsing</vt:lpstr>
      <vt:lpstr>Bottom-up parse tree construction</vt:lpstr>
      <vt:lpstr>Notation</vt:lpstr>
      <vt:lpstr>Shift-Reduce Parsing</vt:lpstr>
      <vt:lpstr>Shift-Reduce Parsing</vt:lpstr>
      <vt:lpstr>Shift-Reduce Parsing</vt:lpstr>
      <vt:lpstr>Stack</vt:lpstr>
      <vt:lpstr>Conflicts</vt:lpstr>
      <vt:lpstr>When to shift/reduce?</vt:lpstr>
      <vt:lpstr>Viable Prefix and Handle</vt:lpstr>
      <vt:lpstr>Bottom-up Shift-Reduce Parsing Algorithms</vt:lpstr>
      <vt:lpstr>Recognizing a Viable Prefix</vt:lpstr>
      <vt:lpstr>Hierarchy of grammars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1051</cp:revision>
  <cp:lastPrinted>2019-06-06T08:03:08Z</cp:lastPrinted>
  <dcterms:created xsi:type="dcterms:W3CDTF">2011-10-22T06:03:11Z</dcterms:created>
  <dcterms:modified xsi:type="dcterms:W3CDTF">2020-10-04T17:40:50Z</dcterms:modified>
</cp:coreProperties>
</file>