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0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3"/>
    <p:restoredTop sz="90972"/>
  </p:normalViewPr>
  <p:slideViewPr>
    <p:cSldViewPr>
      <p:cViewPr varScale="1">
        <p:scale>
          <a:sx n="113" d="100"/>
          <a:sy n="113" d="100"/>
        </p:scale>
        <p:origin x="1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/>
              <a:pPr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F2ECA2-7522-F840-8CFD-4BF72A0F8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188A9-F705-8246-8AD1-FFCCDA4D74C0}" type="slidenum">
              <a:rPr lang="en-US"/>
              <a:pPr/>
              <a:t>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8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1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0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6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CMPT 379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Compilers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Anoop Sarkar</a:t>
            </a:r>
          </a:p>
          <a:p>
            <a:r>
              <a:rPr lang="en-US" sz="2400">
                <a:latin typeface="Courier" charset="0"/>
              </a:rPr>
              <a:t>http://www.cs.sfu.ca/~anoop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1F8D2-7A7E-9446-B7D6-071E29183D1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23E20E-3008-1440-97BE-4E3DBFBF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6A773-1259-7941-88D5-64B5F2ADED33}"/>
              </a:ext>
            </a:extLst>
          </p:cNvPr>
          <p:cNvSpPr/>
          <p:nvPr/>
        </p:nvSpPr>
        <p:spPr>
          <a:xfrm>
            <a:off x="2062819" y="3044279"/>
            <a:ext cx="50183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dirty="0">
                <a:solidFill>
                  <a:srgbClr val="000000"/>
                </a:solidFill>
                <a:latin typeface="+mn-lt"/>
              </a:rPr>
              <a:t>Control Flow in LLVM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471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IfStmt</a:t>
            </a:r>
            <a:r>
              <a:rPr lang="en-US" dirty="0"/>
              <a:t>-&gt;</a:t>
            </a:r>
            <a:r>
              <a:rPr lang="en-US" dirty="0" err="1"/>
              <a:t>Codegen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a new symbol table for code locations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iftrue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iffalse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end</a:t>
            </a:r>
          </a:p>
          <a:p>
            <a:pPr lvl="1"/>
            <a:r>
              <a:rPr lang="en-US" dirty="0"/>
              <a:t>Subsequent code generation anywhere else can insert code into these code locations</a:t>
            </a:r>
          </a:p>
          <a:p>
            <a:pPr lvl="1"/>
            <a:r>
              <a:rPr lang="en-US" dirty="0"/>
              <a:t>Can be used for break, continue, short-circuits,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348880"/>
            <a:ext cx="66718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 /* </a:t>
            </a:r>
            <a:r>
              <a:rPr lang="en-US" b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 contains the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r>
              <a:rPr lang="en-US" dirty="0">
                <a:solidFill>
                  <a:srgbClr val="000000"/>
                </a:solidFill>
              </a:rPr>
              <a:t> value for the conditional */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Builder.CreateCondBr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IfTrueBB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EndBB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Builder.SetInsertPoint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IfTrueBB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IfTrueBlock</a:t>
            </a:r>
            <a:r>
              <a:rPr lang="en-US" dirty="0">
                <a:solidFill>
                  <a:srgbClr val="000000"/>
                </a:solidFill>
              </a:rPr>
              <a:t>-&gt;</a:t>
            </a:r>
            <a:r>
              <a:rPr lang="en-US" dirty="0" err="1">
                <a:solidFill>
                  <a:srgbClr val="000000"/>
                </a:solidFill>
              </a:rPr>
              <a:t>Codegen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797152"/>
            <a:ext cx="7022926" cy="1200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Builder.CreateBr</a:t>
            </a:r>
            <a:r>
              <a:rPr lang="en-US" dirty="0"/>
              <a:t>(</a:t>
            </a:r>
            <a:r>
              <a:rPr lang="en-US" dirty="0" err="1"/>
              <a:t>EndBB</a:t>
            </a:r>
            <a:r>
              <a:rPr lang="en-US" dirty="0"/>
              <a:t>);</a:t>
            </a:r>
          </a:p>
          <a:p>
            <a:r>
              <a:rPr lang="en-US" dirty="0"/>
              <a:t>/* pop the symbol table after </a:t>
            </a:r>
            <a:r>
              <a:rPr lang="en-US" dirty="0" err="1"/>
              <a:t>IfStmt</a:t>
            </a:r>
            <a:r>
              <a:rPr lang="en-US" dirty="0"/>
              <a:t> </a:t>
            </a:r>
            <a:r>
              <a:rPr lang="en-US" dirty="0" err="1"/>
              <a:t>Codegen</a:t>
            </a:r>
            <a:r>
              <a:rPr lang="en-US" dirty="0"/>
              <a:t> is done */</a:t>
            </a:r>
          </a:p>
          <a:p>
            <a:r>
              <a:rPr lang="en-US" dirty="0" err="1"/>
              <a:t>Builder.SetInsertPoint</a:t>
            </a:r>
            <a:r>
              <a:rPr lang="en-US" dirty="0"/>
              <a:t>(</a:t>
            </a:r>
            <a:r>
              <a:rPr lang="en-US" dirty="0" err="1"/>
              <a:t>EndBB</a:t>
            </a:r>
            <a:r>
              <a:rPr lang="en-US" dirty="0"/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7065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Setting up the branching between Basic Blocks: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4149080"/>
            <a:ext cx="811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 the </a:t>
            </a:r>
            <a:r>
              <a:rPr lang="en-US" sz="2800" dirty="0" err="1"/>
              <a:t>IfStmt</a:t>
            </a:r>
            <a:r>
              <a:rPr lang="en-US" sz="2800" dirty="0"/>
              <a:t> we continue with the end Basic Block:</a:t>
            </a:r>
          </a:p>
        </p:txBody>
      </p:sp>
    </p:spTree>
    <p:extLst>
      <p:ext uri="{BB962C8B-B14F-4D97-AF65-F5344CB8AC3E}">
        <p14:creationId xmlns:p14="http://schemas.microsoft.com/office/powerpoint/2010/main" val="355244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normal control flow using </a:t>
            </a:r>
            <a:r>
              <a:rPr lang="en-US" dirty="0" err="1"/>
              <a:t>CreateBr</a:t>
            </a:r>
            <a:r>
              <a:rPr lang="en-US" dirty="0"/>
              <a:t> and </a:t>
            </a:r>
            <a:r>
              <a:rPr lang="en-US" dirty="0" err="1"/>
              <a:t>CreateCondBr</a:t>
            </a:r>
            <a:r>
              <a:rPr lang="en-US" dirty="0"/>
              <a:t> no need for Phi functions</a:t>
            </a:r>
          </a:p>
          <a:p>
            <a:r>
              <a:rPr lang="en-US" dirty="0"/>
              <a:t>LLVM produces the Phi functions automatically using algorithms we will study in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1807840"/>
          </a:xfrm>
        </p:spPr>
        <p:txBody>
          <a:bodyPr/>
          <a:lstStyle/>
          <a:p>
            <a:r>
              <a:rPr lang="en-US" dirty="0"/>
              <a:t>For short circuit of </a:t>
            </a:r>
            <a:r>
              <a:rPr lang="en-US" dirty="0" err="1"/>
              <a:t>boolean</a:t>
            </a:r>
            <a:r>
              <a:rPr lang="en-US" dirty="0"/>
              <a:t> expressions you have to write the PHI function yourself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3068960"/>
            <a:ext cx="7272808" cy="3539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PHINode</a:t>
            </a:r>
            <a:r>
              <a:rPr lang="en-US" sz="2800" dirty="0"/>
              <a:t> *</a:t>
            </a:r>
            <a:r>
              <a:rPr lang="en-US" sz="2800" dirty="0" err="1"/>
              <a:t>val</a:t>
            </a:r>
            <a:r>
              <a:rPr lang="en-US" sz="2800" dirty="0"/>
              <a:t>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Builder.CreatePHI</a:t>
            </a:r>
            <a:r>
              <a:rPr lang="en-US" sz="2800" dirty="0"/>
              <a:t>(type, 2, "</a:t>
            </a:r>
            <a:r>
              <a:rPr lang="en-US" sz="2800" dirty="0" err="1"/>
              <a:t>phival</a:t>
            </a:r>
            <a:r>
              <a:rPr lang="en-US" sz="2800" dirty="0"/>
              <a:t>");</a:t>
            </a:r>
          </a:p>
          <a:p>
            <a:r>
              <a:rPr lang="en-US" sz="2800" dirty="0"/>
              <a:t>/* </a:t>
            </a:r>
            <a:r>
              <a:rPr lang="en-US" sz="2800" b="1" dirty="0"/>
              <a:t>type is an LLVM::Type </a:t>
            </a:r>
            <a:r>
              <a:rPr lang="en-US" sz="2800" dirty="0"/>
              <a:t>*/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-&gt;</a:t>
            </a:r>
            <a:r>
              <a:rPr lang="en-US" sz="2800" dirty="0" err="1"/>
              <a:t>addIncoming</a:t>
            </a:r>
            <a:r>
              <a:rPr lang="en-US" sz="2800" dirty="0"/>
              <a:t>(L, </a:t>
            </a:r>
            <a:r>
              <a:rPr lang="en-US" sz="2800" dirty="0" err="1"/>
              <a:t>CurBB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-&gt;</a:t>
            </a:r>
            <a:r>
              <a:rPr lang="en-US" sz="2800" dirty="0" err="1"/>
              <a:t>addIncoming</a:t>
            </a:r>
            <a:r>
              <a:rPr lang="en-US" sz="2800" dirty="0"/>
              <a:t>(</a:t>
            </a:r>
            <a:r>
              <a:rPr lang="en-US" sz="2800" dirty="0" err="1"/>
              <a:t>opval</a:t>
            </a:r>
            <a:r>
              <a:rPr lang="en-US" sz="2800" dirty="0"/>
              <a:t>, </a:t>
            </a:r>
            <a:r>
              <a:rPr lang="en-US" sz="2800" dirty="0" err="1"/>
              <a:t>OpValBB</a:t>
            </a:r>
            <a:r>
              <a:rPr lang="en-US" sz="2800" dirty="0"/>
              <a:t>);</a:t>
            </a:r>
          </a:p>
          <a:p>
            <a:r>
              <a:rPr lang="en-US" sz="2800" dirty="0"/>
              <a:t>/* </a:t>
            </a:r>
            <a:r>
              <a:rPr lang="en-US" sz="2800" b="1" dirty="0" err="1"/>
              <a:t>CurBB</a:t>
            </a:r>
            <a:r>
              <a:rPr lang="en-US" sz="2800" b="1" dirty="0"/>
              <a:t> and </a:t>
            </a:r>
            <a:r>
              <a:rPr lang="en-US" sz="2800" b="1" dirty="0" err="1"/>
              <a:t>OpValBB</a:t>
            </a:r>
            <a:r>
              <a:rPr lang="en-US" sz="2800" b="1" dirty="0"/>
              <a:t> are the two basic blocks that are incoming blocks for the PHI function </a:t>
            </a:r>
            <a:r>
              <a:rPr lang="en-US" sz="28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484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9747-437E-6149-A5A0-36D1B37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72B01-E5CC-164B-B0C9-FBBE30CB7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C41FC-5A7C-F340-AB12-8A010D53C440}"/>
              </a:ext>
            </a:extLst>
          </p:cNvPr>
          <p:cNvSpPr txBox="1"/>
          <p:nvPr/>
        </p:nvSpPr>
        <p:spPr>
          <a:xfrm>
            <a:off x="895675" y="191576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::Module *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TheModule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;</a:t>
            </a: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::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;</a:t>
            </a: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::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IRBuilder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&lt;&gt; Builder(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EA0715-8EDC-4643-8702-964C081A31EF}"/>
              </a:ext>
            </a:extLst>
          </p:cNvPr>
          <p:cNvSpPr/>
          <p:nvPr/>
        </p:nvSpPr>
        <p:spPr bwMode="auto">
          <a:xfrm>
            <a:off x="5666791" y="1677067"/>
            <a:ext cx="3312368" cy="1224136"/>
          </a:xfrm>
          <a:prstGeom prst="wedgeRoundRectCallout">
            <a:avLst>
              <a:gd name="adj1" fmla="val -90013"/>
              <a:gd name="adj2" fmla="val 13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This global variable contains all the generated code.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5819536-9DEF-E347-8AAD-4E6523DF6343}"/>
              </a:ext>
            </a:extLst>
          </p:cNvPr>
          <p:cNvSpPr/>
          <p:nvPr/>
        </p:nvSpPr>
        <p:spPr bwMode="auto">
          <a:xfrm>
            <a:off x="5436096" y="4778088"/>
            <a:ext cx="3312368" cy="1224136"/>
          </a:xfrm>
          <a:prstGeom prst="wedgeRoundRectCallout">
            <a:avLst>
              <a:gd name="adj1" fmla="val -65069"/>
              <a:gd name="adj2" fmla="val -373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This is the method used to construct the LLVM intermediate code (IR).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CD604C-C9ED-2045-92BD-7A38B301DD8A}"/>
              </a:ext>
            </a:extLst>
          </p:cNvPr>
          <p:cNvSpPr/>
          <p:nvPr/>
        </p:nvSpPr>
        <p:spPr bwMode="auto">
          <a:xfrm>
            <a:off x="6012160" y="3207656"/>
            <a:ext cx="3312368" cy="1224136"/>
          </a:xfrm>
          <a:prstGeom prst="wedgeRoundRectCallout">
            <a:avLst>
              <a:gd name="adj1" fmla="val -67065"/>
              <a:gd name="adj2" fmla="val -346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The calls to Builder will sometimes use </a:t>
            </a:r>
            <a:r>
              <a:rPr lang="en-US" dirty="0" err="1">
                <a:latin typeface="+mn-lt"/>
                <a:ea typeface="Anonymous Pro" panose="02060609030202000504" pitchFamily="49" charset="0"/>
              </a:rPr>
              <a:t>TheContext</a:t>
            </a:r>
            <a:r>
              <a:rPr lang="en-US" dirty="0">
                <a:latin typeface="+mn-lt"/>
                <a:ea typeface="Anonymous Pro" panose="02060609030202000504" pitchFamily="49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32CD5-6DE2-4F46-A12E-FD342B333170}"/>
              </a:ext>
            </a:extLst>
          </p:cNvPr>
          <p:cNvSpPr/>
          <p:nvPr/>
        </p:nvSpPr>
        <p:spPr bwMode="auto">
          <a:xfrm>
            <a:off x="251520" y="5537372"/>
            <a:ext cx="3905944" cy="11429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nonymous Pro" panose="02060609030202000504" pitchFamily="49" charset="0"/>
              </a:rPr>
              <a:t>Make sure your </a:t>
            </a:r>
            <a:r>
              <a:rPr lang="en-US" dirty="0" err="1">
                <a:ea typeface="Anonymous Pro" panose="02060609030202000504" pitchFamily="49" charset="0"/>
              </a:rPr>
              <a:t>yacc</a:t>
            </a:r>
            <a:r>
              <a:rPr lang="en-US" dirty="0">
                <a:ea typeface="Anonymous Pro" panose="02060609030202000504" pitchFamily="49" charset="0"/>
              </a:rPr>
              <a:t> actions incrementally generate instructions in the right order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2060848"/>
            <a:ext cx="66924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getLLVMType</a:t>
            </a:r>
            <a:r>
              <a:rPr lang="en-US" dirty="0"/>
              <a:t>(</a:t>
            </a:r>
            <a:r>
              <a:rPr lang="en-US" dirty="0" err="1"/>
              <a:t>decafType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switch (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    case </a:t>
            </a:r>
            <a:r>
              <a:rPr lang="en-US" dirty="0" err="1"/>
              <a:t>voidTy</a:t>
            </a:r>
            <a:r>
              <a:rPr lang="en-US" dirty="0"/>
              <a:t>: return </a:t>
            </a:r>
            <a:r>
              <a:rPr lang="en-US" dirty="0" err="1"/>
              <a:t>Builder.getVoidTy</a:t>
            </a:r>
            <a:r>
              <a:rPr lang="en-US" dirty="0"/>
              <a:t>();</a:t>
            </a:r>
          </a:p>
          <a:p>
            <a:r>
              <a:rPr lang="en-US" dirty="0"/>
              <a:t>        case </a:t>
            </a:r>
            <a:r>
              <a:rPr lang="en-US" dirty="0" err="1"/>
              <a:t>intTy</a:t>
            </a:r>
            <a:r>
              <a:rPr lang="en-US" dirty="0"/>
              <a:t>: return Builder.getInt32Ty();</a:t>
            </a:r>
          </a:p>
          <a:p>
            <a:r>
              <a:rPr lang="en-US" dirty="0"/>
              <a:t>        case </a:t>
            </a:r>
            <a:r>
              <a:rPr lang="en-US" dirty="0" err="1"/>
              <a:t>boolTy</a:t>
            </a:r>
            <a:r>
              <a:rPr lang="en-US" dirty="0"/>
              <a:t>: return Builder.getInt1Ty();</a:t>
            </a:r>
          </a:p>
          <a:p>
            <a:r>
              <a:rPr lang="en-US" dirty="0"/>
              <a:t>        case </a:t>
            </a:r>
            <a:r>
              <a:rPr lang="en-US" dirty="0" err="1"/>
              <a:t>stringTy</a:t>
            </a:r>
            <a:r>
              <a:rPr lang="en-US" dirty="0"/>
              <a:t>: return Builder.getInt8PtrTy();</a:t>
            </a:r>
          </a:p>
          <a:p>
            <a:r>
              <a:rPr lang="en-US" dirty="0"/>
              <a:t>        default: throw </a:t>
            </a:r>
            <a:r>
              <a:rPr lang="en-US" dirty="0" err="1"/>
              <a:t>runtime_error</a:t>
            </a:r>
            <a:r>
              <a:rPr lang="en-US" dirty="0"/>
              <a:t>("unknown type");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1484784"/>
            <a:ext cx="65986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::Constant *</a:t>
            </a:r>
            <a:r>
              <a:rPr lang="en-US" dirty="0" err="1"/>
              <a:t>getZeroInit</a:t>
            </a:r>
            <a:r>
              <a:rPr lang="en-US" dirty="0"/>
              <a:t>(</a:t>
            </a:r>
            <a:r>
              <a:rPr lang="en-US" dirty="0" err="1"/>
              <a:t>decafType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switch (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    case </a:t>
            </a:r>
            <a:r>
              <a:rPr lang="en-US" dirty="0" err="1"/>
              <a:t>intTy</a:t>
            </a:r>
            <a:r>
              <a:rPr lang="en-US" dirty="0"/>
              <a:t>: return Builder.getInt32(0);</a:t>
            </a:r>
          </a:p>
          <a:p>
            <a:r>
              <a:rPr lang="en-US" dirty="0"/>
              <a:t>        case </a:t>
            </a:r>
            <a:r>
              <a:rPr lang="en-US" dirty="0" err="1"/>
              <a:t>boolTy</a:t>
            </a:r>
            <a:r>
              <a:rPr lang="en-US" dirty="0"/>
              <a:t>: return Builder.getInt1(0);</a:t>
            </a:r>
          </a:p>
          <a:p>
            <a:r>
              <a:rPr lang="en-US" dirty="0"/>
              <a:t>        default: throw </a:t>
            </a:r>
            <a:r>
              <a:rPr lang="en-US" dirty="0" err="1"/>
              <a:t>runtime_error</a:t>
            </a:r>
            <a:r>
              <a:rPr lang="en-US" dirty="0"/>
              <a:t>("unknown type");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221088"/>
            <a:ext cx="7693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::Value *</a:t>
            </a:r>
            <a:r>
              <a:rPr lang="en-US" dirty="0" err="1"/>
              <a:t>StringConstAST</a:t>
            </a:r>
            <a:r>
              <a:rPr lang="en-US" dirty="0"/>
              <a:t>::</a:t>
            </a:r>
            <a:r>
              <a:rPr lang="en-US" dirty="0" err="1"/>
              <a:t>Codegen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char *s = </a:t>
            </a:r>
            <a:r>
              <a:rPr lang="en-US" dirty="0" err="1"/>
              <a:t>StringConst.c_str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::Value *GS = </a:t>
            </a:r>
          </a:p>
          <a:p>
            <a:r>
              <a:rPr lang="en-US" dirty="0"/>
              <a:t>		</a:t>
            </a:r>
            <a:r>
              <a:rPr lang="en-US" dirty="0" err="1"/>
              <a:t>Builder.CreateGlobalString</a:t>
            </a:r>
            <a:r>
              <a:rPr lang="en-US" dirty="0"/>
              <a:t>(s, "</a:t>
            </a:r>
            <a:r>
              <a:rPr lang="en-US" dirty="0" err="1"/>
              <a:t>globalstring</a:t>
            </a:r>
            <a:r>
              <a:rPr lang="en-US" dirty="0"/>
              <a:t>");</a:t>
            </a:r>
          </a:p>
          <a:p>
            <a:r>
              <a:rPr lang="en-US" dirty="0"/>
              <a:t>    return Builder.CreateConstGEP2_32(GS, 0, 0, "cast");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8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77505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AllocaInst</a:t>
            </a:r>
            <a:r>
              <a:rPr lang="en-US" dirty="0"/>
              <a:t> *</a:t>
            </a:r>
            <a:r>
              <a:rPr lang="en-US" dirty="0" err="1"/>
              <a:t>defineVariable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llvmTy</a:t>
            </a:r>
            <a:r>
              <a:rPr lang="en-US" dirty="0"/>
              <a:t>, </a:t>
            </a:r>
          </a:p>
          <a:p>
            <a:r>
              <a:rPr lang="en-US" dirty="0"/>
              <a:t>	string </a:t>
            </a:r>
            <a:r>
              <a:rPr lang="en-US" dirty="0" err="1"/>
              <a:t>ident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AllocaInst</a:t>
            </a:r>
            <a:r>
              <a:rPr lang="en-US" dirty="0"/>
              <a:t> *</a:t>
            </a:r>
            <a:r>
              <a:rPr lang="en-US" dirty="0" err="1"/>
              <a:t>Alloca</a:t>
            </a:r>
            <a:r>
              <a:rPr lang="en-US" dirty="0"/>
              <a:t> = </a:t>
            </a:r>
          </a:p>
          <a:p>
            <a:r>
              <a:rPr lang="en-US" dirty="0"/>
              <a:t>		</a:t>
            </a:r>
            <a:r>
              <a:rPr lang="en-US" dirty="0" err="1"/>
              <a:t>Builder.CreateAlloca</a:t>
            </a:r>
            <a:r>
              <a:rPr lang="en-US" dirty="0"/>
              <a:t>(</a:t>
            </a:r>
            <a:r>
              <a:rPr lang="en-US" dirty="0" err="1"/>
              <a:t>llvmTy</a:t>
            </a:r>
            <a:r>
              <a:rPr lang="en-US" dirty="0"/>
              <a:t>, 0, </a:t>
            </a:r>
            <a:r>
              <a:rPr lang="en-US" dirty="0" err="1"/>
              <a:t>ident.c_str</a:t>
            </a:r>
            <a:r>
              <a:rPr lang="en-US" dirty="0"/>
              <a:t>());</a:t>
            </a:r>
          </a:p>
          <a:p>
            <a:r>
              <a:rPr lang="en-US" dirty="0"/>
              <a:t>    </a:t>
            </a:r>
            <a:r>
              <a:rPr lang="en-US" dirty="0" err="1"/>
              <a:t>syms.enter_symtbl</a:t>
            </a:r>
            <a:r>
              <a:rPr lang="en-US" dirty="0"/>
              <a:t>(</a:t>
            </a:r>
            <a:r>
              <a:rPr lang="en-US" dirty="0" err="1"/>
              <a:t>ident</a:t>
            </a:r>
            <a:r>
              <a:rPr lang="en-US" dirty="0"/>
              <a:t>, </a:t>
            </a:r>
            <a:r>
              <a:rPr lang="en-US" dirty="0" err="1"/>
              <a:t>Alloca</a:t>
            </a:r>
            <a:r>
              <a:rPr lang="en-US" dirty="0"/>
              <a:t>);</a:t>
            </a:r>
          </a:p>
          <a:p>
            <a:r>
              <a:rPr lang="en-US" dirty="0"/>
              <a:t>    return </a:t>
            </a:r>
            <a:r>
              <a:rPr lang="en-US" dirty="0" err="1"/>
              <a:t>Alloca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5085184"/>
            <a:ext cx="62166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the Variable: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::Value *V = </a:t>
            </a:r>
            <a:r>
              <a:rPr lang="en-US" dirty="0" err="1"/>
              <a:t>syms.access_symtbl</a:t>
            </a:r>
            <a:r>
              <a:rPr lang="en-US" dirty="0"/>
              <a:t>(Name);</a:t>
            </a:r>
          </a:p>
          <a:p>
            <a:r>
              <a:rPr lang="en-US" dirty="0"/>
              <a:t>    return </a:t>
            </a:r>
            <a:r>
              <a:rPr lang="en-US" dirty="0" err="1"/>
              <a:t>Builder.CreateLoad</a:t>
            </a:r>
            <a:r>
              <a:rPr lang="en-US" dirty="0"/>
              <a:t>(V, </a:t>
            </a:r>
            <a:r>
              <a:rPr lang="en-US" dirty="0" err="1"/>
              <a:t>Name.c_str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26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132856"/>
            <a:ext cx="65011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returnTy</a:t>
            </a:r>
            <a:r>
              <a:rPr lang="en-US" dirty="0"/>
              <a:t> = /* </a:t>
            </a:r>
            <a:r>
              <a:rPr lang="en-US" dirty="0" err="1"/>
              <a:t>initalize</a:t>
            </a:r>
            <a:r>
              <a:rPr lang="en-US" dirty="0"/>
              <a:t> return type */</a:t>
            </a:r>
          </a:p>
          <a:p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llvm</a:t>
            </a:r>
            <a:r>
              <a:rPr lang="en-US" dirty="0"/>
              <a:t>::Type *&gt; </a:t>
            </a:r>
            <a:r>
              <a:rPr lang="en-US" dirty="0" err="1"/>
              <a:t>args</a:t>
            </a:r>
            <a:r>
              <a:rPr lang="en-US" dirty="0"/>
              <a:t>;</a:t>
            </a:r>
          </a:p>
          <a:p>
            <a:r>
              <a:rPr lang="en-US" dirty="0"/>
              <a:t>/* </a:t>
            </a:r>
            <a:r>
              <a:rPr lang="en-US" dirty="0" err="1"/>
              <a:t>args</a:t>
            </a:r>
            <a:r>
              <a:rPr lang="en-US" dirty="0"/>
              <a:t> := initialize the vector of argument </a:t>
            </a:r>
            <a:r>
              <a:rPr lang="en-US" b="1" dirty="0"/>
              <a:t>types</a:t>
            </a:r>
            <a:r>
              <a:rPr lang="en-US" dirty="0"/>
              <a:t> */</a:t>
            </a:r>
          </a:p>
          <a:p>
            <a:r>
              <a:rPr lang="en-US" dirty="0"/>
              <a:t> </a:t>
            </a:r>
            <a:r>
              <a:rPr lang="en-US" dirty="0" err="1"/>
              <a:t>llvm</a:t>
            </a:r>
            <a:r>
              <a:rPr lang="en-US" dirty="0"/>
              <a:t>::Function *</a:t>
            </a:r>
            <a:r>
              <a:rPr lang="en-US" dirty="0" err="1"/>
              <a:t>func</a:t>
            </a:r>
            <a:r>
              <a:rPr lang="en-US" dirty="0"/>
              <a:t> = </a:t>
            </a:r>
            <a:r>
              <a:rPr lang="en-US" dirty="0" err="1"/>
              <a:t>llvm</a:t>
            </a:r>
            <a:r>
              <a:rPr lang="en-US" dirty="0"/>
              <a:t>::Function::Create(</a:t>
            </a:r>
          </a:p>
          <a:p>
            <a:r>
              <a:rPr lang="en-US" dirty="0"/>
              <a:t>        </a:t>
            </a:r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FunctionType</a:t>
            </a:r>
            <a:r>
              <a:rPr lang="en-US" dirty="0"/>
              <a:t>::get(</a:t>
            </a:r>
            <a:r>
              <a:rPr lang="en-US" dirty="0" err="1"/>
              <a:t>returnTy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, false),</a:t>
            </a:r>
          </a:p>
          <a:p>
            <a:r>
              <a:rPr lang="en-US" dirty="0"/>
              <a:t>        </a:t>
            </a:r>
            <a:r>
              <a:rPr lang="en-US" dirty="0" err="1"/>
              <a:t>llvm</a:t>
            </a:r>
            <a:r>
              <a:rPr lang="en-US" dirty="0"/>
              <a:t>::Function::</a:t>
            </a:r>
            <a:r>
              <a:rPr lang="en-US" dirty="0" err="1"/>
              <a:t>ExternalLinkage</a:t>
            </a:r>
            <a:r>
              <a:rPr lang="en-US" dirty="0"/>
              <a:t>,</a:t>
            </a:r>
          </a:p>
          <a:p>
            <a:r>
              <a:rPr lang="en-US" dirty="0"/>
              <a:t>        Name,</a:t>
            </a:r>
          </a:p>
          <a:p>
            <a:r>
              <a:rPr lang="en-US" dirty="0"/>
              <a:t>        </a:t>
            </a:r>
            <a:r>
              <a:rPr lang="en-US" dirty="0" err="1"/>
              <a:t>TheModule</a:t>
            </a:r>
            <a:endParaRPr lang="en-US" dirty="0"/>
          </a:p>
          <a:p>
            <a:r>
              <a:rPr lang="en-US" dirty="0"/>
              <a:t>    );</a:t>
            </a:r>
          </a:p>
          <a:p>
            <a:r>
              <a:rPr lang="en-US" dirty="0"/>
              <a:t> </a:t>
            </a:r>
            <a:r>
              <a:rPr lang="en-US" dirty="0" err="1"/>
              <a:t>syms.enter_symtbl</a:t>
            </a:r>
            <a:r>
              <a:rPr lang="en-US" dirty="0"/>
              <a:t>(Name, </a:t>
            </a:r>
            <a:r>
              <a:rPr lang="en-US" dirty="0" err="1"/>
              <a:t>func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279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69" y="4725144"/>
            <a:ext cx="9293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llvm</a:t>
            </a:r>
            <a:r>
              <a:rPr lang="en-US" sz="2800" dirty="0"/>
              <a:t>::Value *promo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Builder.CreateZExt</a:t>
            </a:r>
            <a:r>
              <a:rPr lang="en-US" sz="2800" dirty="0"/>
              <a:t>(*</a:t>
            </a:r>
            <a:r>
              <a:rPr lang="en-US" sz="2800" dirty="0" err="1"/>
              <a:t>i</a:t>
            </a:r>
            <a:r>
              <a:rPr lang="en-US" sz="2800" dirty="0"/>
              <a:t>, Builder.getInt32Ty(), "</a:t>
            </a:r>
            <a:r>
              <a:rPr lang="en-US" sz="2800" dirty="0" err="1"/>
              <a:t>zexttmp</a:t>
            </a:r>
            <a:r>
              <a:rPr lang="en-US" sz="2800" dirty="0"/>
              <a:t>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What if the variable is of type i1 (</a:t>
            </a:r>
            <a:r>
              <a:rPr lang="en-US" sz="3200" dirty="0" err="1"/>
              <a:t>boolean</a:t>
            </a:r>
            <a:r>
              <a:rPr lang="en-US" sz="32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But the function only takes i32 (</a:t>
            </a:r>
            <a:r>
              <a:rPr lang="en-US" sz="3200" dirty="0" err="1"/>
              <a:t>int</a:t>
            </a:r>
            <a:r>
              <a:rPr lang="en-US" sz="32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We have to promote the type i1 to i32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LLVM can do that for you using the </a:t>
            </a:r>
            <a:r>
              <a:rPr lang="en-US" sz="3200" dirty="0" err="1"/>
              <a:t>ZExt</a:t>
            </a:r>
            <a:r>
              <a:rPr lang="en-US" sz="3200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346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4430"/>
            <a:ext cx="7772400" cy="1143000"/>
          </a:xfrm>
        </p:spPr>
        <p:txBody>
          <a:bodyPr/>
          <a:lstStyle/>
          <a:p>
            <a:r>
              <a:rPr lang="en-US" dirty="0"/>
              <a:t>Basic Blocks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08720"/>
            <a:ext cx="914105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// Create a new basic block which contains a sequence of LLVM instructions</a:t>
            </a:r>
          </a:p>
          <a:p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BasicBlock</a:t>
            </a:r>
            <a:r>
              <a:rPr lang="en-US" sz="2800" dirty="0"/>
              <a:t> *BB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BasicBlock</a:t>
            </a:r>
            <a:r>
              <a:rPr lang="en-US" sz="2800" dirty="0"/>
              <a:t>::Create(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TheContext</a:t>
            </a:r>
            <a:r>
              <a:rPr lang="en-US" sz="2800" dirty="0"/>
              <a:t>, </a:t>
            </a:r>
          </a:p>
          <a:p>
            <a:r>
              <a:rPr lang="en-US" sz="2800" dirty="0"/>
              <a:t>		"entry", 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func</a:t>
            </a:r>
            <a:r>
              <a:rPr lang="en-US" sz="2800" dirty="0"/>
              <a:t>);</a:t>
            </a:r>
          </a:p>
          <a:p>
            <a:r>
              <a:rPr lang="en-US" sz="2800" b="1" dirty="0"/>
              <a:t>// insert into symbol table</a:t>
            </a:r>
          </a:p>
          <a:p>
            <a:r>
              <a:rPr lang="en-US" sz="2800" dirty="0" err="1"/>
              <a:t>syms.enter_symtbl</a:t>
            </a:r>
            <a:r>
              <a:rPr lang="en-US" sz="2800" dirty="0"/>
              <a:t>(string("entry"), BB);</a:t>
            </a:r>
          </a:p>
          <a:p>
            <a:r>
              <a:rPr lang="en-US" sz="2800" b="1" dirty="0"/>
              <a:t>// All subsequent calls to </a:t>
            </a:r>
            <a:r>
              <a:rPr lang="en-US" sz="2800" b="1" dirty="0" err="1"/>
              <a:t>IRBuilder</a:t>
            </a:r>
            <a:r>
              <a:rPr lang="en-US" sz="2800" b="1" dirty="0"/>
              <a:t> will place instructions in this location</a:t>
            </a:r>
          </a:p>
          <a:p>
            <a:r>
              <a:rPr lang="en-US" sz="2800" dirty="0" err="1"/>
              <a:t>Builder.SetInsertPoint</a:t>
            </a:r>
            <a:r>
              <a:rPr lang="en-US" sz="2800" dirty="0"/>
              <a:t>(BB);</a:t>
            </a:r>
          </a:p>
        </p:txBody>
      </p:sp>
    </p:spTree>
    <p:extLst>
      <p:ext uri="{BB962C8B-B14F-4D97-AF65-F5344CB8AC3E}">
        <p14:creationId xmlns:p14="http://schemas.microsoft.com/office/powerpoint/2010/main" val="27877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Finding the current function you are in: </a:t>
            </a:r>
            <a:r>
              <a:rPr lang="en-US" sz="2800" dirty="0" err="1"/>
              <a:t>llvm</a:t>
            </a:r>
            <a:r>
              <a:rPr lang="en-US" sz="2800" dirty="0"/>
              <a:t>::Function *</a:t>
            </a:r>
            <a:r>
              <a:rPr lang="en-US" sz="2800" dirty="0" err="1"/>
              <a:t>func</a:t>
            </a:r>
            <a:r>
              <a:rPr lang="en-US" sz="2800" dirty="0"/>
              <a:t> = 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err="1"/>
              <a:t>Builder.GetInsertBlock</a:t>
            </a:r>
            <a:r>
              <a:rPr lang="en-US" sz="2800" dirty="0"/>
              <a:t>()-&gt;</a:t>
            </a:r>
            <a:r>
              <a:rPr lang="en-US" sz="2800" dirty="0" err="1"/>
              <a:t>getParent</a:t>
            </a:r>
            <a:r>
              <a:rPr lang="en-US" sz="2800" dirty="0"/>
              <a:t>();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External function</a:t>
            </a:r>
          </a:p>
          <a:p>
            <a:r>
              <a:rPr lang="en-US" sz="3200" dirty="0"/>
              <a:t>    </a:t>
            </a:r>
            <a:r>
              <a:rPr lang="en-US" sz="2800" dirty="0" err="1"/>
              <a:t>llvm</a:t>
            </a:r>
            <a:r>
              <a:rPr lang="en-US" sz="2800" dirty="0"/>
              <a:t>::Function::Create(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FunctionType</a:t>
            </a:r>
            <a:r>
              <a:rPr lang="en-US" sz="2800" dirty="0"/>
              <a:t>::get(</a:t>
            </a:r>
            <a:r>
              <a:rPr lang="en-US" sz="2800" dirty="0" err="1"/>
              <a:t>returnTy</a:t>
            </a:r>
            <a:r>
              <a:rPr lang="en-US" sz="2800" dirty="0"/>
              <a:t>, </a:t>
            </a:r>
            <a:r>
              <a:rPr lang="en-US" sz="2800" dirty="0" err="1"/>
              <a:t>args</a:t>
            </a:r>
            <a:r>
              <a:rPr lang="en-US" sz="2800" dirty="0"/>
              <a:t>, false),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::Function::</a:t>
            </a:r>
            <a:r>
              <a:rPr lang="en-US" sz="2800" dirty="0" err="1"/>
              <a:t>ExternalLinkage</a:t>
            </a:r>
            <a:r>
              <a:rPr lang="en-US" sz="2800" dirty="0"/>
              <a:t>, </a:t>
            </a:r>
          </a:p>
          <a:p>
            <a:r>
              <a:rPr lang="en-US" sz="2800" dirty="0"/>
              <a:t>	Name,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TheModule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5303639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671</Words>
  <Application>Microsoft Macintosh PowerPoint</Application>
  <PresentationFormat>On-screen Show (4:3)</PresentationFormat>
  <Paragraphs>138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Times</vt:lpstr>
      <vt:lpstr>1_Blank Presentation</vt:lpstr>
      <vt:lpstr>CMPT 379  Compilers</vt:lpstr>
      <vt:lpstr>Setting up</vt:lpstr>
      <vt:lpstr>Types in LLVM</vt:lpstr>
      <vt:lpstr>Constants in LLVM</vt:lpstr>
      <vt:lpstr>Local Variables in LLVM</vt:lpstr>
      <vt:lpstr>Declaring a Function in LLVM</vt:lpstr>
      <vt:lpstr>Promoting Types in LLVM</vt:lpstr>
      <vt:lpstr>Basic Blocks in LLVM</vt:lpstr>
      <vt:lpstr>Useful Tricks in LLVM</vt:lpstr>
      <vt:lpstr>PowerPoint Presentation</vt:lpstr>
      <vt:lpstr>“Backpatching” in LLVM</vt:lpstr>
      <vt:lpstr>“Backpatching” in LLVM</vt:lpstr>
      <vt:lpstr>Static Single Assignment in LLVM</vt:lpstr>
      <vt:lpstr>Static Single Assignment in LLVM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543</cp:revision>
  <cp:lastPrinted>2019-07-04T15:47:24Z</cp:lastPrinted>
  <dcterms:created xsi:type="dcterms:W3CDTF">2011-11-10T22:26:16Z</dcterms:created>
  <dcterms:modified xsi:type="dcterms:W3CDTF">2019-07-09T17:07:27Z</dcterms:modified>
</cp:coreProperties>
</file>