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45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9" r:id="rId12"/>
    <p:sldId id="448" r:id="rId13"/>
    <p:sldId id="450" r:id="rId14"/>
    <p:sldId id="451" r:id="rId15"/>
    <p:sldId id="452" r:id="rId16"/>
    <p:sldId id="454" r:id="rId17"/>
    <p:sldId id="45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69" autoAdjust="0"/>
    <p:restoredTop sz="91152" autoAdjust="0"/>
  </p:normalViewPr>
  <p:slideViewPr>
    <p:cSldViewPr>
      <p:cViewPr varScale="1">
        <p:scale>
          <a:sx n="112" d="100"/>
          <a:sy n="112" d="100"/>
        </p:scale>
        <p:origin x="9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4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718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4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75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0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7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3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Shift-Reduce Parsing</a:t>
            </a: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Left string can be implemented by a stack </a:t>
            </a:r>
          </a:p>
          <a:p>
            <a:pPr lvl="1"/>
            <a:r>
              <a:rPr lang="en-CA" dirty="0"/>
              <a:t>Top of the stack is the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r>
              <a:rPr lang="en-CA" dirty="0"/>
              <a:t>Shift pushes a terminal on the stack</a:t>
            </a:r>
          </a:p>
          <a:p>
            <a:r>
              <a:rPr lang="en-CA" dirty="0"/>
              <a:t>Reduce</a:t>
            </a:r>
          </a:p>
          <a:p>
            <a:pPr lvl="1"/>
            <a:r>
              <a:rPr lang="en-CA" dirty="0"/>
              <a:t>Pops 0 or more symbols off of the stack (production </a:t>
            </a:r>
            <a:r>
              <a:rPr lang="en-CA" dirty="0" err="1"/>
              <a:t>rhs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Pushes a non-terminal on the stack (production lhs)</a:t>
            </a:r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848872" cy="4114800"/>
          </a:xfrm>
        </p:spPr>
        <p:txBody>
          <a:bodyPr/>
          <a:lstStyle/>
          <a:p>
            <a:r>
              <a:rPr lang="en-CA" sz="2800" dirty="0"/>
              <a:t>In a given state, more than one action (shift/reduce) may lead to different valid parse</a:t>
            </a:r>
          </a:p>
          <a:p>
            <a:r>
              <a:rPr lang="en-CA" sz="2800" dirty="0"/>
              <a:t>If it is legal to shift or reduce, there is a </a:t>
            </a:r>
            <a:r>
              <a:rPr lang="en-CA" sz="2800" dirty="0">
                <a:solidFill>
                  <a:srgbClr val="FF0000"/>
                </a:solidFill>
              </a:rPr>
              <a:t>shift-reduce</a:t>
            </a:r>
            <a:r>
              <a:rPr lang="en-CA" sz="2800" dirty="0"/>
              <a:t> conflicts</a:t>
            </a:r>
          </a:p>
          <a:p>
            <a:pPr lvl="1"/>
            <a:r>
              <a:rPr lang="en-CA" sz="2400" dirty="0"/>
              <a:t>Can be fixed (precedence and associativity declaration)</a:t>
            </a:r>
          </a:p>
          <a:p>
            <a:r>
              <a:rPr lang="en-CA" sz="2800" dirty="0"/>
              <a:t>If it is legal to reduce by two different productions there is a </a:t>
            </a:r>
            <a:r>
              <a:rPr lang="en-CA" sz="2800" dirty="0">
                <a:solidFill>
                  <a:srgbClr val="FF0000"/>
                </a:solidFill>
              </a:rPr>
              <a:t>reduce-reduce</a:t>
            </a:r>
            <a:r>
              <a:rPr lang="en-CA" sz="2800" dirty="0"/>
              <a:t> conflicts</a:t>
            </a:r>
          </a:p>
          <a:p>
            <a:pPr lvl="1"/>
            <a:r>
              <a:rPr lang="en-CA" sz="2400" dirty="0"/>
              <a:t>There is ambiguity in the grammar</a:t>
            </a:r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7772400" cy="4114800"/>
          </a:xfrm>
        </p:spPr>
        <p:txBody>
          <a:bodyPr/>
          <a:lstStyle/>
          <a:p>
            <a:r>
              <a:rPr lang="en-CA" dirty="0"/>
              <a:t>Consider step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*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+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We should shift,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/>
          </a:p>
          <a:p>
            <a:pPr lvl="1"/>
            <a:r>
              <a:rPr lang="en-CA" dirty="0"/>
              <a:t>We could reduce by </a:t>
            </a:r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giving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It causes fatal error:</a:t>
            </a:r>
          </a:p>
          <a:p>
            <a:pPr lvl="2"/>
            <a:r>
              <a:rPr lang="en-US" dirty="0">
                <a:sym typeface="Symbol" charset="2"/>
              </a:rPr>
              <a:t>No way to reduce to the start symbol E</a:t>
            </a:r>
          </a:p>
          <a:p>
            <a:pPr lvl="1"/>
            <a:r>
              <a:rPr lang="en-US" dirty="0">
                <a:sym typeface="Symbol" charset="2"/>
              </a:rPr>
              <a:t>Reduce is possible, but it is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495559" y="125307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Intuition: we want to reduce only if the result can still be reduced to the start symbol</a:t>
            </a:r>
          </a:p>
          <a:p>
            <a:r>
              <a:rPr lang="en-CA" dirty="0"/>
              <a:t>Assume a rightmost derivation 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*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𝜶X𝝎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</a:p>
          <a:p>
            <a:endParaRPr lang="en-CA" dirty="0"/>
          </a:p>
          <a:p>
            <a:r>
              <a:rPr lang="en-CA" dirty="0"/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 </a:t>
            </a:r>
            <a:r>
              <a:rPr lang="en-CA" dirty="0"/>
              <a:t>is a </a:t>
            </a:r>
            <a:r>
              <a:rPr lang="en-CA" dirty="0">
                <a:solidFill>
                  <a:srgbClr val="FF0000"/>
                </a:solidFill>
              </a:rPr>
              <a:t>handle</a:t>
            </a:r>
            <a:r>
              <a:rPr lang="en-CA" dirty="0"/>
              <a:t> of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It says: it is OK to reduce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X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822384" y="3666448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635896" y="4695527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reduction</a:t>
            </a:r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34480"/>
            <a:ext cx="7990656" cy="4114800"/>
          </a:xfrm>
        </p:spPr>
        <p:txBody>
          <a:bodyPr/>
          <a:lstStyle/>
          <a:p>
            <a:r>
              <a:rPr lang="en-CA" sz="2800" dirty="0"/>
              <a:t>Handles formalize the intuition</a:t>
            </a:r>
          </a:p>
          <a:p>
            <a:pPr lvl="1"/>
            <a:r>
              <a:rPr lang="en-CA" sz="2400" dirty="0"/>
              <a:t>A handle  is a reduction that also allows further reductions back to the start symbol</a:t>
            </a:r>
          </a:p>
          <a:p>
            <a:r>
              <a:rPr lang="en-CA" sz="2800" dirty="0"/>
              <a:t>We only want to reduce at handles</a:t>
            </a:r>
          </a:p>
          <a:p>
            <a:endParaRPr lang="en-CA" sz="2800" dirty="0">
              <a:solidFill>
                <a:schemeClr val="accent2"/>
              </a:solidFill>
            </a:endParaRPr>
          </a:p>
          <a:p>
            <a:r>
              <a:rPr lang="en-CA" sz="2800" dirty="0">
                <a:solidFill>
                  <a:schemeClr val="accent2"/>
                </a:solidFill>
              </a:rPr>
              <a:t>Important Fact:</a:t>
            </a:r>
            <a:r>
              <a:rPr lang="en-CA" sz="2800" dirty="0"/>
              <a:t> Handles just appear on </a:t>
            </a:r>
            <a:r>
              <a:rPr lang="en-CA" sz="2800" dirty="0">
                <a:solidFill>
                  <a:srgbClr val="FF0000"/>
                </a:solidFill>
              </a:rPr>
              <a:t>top of the stack</a:t>
            </a:r>
            <a:r>
              <a:rPr lang="en-CA" sz="2800" dirty="0"/>
              <a:t>, never inside</a:t>
            </a:r>
          </a:p>
          <a:p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2980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Recognizing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algorithms are based on recognizing handles</a:t>
            </a:r>
          </a:p>
          <a:p>
            <a:r>
              <a:rPr lang="en-CA" dirty="0"/>
              <a:t>No efficient algorithms to recognize handles</a:t>
            </a:r>
          </a:p>
          <a:p>
            <a:r>
              <a:rPr lang="en-CA" dirty="0"/>
              <a:t>There are good heuristics for guessing handles</a:t>
            </a:r>
          </a:p>
          <a:p>
            <a:r>
              <a:rPr lang="en-CA" dirty="0"/>
              <a:t>On some CFGs, the heuristics always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FF0000"/>
                </a:solidFill>
              </a:rPr>
              <a:t>LR</a:t>
            </a:r>
            <a:r>
              <a:rPr lang="en-CA" dirty="0"/>
              <a:t>(</a:t>
            </a:r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) parsing: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: scan input </a:t>
            </a:r>
            <a:r>
              <a:rPr lang="en-CA" dirty="0">
                <a:solidFill>
                  <a:srgbClr val="FF0000"/>
                </a:solidFill>
              </a:rPr>
              <a:t>L</a:t>
            </a:r>
            <a:r>
              <a:rPr lang="en-CA" dirty="0"/>
              <a:t>eft-to-right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: produce </a:t>
            </a:r>
            <a:r>
              <a:rPr lang="en-CA" dirty="0">
                <a:solidFill>
                  <a:srgbClr val="FF0000"/>
                </a:solidFill>
              </a:rPr>
              <a:t>R</a:t>
            </a:r>
            <a:r>
              <a:rPr lang="en-CA" dirty="0"/>
              <a:t>ightmost derivation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k</a:t>
            </a:r>
            <a:r>
              <a:rPr lang="en-CA" dirty="0"/>
              <a:t>: tokens of </a:t>
            </a:r>
            <a:r>
              <a:rPr lang="en-CA" dirty="0" err="1"/>
              <a:t>lookahead</a:t>
            </a:r>
            <a:r>
              <a:rPr lang="en-CA" dirty="0"/>
              <a:t> (in practice k=1)</a:t>
            </a:r>
          </a:p>
          <a:p>
            <a:r>
              <a:rPr lang="en-CA" dirty="0"/>
              <a:t>LR(</a:t>
            </a:r>
            <a:r>
              <a:rPr lang="en-CA" dirty="0">
                <a:solidFill>
                  <a:srgbClr val="FF0000"/>
                </a:solidFill>
              </a:rPr>
              <a:t>0</a:t>
            </a:r>
            <a:r>
              <a:rPr lang="en-CA" dirty="0"/>
              <a:t>): </a:t>
            </a:r>
            <a:r>
              <a:rPr lang="en-CA" dirty="0">
                <a:solidFill>
                  <a:srgbClr val="FF0000"/>
                </a:solidFill>
              </a:rPr>
              <a:t>zero</a:t>
            </a:r>
            <a:r>
              <a:rPr lang="en-CA" dirty="0"/>
              <a:t> tokens of </a:t>
            </a:r>
            <a:r>
              <a:rPr lang="en-CA" dirty="0" err="1"/>
              <a:t>lookahead</a:t>
            </a:r>
            <a:endParaRPr lang="en-CA" dirty="0"/>
          </a:p>
          <a:p>
            <a:r>
              <a:rPr lang="en-CA" dirty="0"/>
              <a:t>SLR: Simple LR, similar to LR(0), but uses Follow sets</a:t>
            </a:r>
          </a:p>
          <a:p>
            <a:r>
              <a:rPr lang="en-CA" dirty="0"/>
              <a:t>LALR(k)</a:t>
            </a:r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83568" y="2107293"/>
            <a:ext cx="7776864" cy="4443614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8" y="2276872"/>
              <a:ext cx="2150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All CFGs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10820" y="2780928"/>
            <a:ext cx="6427160" cy="3672411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8" y="3039343"/>
              <a:ext cx="2934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Unambiguous CFGs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0949" y="3605230"/>
            <a:ext cx="5311703" cy="2759136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0"/>
              <a:ext cx="20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LR(k) CFGs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34282" y="4352786"/>
            <a:ext cx="4389837" cy="1884526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LALR(k) CFGs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82441" y="4995162"/>
            <a:ext cx="2998318" cy="1170142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913" y="5271591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SLR(k) CFGs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is more general than (deterministic) top-down parsing </a:t>
            </a:r>
          </a:p>
          <a:p>
            <a:pPr lvl="1"/>
            <a:r>
              <a:rPr lang="en-CA" dirty="0"/>
              <a:t>Just as efficient </a:t>
            </a:r>
          </a:p>
          <a:p>
            <a:pPr lvl="1"/>
            <a:r>
              <a:rPr lang="en-CA" dirty="0"/>
              <a:t>Builds on ideas in top-down parsing</a:t>
            </a:r>
          </a:p>
          <a:p>
            <a:r>
              <a:rPr lang="en-CA" dirty="0"/>
              <a:t>Preferred method in practice</a:t>
            </a:r>
          </a:p>
          <a:p>
            <a:r>
              <a:rPr lang="en-CA" dirty="0"/>
              <a:t>Do not need left-factored grammars!</a:t>
            </a:r>
          </a:p>
        </p:txBody>
      </p:sp>
    </p:spTree>
    <p:extLst>
      <p:ext uri="{BB962C8B-B14F-4D97-AF65-F5344CB8AC3E}">
        <p14:creationId xmlns:p14="http://schemas.microsoft.com/office/powerpoint/2010/main" val="22259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Bottom-up parsing </a:t>
            </a:r>
            <a:r>
              <a:rPr lang="en-CA" i="1" u="sng" dirty="0"/>
              <a:t>reduces</a:t>
            </a:r>
            <a:r>
              <a:rPr lang="en-CA" dirty="0"/>
              <a:t> a string to the start symbol by inverting the derivation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92280" y="2996952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45840" y="29866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T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10136" y="2986608"/>
            <a:ext cx="2590056" cy="23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endParaRPr lang="en-US" sz="2400" dirty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r>
              <a:rPr lang="en-US" sz="2400" dirty="0"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int</a:t>
            </a:r>
            <a:endParaRPr lang="en-US" sz="2400" dirty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T</a:t>
            </a:r>
          </a:p>
          <a:p>
            <a:pPr marL="0" indent="0" eaLnBrk="1" hangingPunct="1">
              <a:buNone/>
            </a:pPr>
            <a:r>
              <a:rPr lang="en-US" sz="2400" dirty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899592" y="3182030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47664" y="5411688"/>
            <a:ext cx="74523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Note the productions, read reverse (i.e. from bottom to top)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35696" y="5843736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This is a rightmost derivation!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Bottom-up parse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1152128"/>
          </a:xfrm>
        </p:spPr>
        <p:txBody>
          <a:bodyPr/>
          <a:lstStyle/>
          <a:p>
            <a:r>
              <a:rPr lang="en-CA" dirty="0"/>
              <a:t>Fact #1: A bottom-up parser traces a rightmost derivation in reverse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5840" y="2842592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T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48064" y="275131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4015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334173" y="3212976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21478" y="5445224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177979" y="5114801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6126261" y="4250705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23928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334173" y="3212976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325834" y="2492896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576263" y="5415607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932040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086418" y="541608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991870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6330107" y="5114801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143998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49999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86101" y="4250705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178165" y="4250705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86101" y="4250705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86101" y="3212976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44008" y="6063679"/>
            <a:ext cx="1501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Reductions during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Fact #1 has an interesting consequence:</a:t>
            </a:r>
          </a:p>
          <a:p>
            <a:pPr lvl="1"/>
            <a:r>
              <a:rPr lang="en-CA" dirty="0"/>
              <a:t>Let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𝜷 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be a step of a bottom-up parse</a:t>
            </a:r>
          </a:p>
          <a:p>
            <a:pPr lvl="1"/>
            <a:r>
              <a:rPr lang="en-CA" dirty="0"/>
              <a:t>Assume the next reduction is by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</a:t>
            </a:r>
          </a:p>
          <a:p>
            <a:pPr lvl="1"/>
            <a:r>
              <a:rPr lang="en-US" dirty="0">
                <a:latin typeface="Cambria Math"/>
                <a:ea typeface="Cambria Math"/>
                <a:sym typeface="Symbol" charset="2"/>
              </a:rPr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is a (possibly empty) string of terminals</a:t>
            </a:r>
          </a:p>
          <a:p>
            <a:r>
              <a:rPr lang="en-US" dirty="0">
                <a:latin typeface="Cambria Math"/>
                <a:ea typeface="Cambria Math"/>
                <a:sym typeface="Symbol" charset="2"/>
              </a:rPr>
              <a:t>Why? Because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𝜶X𝝎 </a:t>
            </a:r>
            <a:r>
              <a:rPr lang="en-US" dirty="0">
                <a:sym typeface="Symbol" charset="2"/>
              </a:rPr>
              <a:t>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 is a step in  a right-most derivation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909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/>
              <a:t>Idea: Split string into two substrings</a:t>
            </a:r>
          </a:p>
          <a:p>
            <a:pPr lvl="1"/>
            <a:r>
              <a:rPr lang="en-CA" dirty="0"/>
              <a:t>Right sub-string is as yet unexamined by parsing</a:t>
            </a:r>
          </a:p>
          <a:p>
            <a:pPr lvl="1"/>
            <a:r>
              <a:rPr lang="en-CA" dirty="0"/>
              <a:t>Left sub-string has terminals and non-terminals </a:t>
            </a:r>
          </a:p>
          <a:p>
            <a:r>
              <a:rPr lang="en-CA" dirty="0"/>
              <a:t>The dividing point is marked by a </a:t>
            </a:r>
            <a:r>
              <a:rPr lang="en-CA" dirty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is not a part of the string</a:t>
            </a:r>
          </a:p>
          <a:p>
            <a:r>
              <a:rPr lang="en-CA" dirty="0"/>
              <a:t>Initially, all input is unexamined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 x</a:t>
            </a:r>
            <a:r>
              <a:rPr lang="en-CA" baseline="-25000" dirty="0">
                <a:solidFill>
                  <a:schemeClr val="accent2"/>
                </a:solidFill>
              </a:rPr>
              <a:t>2</a:t>
            </a:r>
            <a:r>
              <a:rPr lang="en-CA" dirty="0">
                <a:solidFill>
                  <a:schemeClr val="accent2"/>
                </a:solidFill>
              </a:rPr>
              <a:t> …</a:t>
            </a:r>
            <a:r>
              <a:rPr lang="en-CA" dirty="0" err="1">
                <a:solidFill>
                  <a:schemeClr val="accent2"/>
                </a:solidFill>
              </a:rPr>
              <a:t>x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Bottom-up parsing uses only two kinds of actions:</a:t>
            </a:r>
          </a:p>
          <a:p>
            <a:pPr lvl="1"/>
            <a:r>
              <a:rPr lang="en-CA" dirty="0"/>
              <a:t>Shift: Move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/>
              <a:t> one place  to the right</a:t>
            </a:r>
          </a:p>
          <a:p>
            <a:pPr lvl="2"/>
            <a:r>
              <a:rPr lang="en-CA" dirty="0"/>
              <a:t>Shift a terminal to the left string</a:t>
            </a:r>
          </a:p>
          <a:p>
            <a:pPr marL="457200" lvl="1" indent="0">
              <a:buNone/>
            </a:pPr>
            <a:r>
              <a:rPr lang="en-CA" dirty="0"/>
              <a:t>         </a:t>
            </a:r>
            <a:r>
              <a:rPr lang="en-CA" dirty="0">
                <a:solidFill>
                  <a:schemeClr val="accent2"/>
                </a:solidFill>
              </a:rPr>
              <a:t>ABC </a:t>
            </a:r>
            <a:r>
              <a:rPr lang="en-CA" dirty="0">
                <a:solidFill>
                  <a:srgbClr val="FF0000"/>
                </a:solidFill>
              </a:rPr>
              <a:t>|</a:t>
            </a:r>
            <a:r>
              <a:rPr lang="en-CA" dirty="0">
                <a:solidFill>
                  <a:schemeClr val="accent2"/>
                </a:solidFill>
              </a:rPr>
              <a:t> xyz</a:t>
            </a:r>
            <a:r>
              <a:rPr lang="en-CA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  <a:sym typeface="Symbol" charset="2"/>
              </a:rPr>
              <a:t> 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ABCx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dirty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lvl="1"/>
            <a:r>
              <a:rPr lang="en-CA" dirty="0">
                <a:latin typeface="Candara" panose="020E0502030303020204" pitchFamily="34" charset="0"/>
              </a:rPr>
              <a:t>Reduce: Apply an inverse production at the right end of the left string</a:t>
            </a:r>
          </a:p>
          <a:p>
            <a:pPr lvl="2"/>
            <a:r>
              <a:rPr lang="en-CA" dirty="0">
                <a:latin typeface="Candara" panose="020E050203030302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production, then reduce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    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Cbxy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latin typeface="Candara" panose="020E0502030303020204" pitchFamily="34" charset="0"/>
                <a:sym typeface="Symbol" charset="2"/>
              </a:rPr>
              <a:t>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CbA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endParaRPr lang="en-CA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3952" y="17008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 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+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T  +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400" kern="0" dirty="0"/>
              <a:t>T + T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T + E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  <a:r>
              <a:rPr lang="en-CA" sz="2400" kern="0" dirty="0">
                <a:solidFill>
                  <a:srgbClr val="FF0000"/>
                </a:solidFill>
              </a:rPr>
              <a:t> |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8248" y="1700808"/>
            <a:ext cx="32381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marL="0" indent="0" eaLnBrk="1" hangingPunct="1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Shift-Reduce Parsing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21517" y="249289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1360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6407626" y="2954561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94931" y="5186809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6251432" y="4856386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7199714" y="3992290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97381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6407626" y="2954561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49716" y="5157192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05493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59871" y="5157665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int</a:t>
            </a:r>
            <a:endParaRPr lang="en-US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065323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7403560" y="4856386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217451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57344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759554" y="3992290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251618" y="3992290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759554" y="3992290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759554" y="2954561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57808" y="1988840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FontTx/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 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+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/>
              <a:t>T  +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000" kern="0" dirty="0"/>
              <a:t>T + T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000" kern="0" dirty="0"/>
              <a:t>T + E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000" kern="0" dirty="0"/>
              <a:t>E</a:t>
            </a:r>
            <a:r>
              <a:rPr lang="en-CA" sz="2000" kern="0" dirty="0">
                <a:solidFill>
                  <a:srgbClr val="FF0000"/>
                </a:solidFill>
              </a:rPr>
              <a:t> |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004048" y="5451277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551536" y="544522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40152" y="5460080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544792" y="5483888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7164288" y="548491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30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023 L 0.04566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8697</TotalTime>
  <Words>897</Words>
  <Application>Microsoft Macintosh PowerPoint</Application>
  <PresentationFormat>On-screen Show (4:3)</PresentationFormat>
  <Paragraphs>175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Candara</vt:lpstr>
      <vt:lpstr>Times</vt:lpstr>
      <vt:lpstr>Times New Roman</vt:lpstr>
      <vt:lpstr>1_Blank Presentation</vt:lpstr>
      <vt:lpstr>LR Parsing</vt:lpstr>
      <vt:lpstr>Bottom-Up Parsing</vt:lpstr>
      <vt:lpstr>Bottom-Up parsing</vt:lpstr>
      <vt:lpstr>Bottom-up parse</vt:lpstr>
      <vt:lpstr>Reductions during Parsing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Handles</vt:lpstr>
      <vt:lpstr>Handles</vt:lpstr>
      <vt:lpstr>Recognizing Handles</vt:lpstr>
      <vt:lpstr>Bottom-up Parsing Algorithms</vt:lpstr>
      <vt:lpstr>Bottom-up Parsing Algorithms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938</cp:revision>
  <cp:lastPrinted>2019-06-06T08:03:08Z</cp:lastPrinted>
  <dcterms:created xsi:type="dcterms:W3CDTF">2011-10-22T06:03:11Z</dcterms:created>
  <dcterms:modified xsi:type="dcterms:W3CDTF">2019-06-06T08:14:43Z</dcterms:modified>
</cp:coreProperties>
</file>