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43"/>
  </p:notesMasterIdLst>
  <p:sldIdLst>
    <p:sldId id="316" r:id="rId2"/>
    <p:sldId id="31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3395"/>
  </p:normalViewPr>
  <p:slideViewPr>
    <p:cSldViewPr snapToGrid="0" snapToObjects="1">
      <p:cViewPr varScale="1">
        <p:scale>
          <a:sx n="164" d="100"/>
          <a:sy n="16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070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69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538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97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380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541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464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223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89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910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263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424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830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151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997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761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463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579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3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15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1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14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5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0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1D0E153D-E16E-4944-B2E4-BA1AE972AFC7}"/>
              </a:ext>
            </a:extLst>
          </p:cNvPr>
          <p:cNvSpPr/>
          <p:nvPr/>
        </p:nvSpPr>
        <p:spPr>
          <a:xfrm>
            <a:off x="6540284" y="357852"/>
            <a:ext cx="2292007" cy="41486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LEX5: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NFA</a:t>
            </a:r>
          </a:p>
        </p:txBody>
      </p:sp>
    </p:spTree>
    <p:extLst>
      <p:ext uri="{BB962C8B-B14F-4D97-AF65-F5344CB8AC3E}">
        <p14:creationId xmlns:p14="http://schemas.microsoft.com/office/powerpoint/2010/main" val="178609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4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1752600" y="2323799"/>
            <a:ext cx="5638800" cy="1180433"/>
            <a:chOff x="1981199" y="3467766"/>
            <a:chExt cx="5638800" cy="1180433"/>
          </a:xfrm>
        </p:grpSpPr>
        <p:sp>
          <p:nvSpPr>
            <p:cNvPr id="284" name="Shape 284"/>
            <p:cNvSpPr txBox="1"/>
            <p:nvPr/>
          </p:nvSpPr>
          <p:spPr>
            <a:xfrm>
              <a:off x="4562400" y="3467766"/>
              <a:ext cx="4764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1981199" y="3581399"/>
              <a:ext cx="5638800" cy="1066800"/>
              <a:chOff x="1981199" y="3581399"/>
              <a:chExt cx="5638800" cy="1066800"/>
            </a:xfrm>
          </p:grpSpPr>
          <p:sp>
            <p:nvSpPr>
              <p:cNvPr id="286" name="Shape 286" descr="25%"/>
              <p:cNvSpPr/>
              <p:nvPr/>
            </p:nvSpPr>
            <p:spPr>
              <a:xfrm>
                <a:off x="5105399" y="3581399"/>
                <a:ext cx="2514600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 descr="25%"/>
              <p:cNvSpPr/>
              <p:nvPr/>
            </p:nvSpPr>
            <p:spPr>
              <a:xfrm>
                <a:off x="1981199" y="3581399"/>
                <a:ext cx="2514599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21335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7338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2981325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r1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52577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68580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 txBox="1"/>
              <p:nvPr/>
            </p:nvSpPr>
            <p:spPr>
              <a:xfrm>
                <a:off x="6105524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r2</a:t>
                </a:r>
              </a:p>
            </p:txBody>
          </p:sp>
          <p:cxnSp>
            <p:nvCxnSpPr>
              <p:cNvPr id="294" name="Shape 294"/>
              <p:cNvCxnSpPr>
                <a:stCxn id="288" idx="7"/>
                <a:endCxn id="289" idx="3"/>
              </p:cNvCxnSpPr>
              <p:nvPr/>
            </p:nvCxnSpPr>
            <p:spPr>
              <a:xfrm rot="-5400000" flipH="1">
                <a:off x="3022926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95" name="Shape 295"/>
              <p:cNvCxnSpPr>
                <a:stCxn id="291" idx="7"/>
                <a:endCxn id="292" idx="3"/>
              </p:cNvCxnSpPr>
              <p:nvPr/>
            </p:nvCxnSpPr>
            <p:spPr>
              <a:xfrm rot="-5400000" flipH="1">
                <a:off x="6147125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296" name="Shape 296"/>
            <p:cNvCxnSpPr>
              <a:stCxn id="289" idx="6"/>
              <a:endCxn id="291" idx="2"/>
            </p:cNvCxnSpPr>
            <p:nvPr/>
          </p:nvCxnSpPr>
          <p:spPr>
            <a:xfrm>
              <a:off x="4343400" y="4114800"/>
              <a:ext cx="91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4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C1A094-6BEF-3A49-AFC1-E99E248B8372}"/>
              </a:ext>
            </a:extLst>
          </p:cNvPr>
          <p:cNvGrpSpPr/>
          <p:nvPr/>
        </p:nvGrpSpPr>
        <p:grpSpPr>
          <a:xfrm>
            <a:off x="1752600" y="2410754"/>
            <a:ext cx="5638800" cy="1180433"/>
            <a:chOff x="1981199" y="2610517"/>
            <a:chExt cx="5638800" cy="1180433"/>
          </a:xfrm>
        </p:grpSpPr>
        <p:grpSp>
          <p:nvGrpSpPr>
            <p:cNvPr id="283" name="Shape 283"/>
            <p:cNvGrpSpPr/>
            <p:nvPr/>
          </p:nvGrpSpPr>
          <p:grpSpPr>
            <a:xfrm>
              <a:off x="1981199" y="2610517"/>
              <a:ext cx="5638800" cy="1180433"/>
              <a:chOff x="1981199" y="3467766"/>
              <a:chExt cx="5638800" cy="1180433"/>
            </a:xfrm>
          </p:grpSpPr>
          <p:sp>
            <p:nvSpPr>
              <p:cNvPr id="284" name="Shape 284"/>
              <p:cNvSpPr txBox="1"/>
              <p:nvPr/>
            </p:nvSpPr>
            <p:spPr>
              <a:xfrm>
                <a:off x="4562400" y="3467766"/>
                <a:ext cx="476400" cy="47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grpSp>
            <p:nvGrpSpPr>
              <p:cNvPr id="285" name="Shape 285"/>
              <p:cNvGrpSpPr/>
              <p:nvPr/>
            </p:nvGrpSpPr>
            <p:grpSpPr>
              <a:xfrm>
                <a:off x="1981199" y="3581399"/>
                <a:ext cx="5638800" cy="1066800"/>
                <a:chOff x="1981199" y="3581399"/>
                <a:chExt cx="5638800" cy="1066800"/>
              </a:xfrm>
            </p:grpSpPr>
            <p:sp>
              <p:nvSpPr>
                <p:cNvPr id="286" name="Shape 286" descr="25%"/>
                <p:cNvSpPr/>
                <p:nvPr/>
              </p:nvSpPr>
              <p:spPr>
                <a:xfrm>
                  <a:off x="5105399" y="3581399"/>
                  <a:ext cx="2514600" cy="106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22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Shape 287" descr="25%"/>
                <p:cNvSpPr/>
                <p:nvPr/>
              </p:nvSpPr>
              <p:spPr>
                <a:xfrm>
                  <a:off x="1981199" y="3581399"/>
                  <a:ext cx="2514599" cy="106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22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Shape 288"/>
                <p:cNvSpPr/>
                <p:nvPr/>
              </p:nvSpPr>
              <p:spPr>
                <a:xfrm>
                  <a:off x="2133599" y="38100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Shape 290"/>
                <p:cNvSpPr txBox="1"/>
                <p:nvPr/>
              </p:nvSpPr>
              <p:spPr>
                <a:xfrm>
                  <a:off x="2981325" y="3886199"/>
                  <a:ext cx="4476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r1</a:t>
                  </a: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5257799" y="38100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6858000" y="38100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73025" cap="flat" cmpd="dbl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Shape 293"/>
                <p:cNvSpPr txBox="1"/>
                <p:nvPr/>
              </p:nvSpPr>
              <p:spPr>
                <a:xfrm>
                  <a:off x="6105524" y="3886199"/>
                  <a:ext cx="4476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r2</a:t>
                  </a:r>
                </a:p>
              </p:txBody>
            </p:sp>
            <p:cxnSp>
              <p:nvCxnSpPr>
                <p:cNvPr id="294" name="Shape 294"/>
                <p:cNvCxnSpPr>
                  <a:cxnSpLocks/>
                  <a:stCxn id="288" idx="7"/>
                </p:cNvCxnSpPr>
                <p:nvPr/>
              </p:nvCxnSpPr>
              <p:spPr>
                <a:xfrm rot="-5400000" flipH="1">
                  <a:off x="3022926" y="3530273"/>
                  <a:ext cx="431100" cy="1169100"/>
                </a:xfrm>
                <a:prstGeom prst="curvedConnector5">
                  <a:avLst>
                    <a:gd name="adj1" fmla="val -75945"/>
                    <a:gd name="adj2" fmla="val 50002"/>
                    <a:gd name="adj3" fmla="val 175934"/>
                  </a:avLst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295" name="Shape 295"/>
                <p:cNvCxnSpPr>
                  <a:stCxn id="291" idx="7"/>
                  <a:endCxn id="292" idx="3"/>
                </p:cNvCxnSpPr>
                <p:nvPr/>
              </p:nvCxnSpPr>
              <p:spPr>
                <a:xfrm rot="-5400000" flipH="1">
                  <a:off x="6147125" y="3530273"/>
                  <a:ext cx="431100" cy="1169100"/>
                </a:xfrm>
                <a:prstGeom prst="curvedConnector5">
                  <a:avLst>
                    <a:gd name="adj1" fmla="val -75945"/>
                    <a:gd name="adj2" fmla="val 50002"/>
                    <a:gd name="adj3" fmla="val 175934"/>
                  </a:avLst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lg" len="lg"/>
                </a:ln>
              </p:spPr>
            </p:cxnSp>
          </p:grpSp>
          <p:cxnSp>
            <p:nvCxnSpPr>
              <p:cNvPr id="296" name="Shape 296"/>
              <p:cNvCxnSpPr>
                <a:cxnSpLocks/>
                <a:endCxn id="291" idx="2"/>
              </p:cNvCxnSpPr>
              <p:nvPr/>
            </p:nvCxnSpPr>
            <p:spPr>
              <a:xfrm>
                <a:off x="4343400" y="4114800"/>
                <a:ext cx="914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19" name="Shape 291">
              <a:extLst>
                <a:ext uri="{FF2B5EF4-FFF2-40B4-BE49-F238E27FC236}">
                  <a16:creationId xmlns:a16="http://schemas.microsoft.com/office/drawing/2014/main" id="{A3FAFA72-6C92-4F48-850A-BBE9F32BA233}"/>
                </a:ext>
              </a:extLst>
            </p:cNvPr>
            <p:cNvSpPr/>
            <p:nvPr/>
          </p:nvSpPr>
          <p:spPr>
            <a:xfrm>
              <a:off x="3715277" y="29146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4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5 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an NFA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dirty="0"/>
              <a:t>, there is an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r*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Shape 305"/>
          <p:cNvGrpSpPr/>
          <p:nvPr/>
        </p:nvGrpSpPr>
        <p:grpSpPr>
          <a:xfrm>
            <a:off x="3314700" y="2250161"/>
            <a:ext cx="2514600" cy="1066800"/>
            <a:chOff x="3429000" y="4114800"/>
            <a:chExt cx="2514600" cy="1066800"/>
          </a:xfrm>
        </p:grpSpPr>
        <p:sp>
          <p:nvSpPr>
            <p:cNvPr id="306" name="Shape 306" descr="25%"/>
            <p:cNvSpPr/>
            <p:nvPr/>
          </p:nvSpPr>
          <p:spPr>
            <a:xfrm>
              <a:off x="3429000" y="4114800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5813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1815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4508499" y="4419600"/>
              <a:ext cx="292099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r</a:t>
              </a:r>
            </a:p>
          </p:txBody>
        </p:sp>
        <p:cxnSp>
          <p:nvCxnSpPr>
            <p:cNvPr id="310" name="Shape 310"/>
            <p:cNvCxnSpPr>
              <a:stCxn id="307" idx="7"/>
              <a:endCxn id="308" idx="3"/>
            </p:cNvCxnSpPr>
            <p:nvPr/>
          </p:nvCxnSpPr>
          <p:spPr>
            <a:xfrm rot="-5400000" flipH="1">
              <a:off x="4470726" y="4063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5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an NFA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dirty="0"/>
              <a:t>, there is an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r*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F3BB79-95D6-0B43-8209-9A1F61EDCA3E}"/>
              </a:ext>
            </a:extLst>
          </p:cNvPr>
          <p:cNvGrpSpPr/>
          <p:nvPr/>
        </p:nvGrpSpPr>
        <p:grpSpPr>
          <a:xfrm>
            <a:off x="1931175" y="1878806"/>
            <a:ext cx="5281650" cy="2990850"/>
            <a:chOff x="1919400" y="2266949"/>
            <a:chExt cx="5281650" cy="2990850"/>
          </a:xfrm>
        </p:grpSpPr>
        <p:grpSp>
          <p:nvGrpSpPr>
            <p:cNvPr id="319" name="Shape 319"/>
            <p:cNvGrpSpPr/>
            <p:nvPr/>
          </p:nvGrpSpPr>
          <p:grpSpPr>
            <a:xfrm>
              <a:off x="1919400" y="2266949"/>
              <a:ext cx="5281650" cy="2990850"/>
              <a:chOff x="1919400" y="3124200"/>
              <a:chExt cx="5281650" cy="2990850"/>
            </a:xfrm>
          </p:grpSpPr>
          <p:sp>
            <p:nvSpPr>
              <p:cNvPr id="320" name="Shape 320"/>
              <p:cNvSpPr txBox="1"/>
              <p:nvPr/>
            </p:nvSpPr>
            <p:spPr>
              <a:xfrm>
                <a:off x="2743200" y="41148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6096000" y="41148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6724650" y="4410000"/>
                <a:ext cx="476400" cy="4764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1919400" y="4410075"/>
                <a:ext cx="476400" cy="4764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Shape 324"/>
              <p:cNvSpPr txBox="1"/>
              <p:nvPr/>
            </p:nvSpPr>
            <p:spPr>
              <a:xfrm>
                <a:off x="4495800" y="56388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sp>
            <p:nvSpPr>
              <p:cNvPr id="325" name="Shape 325"/>
              <p:cNvSpPr txBox="1"/>
              <p:nvPr/>
            </p:nvSpPr>
            <p:spPr>
              <a:xfrm>
                <a:off x="4495800" y="31242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grpSp>
            <p:nvGrpSpPr>
              <p:cNvPr id="326" name="Shape 326"/>
              <p:cNvGrpSpPr/>
              <p:nvPr/>
            </p:nvGrpSpPr>
            <p:grpSpPr>
              <a:xfrm>
                <a:off x="3429000" y="4114800"/>
                <a:ext cx="2514600" cy="1066800"/>
                <a:chOff x="3429000" y="4114800"/>
                <a:chExt cx="2514600" cy="1066800"/>
              </a:xfrm>
            </p:grpSpPr>
            <p:sp>
              <p:nvSpPr>
                <p:cNvPr id="327" name="Shape 327" descr="25%"/>
                <p:cNvSpPr/>
                <p:nvPr/>
              </p:nvSpPr>
              <p:spPr>
                <a:xfrm>
                  <a:off x="3429000" y="4114800"/>
                  <a:ext cx="2514600" cy="106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22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>
                  <a:off x="3581399" y="43434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 txBox="1"/>
                <p:nvPr/>
              </p:nvSpPr>
              <p:spPr>
                <a:xfrm>
                  <a:off x="4508499" y="4419600"/>
                  <a:ext cx="2922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</a:p>
              </p:txBody>
            </p:sp>
            <p:cxnSp>
              <p:nvCxnSpPr>
                <p:cNvPr id="331" name="Shape 331"/>
                <p:cNvCxnSpPr>
                  <a:cxnSpLocks/>
                  <a:stCxn id="328" idx="7"/>
                </p:cNvCxnSpPr>
                <p:nvPr/>
              </p:nvCxnSpPr>
              <p:spPr>
                <a:xfrm rot="-5400000" flipH="1">
                  <a:off x="4470726" y="4063673"/>
                  <a:ext cx="431100" cy="1169100"/>
                </a:xfrm>
                <a:prstGeom prst="curvedConnector5">
                  <a:avLst>
                    <a:gd name="adj1" fmla="val -75945"/>
                    <a:gd name="adj2" fmla="val 50002"/>
                    <a:gd name="adj3" fmla="val 175934"/>
                  </a:avLst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lg" len="lg"/>
                </a:ln>
              </p:spPr>
            </p:cxnSp>
          </p:grpSp>
          <p:cxnSp>
            <p:nvCxnSpPr>
              <p:cNvPr id="332" name="Shape 332"/>
              <p:cNvCxnSpPr>
                <a:cxnSpLocks/>
                <a:endCxn id="328" idx="0"/>
              </p:cNvCxnSpPr>
              <p:nvPr/>
            </p:nvCxnSpPr>
            <p:spPr>
              <a:xfrm rot="5400000">
                <a:off x="4685999" y="3543600"/>
                <a:ext cx="600" cy="1600200"/>
              </a:xfrm>
              <a:prstGeom prst="curvedConnector3">
                <a:avLst>
                  <a:gd name="adj1" fmla="val -128387516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333" name="Shape 333"/>
              <p:cNvCxnSpPr>
                <a:stCxn id="322" idx="4"/>
                <a:endCxn id="323" idx="4"/>
              </p:cNvCxnSpPr>
              <p:nvPr/>
            </p:nvCxnSpPr>
            <p:spPr>
              <a:xfrm rot="5400000">
                <a:off x="4560000" y="2484150"/>
                <a:ext cx="600" cy="4805100"/>
              </a:xfrm>
              <a:prstGeom prst="curvedConnector3">
                <a:avLst>
                  <a:gd name="adj1" fmla="val 131695833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334" name="Shape 334"/>
              <p:cNvCxnSpPr>
                <a:stCxn id="323" idx="6"/>
                <a:endCxn id="328" idx="2"/>
              </p:cNvCxnSpPr>
              <p:nvPr/>
            </p:nvCxnSpPr>
            <p:spPr>
              <a:xfrm>
                <a:off x="2395800" y="4648275"/>
                <a:ext cx="1185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335" name="Shape 335"/>
              <p:cNvCxnSpPr>
                <a:cxnSpLocks/>
                <a:endCxn id="322" idx="2"/>
              </p:cNvCxnSpPr>
              <p:nvPr/>
            </p:nvCxnSpPr>
            <p:spPr>
              <a:xfrm>
                <a:off x="5791199" y="4648200"/>
                <a:ext cx="933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3" name="Shape 328">
              <a:extLst>
                <a:ext uri="{FF2B5EF4-FFF2-40B4-BE49-F238E27FC236}">
                  <a16:creationId xmlns:a16="http://schemas.microsoft.com/office/drawing/2014/main" id="{C04A9589-F2BE-F543-8065-87ECBA3085D5}"/>
                </a:ext>
              </a:extLst>
            </p:cNvPr>
            <p:cNvSpPr/>
            <p:nvPr/>
          </p:nvSpPr>
          <p:spPr>
            <a:xfrm>
              <a:off x="5170851" y="3486149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Example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Set of all binary strings that are divisible by four (include 0 in this set)</a:t>
            </a:r>
          </a:p>
          <a:p>
            <a:r>
              <a:rPr lang="en-US" dirty="0"/>
              <a:t>Defined by the </a:t>
            </a:r>
            <a:r>
              <a:rPr lang="en-US" dirty="0" err="1"/>
              <a:t>regexp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((0|1)*00) | 0</a:t>
            </a:r>
          </a:p>
          <a:p>
            <a:r>
              <a:rPr lang="en-US" dirty="0"/>
              <a:t>Apply Thompson’s Rules to create an NFA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Basic Blocks 0 and 1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1477126" y="3138850"/>
            <a:ext cx="1600199" cy="933450"/>
            <a:chOff x="3771900" y="3368900"/>
            <a:chExt cx="1600199" cy="933450"/>
          </a:xfrm>
        </p:grpSpPr>
        <p:sp>
          <p:nvSpPr>
            <p:cNvPr id="352" name="Shape 352"/>
            <p:cNvSpPr/>
            <p:nvPr/>
          </p:nvSpPr>
          <p:spPr>
            <a:xfrm>
              <a:off x="37719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7625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4" name="Shape 354"/>
            <p:cNvCxnSpPr>
              <a:stCxn id="352" idx="6"/>
              <a:endCxn id="353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55" name="Shape 355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2894540" y="1153128"/>
            <a:ext cx="33549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6034476" y="3138850"/>
            <a:ext cx="1600199" cy="933450"/>
            <a:chOff x="3771900" y="3368900"/>
            <a:chExt cx="1600199" cy="933450"/>
          </a:xfrm>
        </p:grpSpPr>
        <p:sp>
          <p:nvSpPr>
            <p:cNvPr id="358" name="Shape 358"/>
            <p:cNvSpPr/>
            <p:nvPr/>
          </p:nvSpPr>
          <p:spPr>
            <a:xfrm>
              <a:off x="37719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7625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Shape 360"/>
            <p:cNvCxnSpPr>
              <a:stCxn id="358" idx="6"/>
              <a:endCxn id="359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362" name="Shape 362"/>
          <p:cNvSpPr/>
          <p:nvPr/>
        </p:nvSpPr>
        <p:spPr>
          <a:xfrm>
            <a:off x="1477125" y="2413475"/>
            <a:ext cx="1417500" cy="619800"/>
          </a:xfrm>
          <a:prstGeom prst="wedgeRoundRectCallout">
            <a:avLst>
              <a:gd name="adj1" fmla="val 72802"/>
              <a:gd name="adj2" fmla="val -132982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0</a:t>
            </a:r>
          </a:p>
        </p:txBody>
      </p:sp>
      <p:sp>
        <p:nvSpPr>
          <p:cNvPr id="363" name="Shape 363"/>
          <p:cNvSpPr/>
          <p:nvPr/>
        </p:nvSpPr>
        <p:spPr>
          <a:xfrm>
            <a:off x="6125825" y="2519050"/>
            <a:ext cx="1417500" cy="619800"/>
          </a:xfrm>
          <a:prstGeom prst="wedgeRoundRectCallout">
            <a:avLst>
              <a:gd name="adj1" fmla="val -195593"/>
              <a:gd name="adj2" fmla="val -154276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animBg="1"/>
      <p:bldP spid="3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3657601" y="7799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648201" y="7799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Shape 372"/>
          <p:cNvCxnSpPr>
            <a:stCxn id="370" idx="6"/>
            <a:endCxn id="371" idx="2"/>
          </p:cNvCxnSpPr>
          <p:nvPr/>
        </p:nvCxnSpPr>
        <p:spPr>
          <a:xfrm>
            <a:off x="4267200" y="108473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287049" y="477234"/>
            <a:ext cx="341400" cy="461999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74" name="Shape 374"/>
          <p:cNvCxnSpPr>
            <a:stCxn id="375" idx="7"/>
            <a:endCxn id="370" idx="2"/>
          </p:cNvCxnSpPr>
          <p:nvPr/>
        </p:nvCxnSpPr>
        <p:spPr>
          <a:xfrm rot="10800000" flipH="1">
            <a:off x="3187326" y="1084607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6" name="Shape 376"/>
          <p:cNvSpPr/>
          <p:nvPr/>
        </p:nvSpPr>
        <p:spPr>
          <a:xfrm>
            <a:off x="3657601" y="18467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648201" y="18467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>
            <a:stCxn id="376" idx="6"/>
            <a:endCxn id="377" idx="2"/>
          </p:cNvCxnSpPr>
          <p:nvPr/>
        </p:nvCxnSpPr>
        <p:spPr>
          <a:xfrm>
            <a:off x="4267200" y="215153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 txBox="1"/>
          <p:nvPr/>
        </p:nvSpPr>
        <p:spPr>
          <a:xfrm>
            <a:off x="4286999" y="1537134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80" name="Shape 380"/>
          <p:cNvCxnSpPr>
            <a:stCxn id="375" idx="5"/>
            <a:endCxn id="376" idx="2"/>
          </p:cNvCxnSpPr>
          <p:nvPr/>
        </p:nvCxnSpPr>
        <p:spPr>
          <a:xfrm>
            <a:off x="3187326" y="1833660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5" name="Shape 375"/>
          <p:cNvSpPr/>
          <p:nvPr/>
        </p:nvSpPr>
        <p:spPr>
          <a:xfrm>
            <a:off x="2667000" y="1313334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727700" y="13133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Shape 382"/>
          <p:cNvCxnSpPr>
            <a:stCxn id="371" idx="6"/>
            <a:endCxn id="381" idx="1"/>
          </p:cNvCxnSpPr>
          <p:nvPr/>
        </p:nvCxnSpPr>
        <p:spPr>
          <a:xfrm>
            <a:off x="5257800" y="108473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3" name="Shape 383"/>
          <p:cNvCxnSpPr>
            <a:stCxn id="377" idx="6"/>
            <a:endCxn id="381" idx="3"/>
          </p:cNvCxnSpPr>
          <p:nvPr/>
        </p:nvCxnSpPr>
        <p:spPr>
          <a:xfrm rot="10800000" flipH="1">
            <a:off x="5257800" y="183353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4" name="Shape 384"/>
          <p:cNvSpPr txBox="1"/>
          <p:nvPr/>
        </p:nvSpPr>
        <p:spPr>
          <a:xfrm>
            <a:off x="3124200" y="77993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048000" y="199913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410200" y="70373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410200" y="207533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114801" y="3363838"/>
            <a:ext cx="1016449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0|1</a:t>
            </a:r>
          </a:p>
        </p:txBody>
      </p:sp>
      <p:sp>
        <p:nvSpPr>
          <p:cNvPr id="389" name="Shape 389"/>
          <p:cNvSpPr/>
          <p:nvPr/>
        </p:nvSpPr>
        <p:spPr>
          <a:xfrm>
            <a:off x="3798268" y="4042197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771901" y="9746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4762502" y="9746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>
            <a:stCxn id="396" idx="6"/>
            <a:endCxn id="397" idx="2"/>
          </p:cNvCxnSpPr>
          <p:nvPr/>
        </p:nvCxnSpPr>
        <p:spPr>
          <a:xfrm>
            <a:off x="4381500" y="127945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9" name="Shape 399"/>
          <p:cNvSpPr txBox="1"/>
          <p:nvPr/>
        </p:nvSpPr>
        <p:spPr>
          <a:xfrm>
            <a:off x="4401350" y="667472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00" name="Shape 400"/>
          <p:cNvCxnSpPr>
            <a:stCxn id="401" idx="7"/>
            <a:endCxn id="396" idx="2"/>
          </p:cNvCxnSpPr>
          <p:nvPr/>
        </p:nvCxnSpPr>
        <p:spPr>
          <a:xfrm rot="10800000" flipH="1">
            <a:off x="3301627" y="1279333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2" name="Shape 402"/>
          <p:cNvSpPr/>
          <p:nvPr/>
        </p:nvSpPr>
        <p:spPr>
          <a:xfrm>
            <a:off x="3771901" y="2041461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762502" y="2041461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Shape 404"/>
          <p:cNvCxnSpPr>
            <a:stCxn id="402" idx="6"/>
            <a:endCxn id="403" idx="2"/>
          </p:cNvCxnSpPr>
          <p:nvPr/>
        </p:nvCxnSpPr>
        <p:spPr>
          <a:xfrm>
            <a:off x="4381500" y="2346260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5" name="Shape 405"/>
          <p:cNvSpPr txBox="1"/>
          <p:nvPr/>
        </p:nvSpPr>
        <p:spPr>
          <a:xfrm>
            <a:off x="4401300" y="1755709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06" name="Shape 406"/>
          <p:cNvCxnSpPr>
            <a:stCxn id="401" idx="5"/>
            <a:endCxn id="402" idx="2"/>
          </p:cNvCxnSpPr>
          <p:nvPr/>
        </p:nvCxnSpPr>
        <p:spPr>
          <a:xfrm>
            <a:off x="3301627" y="2028386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1" name="Shape 401"/>
          <p:cNvSpPr/>
          <p:nvPr/>
        </p:nvSpPr>
        <p:spPr>
          <a:xfrm>
            <a:off x="2781301" y="15080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5676901" y="15080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Shape 408"/>
          <p:cNvCxnSpPr>
            <a:stCxn id="409" idx="6"/>
            <a:endCxn id="401" idx="2"/>
          </p:cNvCxnSpPr>
          <p:nvPr/>
        </p:nvCxnSpPr>
        <p:spPr>
          <a:xfrm>
            <a:off x="2400300" y="181285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0" name="Shape 410"/>
          <p:cNvCxnSpPr>
            <a:stCxn id="397" idx="6"/>
            <a:endCxn id="407" idx="1"/>
          </p:cNvCxnSpPr>
          <p:nvPr/>
        </p:nvCxnSpPr>
        <p:spPr>
          <a:xfrm>
            <a:off x="5372101" y="1279459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1" name="Shape 411"/>
          <p:cNvCxnSpPr>
            <a:stCxn id="403" idx="6"/>
            <a:endCxn id="407" idx="3"/>
          </p:cNvCxnSpPr>
          <p:nvPr/>
        </p:nvCxnSpPr>
        <p:spPr>
          <a:xfrm rot="10800000" flipH="1">
            <a:off x="5372101" y="2028260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3238501" y="97465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62301" y="219385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524500" y="89845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524500" y="2270060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6" name="Shape 416"/>
          <p:cNvSpPr/>
          <p:nvPr/>
        </p:nvSpPr>
        <p:spPr>
          <a:xfrm>
            <a:off x="6743701" y="1508059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Shape 417"/>
          <p:cNvCxnSpPr>
            <a:stCxn id="407" idx="6"/>
            <a:endCxn id="416" idx="2"/>
          </p:cNvCxnSpPr>
          <p:nvPr/>
        </p:nvCxnSpPr>
        <p:spPr>
          <a:xfrm>
            <a:off x="6286500" y="1812859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8" name="Shape 418"/>
          <p:cNvSpPr txBox="1"/>
          <p:nvPr/>
        </p:nvSpPr>
        <p:spPr>
          <a:xfrm>
            <a:off x="6356351" y="1288984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305300" y="60259"/>
            <a:ext cx="3175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09" name="Shape 409"/>
          <p:cNvSpPr/>
          <p:nvPr/>
        </p:nvSpPr>
        <p:spPr>
          <a:xfrm>
            <a:off x="1790701" y="1508060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432100" y="119668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381500" y="2894755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857550" y="3507854"/>
            <a:ext cx="1639666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</a:t>
            </a:r>
          </a:p>
        </p:txBody>
      </p:sp>
      <p:sp>
        <p:nvSpPr>
          <p:cNvPr id="423" name="Shape 423"/>
          <p:cNvSpPr/>
          <p:nvPr/>
        </p:nvSpPr>
        <p:spPr>
          <a:xfrm>
            <a:off x="3738742" y="415766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cxnSp>
        <p:nvCxnSpPr>
          <p:cNvPr id="424" name="Shape 424"/>
          <p:cNvCxnSpPr>
            <a:stCxn id="407" idx="0"/>
            <a:endCxn id="401" idx="0"/>
          </p:cNvCxnSpPr>
          <p:nvPr/>
        </p:nvCxnSpPr>
        <p:spPr>
          <a:xfrm rot="5400000">
            <a:off x="4533600" y="60559"/>
            <a:ext cx="600" cy="2895600"/>
          </a:xfrm>
          <a:prstGeom prst="curvedConnector3">
            <a:avLst>
              <a:gd name="adj1" fmla="val -17008832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5" name="Shape 425"/>
          <p:cNvCxnSpPr>
            <a:stCxn id="409" idx="4"/>
            <a:endCxn id="416" idx="4"/>
          </p:cNvCxnSpPr>
          <p:nvPr/>
        </p:nvCxnSpPr>
        <p:spPr>
          <a:xfrm rot="-5400000" flipH="1">
            <a:off x="4571700" y="-358541"/>
            <a:ext cx="600" cy="4953000"/>
          </a:xfrm>
          <a:prstGeom prst="curvedConnector3">
            <a:avLst>
              <a:gd name="adj1" fmla="val 14374917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295127" y="10694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285728" y="10694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Shape 434"/>
          <p:cNvCxnSpPr>
            <a:stCxn id="432" idx="6"/>
            <a:endCxn id="433" idx="2"/>
          </p:cNvCxnSpPr>
          <p:nvPr/>
        </p:nvCxnSpPr>
        <p:spPr>
          <a:xfrm>
            <a:off x="2904728" y="13742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5" name="Shape 435"/>
          <p:cNvSpPr txBox="1"/>
          <p:nvPr/>
        </p:nvSpPr>
        <p:spPr>
          <a:xfrm>
            <a:off x="2919342" y="9170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36" name="Shape 436"/>
          <p:cNvCxnSpPr>
            <a:endCxn id="432" idx="2"/>
          </p:cNvCxnSpPr>
          <p:nvPr/>
        </p:nvCxnSpPr>
        <p:spPr>
          <a:xfrm rot="10800000" flipH="1">
            <a:off x="1825327" y="13742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7" name="Shape 437"/>
          <p:cNvSpPr/>
          <p:nvPr/>
        </p:nvSpPr>
        <p:spPr>
          <a:xfrm>
            <a:off x="2295127" y="21362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3285728" y="21362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439"/>
          <p:cNvCxnSpPr>
            <a:stCxn id="437" idx="6"/>
            <a:endCxn id="438" idx="2"/>
          </p:cNvCxnSpPr>
          <p:nvPr/>
        </p:nvCxnSpPr>
        <p:spPr>
          <a:xfrm>
            <a:off x="2904728" y="24410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0" name="Shape 440"/>
          <p:cNvSpPr txBox="1"/>
          <p:nvPr/>
        </p:nvSpPr>
        <p:spPr>
          <a:xfrm>
            <a:off x="2918550" y="19838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41" name="Shape 441"/>
          <p:cNvCxnSpPr>
            <a:endCxn id="437" idx="2"/>
          </p:cNvCxnSpPr>
          <p:nvPr/>
        </p:nvCxnSpPr>
        <p:spPr>
          <a:xfrm>
            <a:off x="1825327" y="21236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2" name="Shape 442"/>
          <p:cNvSpPr/>
          <p:nvPr/>
        </p:nvSpPr>
        <p:spPr>
          <a:xfrm>
            <a:off x="1304529" y="1602853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200128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Shape 444"/>
          <p:cNvCxnSpPr>
            <a:endCxn id="442" idx="2"/>
          </p:cNvCxnSpPr>
          <p:nvPr/>
        </p:nvCxnSpPr>
        <p:spPr>
          <a:xfrm>
            <a:off x="937928" y="1907653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5" name="Shape 445"/>
          <p:cNvCxnSpPr>
            <a:stCxn id="433" idx="6"/>
            <a:endCxn id="443" idx="1"/>
          </p:cNvCxnSpPr>
          <p:nvPr/>
        </p:nvCxnSpPr>
        <p:spPr>
          <a:xfrm>
            <a:off x="3895328" y="13742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6" name="Shape 446"/>
          <p:cNvCxnSpPr>
            <a:stCxn id="438" idx="6"/>
            <a:endCxn id="443" idx="3"/>
          </p:cNvCxnSpPr>
          <p:nvPr/>
        </p:nvCxnSpPr>
        <p:spPr>
          <a:xfrm rot="10800000" flipH="1">
            <a:off x="3895328" y="21230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7" name="Shape 447"/>
          <p:cNvSpPr txBox="1"/>
          <p:nvPr/>
        </p:nvSpPr>
        <p:spPr>
          <a:xfrm>
            <a:off x="1761727" y="10694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685527" y="22886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047728" y="9932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047728" y="23648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1" name="Shape 451"/>
          <p:cNvCxnSpPr>
            <a:stCxn id="443" idx="6"/>
          </p:cNvCxnSpPr>
          <p:nvPr/>
        </p:nvCxnSpPr>
        <p:spPr>
          <a:xfrm>
            <a:off x="4809728" y="1907653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2" name="Shape 452"/>
          <p:cNvSpPr txBox="1"/>
          <p:nvPr/>
        </p:nvSpPr>
        <p:spPr>
          <a:xfrm>
            <a:off x="4809728" y="14504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3" name="Shape 453"/>
          <p:cNvCxnSpPr>
            <a:stCxn id="443" idx="0"/>
            <a:endCxn id="442" idx="0"/>
          </p:cNvCxnSpPr>
          <p:nvPr/>
        </p:nvCxnSpPr>
        <p:spPr>
          <a:xfrm rot="5400000">
            <a:off x="3056828" y="155353"/>
            <a:ext cx="600" cy="2895600"/>
          </a:xfrm>
          <a:prstGeom prst="curvedConnector3">
            <a:avLst>
              <a:gd name="adj1" fmla="val -16078501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4" name="Shape 454"/>
          <p:cNvSpPr txBox="1"/>
          <p:nvPr/>
        </p:nvSpPr>
        <p:spPr>
          <a:xfrm>
            <a:off x="2904727" y="15505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5" name="Shape 455"/>
          <p:cNvSpPr/>
          <p:nvPr/>
        </p:nvSpPr>
        <p:spPr>
          <a:xfrm>
            <a:off x="313928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923528" y="14504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7" name="Shape 457"/>
          <p:cNvCxnSpPr>
            <a:stCxn id="455" idx="4"/>
          </p:cNvCxnSpPr>
          <p:nvPr/>
        </p:nvCxnSpPr>
        <p:spPr>
          <a:xfrm rot="-5400000" flipH="1">
            <a:off x="3027278" y="-196097"/>
            <a:ext cx="2700" cy="4819800"/>
          </a:xfrm>
          <a:prstGeom prst="curvedConnector3">
            <a:avLst>
              <a:gd name="adj1" fmla="val 2920344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8" name="Shape 458"/>
          <p:cNvSpPr txBox="1"/>
          <p:nvPr/>
        </p:nvSpPr>
        <p:spPr>
          <a:xfrm>
            <a:off x="2918550" y="29657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7220271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8210871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Shape 461"/>
          <p:cNvCxnSpPr>
            <a:stCxn id="459" idx="6"/>
            <a:endCxn id="460" idx="2"/>
          </p:cNvCxnSpPr>
          <p:nvPr/>
        </p:nvCxnSpPr>
        <p:spPr>
          <a:xfrm>
            <a:off x="7829871" y="190765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7844486" y="14504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63" name="Shape 463"/>
          <p:cNvCxnSpPr>
            <a:endCxn id="459" idx="2"/>
          </p:cNvCxnSpPr>
          <p:nvPr/>
        </p:nvCxnSpPr>
        <p:spPr>
          <a:xfrm rot="10800000" flipH="1">
            <a:off x="6874371" y="1907653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4" name="Shape 464"/>
          <p:cNvSpPr txBox="1"/>
          <p:nvPr/>
        </p:nvSpPr>
        <p:spPr>
          <a:xfrm>
            <a:off x="6853886" y="14504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657600" y="3435846"/>
            <a:ext cx="22116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66" name="Shape 466"/>
          <p:cNvSpPr/>
          <p:nvPr/>
        </p:nvSpPr>
        <p:spPr>
          <a:xfrm>
            <a:off x="6264696" y="16055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5133776" y="16055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456351" y="4073842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3657601" y="3651870"/>
            <a:ext cx="2211637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76" name="Shape 476"/>
          <p:cNvSpPr/>
          <p:nvPr/>
        </p:nvSpPr>
        <p:spPr>
          <a:xfrm>
            <a:off x="3496639" y="422374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313929" y="155055"/>
            <a:ext cx="8506543" cy="3237457"/>
            <a:chOff x="313928" y="1012304"/>
            <a:chExt cx="8506543" cy="3237457"/>
          </a:xfrm>
        </p:grpSpPr>
        <p:sp>
          <p:nvSpPr>
            <p:cNvPr id="478" name="Shape 478"/>
            <p:cNvSpPr/>
            <p:nvPr/>
          </p:nvSpPr>
          <p:spPr>
            <a:xfrm>
              <a:off x="2295127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5728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0" name="Shape 480"/>
            <p:cNvCxnSpPr>
              <a:stCxn id="478" idx="6"/>
              <a:endCxn id="479" idx="2"/>
            </p:cNvCxnSpPr>
            <p:nvPr/>
          </p:nvCxnSpPr>
          <p:spPr>
            <a:xfrm>
              <a:off x="2904727" y="22315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1" name="Shape 481"/>
            <p:cNvSpPr txBox="1"/>
            <p:nvPr/>
          </p:nvSpPr>
          <p:spPr>
            <a:xfrm>
              <a:off x="2919342" y="17743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82" name="Shape 482"/>
            <p:cNvCxnSpPr>
              <a:endCxn id="478" idx="2"/>
            </p:cNvCxnSpPr>
            <p:nvPr/>
          </p:nvCxnSpPr>
          <p:spPr>
            <a:xfrm rot="10800000" flipH="1">
              <a:off x="1825327" y="22315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3" name="Shape 483"/>
            <p:cNvSpPr/>
            <p:nvPr/>
          </p:nvSpPr>
          <p:spPr>
            <a:xfrm>
              <a:off x="2295127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5728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5" name="Shape 485"/>
            <p:cNvCxnSpPr>
              <a:stCxn id="483" idx="6"/>
              <a:endCxn id="484" idx="2"/>
            </p:cNvCxnSpPr>
            <p:nvPr/>
          </p:nvCxnSpPr>
          <p:spPr>
            <a:xfrm>
              <a:off x="2904727" y="32983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6" name="Shape 486"/>
            <p:cNvSpPr txBox="1"/>
            <p:nvPr/>
          </p:nvSpPr>
          <p:spPr>
            <a:xfrm>
              <a:off x="2918550" y="28411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87" name="Shape 487"/>
            <p:cNvCxnSpPr>
              <a:endCxn id="483" idx="2"/>
            </p:cNvCxnSpPr>
            <p:nvPr/>
          </p:nvCxnSpPr>
          <p:spPr>
            <a:xfrm>
              <a:off x="1825327" y="29809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1304528" y="2460103"/>
              <a:ext cx="609599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2001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0" name="Shape 490"/>
            <p:cNvCxnSpPr>
              <a:endCxn id="488" idx="2"/>
            </p:cNvCxnSpPr>
            <p:nvPr/>
          </p:nvCxnSpPr>
          <p:spPr>
            <a:xfrm>
              <a:off x="937928" y="2764903"/>
              <a:ext cx="366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1" name="Shape 491"/>
            <p:cNvCxnSpPr>
              <a:stCxn id="479" idx="6"/>
              <a:endCxn id="489" idx="1"/>
            </p:cNvCxnSpPr>
            <p:nvPr/>
          </p:nvCxnSpPr>
          <p:spPr>
            <a:xfrm>
              <a:off x="3895328" y="22315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2" name="Shape 492"/>
            <p:cNvCxnSpPr>
              <a:stCxn id="484" idx="6"/>
              <a:endCxn id="489" idx="3"/>
            </p:cNvCxnSpPr>
            <p:nvPr/>
          </p:nvCxnSpPr>
          <p:spPr>
            <a:xfrm rot="10800000" flipH="1">
              <a:off x="3895328" y="29803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3" name="Shape 493"/>
            <p:cNvSpPr txBox="1"/>
            <p:nvPr/>
          </p:nvSpPr>
          <p:spPr>
            <a:xfrm>
              <a:off x="1761727" y="1926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1685527" y="31459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047728" y="18505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047728" y="32221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7" name="Shape 497"/>
            <p:cNvCxnSpPr>
              <a:stCxn id="489" idx="6"/>
            </p:cNvCxnSpPr>
            <p:nvPr/>
          </p:nvCxnSpPr>
          <p:spPr>
            <a:xfrm>
              <a:off x="4809728" y="2764903"/>
              <a:ext cx="3240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8" name="Shape 498"/>
            <p:cNvSpPr txBox="1"/>
            <p:nvPr/>
          </p:nvSpPr>
          <p:spPr>
            <a:xfrm>
              <a:off x="48097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9" name="Shape 499"/>
            <p:cNvCxnSpPr>
              <a:stCxn id="489" idx="0"/>
              <a:endCxn id="488" idx="0"/>
            </p:cNvCxnSpPr>
            <p:nvPr/>
          </p:nvCxnSpPr>
          <p:spPr>
            <a:xfrm rot="5400000">
              <a:off x="3056828" y="1012603"/>
              <a:ext cx="600" cy="2895600"/>
            </a:xfrm>
            <a:prstGeom prst="curvedConnector3">
              <a:avLst>
                <a:gd name="adj1" fmla="val -166029818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0" name="Shape 500"/>
            <p:cNvSpPr txBox="1"/>
            <p:nvPr/>
          </p:nvSpPr>
          <p:spPr>
            <a:xfrm>
              <a:off x="2904727" y="1012304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3139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9235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503" name="Shape 503"/>
            <p:cNvCxnSpPr>
              <a:stCxn id="501" idx="4"/>
              <a:endCxn id="504" idx="4"/>
            </p:cNvCxnSpPr>
            <p:nvPr/>
          </p:nvCxnSpPr>
          <p:spPr>
            <a:xfrm rot="-5400000" flipH="1">
              <a:off x="2995328" y="693103"/>
              <a:ext cx="2700" cy="4755900"/>
            </a:xfrm>
            <a:prstGeom prst="curvedConnector3">
              <a:avLst>
                <a:gd name="adj1" fmla="val 28449855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5" name="Shape 505"/>
            <p:cNvSpPr txBox="1"/>
            <p:nvPr/>
          </p:nvSpPr>
          <p:spPr>
            <a:xfrm>
              <a:off x="2898428" y="3792561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  <a:endPara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72202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82108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8" name="Shape 508"/>
            <p:cNvCxnSpPr>
              <a:stCxn id="506" idx="6"/>
              <a:endCxn id="507" idx="2"/>
            </p:cNvCxnSpPr>
            <p:nvPr/>
          </p:nvCxnSpPr>
          <p:spPr>
            <a:xfrm>
              <a:off x="7829871" y="2764903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9" name="Shape 509"/>
            <p:cNvSpPr txBox="1"/>
            <p:nvPr/>
          </p:nvSpPr>
          <p:spPr>
            <a:xfrm>
              <a:off x="78444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510" name="Shape 510"/>
            <p:cNvCxnSpPr>
              <a:endCxn id="506" idx="2"/>
            </p:cNvCxnSpPr>
            <p:nvPr/>
          </p:nvCxnSpPr>
          <p:spPr>
            <a:xfrm rot="10800000" flipH="1">
              <a:off x="6874371" y="2764903"/>
              <a:ext cx="3459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1" name="Shape 511"/>
            <p:cNvSpPr txBox="1"/>
            <p:nvPr/>
          </p:nvSpPr>
          <p:spPr>
            <a:xfrm>
              <a:off x="68538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6264696" y="246278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069790" y="2462778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Shape 513"/>
            <p:cNvCxnSpPr>
              <a:stCxn id="504" idx="6"/>
              <a:endCxn id="512" idx="2"/>
            </p:cNvCxnSpPr>
            <p:nvPr/>
          </p:nvCxnSpPr>
          <p:spPr>
            <a:xfrm>
              <a:off x="5679390" y="2767578"/>
              <a:ext cx="585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4" name="Shape 514"/>
            <p:cNvSpPr txBox="1"/>
            <p:nvPr/>
          </p:nvSpPr>
          <p:spPr>
            <a:xfrm>
              <a:off x="5703903" y="2310378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6F6-1676-8746-9545-418E7E2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Building a Lexical Analyzer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BDB1-98FF-564B-A42C-52F2B11D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Token  ⇒ Pattern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Pattern ⇒ Regular Expression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Regular Expression  ⇒ NFA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NFA ⇒ DFA 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DFA ⇒ Table-driven implementation of DFA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86E2-5E7C-054D-B97E-779CDBE5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sz="quarter" idx="12"/>
          </p:nvPr>
        </p:nvSpPr>
        <p:spPr>
          <a:xfrm>
            <a:off x="6562042" y="5902294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2308768" y="10530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299369" y="10530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Shape 524"/>
          <p:cNvCxnSpPr>
            <a:cxnSpLocks/>
            <a:stCxn id="522" idx="6"/>
            <a:endCxn id="523" idx="2"/>
          </p:cNvCxnSpPr>
          <p:nvPr/>
        </p:nvCxnSpPr>
        <p:spPr>
          <a:xfrm>
            <a:off x="2918369" y="135784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2932983" y="9006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26" name="Shape 526"/>
          <p:cNvCxnSpPr>
            <a:cxnSpLocks/>
            <a:endCxn id="522" idx="2"/>
          </p:cNvCxnSpPr>
          <p:nvPr/>
        </p:nvCxnSpPr>
        <p:spPr>
          <a:xfrm rot="10800000" flipH="1">
            <a:off x="1838968" y="135784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7" name="Shape 527"/>
          <p:cNvSpPr/>
          <p:nvPr/>
        </p:nvSpPr>
        <p:spPr>
          <a:xfrm>
            <a:off x="2308768" y="21198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3299369" y="21198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Shape 529"/>
          <p:cNvCxnSpPr>
            <a:cxnSpLocks/>
            <a:stCxn id="527" idx="6"/>
            <a:endCxn id="528" idx="2"/>
          </p:cNvCxnSpPr>
          <p:nvPr/>
        </p:nvCxnSpPr>
        <p:spPr>
          <a:xfrm>
            <a:off x="2918369" y="242464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0" name="Shape 530"/>
          <p:cNvSpPr txBox="1"/>
          <p:nvPr/>
        </p:nvSpPr>
        <p:spPr>
          <a:xfrm>
            <a:off x="2932191" y="19674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31" name="Shape 531"/>
          <p:cNvCxnSpPr>
            <a:cxnSpLocks/>
            <a:endCxn id="527" idx="2"/>
          </p:cNvCxnSpPr>
          <p:nvPr/>
        </p:nvCxnSpPr>
        <p:spPr>
          <a:xfrm>
            <a:off x="1838968" y="210724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2" name="Shape 532"/>
          <p:cNvSpPr/>
          <p:nvPr/>
        </p:nvSpPr>
        <p:spPr>
          <a:xfrm>
            <a:off x="1318170" y="1586447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213769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Shape 534"/>
          <p:cNvCxnSpPr>
            <a:cxnSpLocks/>
            <a:endCxn id="532" idx="2"/>
          </p:cNvCxnSpPr>
          <p:nvPr/>
        </p:nvCxnSpPr>
        <p:spPr>
          <a:xfrm>
            <a:off x="951569" y="1891247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5" name="Shape 535"/>
          <p:cNvCxnSpPr>
            <a:cxnSpLocks/>
            <a:stCxn id="523" idx="6"/>
            <a:endCxn id="533" idx="1"/>
          </p:cNvCxnSpPr>
          <p:nvPr/>
        </p:nvCxnSpPr>
        <p:spPr>
          <a:xfrm>
            <a:off x="3908969" y="135784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6" name="Shape 536"/>
          <p:cNvCxnSpPr>
            <a:cxnSpLocks/>
            <a:stCxn id="528" idx="6"/>
            <a:endCxn id="533" idx="3"/>
          </p:cNvCxnSpPr>
          <p:nvPr/>
        </p:nvCxnSpPr>
        <p:spPr>
          <a:xfrm rot="10800000" flipH="1">
            <a:off x="3908969" y="210664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7" name="Shape 537"/>
          <p:cNvSpPr txBox="1"/>
          <p:nvPr/>
        </p:nvSpPr>
        <p:spPr>
          <a:xfrm>
            <a:off x="1775368" y="10530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699168" y="22722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061369" y="9768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061369" y="23484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1" name="Shape 541"/>
          <p:cNvCxnSpPr>
            <a:cxnSpLocks/>
            <a:stCxn id="533" idx="6"/>
          </p:cNvCxnSpPr>
          <p:nvPr/>
        </p:nvCxnSpPr>
        <p:spPr>
          <a:xfrm>
            <a:off x="4823369" y="1891247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2" name="Shape 542"/>
          <p:cNvSpPr txBox="1"/>
          <p:nvPr/>
        </p:nvSpPr>
        <p:spPr>
          <a:xfrm>
            <a:off x="4823369" y="14340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3" name="Shape 543"/>
          <p:cNvCxnSpPr>
            <a:cxnSpLocks/>
            <a:stCxn id="533" idx="0"/>
            <a:endCxn id="532" idx="0"/>
          </p:cNvCxnSpPr>
          <p:nvPr/>
        </p:nvCxnSpPr>
        <p:spPr>
          <a:xfrm rot="5400000">
            <a:off x="3070469" y="138947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4" name="Shape 544"/>
          <p:cNvSpPr txBox="1"/>
          <p:nvPr/>
        </p:nvSpPr>
        <p:spPr>
          <a:xfrm>
            <a:off x="2918368" y="13864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5" name="Shape 545"/>
          <p:cNvSpPr/>
          <p:nvPr/>
        </p:nvSpPr>
        <p:spPr>
          <a:xfrm>
            <a:off x="327569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937169" y="14340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7" name="Shape 547"/>
          <p:cNvCxnSpPr>
            <a:cxnSpLocks/>
            <a:stCxn id="545" idx="4"/>
            <a:endCxn id="548" idx="4"/>
          </p:cNvCxnSpPr>
          <p:nvPr/>
        </p:nvCxnSpPr>
        <p:spPr>
          <a:xfrm rot="-5400000" flipH="1">
            <a:off x="3008969" y="-180553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9" name="Shape 549"/>
          <p:cNvSpPr txBox="1"/>
          <p:nvPr/>
        </p:nvSpPr>
        <p:spPr>
          <a:xfrm>
            <a:off x="2918368" y="30342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0" name="Shape 550"/>
          <p:cNvSpPr/>
          <p:nvPr/>
        </p:nvSpPr>
        <p:spPr>
          <a:xfrm>
            <a:off x="7233912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224512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Shape 552"/>
          <p:cNvCxnSpPr>
            <a:cxnSpLocks/>
            <a:stCxn id="550" idx="6"/>
            <a:endCxn id="551" idx="2"/>
          </p:cNvCxnSpPr>
          <p:nvPr/>
        </p:nvCxnSpPr>
        <p:spPr>
          <a:xfrm>
            <a:off x="7843512" y="1891247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3" name="Shape 553"/>
          <p:cNvSpPr txBox="1"/>
          <p:nvPr/>
        </p:nvSpPr>
        <p:spPr>
          <a:xfrm>
            <a:off x="7858127" y="14340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54" name="Shape 554"/>
          <p:cNvCxnSpPr>
            <a:cxnSpLocks/>
            <a:endCxn id="550" idx="2"/>
          </p:cNvCxnSpPr>
          <p:nvPr/>
        </p:nvCxnSpPr>
        <p:spPr>
          <a:xfrm rot="10800000" flipH="1">
            <a:off x="6888012" y="1891247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6867527" y="14340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6" name="Shape 556"/>
          <p:cNvSpPr/>
          <p:nvPr/>
        </p:nvSpPr>
        <p:spPr>
          <a:xfrm>
            <a:off x="6278337" y="158912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083431" y="1589122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Shape 557"/>
          <p:cNvCxnSpPr>
            <a:cxnSpLocks/>
            <a:stCxn id="548" idx="6"/>
            <a:endCxn id="556" idx="2"/>
          </p:cNvCxnSpPr>
          <p:nvPr/>
        </p:nvCxnSpPr>
        <p:spPr>
          <a:xfrm>
            <a:off x="5693031" y="1893922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8" name="Shape 558"/>
          <p:cNvSpPr txBox="1"/>
          <p:nvPr/>
        </p:nvSpPr>
        <p:spPr>
          <a:xfrm>
            <a:off x="5717544" y="1436722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9" name="Shape 559"/>
          <p:cNvSpPr/>
          <p:nvPr/>
        </p:nvSpPr>
        <p:spPr>
          <a:xfrm>
            <a:off x="3962400" y="3702722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4953000" y="3702722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Shape 561"/>
          <p:cNvCxnSpPr>
            <a:cxnSpLocks/>
            <a:stCxn id="559" idx="6"/>
            <a:endCxn id="560" idx="2"/>
          </p:cNvCxnSpPr>
          <p:nvPr/>
        </p:nvCxnSpPr>
        <p:spPr>
          <a:xfrm>
            <a:off x="4572000" y="4007522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62" name="Shape 562"/>
          <p:cNvSpPr txBox="1"/>
          <p:nvPr/>
        </p:nvSpPr>
        <p:spPr>
          <a:xfrm>
            <a:off x="4586615" y="355032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5" name="Shape 569">
            <a:extLst>
              <a:ext uri="{FF2B5EF4-FFF2-40B4-BE49-F238E27FC236}">
                <a16:creationId xmlns:a16="http://schemas.microsoft.com/office/drawing/2014/main" id="{7FCAC7D6-DEC3-C14D-9854-80E1C004E3DB}"/>
              </a:ext>
            </a:extLst>
          </p:cNvPr>
          <p:cNvSpPr txBox="1"/>
          <p:nvPr/>
        </p:nvSpPr>
        <p:spPr>
          <a:xfrm>
            <a:off x="3127878" y="4345812"/>
            <a:ext cx="3099599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sldNum" sz="quarter" idx="12"/>
          </p:nvPr>
        </p:nvSpPr>
        <p:spPr>
          <a:xfrm>
            <a:off x="6545451" y="5985159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27878" y="4345812"/>
            <a:ext cx="3099599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  <p:sp>
        <p:nvSpPr>
          <p:cNvPr id="570" name="Shape 570"/>
          <p:cNvSpPr/>
          <p:nvPr/>
        </p:nvSpPr>
        <p:spPr>
          <a:xfrm>
            <a:off x="2358128" y="9425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3348729" y="9425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Shape 572"/>
          <p:cNvCxnSpPr>
            <a:stCxn id="570" idx="6"/>
            <a:endCxn id="571" idx="2"/>
          </p:cNvCxnSpPr>
          <p:nvPr/>
        </p:nvCxnSpPr>
        <p:spPr>
          <a:xfrm>
            <a:off x="2967729" y="124738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2982343" y="7901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74" name="Shape 574"/>
          <p:cNvCxnSpPr>
            <a:endCxn id="570" idx="2"/>
          </p:cNvCxnSpPr>
          <p:nvPr/>
        </p:nvCxnSpPr>
        <p:spPr>
          <a:xfrm rot="10800000" flipH="1">
            <a:off x="1888328" y="124738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5" name="Shape 575"/>
          <p:cNvSpPr/>
          <p:nvPr/>
        </p:nvSpPr>
        <p:spPr>
          <a:xfrm>
            <a:off x="2358128" y="20093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348729" y="20093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Shape 577"/>
          <p:cNvCxnSpPr>
            <a:stCxn id="575" idx="6"/>
            <a:endCxn id="576" idx="2"/>
          </p:cNvCxnSpPr>
          <p:nvPr/>
        </p:nvCxnSpPr>
        <p:spPr>
          <a:xfrm>
            <a:off x="2967729" y="231418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8" name="Shape 578"/>
          <p:cNvSpPr txBox="1"/>
          <p:nvPr/>
        </p:nvSpPr>
        <p:spPr>
          <a:xfrm>
            <a:off x="2981551" y="18569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79" name="Shape 579"/>
          <p:cNvCxnSpPr>
            <a:endCxn id="575" idx="2"/>
          </p:cNvCxnSpPr>
          <p:nvPr/>
        </p:nvCxnSpPr>
        <p:spPr>
          <a:xfrm>
            <a:off x="1888328" y="199678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0" name="Shape 580"/>
          <p:cNvSpPr/>
          <p:nvPr/>
        </p:nvSpPr>
        <p:spPr>
          <a:xfrm>
            <a:off x="1367530" y="1475987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263129" y="14759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Shape 582"/>
          <p:cNvCxnSpPr>
            <a:endCxn id="580" idx="2"/>
          </p:cNvCxnSpPr>
          <p:nvPr/>
        </p:nvCxnSpPr>
        <p:spPr>
          <a:xfrm>
            <a:off x="1000929" y="1780787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3" name="Shape 583"/>
          <p:cNvCxnSpPr>
            <a:stCxn id="571" idx="6"/>
            <a:endCxn id="581" idx="1"/>
          </p:cNvCxnSpPr>
          <p:nvPr/>
        </p:nvCxnSpPr>
        <p:spPr>
          <a:xfrm>
            <a:off x="3958329" y="124738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4" name="Shape 584"/>
          <p:cNvCxnSpPr>
            <a:stCxn id="576" idx="6"/>
            <a:endCxn id="581" idx="3"/>
          </p:cNvCxnSpPr>
          <p:nvPr/>
        </p:nvCxnSpPr>
        <p:spPr>
          <a:xfrm rot="10800000" flipH="1">
            <a:off x="3958329" y="199618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5" name="Shape 585"/>
          <p:cNvSpPr txBox="1"/>
          <p:nvPr/>
        </p:nvSpPr>
        <p:spPr>
          <a:xfrm>
            <a:off x="1824728" y="9425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748528" y="21617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110729" y="8663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110729" y="22379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89" name="Shape 589"/>
          <p:cNvCxnSpPr>
            <a:stCxn id="581" idx="6"/>
          </p:cNvCxnSpPr>
          <p:nvPr/>
        </p:nvCxnSpPr>
        <p:spPr>
          <a:xfrm>
            <a:off x="4872729" y="1780787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0" name="Shape 590"/>
          <p:cNvSpPr txBox="1"/>
          <p:nvPr/>
        </p:nvSpPr>
        <p:spPr>
          <a:xfrm>
            <a:off x="4872729" y="13235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1" name="Shape 591"/>
          <p:cNvCxnSpPr>
            <a:stCxn id="581" idx="0"/>
            <a:endCxn id="580" idx="0"/>
          </p:cNvCxnSpPr>
          <p:nvPr/>
        </p:nvCxnSpPr>
        <p:spPr>
          <a:xfrm rot="5400000">
            <a:off x="3119829" y="28487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2" name="Shape 592"/>
          <p:cNvSpPr txBox="1"/>
          <p:nvPr/>
        </p:nvSpPr>
        <p:spPr>
          <a:xfrm>
            <a:off x="2967729" y="28188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3" name="Shape 593"/>
          <p:cNvSpPr/>
          <p:nvPr/>
        </p:nvSpPr>
        <p:spPr>
          <a:xfrm>
            <a:off x="376929" y="14759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986529" y="13235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5" name="Shape 595"/>
          <p:cNvCxnSpPr>
            <a:stCxn id="593" idx="4"/>
            <a:endCxn id="596" idx="4"/>
          </p:cNvCxnSpPr>
          <p:nvPr/>
        </p:nvCxnSpPr>
        <p:spPr>
          <a:xfrm rot="-5400000" flipH="1">
            <a:off x="3058329" y="-291012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7" name="Shape 597"/>
          <p:cNvSpPr txBox="1"/>
          <p:nvPr/>
        </p:nvSpPr>
        <p:spPr>
          <a:xfrm>
            <a:off x="2967729" y="2923787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8" name="Shape 598"/>
          <p:cNvSpPr/>
          <p:nvPr/>
        </p:nvSpPr>
        <p:spPr>
          <a:xfrm>
            <a:off x="7283272" y="14759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Shape 599"/>
          <p:cNvCxnSpPr>
            <a:stCxn id="598" idx="6"/>
            <a:endCxn id="600" idx="2"/>
          </p:cNvCxnSpPr>
          <p:nvPr/>
        </p:nvCxnSpPr>
        <p:spPr>
          <a:xfrm>
            <a:off x="7892872" y="1780787"/>
            <a:ext cx="369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1" name="Shape 601"/>
          <p:cNvSpPr txBox="1"/>
          <p:nvPr/>
        </p:nvSpPr>
        <p:spPr>
          <a:xfrm>
            <a:off x="7907487" y="12473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02" name="Shape 602"/>
          <p:cNvCxnSpPr>
            <a:endCxn id="598" idx="2"/>
          </p:cNvCxnSpPr>
          <p:nvPr/>
        </p:nvCxnSpPr>
        <p:spPr>
          <a:xfrm rot="10800000" flipH="1">
            <a:off x="6937372" y="1780787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3" name="Shape 603"/>
          <p:cNvSpPr txBox="1"/>
          <p:nvPr/>
        </p:nvSpPr>
        <p:spPr>
          <a:xfrm>
            <a:off x="6978487" y="12473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4" name="Shape 604"/>
          <p:cNvSpPr/>
          <p:nvPr/>
        </p:nvSpPr>
        <p:spPr>
          <a:xfrm>
            <a:off x="6327697" y="147866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132791" y="1478662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Shape 605"/>
          <p:cNvCxnSpPr>
            <a:stCxn id="596" idx="6"/>
            <a:endCxn id="604" idx="2"/>
          </p:cNvCxnSpPr>
          <p:nvPr/>
        </p:nvCxnSpPr>
        <p:spPr>
          <a:xfrm>
            <a:off x="5742391" y="1783462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6" name="Shape 606"/>
          <p:cNvSpPr txBox="1"/>
          <p:nvPr/>
        </p:nvSpPr>
        <p:spPr>
          <a:xfrm>
            <a:off x="5766904" y="1326262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7" name="Shape 607"/>
          <p:cNvSpPr/>
          <p:nvPr/>
        </p:nvSpPr>
        <p:spPr>
          <a:xfrm>
            <a:off x="3945810" y="37855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Shape 608"/>
          <p:cNvCxnSpPr>
            <a:stCxn id="607" idx="6"/>
            <a:endCxn id="609" idx="2"/>
          </p:cNvCxnSpPr>
          <p:nvPr/>
        </p:nvCxnSpPr>
        <p:spPr>
          <a:xfrm>
            <a:off x="4555410" y="4090387"/>
            <a:ext cx="488700" cy="1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4629375" y="352641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11" name="Shape 611"/>
          <p:cNvCxnSpPr>
            <a:stCxn id="612" idx="6"/>
            <a:endCxn id="607" idx="2"/>
          </p:cNvCxnSpPr>
          <p:nvPr/>
        </p:nvCxnSpPr>
        <p:spPr>
          <a:xfrm>
            <a:off x="775813" y="4039896"/>
            <a:ext cx="3170100" cy="5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2" name="Shape 612"/>
          <p:cNvSpPr/>
          <p:nvPr/>
        </p:nvSpPr>
        <p:spPr>
          <a:xfrm>
            <a:off x="166213" y="3735096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Shape 613"/>
          <p:cNvCxnSpPr>
            <a:stCxn id="612" idx="0"/>
            <a:endCxn id="593" idx="3"/>
          </p:cNvCxnSpPr>
          <p:nvPr/>
        </p:nvCxnSpPr>
        <p:spPr>
          <a:xfrm rot="10800000">
            <a:off x="466213" y="1996296"/>
            <a:ext cx="4800" cy="173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4" name="Shape 614"/>
          <p:cNvSpPr txBox="1"/>
          <p:nvPr/>
        </p:nvSpPr>
        <p:spPr>
          <a:xfrm>
            <a:off x="1964538" y="3528671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23013" y="2834121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9" name="Shape 609"/>
          <p:cNvSpPr/>
          <p:nvPr/>
        </p:nvSpPr>
        <p:spPr>
          <a:xfrm>
            <a:off x="5044147" y="3797080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273872" y="379708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8262872" y="1478662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Shape 617"/>
          <p:cNvCxnSpPr>
            <a:stCxn id="609" idx="6"/>
            <a:endCxn id="616" idx="2"/>
          </p:cNvCxnSpPr>
          <p:nvPr/>
        </p:nvCxnSpPr>
        <p:spPr>
          <a:xfrm>
            <a:off x="5653747" y="4101880"/>
            <a:ext cx="262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8" name="Shape 618"/>
          <p:cNvCxnSpPr>
            <a:stCxn id="600" idx="4"/>
            <a:endCxn id="616" idx="0"/>
          </p:cNvCxnSpPr>
          <p:nvPr/>
        </p:nvCxnSpPr>
        <p:spPr>
          <a:xfrm>
            <a:off x="8567672" y="2088262"/>
            <a:ext cx="11100" cy="170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9" name="Shape 619"/>
          <p:cNvSpPr txBox="1"/>
          <p:nvPr/>
        </p:nvSpPr>
        <p:spPr>
          <a:xfrm>
            <a:off x="6610238" y="3528671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187013" y="2561697"/>
            <a:ext cx="317400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22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275041" y="1151642"/>
            <a:ext cx="3063874" cy="707886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</a:p>
        </p:txBody>
      </p:sp>
      <p:sp>
        <p:nvSpPr>
          <p:cNvPr id="631" name="Shape 631"/>
          <p:cNvSpPr/>
          <p:nvPr/>
        </p:nvSpPr>
        <p:spPr>
          <a:xfrm>
            <a:off x="5690560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86712" y="2424880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5686144" y="2842071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4" name="Shape 634"/>
          <p:cNvSpPr/>
          <p:nvPr/>
        </p:nvSpPr>
        <p:spPr>
          <a:xfrm>
            <a:off x="5679239" y="3231255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5" name="Shape 635"/>
          <p:cNvSpPr/>
          <p:nvPr/>
        </p:nvSpPr>
        <p:spPr>
          <a:xfrm>
            <a:off x="5679238" y="3663303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6" name="Shape 636"/>
          <p:cNvSpPr/>
          <p:nvPr/>
        </p:nvSpPr>
        <p:spPr>
          <a:xfrm>
            <a:off x="5679239" y="40810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637" name="Shape 637"/>
          <p:cNvSpPr/>
          <p:nvPr/>
        </p:nvSpPr>
        <p:spPr>
          <a:xfrm>
            <a:off x="5679806" y="4498255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697022" y="1152496"/>
            <a:ext cx="2827746" cy="707032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74FE04C4-876E-C642-8572-997548C789E1}"/>
              </a:ext>
            </a:extLst>
          </p:cNvPr>
          <p:cNvSpPr/>
          <p:nvPr/>
        </p:nvSpPr>
        <p:spPr>
          <a:xfrm>
            <a:off x="5184183" y="217765"/>
            <a:ext cx="2827746" cy="532063"/>
          </a:xfrm>
          <a:prstGeom prst="wedgeRoundRectCallout">
            <a:avLst>
              <a:gd name="adj1" fmla="val -55910"/>
              <a:gd name="adj2" fmla="val 39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Converts </a:t>
            </a:r>
            <a:r>
              <a:rPr lang="en-US" sz="2000" dirty="0" err="1"/>
              <a:t>regexps</a:t>
            </a:r>
            <a:r>
              <a:rPr lang="en-US" sz="2000" dirty="0"/>
              <a:t> to NFA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F63EA431-5EF3-9441-A822-6C1C08390636}"/>
              </a:ext>
            </a:extLst>
          </p:cNvPr>
          <p:cNvSpPr/>
          <p:nvPr/>
        </p:nvSpPr>
        <p:spPr>
          <a:xfrm>
            <a:off x="3544600" y="2936418"/>
            <a:ext cx="1838374" cy="627415"/>
          </a:xfrm>
          <a:prstGeom prst="wedgeRoundRectCallout">
            <a:avLst>
              <a:gd name="adj1" fmla="val -31964"/>
              <a:gd name="adj2" fmla="val -909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 is the tree in postfix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" grpId="0" animBg="1"/>
      <p:bldP spid="638" grpId="0"/>
      <p:bldP spid="639" grpId="0" animBg="1"/>
      <p:bldP spid="2" grpId="0" animBg="1"/>
      <p:bldP spid="2" grpId="1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Shape 681">
            <a:extLst>
              <a:ext uri="{FF2B5EF4-FFF2-40B4-BE49-F238E27FC236}">
                <a16:creationId xmlns:a16="http://schemas.microsoft.com/office/drawing/2014/main" id="{B418E000-F2B2-6C45-9BEC-7CDB90D585F7}"/>
              </a:ext>
            </a:extLst>
          </p:cNvPr>
          <p:cNvGrpSpPr/>
          <p:nvPr/>
        </p:nvGrpSpPr>
        <p:grpSpPr>
          <a:xfrm>
            <a:off x="3396649" y="3787254"/>
            <a:ext cx="1728191" cy="923826"/>
            <a:chOff x="4572000" y="3543398"/>
            <a:chExt cx="1728191" cy="923826"/>
          </a:xfrm>
        </p:grpSpPr>
        <p:sp>
          <p:nvSpPr>
            <p:cNvPr id="40" name="Shape 682">
              <a:extLst>
                <a:ext uri="{FF2B5EF4-FFF2-40B4-BE49-F238E27FC236}">
                  <a16:creationId xmlns:a16="http://schemas.microsoft.com/office/drawing/2014/main" id="{985F1332-FBB1-9442-8730-82293FA7F53E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683">
              <a:extLst>
                <a:ext uri="{FF2B5EF4-FFF2-40B4-BE49-F238E27FC236}">
                  <a16:creationId xmlns:a16="http://schemas.microsoft.com/office/drawing/2014/main" id="{C460E092-30CE-5D44-9541-92E6FCAF6B11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cxnSp>
        <p:nvCxnSpPr>
          <p:cNvPr id="42" name="Shape 680">
            <a:extLst>
              <a:ext uri="{FF2B5EF4-FFF2-40B4-BE49-F238E27FC236}">
                <a16:creationId xmlns:a16="http://schemas.microsoft.com/office/drawing/2014/main" id="{EA6D24D1-5FB9-C94B-9F2F-8952AF30E617}"/>
              </a:ext>
            </a:extLst>
          </p:cNvPr>
          <p:cNvCxnSpPr/>
          <p:nvPr/>
        </p:nvCxnSpPr>
        <p:spPr>
          <a:xfrm rot="10800000">
            <a:off x="3646398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12821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" name="Shape 725">
            <a:extLst>
              <a:ext uri="{FF2B5EF4-FFF2-40B4-BE49-F238E27FC236}">
                <a16:creationId xmlns:a16="http://schemas.microsoft.com/office/drawing/2014/main" id="{403AE763-B162-DD47-A5BA-C5ABB9BD5956}"/>
              </a:ext>
            </a:extLst>
          </p:cNvPr>
          <p:cNvGrpSpPr/>
          <p:nvPr/>
        </p:nvGrpSpPr>
        <p:grpSpPr>
          <a:xfrm>
            <a:off x="3396649" y="3788377"/>
            <a:ext cx="1728191" cy="923826"/>
            <a:chOff x="4572000" y="3543398"/>
            <a:chExt cx="1728191" cy="923826"/>
          </a:xfrm>
        </p:grpSpPr>
        <p:sp>
          <p:nvSpPr>
            <p:cNvPr id="43" name="Shape 726">
              <a:extLst>
                <a:ext uri="{FF2B5EF4-FFF2-40B4-BE49-F238E27FC236}">
                  <a16:creationId xmlns:a16="http://schemas.microsoft.com/office/drawing/2014/main" id="{8E3BDB3E-B5FE-5746-941E-F97B6A291B1A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44" name="Shape 727">
              <a:extLst>
                <a:ext uri="{FF2B5EF4-FFF2-40B4-BE49-F238E27FC236}">
                  <a16:creationId xmlns:a16="http://schemas.microsoft.com/office/drawing/2014/main" id="{42CAA37F-415A-A24A-937B-4044B2DB1173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5" name="Shape 728">
            <a:extLst>
              <a:ext uri="{FF2B5EF4-FFF2-40B4-BE49-F238E27FC236}">
                <a16:creationId xmlns:a16="http://schemas.microsoft.com/office/drawing/2014/main" id="{2789175C-ABBC-7949-99F3-5B0EAF884F1E}"/>
              </a:ext>
            </a:extLst>
          </p:cNvPr>
          <p:cNvSpPr/>
          <p:nvPr/>
        </p:nvSpPr>
        <p:spPr>
          <a:xfrm>
            <a:off x="3396649" y="2908773"/>
            <a:ext cx="124700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 n1</a:t>
            </a:r>
          </a:p>
        </p:txBody>
      </p:sp>
      <p:sp>
        <p:nvSpPr>
          <p:cNvPr id="46" name="Shape 729">
            <a:extLst>
              <a:ext uri="{FF2B5EF4-FFF2-40B4-BE49-F238E27FC236}">
                <a16:creationId xmlns:a16="http://schemas.microsoft.com/office/drawing/2014/main" id="{DCC16C3A-C47C-AC49-BD18-46926AE044BD}"/>
              </a:ext>
            </a:extLst>
          </p:cNvPr>
          <p:cNvSpPr/>
          <p:nvPr/>
        </p:nvSpPr>
        <p:spPr>
          <a:xfrm>
            <a:off x="235277" y="3462087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3646398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02913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" name="Shape 725">
            <a:extLst>
              <a:ext uri="{FF2B5EF4-FFF2-40B4-BE49-F238E27FC236}">
                <a16:creationId xmlns:a16="http://schemas.microsoft.com/office/drawing/2014/main" id="{403AE763-B162-DD47-A5BA-C5ABB9BD5956}"/>
              </a:ext>
            </a:extLst>
          </p:cNvPr>
          <p:cNvGrpSpPr/>
          <p:nvPr/>
        </p:nvGrpSpPr>
        <p:grpSpPr>
          <a:xfrm>
            <a:off x="3398083" y="3787253"/>
            <a:ext cx="1728191" cy="923827"/>
            <a:chOff x="4572000" y="3543398"/>
            <a:chExt cx="1728191" cy="923827"/>
          </a:xfrm>
        </p:grpSpPr>
        <p:sp>
          <p:nvSpPr>
            <p:cNvPr id="43" name="Shape 726">
              <a:extLst>
                <a:ext uri="{FF2B5EF4-FFF2-40B4-BE49-F238E27FC236}">
                  <a16:creationId xmlns:a16="http://schemas.microsoft.com/office/drawing/2014/main" id="{8E3BDB3E-B5FE-5746-941E-F97B6A291B1A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44" name="Shape 727">
              <a:extLst>
                <a:ext uri="{FF2B5EF4-FFF2-40B4-BE49-F238E27FC236}">
                  <a16:creationId xmlns:a16="http://schemas.microsoft.com/office/drawing/2014/main" id="{42CAA37F-415A-A24A-937B-4044B2DB1173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3871123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7389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3871123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8" name="Shape 815">
            <a:extLst>
              <a:ext uri="{FF2B5EF4-FFF2-40B4-BE49-F238E27FC236}">
                <a16:creationId xmlns:a16="http://schemas.microsoft.com/office/drawing/2014/main" id="{0C74E125-5739-5F4D-A3F3-705064BA5DFF}"/>
              </a:ext>
            </a:extLst>
          </p:cNvPr>
          <p:cNvGrpSpPr/>
          <p:nvPr/>
        </p:nvGrpSpPr>
        <p:grpSpPr>
          <a:xfrm>
            <a:off x="3445809" y="3787253"/>
            <a:ext cx="1728191" cy="923827"/>
            <a:chOff x="3392004" y="4238303"/>
            <a:chExt cx="1728191" cy="923827"/>
          </a:xfrm>
        </p:grpSpPr>
        <p:sp>
          <p:nvSpPr>
            <p:cNvPr id="39" name="Shape 816">
              <a:extLst>
                <a:ext uri="{FF2B5EF4-FFF2-40B4-BE49-F238E27FC236}">
                  <a16:creationId xmlns:a16="http://schemas.microsoft.com/office/drawing/2014/main" id="{6B887F61-1F05-1D48-A79B-EB68C6E687C3}"/>
                </a:ext>
              </a:extLst>
            </p:cNvPr>
            <p:cNvSpPr/>
            <p:nvPr/>
          </p:nvSpPr>
          <p:spPr>
            <a:xfrm>
              <a:off x="3392004" y="4606505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40" name="Shape 817">
              <a:extLst>
                <a:ext uri="{FF2B5EF4-FFF2-40B4-BE49-F238E27FC236}">
                  <a16:creationId xmlns:a16="http://schemas.microsoft.com/office/drawing/2014/main" id="{195545D1-1E44-8647-A76A-96EA102F1BA0}"/>
                </a:ext>
              </a:extLst>
            </p:cNvPr>
            <p:cNvSpPr/>
            <p:nvPr/>
          </p:nvSpPr>
          <p:spPr>
            <a:xfrm>
              <a:off x="3871898" y="4238303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1" name="Shape 818">
            <a:extLst>
              <a:ext uri="{FF2B5EF4-FFF2-40B4-BE49-F238E27FC236}">
                <a16:creationId xmlns:a16="http://schemas.microsoft.com/office/drawing/2014/main" id="{3D348479-4F57-834F-872E-C76D7F10D1E3}"/>
              </a:ext>
            </a:extLst>
          </p:cNvPr>
          <p:cNvSpPr/>
          <p:nvPr/>
        </p:nvSpPr>
        <p:spPr>
          <a:xfrm>
            <a:off x="3445809" y="2908773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n2</a:t>
            </a:r>
          </a:p>
        </p:txBody>
      </p:sp>
      <p:sp>
        <p:nvSpPr>
          <p:cNvPr id="46" name="Shape 729">
            <a:extLst>
              <a:ext uri="{FF2B5EF4-FFF2-40B4-BE49-F238E27FC236}">
                <a16:creationId xmlns:a16="http://schemas.microsoft.com/office/drawing/2014/main" id="{827D41C2-905C-E74B-A2F4-9DF527AF1681}"/>
              </a:ext>
            </a:extLst>
          </p:cNvPr>
          <p:cNvSpPr/>
          <p:nvPr/>
        </p:nvSpPr>
        <p:spPr>
          <a:xfrm>
            <a:off x="596177" y="4124967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23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10359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5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8546"/>
            <a:chOff x="460425" y="3505200"/>
            <a:chExt cx="2896525" cy="2468546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654408" y="5573846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10359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9" name="Shape 908">
            <a:extLst>
              <a:ext uri="{FF2B5EF4-FFF2-40B4-BE49-F238E27FC236}">
                <a16:creationId xmlns:a16="http://schemas.microsoft.com/office/drawing/2014/main" id="{3B43F1D0-0984-4042-B242-D39A443EEC10}"/>
              </a:ext>
            </a:extLst>
          </p:cNvPr>
          <p:cNvSpPr/>
          <p:nvPr/>
        </p:nvSpPr>
        <p:spPr>
          <a:xfrm>
            <a:off x="3443543" y="2871238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n3</a:t>
            </a:r>
          </a:p>
        </p:txBody>
      </p:sp>
      <p:sp>
        <p:nvSpPr>
          <p:cNvPr id="41" name="Shape 729">
            <a:extLst>
              <a:ext uri="{FF2B5EF4-FFF2-40B4-BE49-F238E27FC236}">
                <a16:creationId xmlns:a16="http://schemas.microsoft.com/office/drawing/2014/main" id="{CE15AEF6-CCED-BA44-BE28-0C938C664FEE}"/>
              </a:ext>
            </a:extLst>
          </p:cNvPr>
          <p:cNvSpPr/>
          <p:nvPr/>
        </p:nvSpPr>
        <p:spPr>
          <a:xfrm>
            <a:off x="2035752" y="4151762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74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320574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73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</a:pPr>
            <a:r>
              <a:rPr lang="en-US"/>
              <a:t>Converts regexps to equivalent NFA</a:t>
            </a:r>
          </a:p>
          <a:p>
            <a:pPr indent="-342900">
              <a:lnSpc>
                <a:spcPct val="90000"/>
              </a:lnSpc>
            </a:pPr>
            <a:r>
              <a:rPr lang="en-US"/>
              <a:t>Six simple rules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Empty language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Symbols (Σ)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Empty String  (ε)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Alternation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or 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Concatenation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followed by 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Repetition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 i="1"/>
              <a:t>*</a:t>
            </a:r>
            <a:r>
              <a:rPr lang="en-US"/>
              <a:t>)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438672" y="1791507"/>
            <a:ext cx="2666999" cy="193899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Ken Thompson for pattern-based search in text editor QED (1968)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320574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998">
            <a:extLst>
              <a:ext uri="{FF2B5EF4-FFF2-40B4-BE49-F238E27FC236}">
                <a16:creationId xmlns:a16="http://schemas.microsoft.com/office/drawing/2014/main" id="{7497D802-9F6D-C04D-81A6-A0B750B1B7D1}"/>
              </a:ext>
            </a:extLst>
          </p:cNvPr>
          <p:cNvSpPr/>
          <p:nvPr/>
        </p:nvSpPr>
        <p:spPr>
          <a:xfrm>
            <a:off x="3443543" y="2910603"/>
            <a:ext cx="1452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n3,n2</a:t>
            </a:r>
          </a:p>
        </p:txBody>
      </p:sp>
      <p:sp>
        <p:nvSpPr>
          <p:cNvPr id="40" name="Shape 631">
            <a:extLst>
              <a:ext uri="{FF2B5EF4-FFF2-40B4-BE49-F238E27FC236}">
                <a16:creationId xmlns:a16="http://schemas.microsoft.com/office/drawing/2014/main" id="{25FF6535-1870-1F43-965F-B3A2217B81A5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1" name="Shape 632">
            <a:extLst>
              <a:ext uri="{FF2B5EF4-FFF2-40B4-BE49-F238E27FC236}">
                <a16:creationId xmlns:a16="http://schemas.microsoft.com/office/drawing/2014/main" id="{AD44E5C8-9DFF-EF4F-957A-A771CB943992}"/>
              </a:ext>
            </a:extLst>
          </p:cNvPr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2" name="Shape 633">
            <a:extLst>
              <a:ext uri="{FF2B5EF4-FFF2-40B4-BE49-F238E27FC236}">
                <a16:creationId xmlns:a16="http://schemas.microsoft.com/office/drawing/2014/main" id="{5BD7B624-D781-194F-8781-9F4A8E5A79F4}"/>
              </a:ext>
            </a:extLst>
          </p:cNvPr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</p:spTree>
    <p:extLst>
      <p:ext uri="{BB962C8B-B14F-4D97-AF65-F5344CB8AC3E}">
        <p14:creationId xmlns:p14="http://schemas.microsoft.com/office/powerpoint/2010/main" val="125138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320574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0" name="Shape 1043">
            <a:extLst>
              <a:ext uri="{FF2B5EF4-FFF2-40B4-BE49-F238E27FC236}">
                <a16:creationId xmlns:a16="http://schemas.microsoft.com/office/drawing/2014/main" id="{472B2553-F622-D640-9704-640AC5C746C8}"/>
              </a:ext>
            </a:extLst>
          </p:cNvPr>
          <p:cNvSpPr/>
          <p:nvPr/>
        </p:nvSpPr>
        <p:spPr>
          <a:xfrm>
            <a:off x="3443543" y="2881254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n4</a:t>
            </a:r>
          </a:p>
        </p:txBody>
      </p:sp>
      <p:sp>
        <p:nvSpPr>
          <p:cNvPr id="41" name="Shape 729">
            <a:extLst>
              <a:ext uri="{FF2B5EF4-FFF2-40B4-BE49-F238E27FC236}">
                <a16:creationId xmlns:a16="http://schemas.microsoft.com/office/drawing/2014/main" id="{7E4838E6-0970-A74A-9F85-FB9000AE20E8}"/>
              </a:ext>
            </a:extLst>
          </p:cNvPr>
          <p:cNvSpPr/>
          <p:nvPr/>
        </p:nvSpPr>
        <p:spPr>
          <a:xfrm>
            <a:off x="1509321" y="3365393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631">
            <a:extLst>
              <a:ext uri="{FF2B5EF4-FFF2-40B4-BE49-F238E27FC236}">
                <a16:creationId xmlns:a16="http://schemas.microsoft.com/office/drawing/2014/main" id="{521FBE43-05F5-EA40-AE6E-CE5AA39B6F9F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5" name="Shape 632">
            <a:extLst>
              <a:ext uri="{FF2B5EF4-FFF2-40B4-BE49-F238E27FC236}">
                <a16:creationId xmlns:a16="http://schemas.microsoft.com/office/drawing/2014/main" id="{DF8885D5-9EBD-D444-8FD7-2DB30F61969C}"/>
              </a:ext>
            </a:extLst>
          </p:cNvPr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8" name="Shape 633">
            <a:extLst>
              <a:ext uri="{FF2B5EF4-FFF2-40B4-BE49-F238E27FC236}">
                <a16:creationId xmlns:a16="http://schemas.microsoft.com/office/drawing/2014/main" id="{4D8A1B01-89EB-FA49-B35B-43C626AA1F70}"/>
              </a:ext>
            </a:extLst>
          </p:cNvPr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n3=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</a:p>
        </p:txBody>
      </p:sp>
      <p:sp>
        <p:nvSpPr>
          <p:cNvPr id="49" name="Shape 634">
            <a:extLst>
              <a:ext uri="{FF2B5EF4-FFF2-40B4-BE49-F238E27FC236}">
                <a16:creationId xmlns:a16="http://schemas.microsoft.com/office/drawing/2014/main" id="{EF2D3E8D-B1A6-2440-BF24-86CA5099E482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7684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32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491056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1" name="Shape 631">
            <a:extLst>
              <a:ext uri="{FF2B5EF4-FFF2-40B4-BE49-F238E27FC236}">
                <a16:creationId xmlns:a16="http://schemas.microsoft.com/office/drawing/2014/main" id="{0E6D38C2-85EF-D54C-8A4F-B1EC90C4878B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8" name="Shape 634">
            <a:extLst>
              <a:ext uri="{FF2B5EF4-FFF2-40B4-BE49-F238E27FC236}">
                <a16:creationId xmlns:a16="http://schemas.microsoft.com/office/drawing/2014/main" id="{52F42AEB-D852-3843-B531-4E4C66F3EF9D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822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491056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1133">
            <a:extLst>
              <a:ext uri="{FF2B5EF4-FFF2-40B4-BE49-F238E27FC236}">
                <a16:creationId xmlns:a16="http://schemas.microsoft.com/office/drawing/2014/main" id="{1BFE46CC-CB43-4941-9235-1FE687050166}"/>
              </a:ext>
            </a:extLst>
          </p:cNvPr>
          <p:cNvSpPr/>
          <p:nvPr/>
        </p:nvSpPr>
        <p:spPr>
          <a:xfrm>
            <a:off x="3443543" y="2881254"/>
            <a:ext cx="14521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n4,n1</a:t>
            </a:r>
          </a:p>
        </p:txBody>
      </p:sp>
      <p:sp>
        <p:nvSpPr>
          <p:cNvPr id="39" name="Shape 631">
            <a:extLst>
              <a:ext uri="{FF2B5EF4-FFF2-40B4-BE49-F238E27FC236}">
                <a16:creationId xmlns:a16="http://schemas.microsoft.com/office/drawing/2014/main" id="{FBB42E2A-CE68-9341-9E12-FBC65283A0BD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2" name="Shape 634">
            <a:extLst>
              <a:ext uri="{FF2B5EF4-FFF2-40B4-BE49-F238E27FC236}">
                <a16:creationId xmlns:a16="http://schemas.microsoft.com/office/drawing/2014/main" id="{01E54565-9D59-FB4D-BCED-3DA5C659E86C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n4=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(n2, n3, </a:t>
            </a:r>
            <a:r>
              <a:rPr lang="en-US" sz="2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899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491056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9" name="Shape 1178">
            <a:extLst>
              <a:ext uri="{FF2B5EF4-FFF2-40B4-BE49-F238E27FC236}">
                <a16:creationId xmlns:a16="http://schemas.microsoft.com/office/drawing/2014/main" id="{7870C4F6-C963-CC43-AEBA-1747204E0AF1}"/>
              </a:ext>
            </a:extLst>
          </p:cNvPr>
          <p:cNvSpPr/>
          <p:nvPr/>
        </p:nvSpPr>
        <p:spPr>
          <a:xfrm>
            <a:off x="3443543" y="2838642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n5</a:t>
            </a:r>
          </a:p>
        </p:txBody>
      </p:sp>
      <p:sp>
        <p:nvSpPr>
          <p:cNvPr id="45" name="Shape 729">
            <a:extLst>
              <a:ext uri="{FF2B5EF4-FFF2-40B4-BE49-F238E27FC236}">
                <a16:creationId xmlns:a16="http://schemas.microsoft.com/office/drawing/2014/main" id="{A00BE700-DDA5-CB43-81A1-57115049C1AC}"/>
              </a:ext>
            </a:extLst>
          </p:cNvPr>
          <p:cNvSpPr/>
          <p:nvPr/>
        </p:nvSpPr>
        <p:spPr>
          <a:xfrm>
            <a:off x="584690" y="2762615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631">
            <a:extLst>
              <a:ext uri="{FF2B5EF4-FFF2-40B4-BE49-F238E27FC236}">
                <a16:creationId xmlns:a16="http://schemas.microsoft.com/office/drawing/2014/main" id="{4D4AF07F-1D11-8544-82B7-3F42BBB06744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51" name="Shape 634">
            <a:extLst>
              <a:ext uri="{FF2B5EF4-FFF2-40B4-BE49-F238E27FC236}">
                <a16:creationId xmlns:a16="http://schemas.microsoft.com/office/drawing/2014/main" id="{039D6621-F91E-3C41-86EB-C4E55C1E45B6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n4=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(n2, n3, </a:t>
            </a:r>
            <a:r>
              <a:rPr lang="en-US" sz="2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2" name="Shape 635">
            <a:extLst>
              <a:ext uri="{FF2B5EF4-FFF2-40B4-BE49-F238E27FC236}">
                <a16:creationId xmlns:a16="http://schemas.microsoft.com/office/drawing/2014/main" id="{2B0C15C8-1C4D-334B-B658-E147399546F2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883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66928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9" name="Shape 635">
            <a:extLst>
              <a:ext uri="{FF2B5EF4-FFF2-40B4-BE49-F238E27FC236}">
                <a16:creationId xmlns:a16="http://schemas.microsoft.com/office/drawing/2014/main" id="{347F6F2D-2DDE-E242-A6F0-2ED125959130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80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66928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1268">
            <a:extLst>
              <a:ext uri="{FF2B5EF4-FFF2-40B4-BE49-F238E27FC236}">
                <a16:creationId xmlns:a16="http://schemas.microsoft.com/office/drawing/2014/main" id="{775E1A06-2509-914B-8B13-F2AD64BE03E9}"/>
              </a:ext>
            </a:extLst>
          </p:cNvPr>
          <p:cNvSpPr/>
          <p:nvPr/>
        </p:nvSpPr>
        <p:spPr>
          <a:xfrm>
            <a:off x="3443543" y="2886544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n6</a:t>
            </a:r>
          </a:p>
        </p:txBody>
      </p:sp>
      <p:sp>
        <p:nvSpPr>
          <p:cNvPr id="39" name="Shape 729">
            <a:extLst>
              <a:ext uri="{FF2B5EF4-FFF2-40B4-BE49-F238E27FC236}">
                <a16:creationId xmlns:a16="http://schemas.microsoft.com/office/drawing/2014/main" id="{775DC465-A6F3-714C-8FBF-EF5D53EE75A2}"/>
              </a:ext>
            </a:extLst>
          </p:cNvPr>
          <p:cNvSpPr/>
          <p:nvPr/>
        </p:nvSpPr>
        <p:spPr>
          <a:xfrm>
            <a:off x="2342690" y="2755155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635">
            <a:extLst>
              <a:ext uri="{FF2B5EF4-FFF2-40B4-BE49-F238E27FC236}">
                <a16:creationId xmlns:a16="http://schemas.microsoft.com/office/drawing/2014/main" id="{696B445C-7BD5-F547-9DAF-74D380C06555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9" name="Shape 636">
            <a:extLst>
              <a:ext uri="{FF2B5EF4-FFF2-40B4-BE49-F238E27FC236}">
                <a16:creationId xmlns:a16="http://schemas.microsoft.com/office/drawing/2014/main" id="{449D5F5C-27D0-2C4B-8E57-D81A4148F0AE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</p:spTree>
    <p:extLst>
      <p:ext uri="{BB962C8B-B14F-4D97-AF65-F5344CB8AC3E}">
        <p14:creationId xmlns:p14="http://schemas.microsoft.com/office/powerpoint/2010/main" val="193287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8" name="Shape 635">
            <a:extLst>
              <a:ext uri="{FF2B5EF4-FFF2-40B4-BE49-F238E27FC236}">
                <a16:creationId xmlns:a16="http://schemas.microsoft.com/office/drawing/2014/main" id="{62657402-1D74-074D-AB99-239864D7EA75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9" name="Shape 636">
            <a:extLst>
              <a:ext uri="{FF2B5EF4-FFF2-40B4-BE49-F238E27FC236}">
                <a16:creationId xmlns:a16="http://schemas.microsoft.com/office/drawing/2014/main" id="{C2F4FB75-00FD-CB45-8D11-FE42A90AE7F3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</p:spTree>
    <p:extLst>
      <p:ext uri="{BB962C8B-B14F-4D97-AF65-F5344CB8AC3E}">
        <p14:creationId xmlns:p14="http://schemas.microsoft.com/office/powerpoint/2010/main" val="2589781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1358">
            <a:extLst>
              <a:ext uri="{FF2B5EF4-FFF2-40B4-BE49-F238E27FC236}">
                <a16:creationId xmlns:a16="http://schemas.microsoft.com/office/drawing/2014/main" id="{2F886900-3CB6-014E-A8D5-7DCCB8B5E96C}"/>
              </a:ext>
            </a:extLst>
          </p:cNvPr>
          <p:cNvSpPr/>
          <p:nvPr/>
        </p:nvSpPr>
        <p:spPr>
          <a:xfrm>
            <a:off x="3443543" y="2848175"/>
            <a:ext cx="152172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n6, n5</a:t>
            </a:r>
          </a:p>
        </p:txBody>
      </p:sp>
      <p:sp>
        <p:nvSpPr>
          <p:cNvPr id="45" name="Shape 635">
            <a:extLst>
              <a:ext uri="{FF2B5EF4-FFF2-40B4-BE49-F238E27FC236}">
                <a16:creationId xmlns:a16="http://schemas.microsoft.com/office/drawing/2014/main" id="{C581ED2E-EEEA-1244-9BB3-4DEF5B37CA91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8" name="Shape 636">
            <a:extLst>
              <a:ext uri="{FF2B5EF4-FFF2-40B4-BE49-F238E27FC236}">
                <a16:creationId xmlns:a16="http://schemas.microsoft.com/office/drawing/2014/main" id="{3DD634DA-D221-4440-91C4-3435C6CFE3E7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n6=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588696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9" name="Shape 729">
            <a:extLst>
              <a:ext uri="{FF2B5EF4-FFF2-40B4-BE49-F238E27FC236}">
                <a16:creationId xmlns:a16="http://schemas.microsoft.com/office/drawing/2014/main" id="{1EB51AF9-566A-AD41-BC03-09D064BB23FB}"/>
              </a:ext>
            </a:extLst>
          </p:cNvPr>
          <p:cNvSpPr/>
          <p:nvPr/>
        </p:nvSpPr>
        <p:spPr>
          <a:xfrm>
            <a:off x="1679038" y="2093113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1403">
            <a:extLst>
              <a:ext uri="{FF2B5EF4-FFF2-40B4-BE49-F238E27FC236}">
                <a16:creationId xmlns:a16="http://schemas.microsoft.com/office/drawing/2014/main" id="{3BA32890-47FF-7F45-9EAC-CE81DA44D7A5}"/>
              </a:ext>
            </a:extLst>
          </p:cNvPr>
          <p:cNvSpPr/>
          <p:nvPr/>
        </p:nvSpPr>
        <p:spPr>
          <a:xfrm>
            <a:off x="3443543" y="2858675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n7</a:t>
            </a:r>
          </a:p>
        </p:txBody>
      </p:sp>
      <p:sp>
        <p:nvSpPr>
          <p:cNvPr id="49" name="Shape 635">
            <a:extLst>
              <a:ext uri="{FF2B5EF4-FFF2-40B4-BE49-F238E27FC236}">
                <a16:creationId xmlns:a16="http://schemas.microsoft.com/office/drawing/2014/main" id="{528F6748-C12E-A141-A48E-F89E285AF3A9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0" name="Shape 636">
            <a:extLst>
              <a:ext uri="{FF2B5EF4-FFF2-40B4-BE49-F238E27FC236}">
                <a16:creationId xmlns:a16="http://schemas.microsoft.com/office/drawing/2014/main" id="{62F91AF5-5930-AB46-A4AC-5FD40927F2C8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n6=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</a:p>
        </p:txBody>
      </p:sp>
      <p:sp>
        <p:nvSpPr>
          <p:cNvPr id="51" name="Shape 637">
            <a:extLst>
              <a:ext uri="{FF2B5EF4-FFF2-40B4-BE49-F238E27FC236}">
                <a16:creationId xmlns:a16="http://schemas.microsoft.com/office/drawing/2014/main" id="{5B5AA232-5FA1-3D4E-A2B7-C2198C33309E}"/>
              </a:ext>
            </a:extLst>
          </p:cNvPr>
          <p:cNvSpPr/>
          <p:nvPr/>
        </p:nvSpPr>
        <p:spPr>
          <a:xfrm>
            <a:off x="5679238" y="4498255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517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0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For the empty language </a:t>
            </a:r>
            <a:r>
              <a:rPr lang="en-US" sz="2400" dirty="0" err="1"/>
              <a:t>φ</a:t>
            </a:r>
            <a:r>
              <a:rPr lang="en-US" sz="2400" dirty="0"/>
              <a:t> </a:t>
            </a:r>
          </a:p>
          <a:p>
            <a:pPr indent="-342900">
              <a:spcBef>
                <a:spcPts val="0"/>
              </a:spcBef>
            </a:pPr>
            <a:r>
              <a:rPr lang="en-US" sz="2400" dirty="0"/>
              <a:t>(optionally include a </a:t>
            </a:r>
            <a:r>
              <a:rPr lang="en-US" sz="2400" i="1" dirty="0"/>
              <a:t>sinkhole</a:t>
            </a:r>
            <a:r>
              <a:rPr lang="en-US" sz="2400" dirty="0"/>
              <a:t> state)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Shape 174"/>
          <p:cNvGrpSpPr/>
          <p:nvPr/>
        </p:nvGrpSpPr>
        <p:grpSpPr>
          <a:xfrm>
            <a:off x="2590801" y="2952750"/>
            <a:ext cx="3413125" cy="1143000"/>
            <a:chOff x="2590800" y="3810000"/>
            <a:chExt cx="3413125" cy="1143000"/>
          </a:xfrm>
        </p:grpSpPr>
        <p:sp>
          <p:nvSpPr>
            <p:cNvPr id="175" name="Shape 175"/>
            <p:cNvSpPr/>
            <p:nvPr/>
          </p:nvSpPr>
          <p:spPr>
            <a:xfrm>
              <a:off x="2590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876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Shape 177"/>
            <p:cNvCxnSpPr>
              <a:stCxn id="175" idx="6"/>
              <a:endCxn id="176" idx="2"/>
            </p:cNvCxnSpPr>
            <p:nvPr/>
          </p:nvCxnSpPr>
          <p:spPr>
            <a:xfrm>
              <a:off x="3200399" y="4114799"/>
              <a:ext cx="16763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3603625" y="4221162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  <p:cxnSp>
          <p:nvCxnSpPr>
            <p:cNvPr id="179" name="Shape 179"/>
            <p:cNvCxnSpPr>
              <a:stCxn id="176" idx="6"/>
              <a:endCxn id="176" idx="3"/>
            </p:cNvCxnSpPr>
            <p:nvPr/>
          </p:nvCxnSpPr>
          <p:spPr>
            <a:xfrm flipH="1">
              <a:off x="4966199" y="4114799"/>
              <a:ext cx="520200" cy="215400"/>
            </a:xfrm>
            <a:prstGeom prst="curvedConnector4">
              <a:avLst>
                <a:gd name="adj1" fmla="val -43903"/>
                <a:gd name="adj2" fmla="val 24706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0" name="Shape 180"/>
            <p:cNvSpPr txBox="1"/>
            <p:nvPr/>
          </p:nvSpPr>
          <p:spPr>
            <a:xfrm>
              <a:off x="5638800" y="4495800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0" name="Shape 1403">
            <a:extLst>
              <a:ext uri="{FF2B5EF4-FFF2-40B4-BE49-F238E27FC236}">
                <a16:creationId xmlns:a16="http://schemas.microsoft.com/office/drawing/2014/main" id="{3BA32890-47FF-7F45-9EAC-CE81DA44D7A5}"/>
              </a:ext>
            </a:extLst>
          </p:cNvPr>
          <p:cNvSpPr/>
          <p:nvPr/>
        </p:nvSpPr>
        <p:spPr>
          <a:xfrm>
            <a:off x="3443543" y="2858675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n7</a:t>
            </a:r>
          </a:p>
        </p:txBody>
      </p:sp>
      <p:sp>
        <p:nvSpPr>
          <p:cNvPr id="51" name="Shape 637">
            <a:extLst>
              <a:ext uri="{FF2B5EF4-FFF2-40B4-BE49-F238E27FC236}">
                <a16:creationId xmlns:a16="http://schemas.microsoft.com/office/drawing/2014/main" id="{C7F50DDF-A823-B74F-B4F4-52AF04E63055}"/>
              </a:ext>
            </a:extLst>
          </p:cNvPr>
          <p:cNvSpPr/>
          <p:nvPr/>
        </p:nvSpPr>
        <p:spPr>
          <a:xfrm>
            <a:off x="5679238" y="4498255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n7=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(n5, n6, </a:t>
            </a:r>
            <a:r>
              <a:rPr lang="en-US" sz="2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1197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917260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0" name="Shape 1403">
            <a:extLst>
              <a:ext uri="{FF2B5EF4-FFF2-40B4-BE49-F238E27FC236}">
                <a16:creationId xmlns:a16="http://schemas.microsoft.com/office/drawing/2014/main" id="{3BA32890-47FF-7F45-9EAC-CE81DA44D7A5}"/>
              </a:ext>
            </a:extLst>
          </p:cNvPr>
          <p:cNvSpPr/>
          <p:nvPr/>
        </p:nvSpPr>
        <p:spPr>
          <a:xfrm>
            <a:off x="3443543" y="2858675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n7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1E07A895-3A98-F947-9948-198297EF3281}"/>
              </a:ext>
            </a:extLst>
          </p:cNvPr>
          <p:cNvSpPr/>
          <p:nvPr/>
        </p:nvSpPr>
        <p:spPr>
          <a:xfrm>
            <a:off x="4625569" y="3115437"/>
            <a:ext cx="1357018" cy="386857"/>
          </a:xfrm>
          <a:prstGeom prst="wedgeRoundRectCallout">
            <a:avLst>
              <a:gd name="adj1" fmla="val -59747"/>
              <a:gd name="adj2" fmla="val -452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return(n7)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FD0A3E8F-A7ED-3F4A-B090-3B1374121890}"/>
              </a:ext>
            </a:extLst>
          </p:cNvPr>
          <p:cNvSpPr/>
          <p:nvPr/>
        </p:nvSpPr>
        <p:spPr>
          <a:xfrm>
            <a:off x="5171733" y="2227201"/>
            <a:ext cx="1732761" cy="386857"/>
          </a:xfrm>
          <a:prstGeom prst="wedgeRoundRectCallout">
            <a:avLst>
              <a:gd name="adj1" fmla="val -62602"/>
              <a:gd name="adj2" fmla="val 328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more input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F2E2CDED-8E5A-1D40-8D54-9122B6DEBD44}"/>
              </a:ext>
            </a:extLst>
          </p:cNvPr>
          <p:cNvSpPr/>
          <p:nvPr/>
        </p:nvSpPr>
        <p:spPr>
          <a:xfrm>
            <a:off x="5474344" y="3902441"/>
            <a:ext cx="1732761" cy="386857"/>
          </a:xfrm>
          <a:prstGeom prst="wedgeRoundRectCallout">
            <a:avLst>
              <a:gd name="adj1" fmla="val -62602"/>
              <a:gd name="adj2" fmla="val 328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 is empty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3EE159A-0CCC-4641-A6B0-81131CE77AC4}"/>
              </a:ext>
            </a:extLst>
          </p:cNvPr>
          <p:cNvSpPr/>
          <p:nvPr/>
        </p:nvSpPr>
        <p:spPr>
          <a:xfrm>
            <a:off x="5304078" y="216904"/>
            <a:ext cx="3673098" cy="636437"/>
          </a:xfrm>
          <a:prstGeom prst="wedgeRoundRectCallout">
            <a:avLst>
              <a:gd name="adj1" fmla="val -55910"/>
              <a:gd name="adj2" fmla="val 39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Q: Use Thompson’s construction to build an NFA for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(0|1)(0|1)*</a:t>
            </a:r>
          </a:p>
        </p:txBody>
      </p:sp>
    </p:spTree>
    <p:extLst>
      <p:ext uri="{BB962C8B-B14F-4D97-AF65-F5344CB8AC3E}">
        <p14:creationId xmlns:p14="http://schemas.microsoft.com/office/powerpoint/2010/main" val="22289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1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dirty="0"/>
              <a:t>For each symbol </a:t>
            </a:r>
            <a:r>
              <a:rPr lang="en-US" i="1" dirty="0"/>
              <a:t>x</a:t>
            </a:r>
            <a:r>
              <a:rPr lang="en-US" dirty="0"/>
              <a:t> of the alphabet, there is a NFA that accepts it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Shape 189"/>
          <p:cNvGrpSpPr/>
          <p:nvPr/>
        </p:nvGrpSpPr>
        <p:grpSpPr>
          <a:xfrm>
            <a:off x="2514601" y="2713575"/>
            <a:ext cx="4114799" cy="848774"/>
            <a:chOff x="2514600" y="3570825"/>
            <a:chExt cx="4114799" cy="848774"/>
          </a:xfrm>
        </p:grpSpPr>
        <p:sp>
          <p:nvSpPr>
            <p:cNvPr id="190" name="Shape 190"/>
            <p:cNvSpPr/>
            <p:nvPr/>
          </p:nvSpPr>
          <p:spPr>
            <a:xfrm>
              <a:off x="25146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019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328475" y="3570825"/>
              <a:ext cx="317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cxnSp>
          <p:nvCxnSpPr>
            <p:cNvPr id="193" name="Shape 193"/>
            <p:cNvCxnSpPr>
              <a:stCxn id="190" idx="6"/>
              <a:endCxn id="191" idx="2"/>
            </p:cNvCxnSpPr>
            <p:nvPr/>
          </p:nvCxnSpPr>
          <p:spPr>
            <a:xfrm>
              <a:off x="3124200" y="4114800"/>
              <a:ext cx="28955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2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There is an NFA that accepts only </a:t>
            </a:r>
            <a:r>
              <a:rPr lang="en-US" sz="2400" dirty="0" err="1"/>
              <a:t>ε</a:t>
            </a:r>
            <a:r>
              <a:rPr lang="en-US" sz="2400" dirty="0"/>
              <a:t>  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2555776" y="2292374"/>
            <a:ext cx="3561927" cy="761999"/>
            <a:chOff x="2555775" y="3149623"/>
            <a:chExt cx="3561927" cy="761999"/>
          </a:xfrm>
        </p:grpSpPr>
        <p:grpSp>
          <p:nvGrpSpPr>
            <p:cNvPr id="203" name="Shape 203"/>
            <p:cNvGrpSpPr/>
            <p:nvPr/>
          </p:nvGrpSpPr>
          <p:grpSpPr>
            <a:xfrm>
              <a:off x="2555775" y="3149623"/>
              <a:ext cx="2952299" cy="761999"/>
              <a:chOff x="2555775" y="4467200"/>
              <a:chExt cx="2952299" cy="761999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2555775" y="4619600"/>
                <a:ext cx="609599" cy="609599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4150873" y="4467200"/>
                <a:ext cx="319317" cy="461664"/>
              </a:xfrm>
              <a:prstGeom prst="rect">
                <a:avLst/>
              </a:prstGeom>
              <a:noFill/>
              <a:ln w="28575" cap="flat" cmpd="sng">
                <a:solidFill>
                  <a:srgbClr val="000000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cxnSp>
            <p:nvCxnSpPr>
              <p:cNvPr id="206" name="Shape 206"/>
              <p:cNvCxnSpPr>
                <a:stCxn id="204" idx="6"/>
                <a:endCxn id="207" idx="2"/>
              </p:cNvCxnSpPr>
              <p:nvPr/>
            </p:nvCxnSpPr>
            <p:spPr>
              <a:xfrm rot="10800000" flipH="1">
                <a:off x="3165375" y="4922299"/>
                <a:ext cx="2342699" cy="2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207" name="Shape 207"/>
            <p:cNvSpPr/>
            <p:nvPr/>
          </p:nvSpPr>
          <p:spPr>
            <a:xfrm>
              <a:off x="5508103" y="329983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3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3233979" y="1965723"/>
            <a:ext cx="2514600" cy="2667000"/>
            <a:chOff x="3505199" y="3276599"/>
            <a:chExt cx="2514600" cy="2667000"/>
          </a:xfrm>
        </p:grpSpPr>
        <p:sp>
          <p:nvSpPr>
            <p:cNvPr id="217" name="Shape 217" descr="25%"/>
            <p:cNvSpPr/>
            <p:nvPr/>
          </p:nvSpPr>
          <p:spPr>
            <a:xfrm>
              <a:off x="3505199" y="32765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657600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257799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505324" y="35813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21" name="Shape 221" descr="25%"/>
            <p:cNvSpPr/>
            <p:nvPr/>
          </p:nvSpPr>
          <p:spPr>
            <a:xfrm>
              <a:off x="3505199" y="48767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57600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257799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505324" y="51815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25" name="Shape 225"/>
            <p:cNvCxnSpPr>
              <a:stCxn id="218" idx="7"/>
              <a:endCxn id="21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26" name="Shape 226"/>
            <p:cNvCxnSpPr>
              <a:stCxn id="222" idx="7"/>
              <a:endCxn id="223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3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Shape 235"/>
          <p:cNvGrpSpPr/>
          <p:nvPr/>
        </p:nvGrpSpPr>
        <p:grpSpPr>
          <a:xfrm>
            <a:off x="1588578" y="1965724"/>
            <a:ext cx="5791199" cy="2666999"/>
            <a:chOff x="1828800" y="3276600"/>
            <a:chExt cx="5791199" cy="2666999"/>
          </a:xfrm>
        </p:grpSpPr>
        <p:sp>
          <p:nvSpPr>
            <p:cNvPr id="236" name="Shape 236"/>
            <p:cNvSpPr/>
            <p:nvPr/>
          </p:nvSpPr>
          <p:spPr>
            <a:xfrm>
              <a:off x="18288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 descr="25%"/>
            <p:cNvSpPr/>
            <p:nvPr/>
          </p:nvSpPr>
          <p:spPr>
            <a:xfrm>
              <a:off x="3505200" y="32766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6576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2578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Shape 240"/>
            <p:cNvCxnSpPr>
              <a:stCxn id="239" idx="6"/>
            </p:cNvCxnSpPr>
            <p:nvPr/>
          </p:nvCxnSpPr>
          <p:spPr>
            <a:xfrm>
              <a:off x="5867399" y="3809999"/>
              <a:ext cx="1231800" cy="50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1" name="Shape 241"/>
            <p:cNvSpPr txBox="1"/>
            <p:nvPr/>
          </p:nvSpPr>
          <p:spPr>
            <a:xfrm>
              <a:off x="2590800" y="3657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4505976" y="35814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cxnSp>
          <p:nvCxnSpPr>
            <p:cNvPr id="243" name="Shape 243"/>
            <p:cNvCxnSpPr>
              <a:stCxn id="238" idx="7"/>
              <a:endCxn id="23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44" name="Shape 244"/>
            <p:cNvSpPr txBox="1"/>
            <p:nvPr/>
          </p:nvSpPr>
          <p:spPr>
            <a:xfrm>
              <a:off x="6172200" y="3276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5" name="Shape 245" descr="25%"/>
            <p:cNvSpPr/>
            <p:nvPr/>
          </p:nvSpPr>
          <p:spPr>
            <a:xfrm>
              <a:off x="3505200" y="48768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6576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52578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Shape 248"/>
            <p:cNvCxnSpPr>
              <a:stCxn id="247" idx="6"/>
            </p:cNvCxnSpPr>
            <p:nvPr/>
          </p:nvCxnSpPr>
          <p:spPr>
            <a:xfrm rot="10800000" flipH="1">
              <a:off x="5867399" y="4824299"/>
              <a:ext cx="1231800" cy="58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9" name="Shape 249"/>
            <p:cNvSpPr txBox="1"/>
            <p:nvPr/>
          </p:nvSpPr>
          <p:spPr>
            <a:xfrm>
              <a:off x="2590800" y="51054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505976" y="51816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51" name="Shape 251"/>
            <p:cNvCxnSpPr>
              <a:stCxn id="246" idx="7"/>
              <a:endCxn id="247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6172200" y="46482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70104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" name="Shape 254"/>
            <p:cNvCxnSpPr>
              <a:stCxn id="236" idx="7"/>
              <a:endCxn id="238" idx="2"/>
            </p:cNvCxnSpPr>
            <p:nvPr/>
          </p:nvCxnSpPr>
          <p:spPr>
            <a:xfrm rot="10800000" flipH="1">
              <a:off x="2349126" y="3809873"/>
              <a:ext cx="1308600" cy="546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5" name="Shape 255"/>
            <p:cNvCxnSpPr>
              <a:stCxn id="236" idx="5"/>
              <a:endCxn id="246" idx="2"/>
            </p:cNvCxnSpPr>
            <p:nvPr/>
          </p:nvCxnSpPr>
          <p:spPr>
            <a:xfrm>
              <a:off x="2349126" y="4787526"/>
              <a:ext cx="1308600" cy="622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4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Shape 264"/>
          <p:cNvGrpSpPr/>
          <p:nvPr/>
        </p:nvGrpSpPr>
        <p:grpSpPr>
          <a:xfrm>
            <a:off x="1609239" y="2305695"/>
            <a:ext cx="5638800" cy="1066800"/>
            <a:chOff x="1981199" y="3581399"/>
            <a:chExt cx="5638800" cy="1066800"/>
          </a:xfrm>
        </p:grpSpPr>
        <p:sp>
          <p:nvSpPr>
            <p:cNvPr id="265" name="Shape 265" descr="25%"/>
            <p:cNvSpPr/>
            <p:nvPr/>
          </p:nvSpPr>
          <p:spPr>
            <a:xfrm>
              <a:off x="51053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 descr="25%"/>
            <p:cNvSpPr/>
            <p:nvPr/>
          </p:nvSpPr>
          <p:spPr>
            <a:xfrm>
              <a:off x="19811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335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733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81325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257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8580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6105524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73" name="Shape 273"/>
            <p:cNvCxnSpPr>
              <a:stCxn id="267" idx="7"/>
              <a:endCxn id="268" idx="3"/>
            </p:cNvCxnSpPr>
            <p:nvPr/>
          </p:nvCxnSpPr>
          <p:spPr>
            <a:xfrm rot="-5400000" flipH="1">
              <a:off x="3022926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74" name="Shape 274"/>
            <p:cNvCxnSpPr>
              <a:stCxn id="270" idx="7"/>
              <a:endCxn id="271" idx="3"/>
            </p:cNvCxnSpPr>
            <p:nvPr/>
          </p:nvCxnSpPr>
          <p:spPr>
            <a:xfrm rot="-5400000" flipH="1">
              <a:off x="6147125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1567</Words>
  <Application>Microsoft Macintosh PowerPoint</Application>
  <PresentationFormat>On-screen Show (16:9)</PresentationFormat>
  <Paragraphs>677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Office Theme</vt:lpstr>
      <vt:lpstr>Lexical Analysis</vt:lpstr>
      <vt:lpstr>Building a Lexical Analyzer</vt:lpstr>
      <vt:lpstr>Thompson’s construction</vt:lpstr>
      <vt:lpstr>Thompson Rule 0</vt:lpstr>
      <vt:lpstr>Thompson Rule 1</vt:lpstr>
      <vt:lpstr>Thompson Rule 2</vt:lpstr>
      <vt:lpstr>Thompson Rule 3</vt:lpstr>
      <vt:lpstr>Thompson Rule 3</vt:lpstr>
      <vt:lpstr>Thompson Rule 4</vt:lpstr>
      <vt:lpstr>Thompson Rule 4</vt:lpstr>
      <vt:lpstr>Thompson Rule 4</vt:lpstr>
      <vt:lpstr>Thompson Rule 5 </vt:lpstr>
      <vt:lpstr>Thompson Rule 5 </vt:lpstr>
      <vt:lpstr>Example</vt:lpstr>
      <vt:lpstr>Basic Blocks 0 and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34</cp:revision>
  <dcterms:modified xsi:type="dcterms:W3CDTF">2020-09-18T00:18:43Z</dcterms:modified>
</cp:coreProperties>
</file>