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16" r:id="rId2"/>
    <p:sldId id="394" r:id="rId3"/>
    <p:sldId id="395" r:id="rId4"/>
    <p:sldId id="409" r:id="rId5"/>
    <p:sldId id="410" r:id="rId6"/>
    <p:sldId id="411" r:id="rId7"/>
    <p:sldId id="412" r:id="rId8"/>
    <p:sldId id="413" r:id="rId9"/>
    <p:sldId id="415" r:id="rId10"/>
    <p:sldId id="414" r:id="rId11"/>
    <p:sldId id="416" r:id="rId12"/>
    <p:sldId id="417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5" autoAdjust="0"/>
    <p:restoredTop sz="90978"/>
  </p:normalViewPr>
  <p:slideViewPr>
    <p:cSldViewPr>
      <p:cViewPr varScale="1">
        <p:scale>
          <a:sx n="166" d="100"/>
          <a:sy n="166" d="100"/>
        </p:scale>
        <p:origin x="19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31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E42B9-C8C1-FB4A-98AD-5D41BF64058D}" type="slidenum">
              <a:rPr lang="en-US"/>
              <a:pPr/>
              <a:t>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3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4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0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5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9B9-4DA6-4E45-855B-59F13A1B7473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159D-461F-2247-85AA-C390F00A6570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B57E-8019-7F4C-A6A4-81AD5BADA0B8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2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11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928B75D4-12CD-F643-ADF1-0075E919921C}" type="datetime1">
              <a:rPr lang="en-CA" smtClean="0"/>
              <a:t>2020-09-17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75A-185D-6547-A5D9-CFEC8800EEB2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8DA6-0F0B-2944-AE18-217EB722D717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4B4B-7078-304B-B6B3-1076ED77DF84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679B-08F1-614F-8F8C-B9F475DDC652}" type="datetime1">
              <a:rPr lang="en-CA" smtClean="0"/>
              <a:t>2020-09-17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A25B-9B77-E845-8DAF-E7967F755354}" type="datetime1">
              <a:rPr lang="en-CA" smtClean="0"/>
              <a:t>2020-09-17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8DDC-0DCB-644B-951B-B2ED14584CB6}" type="datetime1">
              <a:rPr lang="en-CA" smtClean="0"/>
              <a:t>2020-09-17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BBD9-F5FD-F241-BE87-053C809F28DC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CC1A-E692-5242-99F4-A61A21D69DD4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8405-5D4C-F94A-94F9-4DA68647E5B6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0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4E1FE123-FA79-364D-9C77-C1923ACF9113}"/>
              </a:ext>
            </a:extLst>
          </p:cNvPr>
          <p:cNvSpPr/>
          <p:nvPr/>
        </p:nvSpPr>
        <p:spPr>
          <a:xfrm>
            <a:off x="6444208" y="330872"/>
            <a:ext cx="2286617" cy="44184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LEX8: Lexical Analyzer</a:t>
            </a:r>
          </a:p>
        </p:txBody>
      </p:sp>
    </p:spTree>
    <p:extLst>
      <p:ext uri="{BB962C8B-B14F-4D97-AF65-F5344CB8AC3E}">
        <p14:creationId xmlns:p14="http://schemas.microsoft.com/office/powerpoint/2010/main" val="6662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2B28-36C4-5C41-9C7C-AECF569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750-8BE5-2C49-B74C-9DA30A89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Token 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Pattern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Pattern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Regular Expression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Regular Expression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NFA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Thompson’s Rules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NFA </a:t>
            </a:r>
            <a:r>
              <a:rPr lang="en-US" sz="2800" dirty="0">
                <a:sym typeface="Symbol" charset="2"/>
              </a:rPr>
              <a:t> DFA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Subset construction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DFA </a:t>
            </a:r>
            <a:r>
              <a:rPr lang="en-US" sz="2800" dirty="0">
                <a:sym typeface="Symbol" charset="2"/>
              </a:rPr>
              <a:t> minimal DFA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ym typeface="Symbol" charset="2"/>
              </a:rPr>
              <a:t>Minimization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900" b="1" dirty="0">
                <a:sym typeface="Symbol" charset="2"/>
              </a:rPr>
              <a:t> Lexical Analyzer (multiple patterns)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CBFA-0AA6-E64B-B1CB-9C1065B8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4AEC-AE8B-A640-9EC9-A8498272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08467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2E0E1-A4D5-E44E-A84D-6C740E14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A1EBE955-2EA4-CB45-9A70-6D885450A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03598"/>
            <a:ext cx="268304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</a:t>
            </a:r>
          </a:p>
        </p:txBody>
      </p:sp>
      <p:sp>
        <p:nvSpPr>
          <p:cNvPr id="4" name="Text Box 35">
            <a:extLst>
              <a:ext uri="{FF2B5EF4-FFF2-40B4-BE49-F238E27FC236}">
                <a16:creationId xmlns:a16="http://schemas.microsoft.com/office/drawing/2014/main" id="{0E4343DB-8EDC-924C-B789-9BB3AAE5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23678"/>
            <a:ext cx="352141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(ab)*a(ca)*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50821F28-351D-AE45-805F-40843D42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2637700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5C684BB2-0A11-2D4E-B0B7-9C99E887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3351722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TOKEN_D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06C06B3-FA4D-3A45-9759-EAFE9EEA0E5B}"/>
              </a:ext>
            </a:extLst>
          </p:cNvPr>
          <p:cNvSpPr/>
          <p:nvPr/>
        </p:nvSpPr>
        <p:spPr>
          <a:xfrm>
            <a:off x="4716016" y="1203598"/>
            <a:ext cx="3673098" cy="1872208"/>
          </a:xfrm>
          <a:prstGeom prst="wedgeRoundRectCallout">
            <a:avLst>
              <a:gd name="adj1" fmla="val -57374"/>
              <a:gd name="adj2" fmla="val -21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Q: Use the ordered token definitions shown here and </a:t>
            </a:r>
            <a:r>
              <a:rPr lang="en-CA" sz="1800" dirty="0"/>
              <a:t>provide the tokenized output for the input string </a:t>
            </a:r>
            <a:r>
              <a:rPr lang="en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abacabababa</a:t>
            </a:r>
            <a:r>
              <a:rPr lang="en-CA" sz="1800" i="1" dirty="0"/>
              <a:t> </a:t>
            </a:r>
            <a:r>
              <a:rPr lang="en-CA" sz="1800" dirty="0"/>
              <a:t>using the greedy longest match lexical analysis method.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D5EA3-DE98-AF4F-885C-F6CB21598F01}"/>
              </a:ext>
            </a:extLst>
          </p:cNvPr>
          <p:cNvSpPr txBox="1"/>
          <p:nvPr/>
        </p:nvSpPr>
        <p:spPr>
          <a:xfrm>
            <a:off x="4716016" y="335172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A: </a:t>
            </a:r>
          </a:p>
          <a:p>
            <a:r>
              <a:rPr lang="en-US" dirty="0">
                <a:latin typeface="+mn-lt"/>
              </a:rPr>
              <a:t>TOKEN_B (abaca)</a:t>
            </a:r>
          </a:p>
          <a:p>
            <a:r>
              <a:rPr lang="en-US" dirty="0">
                <a:latin typeface="+mn-lt"/>
              </a:rPr>
              <a:t>TOKEN_D (</a:t>
            </a:r>
            <a:r>
              <a:rPr lang="en-US" dirty="0" err="1">
                <a:latin typeface="+mn-lt"/>
              </a:rPr>
              <a:t>bababa</a:t>
            </a:r>
            <a:r>
              <a:rPr lang="en-US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61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5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E2CC-15B7-B441-AC80-4830BF25BBBD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347184" name="Group 48"/>
          <p:cNvGrpSpPr>
            <a:grpSpLocks/>
          </p:cNvGrpSpPr>
          <p:nvPr/>
        </p:nvGrpSpPr>
        <p:grpSpPr bwMode="auto">
          <a:xfrm>
            <a:off x="787895" y="1423590"/>
            <a:ext cx="1752600" cy="685800"/>
            <a:chOff x="1008" y="1095"/>
            <a:chExt cx="1104" cy="432"/>
          </a:xfrm>
        </p:grpSpPr>
        <p:sp>
          <p:nvSpPr>
            <p:cNvPr id="347140" name="Oval 4"/>
            <p:cNvSpPr>
              <a:spLocks noChangeArrowheads="1"/>
            </p:cNvSpPr>
            <p:nvPr/>
          </p:nvSpPr>
          <p:spPr bwMode="auto">
            <a:xfrm>
              <a:off x="1008" y="1191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347143" name="Group 7"/>
            <p:cNvGrpSpPr>
              <a:grpSpLocks/>
            </p:cNvGrpSpPr>
            <p:nvPr/>
          </p:nvGrpSpPr>
          <p:grpSpPr bwMode="auto">
            <a:xfrm>
              <a:off x="1728" y="1143"/>
              <a:ext cx="384" cy="384"/>
              <a:chOff x="1632" y="912"/>
              <a:chExt cx="384" cy="384"/>
            </a:xfrm>
          </p:grpSpPr>
          <p:sp>
            <p:nvSpPr>
              <p:cNvPr id="347141" name="Oval 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47142" name="Oval 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7" name="AutoShape 21"/>
            <p:cNvCxnSpPr>
              <a:cxnSpLocks noChangeShapeType="1"/>
              <a:stCxn id="347140" idx="6"/>
              <a:endCxn id="347142" idx="2"/>
            </p:cNvCxnSpPr>
            <p:nvPr/>
          </p:nvCxnSpPr>
          <p:spPr bwMode="auto">
            <a:xfrm>
              <a:off x="1308" y="1335"/>
              <a:ext cx="4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1392" y="109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47185" name="Group 49"/>
          <p:cNvGrpSpPr>
            <a:grpSpLocks/>
          </p:cNvGrpSpPr>
          <p:nvPr/>
        </p:nvGrpSpPr>
        <p:grpSpPr bwMode="auto">
          <a:xfrm>
            <a:off x="787895" y="2490390"/>
            <a:ext cx="4191000" cy="685800"/>
            <a:chOff x="1008" y="1767"/>
            <a:chExt cx="2640" cy="432"/>
          </a:xfrm>
        </p:grpSpPr>
        <p:sp>
          <p:nvSpPr>
            <p:cNvPr id="347144" name="Oval 8"/>
            <p:cNvSpPr>
              <a:spLocks noChangeArrowheads="1"/>
            </p:cNvSpPr>
            <p:nvPr/>
          </p:nvSpPr>
          <p:spPr bwMode="auto">
            <a:xfrm>
              <a:off x="1008" y="1863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1776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47146" name="Oval 10"/>
            <p:cNvSpPr>
              <a:spLocks noChangeArrowheads="1"/>
            </p:cNvSpPr>
            <p:nvPr/>
          </p:nvSpPr>
          <p:spPr bwMode="auto">
            <a:xfrm>
              <a:off x="2544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47148" name="Group 12"/>
            <p:cNvGrpSpPr>
              <a:grpSpLocks/>
            </p:cNvGrpSpPr>
            <p:nvPr/>
          </p:nvGrpSpPr>
          <p:grpSpPr bwMode="auto">
            <a:xfrm>
              <a:off x="3264" y="1815"/>
              <a:ext cx="384" cy="384"/>
              <a:chOff x="1632" y="912"/>
              <a:chExt cx="384" cy="384"/>
            </a:xfrm>
          </p:grpSpPr>
          <p:sp>
            <p:nvSpPr>
              <p:cNvPr id="347149" name="Oval 13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47150" name="Oval 14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9" name="AutoShape 23"/>
            <p:cNvCxnSpPr>
              <a:cxnSpLocks noChangeShapeType="1"/>
              <a:stCxn id="347144" idx="6"/>
            </p:cNvCxnSpPr>
            <p:nvPr/>
          </p:nvCxnSpPr>
          <p:spPr bwMode="auto">
            <a:xfrm>
              <a:off x="1308" y="2007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1440" y="1767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47161" name="AutoShape 25"/>
            <p:cNvCxnSpPr>
              <a:cxnSpLocks noChangeShapeType="1"/>
              <a:endCxn id="347146" idx="2"/>
            </p:cNvCxnSpPr>
            <p:nvPr/>
          </p:nvCxnSpPr>
          <p:spPr bwMode="auto">
            <a:xfrm>
              <a:off x="2064" y="2007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2160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3" name="AutoShape 27"/>
            <p:cNvCxnSpPr>
              <a:cxnSpLocks noChangeShapeType="1"/>
              <a:stCxn id="347146" idx="6"/>
              <a:endCxn id="347150" idx="2"/>
            </p:cNvCxnSpPr>
            <p:nvPr/>
          </p:nvCxnSpPr>
          <p:spPr bwMode="auto">
            <a:xfrm>
              <a:off x="2832" y="2007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4" name="Text Box 28"/>
            <p:cNvSpPr txBox="1">
              <a:spLocks noChangeArrowheads="1"/>
            </p:cNvSpPr>
            <p:nvPr/>
          </p:nvSpPr>
          <p:spPr bwMode="auto">
            <a:xfrm>
              <a:off x="2928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47186" name="Group 50"/>
          <p:cNvGrpSpPr>
            <a:grpSpLocks/>
          </p:cNvGrpSpPr>
          <p:nvPr/>
        </p:nvGrpSpPr>
        <p:grpSpPr bwMode="auto">
          <a:xfrm>
            <a:off x="483095" y="3480990"/>
            <a:ext cx="2393950" cy="952500"/>
            <a:chOff x="816" y="2391"/>
            <a:chExt cx="1508" cy="600"/>
          </a:xfrm>
        </p:grpSpPr>
        <p:grpSp>
          <p:nvGrpSpPr>
            <p:cNvPr id="347151" name="Group 15"/>
            <p:cNvGrpSpPr>
              <a:grpSpLocks/>
            </p:cNvGrpSpPr>
            <p:nvPr/>
          </p:nvGrpSpPr>
          <p:grpSpPr bwMode="auto">
            <a:xfrm>
              <a:off x="1776" y="2439"/>
              <a:ext cx="384" cy="384"/>
              <a:chOff x="1632" y="912"/>
              <a:chExt cx="384" cy="384"/>
            </a:xfrm>
          </p:grpSpPr>
          <p:sp>
            <p:nvSpPr>
              <p:cNvPr id="347152" name="Oval 1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47153" name="Oval 1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47154" name="Oval 18"/>
            <p:cNvSpPr>
              <a:spLocks noChangeArrowheads="1"/>
            </p:cNvSpPr>
            <p:nvPr/>
          </p:nvSpPr>
          <p:spPr bwMode="auto">
            <a:xfrm>
              <a:off x="1008" y="2487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47165" name="AutoShape 29"/>
            <p:cNvCxnSpPr>
              <a:cxnSpLocks noChangeShapeType="1"/>
              <a:stCxn id="347154" idx="6"/>
              <a:endCxn id="347153" idx="2"/>
            </p:cNvCxnSpPr>
            <p:nvPr/>
          </p:nvCxnSpPr>
          <p:spPr bwMode="auto">
            <a:xfrm>
              <a:off x="1308" y="2631"/>
              <a:ext cx="4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6" name="Text Box 30"/>
            <p:cNvSpPr txBox="1">
              <a:spLocks noChangeArrowheads="1"/>
            </p:cNvSpPr>
            <p:nvPr/>
          </p:nvSpPr>
          <p:spPr bwMode="auto">
            <a:xfrm>
              <a:off x="1440" y="23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7" name="AutoShape 31"/>
            <p:cNvCxnSpPr>
              <a:cxnSpLocks noChangeShapeType="1"/>
              <a:stCxn id="347154" idx="5"/>
              <a:endCxn id="347154" idx="3"/>
            </p:cNvCxnSpPr>
            <p:nvPr/>
          </p:nvCxnSpPr>
          <p:spPr bwMode="auto">
            <a:xfrm rot="5400000">
              <a:off x="1151" y="2644"/>
              <a:ext cx="1" cy="204"/>
            </a:xfrm>
            <a:prstGeom prst="curvedConnector3">
              <a:avLst>
                <a:gd name="adj1" fmla="val 17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7168" name="AutoShape 32"/>
            <p:cNvCxnSpPr>
              <a:cxnSpLocks noChangeShapeType="1"/>
              <a:stCxn id="347153" idx="5"/>
              <a:endCxn id="347153" idx="3"/>
            </p:cNvCxnSpPr>
            <p:nvPr/>
          </p:nvCxnSpPr>
          <p:spPr bwMode="auto">
            <a:xfrm rot="5400000">
              <a:off x="1967" y="2632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9" name="Text Box 33"/>
            <p:cNvSpPr txBox="1">
              <a:spLocks noChangeArrowheads="1"/>
            </p:cNvSpPr>
            <p:nvPr/>
          </p:nvSpPr>
          <p:spPr bwMode="auto">
            <a:xfrm>
              <a:off x="816" y="270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47170" name="Text Box 34"/>
            <p:cNvSpPr txBox="1">
              <a:spLocks noChangeArrowheads="1"/>
            </p:cNvSpPr>
            <p:nvPr/>
          </p:nvSpPr>
          <p:spPr bwMode="auto">
            <a:xfrm>
              <a:off x="2112" y="27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47171" name="Text Box 35"/>
          <p:cNvSpPr txBox="1">
            <a:spLocks noChangeArrowheads="1"/>
          </p:cNvSpPr>
          <p:nvPr/>
        </p:nvSpPr>
        <p:spPr bwMode="auto">
          <a:xfrm>
            <a:off x="5436095" y="1533128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47172" name="Text Box 36"/>
          <p:cNvSpPr txBox="1">
            <a:spLocks noChangeArrowheads="1"/>
          </p:cNvSpPr>
          <p:nvPr/>
        </p:nvSpPr>
        <p:spPr bwMode="auto">
          <a:xfrm>
            <a:off x="5436096" y="2599928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5436096" y="3723878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9837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71" grpId="0" animBg="1"/>
      <p:bldP spid="347172" grpId="0" animBg="1"/>
      <p:bldP spid="3471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579983" y="1297743"/>
            <a:ext cx="1752600" cy="685800"/>
            <a:chOff x="1008" y="1200"/>
            <a:chExt cx="1104" cy="432"/>
          </a:xfrm>
        </p:grpSpPr>
        <p:sp>
          <p:nvSpPr>
            <p:cNvPr id="361476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1477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1478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1479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0" name="AutoShape 8"/>
            <p:cNvCxnSpPr>
              <a:cxnSpLocks noChangeShapeType="1"/>
              <a:stCxn id="361476" idx="6"/>
              <a:endCxn id="361479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482" name="Group 10"/>
          <p:cNvGrpSpPr>
            <a:grpSpLocks/>
          </p:cNvGrpSpPr>
          <p:nvPr/>
        </p:nvGrpSpPr>
        <p:grpSpPr bwMode="auto">
          <a:xfrm>
            <a:off x="1579983" y="2364543"/>
            <a:ext cx="4191000" cy="685800"/>
            <a:chOff x="1008" y="1872"/>
            <a:chExt cx="2640" cy="432"/>
          </a:xfrm>
        </p:grpSpPr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1484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1486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1487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1488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9" name="AutoShape 17"/>
            <p:cNvCxnSpPr>
              <a:cxnSpLocks noChangeShapeType="1"/>
              <a:stCxn id="361483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491" name="AutoShape 19"/>
            <p:cNvCxnSpPr>
              <a:cxnSpLocks noChangeShapeType="1"/>
              <a:endCxn id="361485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493" name="AutoShape 21"/>
            <p:cNvCxnSpPr>
              <a:cxnSpLocks noChangeShapeType="1"/>
              <a:stCxn id="361485" idx="6"/>
              <a:endCxn id="361488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4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1495" name="Group 23"/>
          <p:cNvGrpSpPr>
            <a:grpSpLocks/>
          </p:cNvGrpSpPr>
          <p:nvPr/>
        </p:nvGrpSpPr>
        <p:grpSpPr bwMode="auto">
          <a:xfrm>
            <a:off x="1275183" y="3355143"/>
            <a:ext cx="2393950" cy="952500"/>
            <a:chOff x="816" y="2496"/>
            <a:chExt cx="1508" cy="600"/>
          </a:xfrm>
        </p:grpSpPr>
        <p:grpSp>
          <p:nvGrpSpPr>
            <p:cNvPr id="361496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1497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1498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499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1500" name="AutoShape 28"/>
            <p:cNvCxnSpPr>
              <a:cxnSpLocks noChangeShapeType="1"/>
              <a:stCxn id="361499" idx="6"/>
              <a:endCxn id="361498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502" name="AutoShape 30"/>
            <p:cNvCxnSpPr>
              <a:cxnSpLocks noChangeShapeType="1"/>
              <a:stCxn id="361499" idx="5"/>
              <a:endCxn id="361499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03" name="AutoShape 31"/>
            <p:cNvCxnSpPr>
              <a:cxnSpLocks noChangeShapeType="1"/>
              <a:stCxn id="361498" idx="5"/>
              <a:endCxn id="361498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1505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A48D5C-7BCD-1943-A88B-3A185478CC5E}"/>
              </a:ext>
            </a:extLst>
          </p:cNvPr>
          <p:cNvGrpSpPr/>
          <p:nvPr/>
        </p:nvGrpSpPr>
        <p:grpSpPr>
          <a:xfrm>
            <a:off x="360783" y="1678743"/>
            <a:ext cx="1219200" cy="2057400"/>
            <a:chOff x="360783" y="1678743"/>
            <a:chExt cx="1219200" cy="2057400"/>
          </a:xfrm>
        </p:grpSpPr>
        <p:sp>
          <p:nvSpPr>
            <p:cNvPr id="361510" name="Oval 38"/>
            <p:cNvSpPr>
              <a:spLocks noChangeArrowheads="1"/>
            </p:cNvSpPr>
            <p:nvPr/>
          </p:nvSpPr>
          <p:spPr bwMode="auto">
            <a:xfrm>
              <a:off x="360783" y="2402643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1511" name="AutoShape 39"/>
            <p:cNvCxnSpPr>
              <a:cxnSpLocks noChangeShapeType="1"/>
              <a:stCxn id="361510" idx="7"/>
              <a:endCxn id="361476" idx="2"/>
            </p:cNvCxnSpPr>
            <p:nvPr/>
          </p:nvCxnSpPr>
          <p:spPr bwMode="auto">
            <a:xfrm flipV="1">
              <a:off x="751028" y="1678743"/>
              <a:ext cx="828955" cy="7908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2" name="AutoShape 40"/>
            <p:cNvCxnSpPr>
              <a:cxnSpLocks noChangeShapeType="1"/>
              <a:stCxn id="361510" idx="6"/>
              <a:endCxn id="361483" idx="2"/>
            </p:cNvCxnSpPr>
            <p:nvPr/>
          </p:nvCxnSpPr>
          <p:spPr bwMode="auto">
            <a:xfrm>
              <a:off x="817983" y="2631243"/>
              <a:ext cx="7620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3" name="AutoShape 41"/>
            <p:cNvCxnSpPr>
              <a:cxnSpLocks noChangeShapeType="1"/>
              <a:stCxn id="361510" idx="5"/>
              <a:endCxn id="361499" idx="2"/>
            </p:cNvCxnSpPr>
            <p:nvPr/>
          </p:nvCxnSpPr>
          <p:spPr bwMode="auto">
            <a:xfrm>
              <a:off x="751028" y="2792888"/>
              <a:ext cx="828955" cy="943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14" name="Text Box 42"/>
            <p:cNvSpPr txBox="1">
              <a:spLocks noChangeArrowheads="1"/>
            </p:cNvSpPr>
            <p:nvPr/>
          </p:nvSpPr>
          <p:spPr bwMode="auto">
            <a:xfrm>
              <a:off x="894183" y="16787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5" name="Text Box 43"/>
            <p:cNvSpPr txBox="1">
              <a:spLocks noChangeArrowheads="1"/>
            </p:cNvSpPr>
            <p:nvPr/>
          </p:nvSpPr>
          <p:spPr bwMode="auto">
            <a:xfrm>
              <a:off x="1046583" y="22883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817983" y="29741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72" name="Text Box 35">
            <a:extLst>
              <a:ext uri="{FF2B5EF4-FFF2-40B4-BE49-F238E27FC236}">
                <a16:creationId xmlns:a16="http://schemas.microsoft.com/office/drawing/2014/main" id="{60DE30DE-77B0-5445-9864-8AE7083F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82" y="1521878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3" name="Text Box 36">
            <a:extLst>
              <a:ext uri="{FF2B5EF4-FFF2-40B4-BE49-F238E27FC236}">
                <a16:creationId xmlns:a16="http://schemas.microsoft.com/office/drawing/2014/main" id="{F8F031CB-6E3C-9940-B2F6-BB5749A94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83" y="2588678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74" name="Text Box 40">
            <a:extLst>
              <a:ext uri="{FF2B5EF4-FFF2-40B4-BE49-F238E27FC236}">
                <a16:creationId xmlns:a16="http://schemas.microsoft.com/office/drawing/2014/main" id="{8BA76ABC-AEB3-B44E-98D2-BCB152F06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83" y="3712628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1328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3A0AAD-DD2A-6944-8308-C252D8DA4536}"/>
              </a:ext>
            </a:extLst>
          </p:cNvPr>
          <p:cNvGrpSpPr/>
          <p:nvPr/>
        </p:nvGrpSpPr>
        <p:grpSpPr>
          <a:xfrm>
            <a:off x="395536" y="102393"/>
            <a:ext cx="5410200" cy="3009900"/>
            <a:chOff x="360783" y="1297743"/>
            <a:chExt cx="5410200" cy="3009900"/>
          </a:xfrm>
        </p:grpSpPr>
        <p:grpSp>
          <p:nvGrpSpPr>
            <p:cNvPr id="361475" name="Group 3"/>
            <p:cNvGrpSpPr>
              <a:grpSpLocks/>
            </p:cNvGrpSpPr>
            <p:nvPr/>
          </p:nvGrpSpPr>
          <p:grpSpPr bwMode="auto">
            <a:xfrm>
              <a:off x="1579983" y="1297743"/>
              <a:ext cx="1752600" cy="685800"/>
              <a:chOff x="1008" y="1200"/>
              <a:chExt cx="1104" cy="432"/>
            </a:xfrm>
          </p:grpSpPr>
          <p:sp>
            <p:nvSpPr>
              <p:cNvPr id="361476" name="Oval 4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grpSp>
            <p:nvGrpSpPr>
              <p:cNvPr id="361477" name="Group 5"/>
              <p:cNvGrpSpPr>
                <a:grpSpLocks/>
              </p:cNvGrpSpPr>
              <p:nvPr/>
            </p:nvGrpSpPr>
            <p:grpSpPr bwMode="auto">
              <a:xfrm>
                <a:off x="1728" y="1248"/>
                <a:ext cx="384" cy="384"/>
                <a:chOff x="1632" y="912"/>
                <a:chExt cx="384" cy="384"/>
              </a:xfrm>
            </p:grpSpPr>
            <p:sp>
              <p:nvSpPr>
                <p:cNvPr id="361478" name="Oval 6"/>
                <p:cNvSpPr>
                  <a:spLocks noChangeArrowheads="1"/>
                </p:cNvSpPr>
                <p:nvPr/>
              </p:nvSpPr>
              <p:spPr bwMode="auto">
                <a:xfrm>
                  <a:off x="1680" y="9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361479" name="Oval 7"/>
                <p:cNvSpPr>
                  <a:spLocks noChangeArrowheads="1"/>
                </p:cNvSpPr>
                <p:nvPr/>
              </p:nvSpPr>
              <p:spPr bwMode="auto">
                <a:xfrm>
                  <a:off x="1632" y="91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1480" name="AutoShape 8"/>
              <p:cNvCxnSpPr>
                <a:cxnSpLocks noChangeShapeType="1"/>
                <a:stCxn id="361476" idx="6"/>
                <a:endCxn id="361479" idx="2"/>
              </p:cNvCxnSpPr>
              <p:nvPr/>
            </p:nvCxnSpPr>
            <p:spPr bwMode="auto">
              <a:xfrm>
                <a:off x="1296" y="1440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81" name="Text Box 9"/>
              <p:cNvSpPr txBox="1">
                <a:spLocks noChangeArrowheads="1"/>
              </p:cNvSpPr>
              <p:nvPr/>
            </p:nvSpPr>
            <p:spPr bwMode="auto">
              <a:xfrm>
                <a:off x="1392" y="1200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361482" name="Group 10"/>
            <p:cNvGrpSpPr>
              <a:grpSpLocks/>
            </p:cNvGrpSpPr>
            <p:nvPr/>
          </p:nvGrpSpPr>
          <p:grpSpPr bwMode="auto">
            <a:xfrm>
              <a:off x="1579983" y="2364543"/>
              <a:ext cx="4191000" cy="685800"/>
              <a:chOff x="1008" y="1872"/>
              <a:chExt cx="2640" cy="432"/>
            </a:xfrm>
          </p:grpSpPr>
          <p:sp>
            <p:nvSpPr>
              <p:cNvPr id="361483" name="Oval 11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61484" name="Oval 12"/>
              <p:cNvSpPr>
                <a:spLocks noChangeArrowheads="1"/>
              </p:cNvSpPr>
              <p:nvPr/>
            </p:nvSpPr>
            <p:spPr bwMode="auto">
              <a:xfrm>
                <a:off x="1776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361485" name="Oval 13"/>
              <p:cNvSpPr>
                <a:spLocks noChangeArrowheads="1"/>
              </p:cNvSpPr>
              <p:nvPr/>
            </p:nvSpPr>
            <p:spPr bwMode="auto">
              <a:xfrm>
                <a:off x="2544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grpSp>
            <p:nvGrpSpPr>
              <p:cNvPr id="361486" name="Group 14"/>
              <p:cNvGrpSpPr>
                <a:grpSpLocks/>
              </p:cNvGrpSpPr>
              <p:nvPr/>
            </p:nvGrpSpPr>
            <p:grpSpPr bwMode="auto">
              <a:xfrm>
                <a:off x="3264" y="1920"/>
                <a:ext cx="384" cy="384"/>
                <a:chOff x="1632" y="912"/>
                <a:chExt cx="384" cy="384"/>
              </a:xfrm>
            </p:grpSpPr>
            <p:sp>
              <p:nvSpPr>
                <p:cNvPr id="361487" name="Oval 15"/>
                <p:cNvSpPr>
                  <a:spLocks noChangeArrowheads="1"/>
                </p:cNvSpPr>
                <p:nvPr/>
              </p:nvSpPr>
              <p:spPr bwMode="auto">
                <a:xfrm>
                  <a:off x="1680" y="9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361488" name="Oval 16"/>
                <p:cNvSpPr>
                  <a:spLocks noChangeArrowheads="1"/>
                </p:cNvSpPr>
                <p:nvPr/>
              </p:nvSpPr>
              <p:spPr bwMode="auto">
                <a:xfrm>
                  <a:off x="1632" y="91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1489" name="AutoShape 17"/>
              <p:cNvCxnSpPr>
                <a:cxnSpLocks noChangeShapeType="1"/>
                <a:stCxn id="361483" idx="6"/>
              </p:cNvCxnSpPr>
              <p:nvPr/>
            </p:nvCxnSpPr>
            <p:spPr bwMode="auto">
              <a:xfrm>
                <a:off x="1296" y="2112"/>
                <a:ext cx="480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90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872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cxnSp>
            <p:nvCxnSpPr>
              <p:cNvPr id="361491" name="AutoShape 19"/>
              <p:cNvCxnSpPr>
                <a:cxnSpLocks noChangeShapeType="1"/>
                <a:endCxn id="361485" idx="2"/>
              </p:cNvCxnSpPr>
              <p:nvPr/>
            </p:nvCxnSpPr>
            <p:spPr bwMode="auto">
              <a:xfrm>
                <a:off x="2064" y="2112"/>
                <a:ext cx="4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92" name="Text Box 20"/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cxnSp>
            <p:nvCxnSpPr>
              <p:cNvPr id="361493" name="AutoShape 21"/>
              <p:cNvCxnSpPr>
                <a:cxnSpLocks noChangeShapeType="1"/>
                <a:stCxn id="361485" idx="6"/>
                <a:endCxn id="361488" idx="2"/>
              </p:cNvCxnSpPr>
              <p:nvPr/>
            </p:nvCxnSpPr>
            <p:spPr bwMode="auto">
              <a:xfrm>
                <a:off x="2832" y="211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94" name="Text Box 22"/>
              <p:cNvSpPr txBox="1">
                <a:spLocks noChangeArrowheads="1"/>
              </p:cNvSpPr>
              <p:nvPr/>
            </p:nvSpPr>
            <p:spPr bwMode="auto">
              <a:xfrm>
                <a:off x="292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361495" name="Group 23"/>
            <p:cNvGrpSpPr>
              <a:grpSpLocks/>
            </p:cNvGrpSpPr>
            <p:nvPr/>
          </p:nvGrpSpPr>
          <p:grpSpPr bwMode="auto">
            <a:xfrm>
              <a:off x="1275183" y="3355143"/>
              <a:ext cx="2393950" cy="952500"/>
              <a:chOff x="816" y="2496"/>
              <a:chExt cx="1508" cy="600"/>
            </a:xfrm>
          </p:grpSpPr>
          <p:grpSp>
            <p:nvGrpSpPr>
              <p:cNvPr id="361496" name="Group 24"/>
              <p:cNvGrpSpPr>
                <a:grpSpLocks/>
              </p:cNvGrpSpPr>
              <p:nvPr/>
            </p:nvGrpSpPr>
            <p:grpSpPr bwMode="auto">
              <a:xfrm>
                <a:off x="1776" y="2544"/>
                <a:ext cx="384" cy="384"/>
                <a:chOff x="1632" y="912"/>
                <a:chExt cx="384" cy="384"/>
              </a:xfrm>
            </p:grpSpPr>
            <p:sp>
              <p:nvSpPr>
                <p:cNvPr id="361497" name="Oval 25"/>
                <p:cNvSpPr>
                  <a:spLocks noChangeArrowheads="1"/>
                </p:cNvSpPr>
                <p:nvPr/>
              </p:nvSpPr>
              <p:spPr bwMode="auto">
                <a:xfrm>
                  <a:off x="1680" y="9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361498" name="Oval 26"/>
                <p:cNvSpPr>
                  <a:spLocks noChangeArrowheads="1"/>
                </p:cNvSpPr>
                <p:nvPr/>
              </p:nvSpPr>
              <p:spPr bwMode="auto">
                <a:xfrm>
                  <a:off x="1632" y="91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1499" name="Oval 27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cxnSp>
            <p:nvCxnSpPr>
              <p:cNvPr id="361500" name="AutoShape 28"/>
              <p:cNvCxnSpPr>
                <a:cxnSpLocks noChangeShapeType="1"/>
                <a:stCxn id="361499" idx="6"/>
                <a:endCxn id="361498" idx="2"/>
              </p:cNvCxnSpPr>
              <p:nvPr/>
            </p:nvCxnSpPr>
            <p:spPr bwMode="auto">
              <a:xfrm>
                <a:off x="1296" y="2736"/>
                <a:ext cx="4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501" name="Text Box 29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cxnSp>
            <p:nvCxnSpPr>
              <p:cNvPr id="361502" name="AutoShape 30"/>
              <p:cNvCxnSpPr>
                <a:cxnSpLocks noChangeShapeType="1"/>
                <a:stCxn id="361499" idx="5"/>
                <a:endCxn id="361499" idx="3"/>
              </p:cNvCxnSpPr>
              <p:nvPr/>
            </p:nvCxnSpPr>
            <p:spPr bwMode="auto">
              <a:xfrm rot="5400000">
                <a:off x="1151" y="2737"/>
                <a:ext cx="1" cy="204"/>
              </a:xfrm>
              <a:prstGeom prst="curvedConnector3">
                <a:avLst>
                  <a:gd name="adj1" fmla="val 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503" name="AutoShape 31"/>
              <p:cNvCxnSpPr>
                <a:cxnSpLocks noChangeShapeType="1"/>
                <a:stCxn id="361498" idx="5"/>
                <a:endCxn id="361498" idx="3"/>
              </p:cNvCxnSpPr>
              <p:nvPr/>
            </p:nvCxnSpPr>
            <p:spPr bwMode="auto">
              <a:xfrm rot="5400000">
                <a:off x="1967" y="2737"/>
                <a:ext cx="1" cy="272"/>
              </a:xfrm>
              <a:prstGeom prst="curvedConnector3">
                <a:avLst>
                  <a:gd name="adj1" fmla="val 200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504" name="Text Box 32"/>
              <p:cNvSpPr txBox="1">
                <a:spLocks noChangeArrowheads="1"/>
              </p:cNvSpPr>
              <p:nvPr/>
            </p:nvSpPr>
            <p:spPr bwMode="auto">
              <a:xfrm>
                <a:off x="816" y="2808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361505" name="Text Box 33"/>
              <p:cNvSpPr txBox="1">
                <a:spLocks noChangeArrowheads="1"/>
              </p:cNvSpPr>
              <p:nvPr/>
            </p:nvSpPr>
            <p:spPr bwMode="auto">
              <a:xfrm>
                <a:off x="2112" y="28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5A48D5C-7BCD-1943-A88B-3A185478CC5E}"/>
                </a:ext>
              </a:extLst>
            </p:cNvPr>
            <p:cNvGrpSpPr/>
            <p:nvPr/>
          </p:nvGrpSpPr>
          <p:grpSpPr>
            <a:xfrm>
              <a:off x="360783" y="1678743"/>
              <a:ext cx="1219200" cy="2057400"/>
              <a:chOff x="360783" y="1678743"/>
              <a:chExt cx="1219200" cy="2057400"/>
            </a:xfrm>
          </p:grpSpPr>
          <p:sp>
            <p:nvSpPr>
              <p:cNvPr id="361510" name="Oval 38"/>
              <p:cNvSpPr>
                <a:spLocks noChangeArrowheads="1"/>
              </p:cNvSpPr>
              <p:nvPr/>
            </p:nvSpPr>
            <p:spPr bwMode="auto">
              <a:xfrm>
                <a:off x="360783" y="2402643"/>
                <a:ext cx="457200" cy="457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361511" name="AutoShape 39"/>
              <p:cNvCxnSpPr>
                <a:cxnSpLocks noChangeShapeType="1"/>
                <a:stCxn id="361510" idx="7"/>
                <a:endCxn id="361476" idx="2"/>
              </p:cNvCxnSpPr>
              <p:nvPr/>
            </p:nvCxnSpPr>
            <p:spPr bwMode="auto">
              <a:xfrm flipV="1">
                <a:off x="751028" y="1678743"/>
                <a:ext cx="828955" cy="7908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512" name="AutoShape 40"/>
              <p:cNvCxnSpPr>
                <a:cxnSpLocks noChangeShapeType="1"/>
                <a:stCxn id="361510" idx="6"/>
                <a:endCxn id="361483" idx="2"/>
              </p:cNvCxnSpPr>
              <p:nvPr/>
            </p:nvCxnSpPr>
            <p:spPr bwMode="auto">
              <a:xfrm>
                <a:off x="817983" y="2631243"/>
                <a:ext cx="762000" cy="114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513" name="AutoShape 41"/>
              <p:cNvCxnSpPr>
                <a:cxnSpLocks noChangeShapeType="1"/>
                <a:stCxn id="361510" idx="5"/>
                <a:endCxn id="361499" idx="2"/>
              </p:cNvCxnSpPr>
              <p:nvPr/>
            </p:nvCxnSpPr>
            <p:spPr bwMode="auto">
              <a:xfrm>
                <a:off x="751028" y="2792888"/>
                <a:ext cx="828955" cy="943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514" name="Text Box 42"/>
              <p:cNvSpPr txBox="1">
                <a:spLocks noChangeArrowheads="1"/>
              </p:cNvSpPr>
              <p:nvPr/>
            </p:nvSpPr>
            <p:spPr bwMode="auto">
              <a:xfrm>
                <a:off x="894183" y="1678743"/>
                <a:ext cx="317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charset="2"/>
                  </a:rPr>
                  <a:t></a:t>
                </a:r>
                <a:endParaRPr lang="en-US"/>
              </a:p>
            </p:txBody>
          </p:sp>
          <p:sp>
            <p:nvSpPr>
              <p:cNvPr id="361515" name="Text Box 43"/>
              <p:cNvSpPr txBox="1">
                <a:spLocks noChangeArrowheads="1"/>
              </p:cNvSpPr>
              <p:nvPr/>
            </p:nvSpPr>
            <p:spPr bwMode="auto">
              <a:xfrm>
                <a:off x="1046583" y="2288343"/>
                <a:ext cx="317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charset="2"/>
                  </a:rPr>
                  <a:t></a:t>
                </a:r>
                <a:endParaRPr lang="en-US"/>
              </a:p>
            </p:txBody>
          </p:sp>
          <p:sp>
            <p:nvSpPr>
              <p:cNvPr id="361516" name="Text Box 44"/>
              <p:cNvSpPr txBox="1">
                <a:spLocks noChangeArrowheads="1"/>
              </p:cNvSpPr>
              <p:nvPr/>
            </p:nvSpPr>
            <p:spPr bwMode="auto">
              <a:xfrm>
                <a:off x="817983" y="2974143"/>
                <a:ext cx="317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charset="2"/>
                  </a:rPr>
                  <a:t></a:t>
                </a:r>
                <a:endParaRPr lang="en-US"/>
              </a:p>
            </p:txBody>
          </p:sp>
        </p:grpSp>
      </p:grp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71EBD6F9-E433-3248-8DA1-BB8FF11FB707}"/>
              </a:ext>
            </a:extLst>
          </p:cNvPr>
          <p:cNvSpPr txBox="1">
            <a:spLocks/>
          </p:cNvSpPr>
          <p:nvPr/>
        </p:nvSpPr>
        <p:spPr>
          <a:xfrm>
            <a:off x="6435972" y="394521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E6190D6C-EA49-504A-9D74-736E96DFD8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5" name="Text Box 45">
            <a:extLst>
              <a:ext uri="{FF2B5EF4-FFF2-40B4-BE49-F238E27FC236}">
                <a16:creationId xmlns:a16="http://schemas.microsoft.com/office/drawing/2014/main" id="{13DFA650-ED04-024B-B0D3-ABE77DA9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22" y="3121307"/>
            <a:ext cx="1558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Input: aaba</a:t>
            </a:r>
          </a:p>
          <a:p>
            <a:r>
              <a:rPr lang="en-US" baseline="-25000">
                <a:solidFill>
                  <a:srgbClr val="0000FF"/>
                </a:solidFill>
              </a:rPr>
              <a:t>0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a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endParaRPr lang="en-US"/>
          </a:p>
        </p:txBody>
      </p:sp>
      <p:sp>
        <p:nvSpPr>
          <p:cNvPr id="76" name="AutoShape 46">
            <a:extLst>
              <a:ext uri="{FF2B5EF4-FFF2-40B4-BE49-F238E27FC236}">
                <a16:creationId xmlns:a16="http://schemas.microsoft.com/office/drawing/2014/main" id="{1000D351-57C4-6F48-A932-70AA8799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223" y="3273706"/>
            <a:ext cx="530225" cy="1612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0,1,3,7</a:t>
            </a:r>
          </a:p>
        </p:txBody>
      </p:sp>
      <p:sp>
        <p:nvSpPr>
          <p:cNvPr id="77" name="AutoShape 47">
            <a:extLst>
              <a:ext uri="{FF2B5EF4-FFF2-40B4-BE49-F238E27FC236}">
                <a16:creationId xmlns:a16="http://schemas.microsoft.com/office/drawing/2014/main" id="{82418AAF-E5E5-F847-BAEC-B8199A73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023" y="3443570"/>
            <a:ext cx="530225" cy="12731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sp>
        <p:nvSpPr>
          <p:cNvPr id="78" name="AutoShape 48">
            <a:extLst>
              <a:ext uri="{FF2B5EF4-FFF2-40B4-BE49-F238E27FC236}">
                <a16:creationId xmlns:a16="http://schemas.microsoft.com/office/drawing/2014/main" id="{B54F5178-9A95-EE4E-B013-E1E2CD81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23" y="3826156"/>
            <a:ext cx="530225" cy="5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" name="AutoShape 49">
            <a:extLst>
              <a:ext uri="{FF2B5EF4-FFF2-40B4-BE49-F238E27FC236}">
                <a16:creationId xmlns:a16="http://schemas.microsoft.com/office/drawing/2014/main" id="{75CC0230-EC6F-6D43-9067-AC02BACC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210" y="3824767"/>
            <a:ext cx="527050" cy="51077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BD2AB1-2540-A54F-B3B8-2A1FFE1BD4A4}"/>
              </a:ext>
            </a:extLst>
          </p:cNvPr>
          <p:cNvGrpSpPr/>
          <p:nvPr/>
        </p:nvGrpSpPr>
        <p:grpSpPr>
          <a:xfrm>
            <a:off x="2489448" y="4051581"/>
            <a:ext cx="917575" cy="457200"/>
            <a:chOff x="2489448" y="4051581"/>
            <a:chExt cx="917575" cy="457200"/>
          </a:xfrm>
        </p:grpSpPr>
        <p:cxnSp>
          <p:nvCxnSpPr>
            <p:cNvPr id="81" name="AutoShape 50">
              <a:extLst>
                <a:ext uri="{FF2B5EF4-FFF2-40B4-BE49-F238E27FC236}">
                  <a16:creationId xmlns:a16="http://schemas.microsoft.com/office/drawing/2014/main" id="{B09767DB-44D2-8945-BB4E-D2F1FB6DDFB3}"/>
                </a:ext>
              </a:extLst>
            </p:cNvPr>
            <p:cNvCxnSpPr>
              <a:cxnSpLocks noChangeShapeType="1"/>
              <a:stCxn id="76" idx="3"/>
              <a:endCxn id="77" idx="1"/>
            </p:cNvCxnSpPr>
            <p:nvPr/>
          </p:nvCxnSpPr>
          <p:spPr bwMode="auto">
            <a:xfrm>
              <a:off x="2489448" y="4080156"/>
              <a:ext cx="91757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" name="Text Box 53">
              <a:extLst>
                <a:ext uri="{FF2B5EF4-FFF2-40B4-BE49-F238E27FC236}">
                  <a16:creationId xmlns:a16="http://schemas.microsoft.com/office/drawing/2014/main" id="{B89878DD-95BF-3B4B-965D-3ED293A8A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471" y="4051581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0C1494-B630-1349-98B4-ECF02B920D9B}"/>
              </a:ext>
            </a:extLst>
          </p:cNvPr>
          <p:cNvGrpSpPr/>
          <p:nvPr/>
        </p:nvGrpSpPr>
        <p:grpSpPr>
          <a:xfrm>
            <a:off x="3937248" y="4051581"/>
            <a:ext cx="917575" cy="457200"/>
            <a:chOff x="3937248" y="4051581"/>
            <a:chExt cx="917575" cy="457200"/>
          </a:xfrm>
        </p:grpSpPr>
        <p:cxnSp>
          <p:nvCxnSpPr>
            <p:cNvPr id="84" name="AutoShape 51">
              <a:extLst>
                <a:ext uri="{FF2B5EF4-FFF2-40B4-BE49-F238E27FC236}">
                  <a16:creationId xmlns:a16="http://schemas.microsoft.com/office/drawing/2014/main" id="{F9AEDBC2-24AB-AD4B-A755-3650DBC113EB}"/>
                </a:ext>
              </a:extLst>
            </p:cNvPr>
            <p:cNvCxnSpPr>
              <a:cxnSpLocks noChangeShapeType="1"/>
              <a:stCxn id="77" idx="3"/>
              <a:endCxn id="78" idx="1"/>
            </p:cNvCxnSpPr>
            <p:nvPr/>
          </p:nvCxnSpPr>
          <p:spPr bwMode="auto">
            <a:xfrm flipV="1">
              <a:off x="3937248" y="4080156"/>
              <a:ext cx="91757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" name="Text Box 54">
              <a:extLst>
                <a:ext uri="{FF2B5EF4-FFF2-40B4-BE49-F238E27FC236}">
                  <a16:creationId xmlns:a16="http://schemas.microsoft.com/office/drawing/2014/main" id="{6283C5E9-DD90-3547-9874-D0E1EBD7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498" y="4051581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D3A6B6-B2B0-E54E-B27E-19B021974604}"/>
              </a:ext>
            </a:extLst>
          </p:cNvPr>
          <p:cNvGrpSpPr/>
          <p:nvPr/>
        </p:nvGrpSpPr>
        <p:grpSpPr>
          <a:xfrm>
            <a:off x="5385048" y="4051581"/>
            <a:ext cx="919162" cy="457200"/>
            <a:chOff x="5385048" y="4051581"/>
            <a:chExt cx="919162" cy="457200"/>
          </a:xfrm>
        </p:grpSpPr>
        <p:cxnSp>
          <p:nvCxnSpPr>
            <p:cNvPr id="87" name="AutoShape 52">
              <a:extLst>
                <a:ext uri="{FF2B5EF4-FFF2-40B4-BE49-F238E27FC236}">
                  <a16:creationId xmlns:a16="http://schemas.microsoft.com/office/drawing/2014/main" id="{6BE0B21E-B725-FD44-9975-A54CD3E011AD}"/>
                </a:ext>
              </a:extLst>
            </p:cNvPr>
            <p:cNvCxnSpPr>
              <a:cxnSpLocks noChangeShapeType="1"/>
              <a:stCxn id="78" idx="3"/>
              <a:endCxn id="79" idx="1"/>
            </p:cNvCxnSpPr>
            <p:nvPr/>
          </p:nvCxnSpPr>
          <p:spPr bwMode="auto">
            <a:xfrm>
              <a:off x="5385048" y="4080156"/>
              <a:ext cx="9191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8" name="Text Box 55">
              <a:extLst>
                <a:ext uri="{FF2B5EF4-FFF2-40B4-BE49-F238E27FC236}">
                  <a16:creationId xmlns:a16="http://schemas.microsoft.com/office/drawing/2014/main" id="{8257A8F6-D47E-0646-80A5-82CF352DA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248" y="4051581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89" name="AutoShape 57">
            <a:extLst>
              <a:ext uri="{FF2B5EF4-FFF2-40B4-BE49-F238E27FC236}">
                <a16:creationId xmlns:a16="http://schemas.microsoft.com/office/drawing/2014/main" id="{760664D7-ABAC-D242-8909-A21F9522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36" y="3826156"/>
            <a:ext cx="1144587" cy="5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CD3FA0-47AC-064F-80A8-E9E14EC1DE70}"/>
              </a:ext>
            </a:extLst>
          </p:cNvPr>
          <p:cNvGrpSpPr/>
          <p:nvPr/>
        </p:nvGrpSpPr>
        <p:grpSpPr>
          <a:xfrm>
            <a:off x="6831260" y="4051581"/>
            <a:ext cx="765176" cy="457200"/>
            <a:chOff x="6831260" y="4051581"/>
            <a:chExt cx="765176" cy="457200"/>
          </a:xfrm>
        </p:grpSpPr>
        <p:sp>
          <p:nvSpPr>
            <p:cNvPr id="91" name="Text Box 56">
              <a:extLst>
                <a:ext uri="{FF2B5EF4-FFF2-40B4-BE49-F238E27FC236}">
                  <a16:creationId xmlns:a16="http://schemas.microsoft.com/office/drawing/2014/main" id="{180D29AA-602B-264D-8886-27A50B66F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849" y="4051581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92" name="AutoShape 58">
              <a:extLst>
                <a:ext uri="{FF2B5EF4-FFF2-40B4-BE49-F238E27FC236}">
                  <a16:creationId xmlns:a16="http://schemas.microsoft.com/office/drawing/2014/main" id="{2009A203-FD53-DF4B-ABAF-76D3020D47C2}"/>
                </a:ext>
              </a:extLst>
            </p:cNvPr>
            <p:cNvCxnSpPr>
              <a:cxnSpLocks noChangeShapeType="1"/>
              <a:stCxn id="79" idx="3"/>
              <a:endCxn id="89" idx="1"/>
            </p:cNvCxnSpPr>
            <p:nvPr/>
          </p:nvCxnSpPr>
          <p:spPr bwMode="auto">
            <a:xfrm>
              <a:off x="6831260" y="4080156"/>
              <a:ext cx="7651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3" name="Text Box 59">
            <a:extLst>
              <a:ext uri="{FF2B5EF4-FFF2-40B4-BE49-F238E27FC236}">
                <a16:creationId xmlns:a16="http://schemas.microsoft.com/office/drawing/2014/main" id="{D054ABD7-86B3-824B-A811-485B221E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624" y="4730238"/>
            <a:ext cx="2632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TOKEN_A matches 0,1</a:t>
            </a:r>
          </a:p>
        </p:txBody>
      </p:sp>
      <p:sp>
        <p:nvSpPr>
          <p:cNvPr id="94" name="Text Box 60">
            <a:extLst>
              <a:ext uri="{FF2B5EF4-FFF2-40B4-BE49-F238E27FC236}">
                <a16:creationId xmlns:a16="http://schemas.microsoft.com/office/drawing/2014/main" id="{98D4C020-6C3D-2441-9AC2-140806C82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386" y="4688168"/>
            <a:ext cx="2617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TOKEN_C matches 0,3</a:t>
            </a:r>
          </a:p>
        </p:txBody>
      </p:sp>
      <p:sp>
        <p:nvSpPr>
          <p:cNvPr id="95" name="Text Box 65">
            <a:extLst>
              <a:ext uri="{FF2B5EF4-FFF2-40B4-BE49-F238E27FC236}">
                <a16:creationId xmlns:a16="http://schemas.microsoft.com/office/drawing/2014/main" id="{564F5655-4FD3-CD48-B47C-475E8E5B0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622" y="310225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96" name="Text Box 66">
            <a:extLst>
              <a:ext uri="{FF2B5EF4-FFF2-40B4-BE49-F238E27FC236}">
                <a16:creationId xmlns:a16="http://schemas.microsoft.com/office/drawing/2014/main" id="{D596C312-1309-6444-86EF-EBAAFF7F0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222" y="310225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  <a:endParaRPr lang="en-US"/>
          </a:p>
        </p:txBody>
      </p:sp>
      <p:sp>
        <p:nvSpPr>
          <p:cNvPr id="97" name="Text Box 67">
            <a:extLst>
              <a:ext uri="{FF2B5EF4-FFF2-40B4-BE49-F238E27FC236}">
                <a16:creationId xmlns:a16="http://schemas.microsoft.com/office/drawing/2014/main" id="{E0BFD5F8-A5BC-3B46-B649-DB617EB8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022" y="354040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  <a:endParaRPr lang="en-US"/>
          </a:p>
        </p:txBody>
      </p:sp>
      <p:sp>
        <p:nvSpPr>
          <p:cNvPr id="98" name="Text Box 68">
            <a:extLst>
              <a:ext uri="{FF2B5EF4-FFF2-40B4-BE49-F238E27FC236}">
                <a16:creationId xmlns:a16="http://schemas.microsoft.com/office/drawing/2014/main" id="{D0789D8A-FBF9-B34D-8270-D9F833B2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822" y="354040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  <p:sp>
        <p:nvSpPr>
          <p:cNvPr id="115" name="Text Box 35">
            <a:extLst>
              <a:ext uri="{FF2B5EF4-FFF2-40B4-BE49-F238E27FC236}">
                <a16:creationId xmlns:a16="http://schemas.microsoft.com/office/drawing/2014/main" id="{8BE806D0-BFA3-4A43-ADEA-4349146F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10" y="250328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1F35C79D-13A7-1442-A1A1-4A3DE3F5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11" y="1317128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117" name="Text Box 40">
            <a:extLst>
              <a:ext uri="{FF2B5EF4-FFF2-40B4-BE49-F238E27FC236}">
                <a16:creationId xmlns:a16="http://schemas.microsoft.com/office/drawing/2014/main" id="{950E360A-D2AC-7548-8C4B-B8060E87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11" y="2441078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4864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7" grpId="0" animBg="1"/>
      <p:bldP spid="78" grpId="0" animBg="1"/>
      <p:bldP spid="79" grpId="0" animBg="1"/>
      <p:bldP spid="89" grpId="0" animBg="1"/>
      <p:bldP spid="93" grpId="0"/>
      <p:bldP spid="94" grpId="0"/>
      <p:bldP spid="95" grpId="0"/>
      <p:bldP spid="96" grpId="0"/>
      <p:bldP spid="97" grpId="0"/>
      <p:bldP spid="98" grpId="0"/>
      <p:bldP spid="115" grpId="0" animBg="1"/>
      <p:bldP spid="116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547664" y="136798"/>
            <a:ext cx="1752600" cy="685800"/>
            <a:chOff x="1008" y="1200"/>
            <a:chExt cx="1104" cy="432"/>
          </a:xfrm>
        </p:grpSpPr>
        <p:sp>
          <p:nvSpPr>
            <p:cNvPr id="361476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1477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1478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1479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0" name="AutoShape 8"/>
            <p:cNvCxnSpPr>
              <a:cxnSpLocks noChangeShapeType="1"/>
              <a:stCxn id="361476" idx="6"/>
              <a:endCxn id="361479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482" name="Group 10"/>
          <p:cNvGrpSpPr>
            <a:grpSpLocks/>
          </p:cNvGrpSpPr>
          <p:nvPr/>
        </p:nvGrpSpPr>
        <p:grpSpPr bwMode="auto">
          <a:xfrm>
            <a:off x="1547664" y="1203598"/>
            <a:ext cx="4191000" cy="685800"/>
            <a:chOff x="1008" y="1872"/>
            <a:chExt cx="2640" cy="432"/>
          </a:xfrm>
        </p:grpSpPr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1484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1486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1487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1488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9" name="AutoShape 17"/>
            <p:cNvCxnSpPr>
              <a:cxnSpLocks noChangeShapeType="1"/>
              <a:stCxn id="361483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491" name="AutoShape 19"/>
            <p:cNvCxnSpPr>
              <a:cxnSpLocks noChangeShapeType="1"/>
              <a:endCxn id="361485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493" name="AutoShape 21"/>
            <p:cNvCxnSpPr>
              <a:cxnSpLocks noChangeShapeType="1"/>
              <a:stCxn id="361485" idx="6"/>
              <a:endCxn id="361488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4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1495" name="Group 23"/>
          <p:cNvGrpSpPr>
            <a:grpSpLocks/>
          </p:cNvGrpSpPr>
          <p:nvPr/>
        </p:nvGrpSpPr>
        <p:grpSpPr bwMode="auto">
          <a:xfrm>
            <a:off x="1242864" y="2194198"/>
            <a:ext cx="2393950" cy="952500"/>
            <a:chOff x="816" y="2496"/>
            <a:chExt cx="1508" cy="600"/>
          </a:xfrm>
        </p:grpSpPr>
        <p:grpSp>
          <p:nvGrpSpPr>
            <p:cNvPr id="361496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1497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1498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499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1500" name="AutoShape 28"/>
            <p:cNvCxnSpPr>
              <a:cxnSpLocks noChangeShapeType="1"/>
              <a:stCxn id="361499" idx="6"/>
              <a:endCxn id="361498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502" name="AutoShape 30"/>
            <p:cNvCxnSpPr>
              <a:cxnSpLocks noChangeShapeType="1"/>
              <a:stCxn id="361499" idx="5"/>
              <a:endCxn id="361499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03" name="AutoShape 31"/>
            <p:cNvCxnSpPr>
              <a:cxnSpLocks noChangeShapeType="1"/>
              <a:stCxn id="361498" idx="5"/>
              <a:endCxn id="361498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1505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A48D5C-7BCD-1943-A88B-3A185478CC5E}"/>
              </a:ext>
            </a:extLst>
          </p:cNvPr>
          <p:cNvGrpSpPr/>
          <p:nvPr/>
        </p:nvGrpSpPr>
        <p:grpSpPr>
          <a:xfrm>
            <a:off x="328464" y="517798"/>
            <a:ext cx="1219200" cy="2057400"/>
            <a:chOff x="360783" y="1678743"/>
            <a:chExt cx="1219200" cy="2057400"/>
          </a:xfrm>
        </p:grpSpPr>
        <p:sp>
          <p:nvSpPr>
            <p:cNvPr id="361510" name="Oval 38"/>
            <p:cNvSpPr>
              <a:spLocks noChangeArrowheads="1"/>
            </p:cNvSpPr>
            <p:nvPr/>
          </p:nvSpPr>
          <p:spPr bwMode="auto">
            <a:xfrm>
              <a:off x="360783" y="2402643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1511" name="AutoShape 39"/>
            <p:cNvCxnSpPr>
              <a:cxnSpLocks noChangeShapeType="1"/>
              <a:stCxn id="361510" idx="7"/>
              <a:endCxn id="361476" idx="2"/>
            </p:cNvCxnSpPr>
            <p:nvPr/>
          </p:nvCxnSpPr>
          <p:spPr bwMode="auto">
            <a:xfrm flipV="1">
              <a:off x="751028" y="1678743"/>
              <a:ext cx="828955" cy="7908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2" name="AutoShape 40"/>
            <p:cNvCxnSpPr>
              <a:cxnSpLocks noChangeShapeType="1"/>
              <a:stCxn id="361510" idx="6"/>
              <a:endCxn id="361483" idx="2"/>
            </p:cNvCxnSpPr>
            <p:nvPr/>
          </p:nvCxnSpPr>
          <p:spPr bwMode="auto">
            <a:xfrm>
              <a:off x="817983" y="2631243"/>
              <a:ext cx="7620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3" name="AutoShape 41"/>
            <p:cNvCxnSpPr>
              <a:cxnSpLocks noChangeShapeType="1"/>
              <a:stCxn id="361510" idx="5"/>
              <a:endCxn id="361499" idx="2"/>
            </p:cNvCxnSpPr>
            <p:nvPr/>
          </p:nvCxnSpPr>
          <p:spPr bwMode="auto">
            <a:xfrm>
              <a:off x="751028" y="2792888"/>
              <a:ext cx="828955" cy="943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14" name="Text Box 42"/>
            <p:cNvSpPr txBox="1">
              <a:spLocks noChangeArrowheads="1"/>
            </p:cNvSpPr>
            <p:nvPr/>
          </p:nvSpPr>
          <p:spPr bwMode="auto">
            <a:xfrm>
              <a:off x="894183" y="16787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5" name="Text Box 43"/>
            <p:cNvSpPr txBox="1">
              <a:spLocks noChangeArrowheads="1"/>
            </p:cNvSpPr>
            <p:nvPr/>
          </p:nvSpPr>
          <p:spPr bwMode="auto">
            <a:xfrm>
              <a:off x="1046583" y="22883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817983" y="29741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47" name="Text Box 45">
            <a:extLst>
              <a:ext uri="{FF2B5EF4-FFF2-40B4-BE49-F238E27FC236}">
                <a16:creationId xmlns:a16="http://schemas.microsoft.com/office/drawing/2014/main" id="{49E62383-5A86-2742-A691-7B6CD8DD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44" y="3136968"/>
            <a:ext cx="1558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dirty="0" err="1"/>
              <a:t>aaba</a:t>
            </a:r>
            <a:endParaRPr lang="en-US" dirty="0"/>
          </a:p>
          <a:p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endParaRPr lang="en-US" dirty="0"/>
          </a:p>
        </p:txBody>
      </p:sp>
      <p:sp>
        <p:nvSpPr>
          <p:cNvPr id="48" name="AutoShape 46">
            <a:extLst>
              <a:ext uri="{FF2B5EF4-FFF2-40B4-BE49-F238E27FC236}">
                <a16:creationId xmlns:a16="http://schemas.microsoft.com/office/drawing/2014/main" id="{A5338610-83D1-C248-BF2D-B4D2E482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645" y="3289367"/>
            <a:ext cx="530225" cy="1612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0,1,3,7</a:t>
            </a:r>
          </a:p>
        </p:txBody>
      </p:sp>
      <p:sp>
        <p:nvSpPr>
          <p:cNvPr id="49" name="AutoShape 47">
            <a:extLst>
              <a:ext uri="{FF2B5EF4-FFF2-40B4-BE49-F238E27FC236}">
                <a16:creationId xmlns:a16="http://schemas.microsoft.com/office/drawing/2014/main" id="{1C8DA417-31A0-794C-8D31-3D44B1DF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445" y="3459231"/>
            <a:ext cx="530225" cy="12731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grpSp>
        <p:nvGrpSpPr>
          <p:cNvPr id="50" name="Group 63">
            <a:extLst>
              <a:ext uri="{FF2B5EF4-FFF2-40B4-BE49-F238E27FC236}">
                <a16:creationId xmlns:a16="http://schemas.microsoft.com/office/drawing/2014/main" id="{68B9FE8C-DD52-DE48-92D5-BA43C36B4B2E}"/>
              </a:ext>
            </a:extLst>
          </p:cNvPr>
          <p:cNvGrpSpPr>
            <a:grpSpLocks/>
          </p:cNvGrpSpPr>
          <p:nvPr/>
        </p:nvGrpSpPr>
        <p:grpSpPr bwMode="auto">
          <a:xfrm>
            <a:off x="2517870" y="4051369"/>
            <a:ext cx="917575" cy="457200"/>
            <a:chOff x="1586" y="3085"/>
            <a:chExt cx="578" cy="288"/>
          </a:xfrm>
        </p:grpSpPr>
        <p:cxnSp>
          <p:nvCxnSpPr>
            <p:cNvPr id="51" name="AutoShape 50">
              <a:extLst>
                <a:ext uri="{FF2B5EF4-FFF2-40B4-BE49-F238E27FC236}">
                  <a16:creationId xmlns:a16="http://schemas.microsoft.com/office/drawing/2014/main" id="{193A3198-5C12-8545-9164-4B2686305C66}"/>
                </a:ext>
              </a:extLst>
            </p:cNvPr>
            <p:cNvCxnSpPr>
              <a:cxnSpLocks noChangeShapeType="1"/>
              <a:stCxn id="48" idx="3"/>
              <a:endCxn id="49" idx="1"/>
            </p:cNvCxnSpPr>
            <p:nvPr/>
          </p:nvCxnSpPr>
          <p:spPr bwMode="auto">
            <a:xfrm>
              <a:off x="1586" y="3120"/>
              <a:ext cx="5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CD5A99AF-F20B-1149-8049-20621F67C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308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53" name="Group 64">
            <a:extLst>
              <a:ext uri="{FF2B5EF4-FFF2-40B4-BE49-F238E27FC236}">
                <a16:creationId xmlns:a16="http://schemas.microsoft.com/office/drawing/2014/main" id="{A07CEF55-E3E4-6747-AF97-D3DBC518C67A}"/>
              </a:ext>
            </a:extLst>
          </p:cNvPr>
          <p:cNvGrpSpPr>
            <a:grpSpLocks/>
          </p:cNvGrpSpPr>
          <p:nvPr/>
        </p:nvGrpSpPr>
        <p:grpSpPr bwMode="auto">
          <a:xfrm>
            <a:off x="3965670" y="4051367"/>
            <a:ext cx="917575" cy="457200"/>
            <a:chOff x="2486" y="3360"/>
            <a:chExt cx="578" cy="288"/>
          </a:xfrm>
        </p:grpSpPr>
        <p:cxnSp>
          <p:nvCxnSpPr>
            <p:cNvPr id="54" name="AutoShape 51">
              <a:extLst>
                <a:ext uri="{FF2B5EF4-FFF2-40B4-BE49-F238E27FC236}">
                  <a16:creationId xmlns:a16="http://schemas.microsoft.com/office/drawing/2014/main" id="{C0E1F3B1-C272-D048-A027-795060D2C8C6}"/>
                </a:ext>
              </a:extLst>
            </p:cNvPr>
            <p:cNvCxnSpPr>
              <a:cxnSpLocks noChangeShapeType="1"/>
              <a:stCxn id="49" idx="3"/>
              <a:endCxn id="56" idx="1"/>
            </p:cNvCxnSpPr>
            <p:nvPr/>
          </p:nvCxnSpPr>
          <p:spPr bwMode="auto">
            <a:xfrm flipV="1">
              <a:off x="2486" y="3388"/>
              <a:ext cx="5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5" name="Text Box 54">
              <a:extLst>
                <a:ext uri="{FF2B5EF4-FFF2-40B4-BE49-F238E27FC236}">
                  <a16:creationId xmlns:a16="http://schemas.microsoft.com/office/drawing/2014/main" id="{0648582B-801F-AD4D-AC53-F5527C42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3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$</a:t>
              </a:r>
            </a:p>
          </p:txBody>
        </p:sp>
      </p:grpSp>
      <p:sp>
        <p:nvSpPr>
          <p:cNvPr id="56" name="AutoShape 57">
            <a:extLst>
              <a:ext uri="{FF2B5EF4-FFF2-40B4-BE49-F238E27FC236}">
                <a16:creationId xmlns:a16="http://schemas.microsoft.com/office/drawing/2014/main" id="{A5804F58-A9C5-1547-BB4F-EFEDD9EF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244" y="3841817"/>
            <a:ext cx="1144588" cy="5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60383BFF-E361-2B46-B7C3-1DB8F1AA6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044" y="316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  <p:sp>
        <p:nvSpPr>
          <p:cNvPr id="58" name="Text Box 62">
            <a:extLst>
              <a:ext uri="{FF2B5EF4-FFF2-40B4-BE49-F238E27FC236}">
                <a16:creationId xmlns:a16="http://schemas.microsoft.com/office/drawing/2014/main" id="{31F4F6F0-45AE-6749-9BAB-48E622DB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44" y="316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4</a:t>
            </a:r>
            <a:endParaRPr lang="en-US"/>
          </a:p>
        </p:txBody>
      </p:sp>
      <p:sp>
        <p:nvSpPr>
          <p:cNvPr id="59" name="Text Box 65">
            <a:extLst>
              <a:ext uri="{FF2B5EF4-FFF2-40B4-BE49-F238E27FC236}">
                <a16:creationId xmlns:a16="http://schemas.microsoft.com/office/drawing/2014/main" id="{FB383ADB-66FB-3D48-9B25-3C8D6163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1" y="4740341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TOKEN_A matches 3,4</a:t>
            </a: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DF52B3C7-07BA-CF4A-A9AE-04F8E824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4" y="3365568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Output: </a:t>
            </a:r>
          </a:p>
          <a:p>
            <a:r>
              <a:rPr lang="en-US" sz="2000"/>
              <a:t>TOKEN_C aab [0,3]</a:t>
            </a:r>
          </a:p>
          <a:p>
            <a:r>
              <a:rPr lang="en-US" sz="2000"/>
              <a:t>TOKEN_A a [3,4]</a:t>
            </a:r>
          </a:p>
        </p:txBody>
      </p:sp>
      <p:sp>
        <p:nvSpPr>
          <p:cNvPr id="66" name="Text Box 35">
            <a:extLst>
              <a:ext uri="{FF2B5EF4-FFF2-40B4-BE49-F238E27FC236}">
                <a16:creationId xmlns:a16="http://schemas.microsoft.com/office/drawing/2014/main" id="{200A6E8A-23CB-3C48-BB4E-3D614415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4" y="284107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67" name="Text Box 36">
            <a:extLst>
              <a:ext uri="{FF2B5EF4-FFF2-40B4-BE49-F238E27FC236}">
                <a16:creationId xmlns:a16="http://schemas.microsoft.com/office/drawing/2014/main" id="{01D8DFDE-2F09-BB48-A513-3D62F429B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5" y="1350907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68" name="Text Box 40">
            <a:extLst>
              <a:ext uri="{FF2B5EF4-FFF2-40B4-BE49-F238E27FC236}">
                <a16:creationId xmlns:a16="http://schemas.microsoft.com/office/drawing/2014/main" id="{5D12E2E9-4249-024B-A872-301383F6E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5" y="2474857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7464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6" grpId="0" animBg="1"/>
      <p:bldP spid="57" grpId="0"/>
      <p:bldP spid="58" grpId="0"/>
      <p:bldP spid="59" grpId="0"/>
      <p:bldP spid="60" grpId="0"/>
      <p:bldP spid="66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B6D4-2BF6-E648-BBA9-CAF45FF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 using DFAs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085-48A5-1D4F-9DF2-5BC9C173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Each token is defined using a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Merge all </a:t>
            </a:r>
            <a:r>
              <a:rPr lang="en-US" dirty="0" err="1"/>
              <a:t>regexps</a:t>
            </a:r>
            <a:r>
              <a:rPr lang="en-US" dirty="0"/>
              <a:t> into one big </a:t>
            </a:r>
            <a:r>
              <a:rPr lang="en-US" dirty="0" err="1"/>
              <a:t>regexp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i="1" dirty="0"/>
              <a:t>R = (r</a:t>
            </a:r>
            <a:r>
              <a:rPr lang="en-US" i="1" baseline="-25000" dirty="0"/>
              <a:t>1</a:t>
            </a:r>
            <a:r>
              <a:rPr lang="en-US" dirty="0"/>
              <a:t> |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dirty="0"/>
              <a:t> | … |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Convert </a:t>
            </a:r>
            <a:r>
              <a:rPr lang="en-US" i="1" dirty="0"/>
              <a:t>R</a:t>
            </a:r>
            <a:r>
              <a:rPr lang="en-US" dirty="0"/>
              <a:t> to an NFA, then DFA, then minimize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remember original NFA final states with each DFA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3BFCD-83DC-2D46-B5C2-FDA6C4D0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A51E-64A5-F844-A080-773697B4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 using DFAs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E284-60AF-0A49-8748-E85A443E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The DFA recognizer must find the </a:t>
            </a:r>
            <a:r>
              <a:rPr lang="en-US" sz="2800" i="1" dirty="0"/>
              <a:t>longest leftmost match</a:t>
            </a:r>
            <a:r>
              <a:rPr lang="en-US" sz="2800" dirty="0"/>
              <a:t> for a token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continue matching and report the last final state reached once DFA simulation cannot continue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longest match: &lt;</a:t>
            </a:r>
            <a:r>
              <a:rPr lang="en-US" sz="2400" i="1" dirty="0"/>
              <a:t>print&gt;</a:t>
            </a:r>
            <a:r>
              <a:rPr lang="en-US" sz="2400" dirty="0"/>
              <a:t> and not &lt;</a:t>
            </a:r>
            <a:r>
              <a:rPr lang="en-US" sz="2400" i="1" dirty="0"/>
              <a:t>pr&gt;, &lt;int&gt;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leftmost match: for input string </a:t>
            </a:r>
            <a:r>
              <a:rPr lang="en-US" sz="2400" i="1" dirty="0" err="1"/>
              <a:t>aabaaaaab</a:t>
            </a:r>
            <a:r>
              <a:rPr lang="en-US" sz="2400" dirty="0"/>
              <a:t> the </a:t>
            </a:r>
            <a:r>
              <a:rPr lang="en-US" sz="2400" dirty="0" err="1"/>
              <a:t>regexp</a:t>
            </a:r>
            <a:r>
              <a:rPr lang="en-US" sz="2400" dirty="0"/>
              <a:t> </a:t>
            </a:r>
            <a:r>
              <a:rPr lang="en-US" sz="2400" dirty="0" err="1"/>
              <a:t>a</a:t>
            </a:r>
            <a:r>
              <a:rPr lang="en-US" sz="2400" baseline="30000" dirty="0" err="1"/>
              <a:t>+</a:t>
            </a:r>
            <a:r>
              <a:rPr lang="en-US" sz="2400" dirty="0" err="1"/>
              <a:t>b</a:t>
            </a:r>
            <a:r>
              <a:rPr lang="en-US" sz="2400" dirty="0"/>
              <a:t> will match </a:t>
            </a:r>
            <a:r>
              <a:rPr lang="en-US" sz="2400" i="1" dirty="0" err="1"/>
              <a:t>aab</a:t>
            </a:r>
            <a:r>
              <a:rPr lang="en-US" sz="2400" dirty="0"/>
              <a:t> and not </a:t>
            </a:r>
            <a:r>
              <a:rPr lang="en-US" sz="2400" i="1" dirty="0" err="1"/>
              <a:t>aaaaab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If two patterns match the same token, pick the one that was listed earlier in R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prefer final state (in the original NFA) of </a:t>
            </a:r>
            <a:r>
              <a:rPr lang="en-US" sz="2400" i="1" dirty="0"/>
              <a:t>r</a:t>
            </a:r>
            <a:r>
              <a:rPr lang="en-US" sz="2400" i="1" baseline="-25000" dirty="0"/>
              <a:t>2</a:t>
            </a:r>
            <a:r>
              <a:rPr lang="en-US" sz="2400" dirty="0"/>
              <a:t> over </a:t>
            </a:r>
            <a:r>
              <a:rPr lang="en-US" sz="2400" i="1" dirty="0"/>
              <a:t>r</a:t>
            </a:r>
            <a:r>
              <a:rPr lang="en-US" sz="2400" i="1" baseline="-25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D51F-FD59-744D-8081-3F4E8A46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A3AF-3BD0-364D-81E5-FDAA0D32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Lookahead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9910-D48F-0E49-9C2B-839F83E0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Implementing r</a:t>
            </a:r>
            <a:r>
              <a:rPr lang="en-US" sz="2400" baseline="-25000" dirty="0"/>
              <a:t>1</a:t>
            </a:r>
            <a:r>
              <a:rPr lang="en-US" sz="2400" dirty="0"/>
              <a:t>/r</a:t>
            </a:r>
            <a:r>
              <a:rPr lang="en-US" sz="2400" baseline="-25000" dirty="0"/>
              <a:t>2</a:t>
            </a:r>
            <a:r>
              <a:rPr lang="en-US" sz="2400" dirty="0"/>
              <a:t> : match r</a:t>
            </a:r>
            <a:r>
              <a:rPr lang="en-US" sz="2400" baseline="-25000" dirty="0"/>
              <a:t>1</a:t>
            </a:r>
            <a:r>
              <a:rPr lang="en-US" sz="2400" dirty="0"/>
              <a:t> when followed by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</a:t>
            </a:r>
            <a:r>
              <a:rPr lang="en-US" sz="2400" i="1" dirty="0"/>
              <a:t>a*b+/a*c</a:t>
            </a:r>
            <a:r>
              <a:rPr lang="en-US" sz="2400" dirty="0"/>
              <a:t> accepts a string </a:t>
            </a:r>
            <a:r>
              <a:rPr lang="en-US" sz="2400" i="1" dirty="0"/>
              <a:t>bac</a:t>
            </a:r>
            <a:r>
              <a:rPr lang="en-US" sz="2400" dirty="0"/>
              <a:t> but not </a:t>
            </a:r>
            <a:r>
              <a:rPr lang="en-US" sz="2400" i="1" dirty="0" err="1"/>
              <a:t>abd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The lexical analyzer matches r</a:t>
            </a:r>
            <a:r>
              <a:rPr lang="en-US" sz="2400" baseline="-25000" dirty="0"/>
              <a:t>1</a:t>
            </a:r>
            <a:r>
              <a:rPr lang="en-US" sz="2400" dirty="0">
                <a:sym typeface="Symbol" charset="2"/>
              </a:rPr>
              <a:t></a:t>
            </a:r>
            <a:r>
              <a:rPr lang="en-US" sz="2400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 up to position </a:t>
            </a:r>
            <a:r>
              <a:rPr lang="en-US" sz="2400" i="1" dirty="0"/>
              <a:t>q</a:t>
            </a:r>
            <a:r>
              <a:rPr lang="en-US" sz="2400" dirty="0"/>
              <a:t> in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But remembers the position </a:t>
            </a:r>
            <a:r>
              <a:rPr lang="en-US" sz="2400" i="1" dirty="0"/>
              <a:t>p</a:t>
            </a:r>
            <a:r>
              <a:rPr lang="en-US" sz="2400" dirty="0"/>
              <a:t> in the input where r</a:t>
            </a:r>
            <a:r>
              <a:rPr lang="en-US" sz="2400" baseline="-25000" dirty="0"/>
              <a:t>1</a:t>
            </a:r>
            <a:r>
              <a:rPr lang="en-US" sz="2400" dirty="0"/>
              <a:t> matched but not r</a:t>
            </a:r>
            <a:r>
              <a:rPr lang="en-US" sz="2400" baseline="-25000" dirty="0"/>
              <a:t>2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Reset to start state and start from position </a:t>
            </a:r>
            <a:r>
              <a:rPr lang="en-US" sz="2400" i="1" dirty="0"/>
              <a:t>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01BC1-3F5D-D941-97CF-1C5F318C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2E0E1-A4D5-E44E-A84D-6C740E14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A1EBE955-2EA4-CB45-9A70-6D885450A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03598"/>
            <a:ext cx="268304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</a:t>
            </a:r>
          </a:p>
        </p:txBody>
      </p:sp>
      <p:sp>
        <p:nvSpPr>
          <p:cNvPr id="4" name="Text Box 35">
            <a:extLst>
              <a:ext uri="{FF2B5EF4-FFF2-40B4-BE49-F238E27FC236}">
                <a16:creationId xmlns:a16="http://schemas.microsoft.com/office/drawing/2014/main" id="{0E4343DB-8EDC-924C-B789-9BB3AAE5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23678"/>
            <a:ext cx="352141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(ab)*a(ca)*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50821F28-351D-AE45-805F-40843D42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2637700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5C684BB2-0A11-2D4E-B0B7-9C99E887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3351722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TOKEN_D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06C06B3-FA4D-3A45-9759-EAFE9EEA0E5B}"/>
              </a:ext>
            </a:extLst>
          </p:cNvPr>
          <p:cNvSpPr/>
          <p:nvPr/>
        </p:nvSpPr>
        <p:spPr>
          <a:xfrm>
            <a:off x="4716016" y="1203598"/>
            <a:ext cx="3673098" cy="1872208"/>
          </a:xfrm>
          <a:prstGeom prst="wedgeRoundRectCallout">
            <a:avLst>
              <a:gd name="adj1" fmla="val -57374"/>
              <a:gd name="adj2" fmla="val -21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Q: Use the ordered token definitions shown here and </a:t>
            </a:r>
            <a:r>
              <a:rPr lang="en-CA" sz="1800" dirty="0"/>
              <a:t>provide the tokenized output for the input string </a:t>
            </a:r>
            <a:r>
              <a:rPr lang="en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abacabababa</a:t>
            </a:r>
            <a:r>
              <a:rPr lang="en-CA" sz="1800" i="1" dirty="0"/>
              <a:t> </a:t>
            </a:r>
            <a:r>
              <a:rPr lang="en-CA" sz="1800" dirty="0"/>
              <a:t>using the greedy longest match lexical analysis method. </a:t>
            </a:r>
          </a:p>
        </p:txBody>
      </p:sp>
    </p:spTree>
    <p:extLst>
      <p:ext uri="{BB962C8B-B14F-4D97-AF65-F5344CB8AC3E}">
        <p14:creationId xmlns:p14="http://schemas.microsoft.com/office/powerpoint/2010/main" val="9434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646</Words>
  <Application>Microsoft Macintosh PowerPoint</Application>
  <PresentationFormat>On-screen Show (16:9)</PresentationFormat>
  <Paragraphs>179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</vt:lpstr>
      <vt:lpstr>Times New Roman</vt:lpstr>
      <vt:lpstr>Office Theme</vt:lpstr>
      <vt:lpstr>Lexical Analysis</vt:lpstr>
      <vt:lpstr>Lexical Analysis using NFAs</vt:lpstr>
      <vt:lpstr>Lexical Analysis using NFAs</vt:lpstr>
      <vt:lpstr>PowerPoint Presentation</vt:lpstr>
      <vt:lpstr>PowerPoint Presentation</vt:lpstr>
      <vt:lpstr>Lexical Analyzer using DFAs</vt:lpstr>
      <vt:lpstr>Lexical Analyzer using DFAs</vt:lpstr>
      <vt:lpstr>Lookahead operator</vt:lpstr>
      <vt:lpstr>PowerPoint Presentation</vt:lpstr>
      <vt:lpstr>Summary</vt:lpstr>
      <vt:lpstr>Extra Slides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413</cp:revision>
  <cp:lastPrinted>2010-09-15T00:24:59Z</cp:lastPrinted>
  <dcterms:created xsi:type="dcterms:W3CDTF">2011-09-22T21:27:19Z</dcterms:created>
  <dcterms:modified xsi:type="dcterms:W3CDTF">2020-09-18T00:19:35Z</dcterms:modified>
</cp:coreProperties>
</file>