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2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6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14" r:id="rId21"/>
    <p:sldId id="317" r:id="rId22"/>
    <p:sldId id="316" r:id="rId23"/>
    <p:sldId id="315" r:id="rId24"/>
    <p:sldId id="318" r:id="rId25"/>
    <p:sldId id="319" r:id="rId26"/>
    <p:sldId id="301" r:id="rId27"/>
    <p:sldId id="324" r:id="rId28"/>
    <p:sldId id="303" r:id="rId29"/>
    <p:sldId id="312" r:id="rId30"/>
    <p:sldId id="320" r:id="rId31"/>
    <p:sldId id="321" r:id="rId32"/>
    <p:sldId id="302" r:id="rId33"/>
    <p:sldId id="305" r:id="rId34"/>
    <p:sldId id="304" r:id="rId35"/>
    <p:sldId id="306" r:id="rId36"/>
    <p:sldId id="307" r:id="rId37"/>
    <p:sldId id="308" r:id="rId38"/>
    <p:sldId id="309" r:id="rId39"/>
    <p:sldId id="310" r:id="rId40"/>
    <p:sldId id="313" r:id="rId41"/>
    <p:sldId id="311" r:id="rId42"/>
    <p:sldId id="322" r:id="rId43"/>
    <p:sldId id="265" r:id="rId44"/>
    <p:sldId id="266" r:id="rId45"/>
    <p:sldId id="268" r:id="rId46"/>
    <p:sldId id="276" r:id="rId47"/>
    <p:sldId id="277" r:id="rId48"/>
    <p:sldId id="263" r:id="rId49"/>
    <p:sldId id="270" r:id="rId50"/>
    <p:sldId id="271" r:id="rId51"/>
    <p:sldId id="272" r:id="rId52"/>
    <p:sldId id="274" r:id="rId53"/>
    <p:sldId id="273" r:id="rId54"/>
    <p:sldId id="279" r:id="rId55"/>
    <p:sldId id="280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-7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AA8D-35CB-424F-B1D1-70BA14843A7F}" type="datetimeFigureOut">
              <a:rPr lang="en-US" smtClean="0"/>
              <a:t>16-07-12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9279-3979-AE44-A7B5-352592FD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39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03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03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F4DC47-61F0-0E4A-AFD7-578851C99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5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4587A-2E87-154D-A63F-3983C66572FC}" type="slidenum">
              <a:rPr lang="en-US"/>
              <a:pPr/>
              <a:t>45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7BCA8-6537-EE45-8E0C-A25AFA752A5D}" type="slidenum">
              <a:rPr lang="en-US"/>
              <a:pPr/>
              <a:t>46</a:t>
            </a:fld>
            <a:endParaRPr lang="en-US"/>
          </a:p>
        </p:txBody>
      </p:sp>
      <p:sp>
        <p:nvSpPr>
          <p:cNvPr id="1136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7A05C-6192-3E4F-90E2-980AD65153B6}" type="slidenum">
              <a:rPr lang="en-US"/>
              <a:pPr/>
              <a:t>47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3EA75-AF6D-7B45-9F4B-3F7831CD4BF0}" type="slidenum">
              <a:rPr lang="en-US"/>
              <a:pPr/>
              <a:t>48</a:t>
            </a:fld>
            <a:endParaRPr lang="en-US"/>
          </a:p>
        </p:txBody>
      </p:sp>
      <p:sp>
        <p:nvSpPr>
          <p:cNvPr id="115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F668D-3747-E641-AC7D-DB54C6584C77}" type="slidenum">
              <a:rPr lang="en-US"/>
              <a:pPr/>
              <a:t>49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621EB-E48E-B44A-B245-76C15535A481}" type="slidenum">
              <a:rPr lang="en-US"/>
              <a:pPr/>
              <a:t>50</a:t>
            </a:fld>
            <a:endParaRPr lang="en-US"/>
          </a:p>
        </p:txBody>
      </p:sp>
      <p:sp>
        <p:nvSpPr>
          <p:cNvPr id="1177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033EE-9F2D-3F40-A239-35664A4C6A7B}" type="slidenum">
              <a:rPr lang="en-US"/>
              <a:pPr/>
              <a:t>51</a:t>
            </a:fld>
            <a:endParaRPr lang="en-US"/>
          </a:p>
        </p:txBody>
      </p:sp>
      <p:sp>
        <p:nvSpPr>
          <p:cNvPr id="1198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1C243-268C-6D42-885F-F2F9B969D257}" type="slidenum">
              <a:rPr lang="en-US"/>
              <a:pPr/>
              <a:t>52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85DEC-16EB-594F-8502-22726ECFC4BE}" type="slidenum">
              <a:rPr lang="en-US"/>
              <a:pPr/>
              <a:t>53</a:t>
            </a:fld>
            <a:endParaRPr lang="en-US"/>
          </a:p>
        </p:txBody>
      </p:sp>
      <p:sp>
        <p:nvSpPr>
          <p:cNvPr id="121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236C4-94BC-AE4C-98B5-B9F195ED2186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58D13-320A-B046-A516-C4170F2DADB5}" type="slidenum">
              <a:rPr lang="en-US"/>
              <a:pPr/>
              <a:t>9</a:t>
            </a:fld>
            <a:endParaRPr lang="en-US"/>
          </a:p>
        </p:txBody>
      </p:sp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8D38C-0B57-B244-8A2C-64E27D014027}" type="slidenum">
              <a:rPr lang="en-US"/>
              <a:pPr/>
              <a:t>55</a:t>
            </a:fld>
            <a:endParaRPr lang="en-US"/>
          </a:p>
        </p:txBody>
      </p:sp>
      <p:sp>
        <p:nvSpPr>
          <p:cNvPr id="1239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AD9B9-BCFA-3B42-9503-59E3FD95EEA1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52E34-9F71-A24A-A63B-F745045A75A3}" type="slidenum">
              <a:rPr lang="en-US"/>
              <a:pPr/>
              <a:t>29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3D2B-06D8-964B-AB70-9B86198CE375}" type="slidenum">
              <a:rPr lang="en-US"/>
              <a:pPr/>
              <a:t>31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9E9D3-DEB6-084D-9C05-9773C434B998}" type="slidenum">
              <a:rPr lang="en-US"/>
              <a:pPr/>
              <a:t>41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9B993-6468-4940-BD5C-588AE441FE1F}" type="slidenum">
              <a:rPr lang="en-US"/>
              <a:pPr/>
              <a:t>42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BE95A-2AF8-1740-987F-6CCF40512845}" type="slidenum">
              <a:rPr lang="en-US"/>
              <a:pPr/>
              <a:t>43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56DA2-26F4-5E46-88ED-4E3BA7DBF346}" type="slidenum">
              <a:rPr lang="en-US"/>
              <a:pPr/>
              <a:t>44</a:t>
            </a:fld>
            <a:endParaRPr lang="en-US"/>
          </a:p>
        </p:txBody>
      </p:sp>
      <p:sp>
        <p:nvSpPr>
          <p:cNvPr id="110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3C5728-672F-7047-A224-752C8B25746F}" type="datetime1">
              <a:rPr lang="en-CA" smtClean="0"/>
              <a:t>16-07-12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80D9AF-107F-FB42-956B-CB0A8BDE1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20B341-C45D-E942-B7AE-5938ABC199F1}" type="datetime1">
              <a:rPr lang="en-CA" smtClean="0"/>
              <a:t>16-07-12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99189A-E7C8-AD4F-AE8D-680AC3A520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3FAE5D-9DBE-5C47-A519-B687A05237EA}" type="datetime1">
              <a:rPr lang="en-CA" smtClean="0"/>
              <a:t>16-07-12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F476B0-0C07-E341-997E-51241DFF0C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2D57635-B6E1-E445-A9ED-856D0A3A205A}" type="datetime1">
              <a:rPr lang="en-CA" smtClean="0"/>
              <a:t>16-07-12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A508D8-6740-FE46-95CC-F1012A7A27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054386-23DE-F343-8671-294F00B9E172}" type="datetime1">
              <a:rPr lang="en-CA" smtClean="0"/>
              <a:t>16-07-12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3A9869-9574-FD48-9AA7-D52438435C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1C85651-6F7A-214D-AFCB-1737430624C4}" type="datetime1">
              <a:rPr lang="en-CA" smtClean="0"/>
              <a:t>16-07-12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85F321-35F6-1540-8195-B54ED8034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B810EE1-C814-804A-86C6-2E3FFA79B09A}" type="datetime1">
              <a:rPr lang="en-CA" smtClean="0"/>
              <a:t>16-07-12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DB1681-E884-CF41-AD83-5A837FB7B2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3C42ED-E168-184A-9FBA-E4CC9ECDF6AF}" type="datetime1">
              <a:rPr lang="en-CA" smtClean="0"/>
              <a:t>16-07-12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156C34B-FA17-A04E-B62C-CDBE808FCF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D4818A6-32A7-5F49-8533-FA6158D0E9A0}" type="datetime1">
              <a:rPr lang="en-CA" smtClean="0"/>
              <a:t>16-07-12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5AD61A-A22C-244B-8CA8-8A2A302602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61ECEF-8DE8-7F4F-A392-1133A0FB31FB}" type="datetime1">
              <a:rPr lang="en-CA" smtClean="0"/>
              <a:t>16-07-12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FF11E3D-91B5-C44D-A05B-5FBF6FEF98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E432F6E-385F-C84A-A6D8-24557CF262FC}" type="datetime1">
              <a:rPr lang="en-CA" smtClean="0"/>
              <a:t>16-07-12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5CBA9CA-3872-1E4A-A231-86140AD0A2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B37CB990-3D08-CA47-9376-D92211F603DA}" type="datetime1">
              <a:rPr lang="en-CA" smtClean="0"/>
              <a:t>16-07-12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4BDF376-3AC3-0B4B-A1B7-8EA60718E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Support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9AF-107F-FB42-956B-CB0A8BDE13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Tree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kern="0" dirty="0" smtClean="0"/>
              <a:t>The activation tree depends on run-time behavior</a:t>
            </a:r>
          </a:p>
          <a:p>
            <a:pPr eaLnBrk="1" hangingPunct="1"/>
            <a:r>
              <a:rPr lang="en-US" kern="0" dirty="0" smtClean="0"/>
              <a:t>The activation tree may be different for every program input</a:t>
            </a:r>
          </a:p>
          <a:p>
            <a:pPr eaLnBrk="1" hangingPunct="1"/>
            <a:r>
              <a:rPr lang="en-US" kern="0" dirty="0" smtClean="0"/>
              <a:t>Since activations are properly nested, a stack can track  currently active procedures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3088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3653" y="1484784"/>
            <a:ext cx="407454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46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(1,3</a:t>
            </a:r>
            <a:r>
              <a:rPr lang="en-US" dirty="0"/>
              <a:t>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39" grpId="0" autoUpdateAnimBg="0"/>
      <p:bldP spid="44" grpId="0"/>
      <p:bldP spid="49" grpId="0"/>
      <p:bldP spid="51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Q(1,0)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8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46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(2,3)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428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84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79503" y="4291608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Q(2,1)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05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84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527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Q(3,3)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79503" y="4291608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31"/>
          <p:cNvCxnSpPr>
            <a:cxnSpLocks noChangeShapeType="1"/>
            <a:stCxn id="14" idx="2"/>
            <a:endCxn id="17" idx="0"/>
          </p:cNvCxnSpPr>
          <p:nvPr/>
        </p:nvCxnSpPr>
        <p:spPr bwMode="auto">
          <a:xfrm>
            <a:off x="5336703" y="4291608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Q(3,3)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850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4" grpId="0"/>
      <p:bldP spid="51" grpId="0"/>
      <p:bldP spid="33" grpId="0"/>
      <p:bldP spid="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543399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22108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005064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1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Records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6288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sz="2800" kern="0" dirty="0" smtClean="0"/>
              <a:t>The information needed to manage one procedure activation is called an </a:t>
            </a:r>
            <a:r>
              <a:rPr lang="en-US" sz="2800" i="1" kern="0" dirty="0" smtClean="0">
                <a:solidFill>
                  <a:schemeClr val="accent2"/>
                </a:solidFill>
              </a:rPr>
              <a:t>activation record</a:t>
            </a:r>
            <a:r>
              <a:rPr lang="en-US" sz="2800" kern="0" dirty="0" smtClean="0"/>
              <a:t> (AR) or </a:t>
            </a:r>
            <a:r>
              <a:rPr lang="en-US" sz="2800" i="1" kern="0" dirty="0" smtClean="0">
                <a:solidFill>
                  <a:schemeClr val="accent2"/>
                </a:solidFill>
              </a:rPr>
              <a:t>frame</a:t>
            </a:r>
          </a:p>
          <a:p>
            <a:pPr eaLnBrk="1" hangingPunct="1"/>
            <a:r>
              <a:rPr lang="en-US" sz="2800" kern="0" dirty="0" smtClean="0"/>
              <a:t>If procedure </a:t>
            </a:r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calls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, then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’s activation record contains mix of info about </a:t>
            </a:r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and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</a:p>
          <a:p>
            <a:pPr eaLnBrk="1" hangingPunct="1"/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is suspended until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 complete, at which point </a:t>
            </a:r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resumes</a:t>
            </a:r>
          </a:p>
          <a:p>
            <a:pPr eaLnBrk="1" hangingPunct="1"/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’s AR contains information needed to </a:t>
            </a:r>
          </a:p>
          <a:p>
            <a:pPr lvl="1" eaLnBrk="1" hangingPunct="1"/>
            <a:r>
              <a:rPr lang="en-US" sz="2400" kern="0" dirty="0" smtClean="0"/>
              <a:t>Complete execution of </a:t>
            </a:r>
            <a:r>
              <a:rPr lang="en-US" sz="2400" kern="0" dirty="0" smtClean="0">
                <a:solidFill>
                  <a:schemeClr val="accent2"/>
                </a:solidFill>
              </a:rPr>
              <a:t>G</a:t>
            </a:r>
          </a:p>
          <a:p>
            <a:pPr lvl="1" eaLnBrk="1" hangingPunct="1"/>
            <a:r>
              <a:rPr lang="en-US" sz="2400" kern="0" dirty="0" smtClean="0"/>
              <a:t>Resumes execution of </a:t>
            </a:r>
            <a:r>
              <a:rPr lang="en-US" sz="2400" kern="0" dirty="0" smtClean="0">
                <a:solidFill>
                  <a:schemeClr val="accent2"/>
                </a:solidFill>
              </a:rPr>
              <a:t>F</a:t>
            </a:r>
            <a:endParaRPr lang="en-US" sz="24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6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52B2-F813-FA43-9AED-D78E2BFED098}" type="slidenum">
              <a:rPr lang="en-US"/>
              <a:pPr/>
              <a:t>18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Records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frame contains: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 link (pointer to the caller frame)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Local </a:t>
            </a:r>
            <a:r>
              <a:rPr lang="en-US" dirty="0"/>
              <a:t>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Snapshot of machine state (important registers)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address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 to global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Parameters passed to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value for the caller</a:t>
            </a:r>
          </a:p>
        </p:txBody>
      </p:sp>
    </p:spTree>
    <p:extLst>
      <p:ext uri="{BB962C8B-B14F-4D97-AF65-F5344CB8AC3E}">
        <p14:creationId xmlns:p14="http://schemas.microsoft.com/office/powerpoint/2010/main" val="39960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3026569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2780928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0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Runtime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Management of runtime resources</a:t>
            </a:r>
          </a:p>
          <a:p>
            <a:r>
              <a:rPr lang="en-CA" dirty="0" smtClean="0"/>
              <a:t>Correspondence between:</a:t>
            </a:r>
          </a:p>
          <a:p>
            <a:pPr lvl="1"/>
            <a:r>
              <a:rPr lang="en-CA" dirty="0" smtClean="0"/>
              <a:t>Static (compile-time) structures</a:t>
            </a:r>
          </a:p>
          <a:p>
            <a:pPr lvl="1"/>
            <a:r>
              <a:rPr lang="en-CA" dirty="0" smtClean="0"/>
              <a:t>Dynamic (run-time) structures</a:t>
            </a:r>
          </a:p>
          <a:p>
            <a:r>
              <a:rPr lang="en-CA" dirty="0" smtClean="0"/>
              <a:t>Storage organization </a:t>
            </a:r>
          </a:p>
          <a:p>
            <a:pPr lvl="1"/>
            <a:r>
              <a:rPr lang="en-CA" dirty="0" smtClean="0"/>
              <a:t>Using memory to </a:t>
            </a:r>
            <a:r>
              <a:rPr lang="en-CA" dirty="0"/>
              <a:t>store data structures of the executing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3429000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703664" y="3183359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sp>
        <p:nvSpPr>
          <p:cNvPr id="44" name="Rectangle 43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6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4077072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3831431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4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urved Connector 44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sp>
        <p:nvSpPr>
          <p:cNvPr id="44" name="Rectangle 43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5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41056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3831431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772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41056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3831431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Result of g(…)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4788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Result of g(…)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87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</a:t>
            </a:r>
            <a:r>
              <a:rPr lang="en-CA" sz="2200" dirty="0" smtClean="0"/>
              <a:t>rguments(a</a:t>
            </a:r>
            <a:r>
              <a:rPr lang="en-CA" sz="2200" baseline="-25000" dirty="0" smtClean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Result of g(…)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Left Brace 38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220072" y="3026569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660232" y="2780928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71009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</a:t>
            </a:r>
            <a:r>
              <a:rPr lang="en-CA" sz="2200" dirty="0" smtClean="0"/>
              <a:t>rguments(a</a:t>
            </a:r>
            <a:r>
              <a:rPr lang="en-CA" sz="2200" baseline="-25000" dirty="0" smtClean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Left Brace 38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220072" y="3026569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660232" y="2780928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30671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Record Organization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sz="2800" dirty="0" smtClean="0"/>
              <a:t>There is nothing magic about this organization</a:t>
            </a:r>
          </a:p>
          <a:p>
            <a:pPr lvl="1"/>
            <a:r>
              <a:rPr lang="en-CA" sz="2400" dirty="0" smtClean="0"/>
              <a:t>Can rearrange order of frame elements</a:t>
            </a:r>
          </a:p>
          <a:p>
            <a:pPr lvl="1"/>
            <a:r>
              <a:rPr lang="en-CA" sz="2400" dirty="0" smtClean="0"/>
              <a:t>Can divide caller/</a:t>
            </a:r>
            <a:r>
              <a:rPr lang="en-CA" sz="2400" dirty="0" err="1" smtClean="0"/>
              <a:t>callee</a:t>
            </a:r>
            <a:r>
              <a:rPr lang="en-CA" sz="2400" dirty="0" smtClean="0"/>
              <a:t> responsibilities differently </a:t>
            </a:r>
          </a:p>
          <a:p>
            <a:pPr lvl="1"/>
            <a:r>
              <a:rPr lang="en-CA" sz="2400" dirty="0" smtClean="0"/>
              <a:t>An organization is better if it improves execution speed or simplifies code generation</a:t>
            </a:r>
          </a:p>
          <a:p>
            <a:r>
              <a:rPr lang="en-CA" sz="2800" dirty="0" smtClean="0"/>
              <a:t>Real compilers hold as much of the frame as possible in registers</a:t>
            </a:r>
          </a:p>
          <a:p>
            <a:pPr lvl="1"/>
            <a:r>
              <a:rPr lang="en-CA" sz="2400" dirty="0" smtClean="0"/>
              <a:t>Especially the method result and arguments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3549-EAF5-6541-9573-246DD75762A5}" type="slidenum">
              <a:rPr lang="en-US"/>
              <a:pPr/>
              <a:t>29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frame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66294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 bwMode="auto">
          <a:xfrm>
            <a:off x="228600" y="2209800"/>
            <a:ext cx="1981200" cy="6096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Frame pointer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28600" y="5486400"/>
            <a:ext cx="1981200" cy="6096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Stack pointer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34000" y="2348880"/>
            <a:ext cx="3352800" cy="1752600"/>
          </a:xfrm>
          <a:prstGeom prst="wedgeRoundRectCallout">
            <a:avLst>
              <a:gd name="adj1" fmla="val -61567"/>
              <a:gd name="adj2" fmla="val -2017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In MIPS,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Argument 1-4 are provided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to the function in registers $a0-$a3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378607" y="4797153"/>
            <a:ext cx="2153833" cy="792087"/>
          </a:xfrm>
          <a:prstGeom prst="wedgeRoundRectCallout">
            <a:avLst>
              <a:gd name="adj1" fmla="val -62230"/>
              <a:gd name="adj2" fmla="val -56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Return address in $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Invoke the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Execution of the program is initially under the control of the operating system</a:t>
            </a:r>
          </a:p>
          <a:p>
            <a:r>
              <a:rPr lang="en-CA" dirty="0" smtClean="0"/>
              <a:t>When program is invoked:</a:t>
            </a:r>
          </a:p>
          <a:p>
            <a:pPr lvl="1"/>
            <a:r>
              <a:rPr lang="en-CA" dirty="0" smtClean="0"/>
              <a:t>The OS allocates space for the program</a:t>
            </a:r>
          </a:p>
          <a:p>
            <a:pPr lvl="1"/>
            <a:r>
              <a:rPr lang="en-CA" dirty="0" smtClean="0"/>
              <a:t>The code is loaded into part of the memory</a:t>
            </a:r>
          </a:p>
          <a:p>
            <a:pPr lvl="1"/>
            <a:r>
              <a:rPr lang="en-CA" dirty="0" smtClean="0"/>
              <a:t>The OS jumps to the entry point (i.e., main)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BFF4-DB76-D940-A65B-72E1BC4F90E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81000"/>
            <a:ext cx="74676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main ()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= 10;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printf("The</a:t>
            </a:r>
            <a:r>
              <a:rPr lang="en-US" dirty="0" smtClean="0"/>
              <a:t> factorial of 10 is 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fact(n</a:t>
            </a:r>
            <a:r>
              <a:rPr lang="en-US" dirty="0" smtClean="0"/>
              <a:t>)); </a:t>
            </a:r>
          </a:p>
          <a:p>
            <a:r>
              <a:rPr lang="en-US" dirty="0" smtClean="0"/>
              <a:t>} 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fact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if (</a:t>
            </a:r>
            <a:r>
              <a:rPr lang="en-US" dirty="0" err="1" smtClean="0"/>
              <a:t>n</a:t>
            </a:r>
            <a:r>
              <a:rPr lang="en-US" dirty="0" smtClean="0"/>
              <a:t> &lt; 1) </a:t>
            </a:r>
          </a:p>
          <a:p>
            <a:r>
              <a:rPr lang="en-US" dirty="0" smtClean="0"/>
              <a:t>            return(1); </a:t>
            </a:r>
          </a:p>
          <a:p>
            <a:r>
              <a:rPr lang="en-US" dirty="0" smtClean="0"/>
              <a:t>      else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return(n</a:t>
            </a:r>
            <a:r>
              <a:rPr lang="en-US" dirty="0" smtClean="0"/>
              <a:t> * </a:t>
            </a:r>
            <a:r>
              <a:rPr lang="en-US" dirty="0" err="1" smtClean="0"/>
              <a:t>fact(n</a:t>
            </a:r>
            <a:r>
              <a:rPr lang="en-US" dirty="0" smtClean="0"/>
              <a:t> - 1)); </a:t>
            </a:r>
          </a:p>
          <a:p>
            <a:r>
              <a:rPr lang="en-US" dirty="0" smtClean="0"/>
              <a:t>} </a:t>
            </a:r>
          </a:p>
          <a:p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71699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91AD-4D89-CD47-B3D5-BB1C3EB73C69}" type="slidenum">
              <a:rPr lang="en-US"/>
              <a:pPr/>
              <a:t>31</a:t>
            </a:fld>
            <a:endParaRPr lang="en-US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5992" y="0"/>
            <a:ext cx="4724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ounded Rectangular Callout 1"/>
          <p:cNvSpPr/>
          <p:nvPr/>
        </p:nvSpPr>
        <p:spPr bwMode="auto">
          <a:xfrm>
            <a:off x="428729" y="2420888"/>
            <a:ext cx="2847127" cy="649208"/>
          </a:xfrm>
          <a:prstGeom prst="wedgeRoundRectCallout">
            <a:avLst>
              <a:gd name="adj1" fmla="val 64075"/>
              <a:gd name="adj2" fmla="val -3136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return address</a:t>
            </a:r>
            <a:r>
              <a:rPr kumimoji="0" lang="en-CA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in</a:t>
            </a: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main</a:t>
            </a: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23528" y="1556792"/>
            <a:ext cx="2847127" cy="649208"/>
          </a:xfrm>
          <a:prstGeom prst="wedgeRoundRectCallout">
            <a:avLst>
              <a:gd name="adj1" fmla="val 67086"/>
              <a:gd name="adj2" fmla="val 456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$a0(=10) saved in stack</a:t>
            </a: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5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Global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references to a global variable point to the same object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Cannot store a global in an activation record</a:t>
            </a:r>
          </a:p>
          <a:p>
            <a:r>
              <a:rPr lang="en-CA" dirty="0" err="1" smtClean="0"/>
              <a:t>Globals</a:t>
            </a:r>
            <a:r>
              <a:rPr lang="en-CA" dirty="0" smtClean="0"/>
              <a:t> are assigned a fixed address once 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Variables with fixed address are “statically allocated”</a:t>
            </a:r>
          </a:p>
          <a:p>
            <a:r>
              <a:rPr lang="en-CA" dirty="0" smtClean="0"/>
              <a:t>Depending on the language, there may be other statically allocated values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975447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65313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437112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282331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Static Data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627784" y="335699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80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Heap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Any value that outlives the procedure that creates it cannot be kept in AR</a:t>
            </a:r>
          </a:p>
          <a:p>
            <a:pPr marL="457200" lvl="1" indent="0">
              <a:buNone/>
            </a:pP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r>
              <a:rPr lang="en-CA" dirty="0" smtClean="0">
                <a:solidFill>
                  <a:schemeClr val="accent2"/>
                </a:solidFill>
              </a:rPr>
              <a:t>* foo() {</a:t>
            </a: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CA" dirty="0">
                <a:solidFill>
                  <a:schemeClr val="accent2"/>
                </a:solidFill>
              </a:rPr>
              <a:t>* </a:t>
            </a:r>
            <a:r>
              <a:rPr lang="en-CA" dirty="0" smtClean="0">
                <a:solidFill>
                  <a:schemeClr val="accent2"/>
                </a:solidFill>
              </a:rPr>
              <a:t>bar </a:t>
            </a:r>
            <a:r>
              <a:rPr lang="en-CA" dirty="0">
                <a:solidFill>
                  <a:schemeClr val="accent2"/>
                </a:solidFill>
              </a:rPr>
              <a:t>= new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r>
              <a:rPr lang="en-CA" dirty="0">
                <a:solidFill>
                  <a:schemeClr val="accent2"/>
                </a:solidFill>
              </a:rPr>
              <a:t>[size</a:t>
            </a:r>
            <a:r>
              <a:rPr lang="en-CA" dirty="0" smtClean="0">
                <a:solidFill>
                  <a:schemeClr val="accent2"/>
                </a:solidFill>
              </a:rPr>
              <a:t>]; return bar;}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The bat value must survive de-allocation of foo’s AR</a:t>
            </a:r>
          </a:p>
          <a:p>
            <a:pPr marL="514350" indent="-457200"/>
            <a:r>
              <a:rPr lang="en-CA" dirty="0" smtClean="0"/>
              <a:t>Languages with dynamically allocated data use a heap to store dynamic data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sz="2800" dirty="0" smtClean="0"/>
              <a:t>The code area contains object code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For many languages, fixed size and read only</a:t>
            </a:r>
          </a:p>
          <a:p>
            <a:r>
              <a:rPr lang="en-CA" sz="2800" dirty="0" smtClean="0"/>
              <a:t>The static area contain data (not code) with fixed addresses (e.g., global data)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Fixed size, may be readable or writable</a:t>
            </a:r>
          </a:p>
          <a:p>
            <a:r>
              <a:rPr lang="en-CA" sz="2800" dirty="0" smtClean="0"/>
              <a:t>The stack contains and AR for each currently active procedure 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Each AR usually fixed size, contains locals</a:t>
            </a:r>
          </a:p>
          <a:p>
            <a:r>
              <a:rPr lang="en-CA" sz="2800" dirty="0" smtClean="0"/>
              <a:t>Heap contains all other data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In C, heap is managed by </a:t>
            </a:r>
            <a:r>
              <a:rPr lang="en-CA" sz="2400" i="1" dirty="0" err="1" smtClean="0">
                <a:solidFill>
                  <a:schemeClr val="accent2"/>
                </a:solidFill>
              </a:rPr>
              <a:t>malloc</a:t>
            </a:r>
            <a:r>
              <a:rPr lang="en-CA" sz="2400" dirty="0" smtClean="0">
                <a:solidFill>
                  <a:schemeClr val="accent2"/>
                </a:solidFill>
              </a:rPr>
              <a:t> and </a:t>
            </a:r>
            <a:r>
              <a:rPr lang="en-CA" sz="2400" i="1" dirty="0" smtClean="0">
                <a:solidFill>
                  <a:schemeClr val="accent2"/>
                </a:solidFill>
              </a:rPr>
              <a:t>free</a:t>
            </a:r>
            <a:endParaRPr lang="en-CA" sz="2400" i="1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Heap and Stack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Both the heap and stack grow</a:t>
            </a:r>
          </a:p>
          <a:p>
            <a:r>
              <a:rPr lang="en-CA" dirty="0" smtClean="0"/>
              <a:t>Must take care that they do not grow into each other</a:t>
            </a:r>
          </a:p>
          <a:p>
            <a:r>
              <a:rPr lang="en-CA" dirty="0" smtClean="0"/>
              <a:t>Solution: start heap and stack at opposite ends of memory and let them grow towards each other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717032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</a:t>
            </a:r>
            <a:r>
              <a:rPr lang="en-CA" dirty="0" smtClean="0"/>
              <a:t>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39472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178697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282331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Static Data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627784" y="335699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627784" y="55172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491880" y="5631631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Heap</a:t>
            </a:r>
            <a:endParaRPr lang="en-CA" dirty="0"/>
          </a:p>
        </p:txBody>
      </p:sp>
      <p:sp>
        <p:nvSpPr>
          <p:cNvPr id="18" name="Down Arrow 17"/>
          <p:cNvSpPr/>
          <p:nvPr/>
        </p:nvSpPr>
        <p:spPr bwMode="auto">
          <a:xfrm rot="10800000">
            <a:off x="3779912" y="5157191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4149080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20" name="Right Arrow 19"/>
          <p:cNvSpPr/>
          <p:nvPr/>
        </p:nvSpPr>
        <p:spPr bwMode="auto">
          <a:xfrm>
            <a:off x="2195736" y="4316212"/>
            <a:ext cx="360040" cy="16979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7000" y="4941168"/>
            <a:ext cx="1540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Heap allocation pointer</a:t>
            </a:r>
            <a:endParaRPr lang="en-CA" b="1" dirty="0"/>
          </a:p>
        </p:txBody>
      </p:sp>
      <p:sp>
        <p:nvSpPr>
          <p:cNvPr id="22" name="Right Arrow 21"/>
          <p:cNvSpPr/>
          <p:nvPr/>
        </p:nvSpPr>
        <p:spPr bwMode="auto">
          <a:xfrm>
            <a:off x="2167160" y="5395859"/>
            <a:ext cx="360040" cy="16979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8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Alignment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7990656" cy="4114800"/>
          </a:xfrm>
        </p:spPr>
        <p:txBody>
          <a:bodyPr/>
          <a:lstStyle/>
          <a:p>
            <a:r>
              <a:rPr lang="en-CA" dirty="0" smtClean="0"/>
              <a:t>Most modern machines are 32 or 64 bit</a:t>
            </a:r>
          </a:p>
          <a:p>
            <a:pPr lvl="1"/>
            <a:r>
              <a:rPr lang="en-CA" dirty="0" smtClean="0"/>
              <a:t>8 bits in a byte </a:t>
            </a:r>
          </a:p>
          <a:p>
            <a:pPr lvl="1"/>
            <a:r>
              <a:rPr lang="en-CA" dirty="0" smtClean="0"/>
              <a:t>4 or 8 bytes in a word</a:t>
            </a:r>
          </a:p>
          <a:p>
            <a:pPr lvl="1"/>
            <a:r>
              <a:rPr lang="en-CA" dirty="0" smtClean="0"/>
              <a:t>Machines are either byte or word addressable</a:t>
            </a:r>
          </a:p>
          <a:p>
            <a:r>
              <a:rPr lang="en-CA" dirty="0" smtClean="0"/>
              <a:t>Data is </a:t>
            </a:r>
            <a:r>
              <a:rPr lang="en-CA" dirty="0" smtClean="0">
                <a:solidFill>
                  <a:schemeClr val="accent2"/>
                </a:solidFill>
              </a:rPr>
              <a:t>word aligned</a:t>
            </a:r>
            <a:r>
              <a:rPr lang="en-CA" dirty="0" smtClean="0"/>
              <a:t> if it begins at a word boundary</a:t>
            </a:r>
          </a:p>
          <a:p>
            <a:r>
              <a:rPr lang="en-CA" dirty="0" smtClean="0"/>
              <a:t>Most machines have  some alignment restrictions</a:t>
            </a:r>
          </a:p>
          <a:p>
            <a:pPr lvl="1"/>
            <a:r>
              <a:rPr lang="en-CA" dirty="0" smtClean="0"/>
              <a:t>Or performance penalties for poor alignment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Padding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dirty="0" smtClean="0"/>
              <a:t>Example: A string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		“Hello”</a:t>
            </a:r>
          </a:p>
          <a:p>
            <a:pPr marL="40005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Takes 6 characters (including a terminating \0)</a:t>
            </a:r>
          </a:p>
          <a:p>
            <a:pPr marL="400050" lvl="1" indent="0">
              <a:buNone/>
            </a:pPr>
            <a:endParaRPr lang="en-CA" dirty="0" smtClean="0">
              <a:solidFill>
                <a:schemeClr val="accent2"/>
              </a:solidFill>
            </a:endParaRPr>
          </a:p>
          <a:p>
            <a:r>
              <a:rPr lang="en-CA" dirty="0" smtClean="0"/>
              <a:t>To word align next word, add 2 “padding” characters</a:t>
            </a:r>
          </a:p>
          <a:p>
            <a:r>
              <a:rPr lang="en-CA" dirty="0" smtClean="0"/>
              <a:t>The padding is not part of the string, it’s juts unused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00937"/>
              </p:ext>
            </p:extLst>
          </p:nvPr>
        </p:nvGraphicFramePr>
        <p:xfrm>
          <a:off x="2411760" y="3501008"/>
          <a:ext cx="40324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\0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ultiply 7"/>
          <p:cNvSpPr/>
          <p:nvPr/>
        </p:nvSpPr>
        <p:spPr bwMode="auto">
          <a:xfrm>
            <a:off x="5478960" y="3501008"/>
            <a:ext cx="432048" cy="36004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Multiply 8"/>
          <p:cNvSpPr/>
          <p:nvPr/>
        </p:nvSpPr>
        <p:spPr bwMode="auto">
          <a:xfrm>
            <a:off x="5983584" y="3501008"/>
            <a:ext cx="432048" cy="36004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2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1200"/>
            <a:ext cx="3888432" cy="4114800"/>
          </a:xfrm>
        </p:spPr>
        <p:txBody>
          <a:bodyPr/>
          <a:lstStyle/>
          <a:p>
            <a:r>
              <a:rPr lang="en-CA" dirty="0" smtClean="0"/>
              <a:t>Compiler is responsible for:</a:t>
            </a:r>
          </a:p>
          <a:p>
            <a:pPr lvl="1"/>
            <a:r>
              <a:rPr lang="en-CA" dirty="0" smtClean="0"/>
              <a:t>Generating code</a:t>
            </a:r>
          </a:p>
          <a:p>
            <a:pPr lvl="1"/>
            <a:r>
              <a:rPr lang="en-CA" dirty="0" smtClean="0"/>
              <a:t>Orchestrating use of the data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355976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948264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948264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355976" y="30689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148064" y="227687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440749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Data space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76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Padding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Compilers </a:t>
            </a:r>
            <a:r>
              <a:rPr lang="en-CA" dirty="0"/>
              <a:t>may insert unused bytes called "padding bytes" after structure members to ensure that each member is appropriately </a:t>
            </a:r>
            <a:r>
              <a:rPr lang="en-CA" dirty="0" smtClean="0"/>
              <a:t>aligned.</a:t>
            </a:r>
          </a:p>
          <a:p>
            <a:pPr marL="914400" lvl="2" indent="0">
              <a:buNone/>
            </a:pPr>
            <a:r>
              <a:rPr lang="en-CA" dirty="0" err="1" smtClean="0"/>
              <a:t>struct</a:t>
            </a:r>
            <a:r>
              <a:rPr lang="en-CA" dirty="0" smtClean="0"/>
              <a:t> widget {</a:t>
            </a:r>
          </a:p>
          <a:p>
            <a:pPr marL="914400" lvl="2" indent="0">
              <a:buNone/>
            </a:pPr>
            <a:r>
              <a:rPr lang="en-CA" dirty="0"/>
              <a:t>    char m1;</a:t>
            </a:r>
          </a:p>
          <a:p>
            <a:pPr marL="914400" lvl="2" indent="0">
              <a:buNone/>
            </a:pPr>
            <a:r>
              <a:rPr lang="en-CA" dirty="0"/>
              <a:t>    </a:t>
            </a:r>
            <a:r>
              <a:rPr lang="en-CA" dirty="0" err="1"/>
              <a:t>int</a:t>
            </a:r>
            <a:r>
              <a:rPr lang="en-CA" dirty="0"/>
              <a:t> m2;</a:t>
            </a:r>
          </a:p>
          <a:p>
            <a:pPr marL="914400" lvl="2" indent="0">
              <a:buNone/>
            </a:pPr>
            <a:r>
              <a:rPr lang="en-CA" dirty="0"/>
              <a:t>    char m3;</a:t>
            </a:r>
          </a:p>
          <a:p>
            <a:pPr marL="914400" lvl="2" indent="0">
              <a:buNone/>
            </a:pPr>
            <a:r>
              <a:rPr lang="en-CA" dirty="0"/>
              <a:t>};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4388911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On a word aligned machine:</a:t>
            </a:r>
          </a:p>
          <a:p>
            <a:r>
              <a:rPr lang="en-CA" b="1" dirty="0" smtClean="0">
                <a:solidFill>
                  <a:schemeClr val="accent2"/>
                </a:solidFill>
              </a:rPr>
              <a:t>add 3 bytes of padding </a:t>
            </a:r>
          </a:p>
          <a:p>
            <a:r>
              <a:rPr lang="en-CA" b="1" dirty="0" smtClean="0">
                <a:solidFill>
                  <a:schemeClr val="accent2"/>
                </a:solidFill>
              </a:rPr>
              <a:t>after m1 and m3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6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DFEC-14F2-6543-828C-982591103638}" type="slidenum">
              <a:rPr lang="en-US"/>
              <a:pPr/>
              <a:t>41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Run-time support for functions</a:t>
            </a:r>
          </a:p>
          <a:p>
            <a:r>
              <a:rPr lang="en-US" sz="2800" dirty="0"/>
              <a:t>Dealing with (potentially infinite) recursion</a:t>
            </a:r>
          </a:p>
          <a:p>
            <a:r>
              <a:rPr lang="en-US" sz="2800" dirty="0"/>
              <a:t>Activation records for each function invocation</a:t>
            </a:r>
          </a:p>
          <a:p>
            <a:r>
              <a:rPr lang="en-US" sz="2800" dirty="0"/>
              <a:t>Storage allocation for activation records in recursive function calls</a:t>
            </a:r>
          </a:p>
          <a:p>
            <a:r>
              <a:rPr lang="en-US" sz="2800" dirty="0"/>
              <a:t>Stack allocation is easiest to implement while retaining recursion</a:t>
            </a:r>
          </a:p>
          <a:p>
            <a:r>
              <a:rPr lang="en-US" sz="2800" dirty="0"/>
              <a:t>Functional PLs use heap allocation</a:t>
            </a:r>
          </a:p>
        </p:txBody>
      </p:sp>
    </p:spTree>
    <p:extLst>
      <p:ext uri="{BB962C8B-B14F-4D97-AF65-F5344CB8AC3E}">
        <p14:creationId xmlns:p14="http://schemas.microsoft.com/office/powerpoint/2010/main" val="7812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0539-9C1E-EC49-9D41-6EDD58F3639D}" type="slidenum">
              <a:rPr lang="en-US"/>
              <a:pPr/>
              <a:t>42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67000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4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C795-7DAB-B442-B639-80218F73E84D}" type="slidenum">
              <a:rPr lang="en-US"/>
              <a:pPr/>
              <a:t>43</a:t>
            </a:fld>
            <a:endParaRPr lang="en-US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Stack Allocation </a:t>
            </a:r>
            <a:r>
              <a:rPr lang="en-US">
                <a:sym typeface="Symbol" charset="2"/>
              </a:rPr>
              <a:t>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Storage for recursive functions is organized as a stack: last-in first-out (LIFO) order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associated with each function activation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pushed onto the stack when a call is made to the function</a:t>
            </a:r>
          </a:p>
          <a:p>
            <a:pPr lvl="1">
              <a:lnSpc>
                <a:spcPct val="90000"/>
              </a:lnSpc>
            </a:pPr>
            <a:r>
              <a:rPr lang="en-US"/>
              <a:t>Size of activation records can be fixed or variable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18A-94F5-2042-80F6-19625B7C0DC1}" type="slidenum">
              <a:rPr lang="en-US"/>
              <a:pPr/>
              <a:t>44</a:t>
            </a:fld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Allocation </a:t>
            </a:r>
            <a:r>
              <a:rPr lang="en-US" dirty="0">
                <a:sym typeface="Symbol" charset="2"/>
              </a:rPr>
              <a:t></a:t>
            </a:r>
            <a:endParaRPr lang="en-US" dirty="0"/>
          </a:p>
          <a:p>
            <a:pPr lvl="1"/>
            <a:r>
              <a:rPr lang="en-US" dirty="0"/>
              <a:t>Sometimes a minimum size is required</a:t>
            </a:r>
          </a:p>
          <a:p>
            <a:pPr lvl="1"/>
            <a:r>
              <a:rPr lang="en-US" dirty="0"/>
              <a:t>Variable length data is handled using pointers</a:t>
            </a:r>
          </a:p>
          <a:p>
            <a:pPr lvl="1"/>
            <a:r>
              <a:rPr lang="en-US" dirty="0"/>
              <a:t>Locals are deleted after activation ends</a:t>
            </a:r>
          </a:p>
          <a:p>
            <a:pPr lvl="1"/>
            <a:r>
              <a:rPr lang="en-US" dirty="0"/>
              <a:t>Caller locals are reinstated and execution continues</a:t>
            </a:r>
          </a:p>
          <a:p>
            <a:pPr lvl="1"/>
            <a:r>
              <a:rPr lang="en-US" dirty="0"/>
              <a:t>C, Pascal and most modern programming languages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F993-54B0-C34A-8C1A-2BD3CF04B331}" type="slidenum">
              <a:rPr lang="en-US"/>
              <a:pPr/>
              <a:t>45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Heap Allocation</a:t>
            </a:r>
          </a:p>
          <a:p>
            <a:pPr lvl="1">
              <a:lnSpc>
                <a:spcPct val="90000"/>
              </a:lnSpc>
            </a:pPr>
            <a:r>
              <a:rPr lang="en-US"/>
              <a:t>In some special cases stack allocation is not possible</a:t>
            </a:r>
          </a:p>
          <a:p>
            <a:pPr lvl="1">
              <a:lnSpc>
                <a:spcPct val="90000"/>
              </a:lnSpc>
            </a:pPr>
            <a:r>
              <a:rPr lang="en-US"/>
              <a:t>If local variables must be retained after the activation ends</a:t>
            </a:r>
          </a:p>
          <a:p>
            <a:pPr lvl="1">
              <a:lnSpc>
                <a:spcPct val="90000"/>
              </a:lnSpc>
            </a:pPr>
            <a:r>
              <a:rPr lang="en-US"/>
              <a:t>If called activation outlives the caller</a:t>
            </a:r>
          </a:p>
          <a:p>
            <a:pPr lvl="1">
              <a:lnSpc>
                <a:spcPct val="90000"/>
              </a:lnSpc>
            </a:pPr>
            <a:r>
              <a:rPr lang="en-US"/>
              <a:t>Anything that violates the last-in first-out nature of stack allocation e.g. closures in Lisp and other functional PLs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022C-57C6-3245-B0A5-C2956BEBABCC}" type="slidenum">
              <a:rPr lang="en-US"/>
              <a:pPr/>
              <a:t>46</a:t>
            </a:fld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Function Composition: (</a:t>
            </a:r>
            <a:r>
              <a:rPr lang="en-US" sz="2400" dirty="0" err="1"/>
              <a:t>f</a:t>
            </a:r>
            <a:r>
              <a:rPr lang="en-US" sz="2400" dirty="0" err="1">
                <a:sym typeface="Symbol" charset="2"/>
              </a:rPr>
              <a:t>g)(x</a:t>
            </a:r>
            <a:r>
              <a:rPr lang="en-US" sz="2400" dirty="0">
                <a:sym typeface="Symbol" charset="2"/>
              </a:rPr>
              <a:t>) = </a:t>
            </a:r>
            <a:r>
              <a:rPr lang="en-US" sz="2400" dirty="0" err="1">
                <a:sym typeface="Symbol" charset="2"/>
              </a:rPr>
              <a:t>f(g(x</a:t>
            </a:r>
            <a:r>
              <a:rPr lang="en-US" sz="2400" dirty="0">
                <a:sym typeface="Symbol" charset="2"/>
              </a:rPr>
              <a:t>))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000" dirty="0"/>
              <a:t>class Compose {</a:t>
            </a:r>
          </a:p>
          <a:p>
            <a:pPr lvl="2">
              <a:buFontTx/>
              <a:buNone/>
            </a:pPr>
            <a:r>
              <a:rPr lang="en-US" sz="2000" dirty="0"/>
              <a:t>fun sq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) { return (</a:t>
            </a:r>
            <a:r>
              <a:rPr lang="en-US" sz="2000" dirty="0" err="1"/>
              <a:t>x</a:t>
            </a:r>
            <a:r>
              <a:rPr lang="en-US" sz="2000" dirty="0"/>
              <a:t> * </a:t>
            </a:r>
            <a:r>
              <a:rPr lang="en-US" sz="2000" dirty="0" err="1"/>
              <a:t>x</a:t>
            </a:r>
            <a:r>
              <a:rPr lang="en-US" sz="2000" dirty="0"/>
              <a:t>); }</a:t>
            </a:r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f</a:t>
            </a:r>
            <a:r>
              <a:rPr lang="en-US" sz="2000" dirty="0"/>
              <a:t> (fun </a:t>
            </a:r>
            <a:r>
              <a:rPr lang="en-US" sz="2000" dirty="0" err="1"/>
              <a:t>m</a:t>
            </a:r>
            <a:r>
              <a:rPr lang="en-US" sz="2000" dirty="0"/>
              <a:t>) { return (</a:t>
            </a:r>
            <a:r>
              <a:rPr lang="en-US" sz="2000" dirty="0" err="1"/>
              <a:t>m</a:t>
            </a:r>
            <a:r>
              <a:rPr lang="en-US" sz="2000" dirty="0" err="1">
                <a:sym typeface="Symbol" charset="2"/>
              </a:rPr>
              <a:t>h</a:t>
            </a:r>
            <a:r>
              <a:rPr lang="en-US" sz="2000" dirty="0">
                <a:sym typeface="Symbol" charset="2"/>
              </a:rPr>
              <a:t>); }</a:t>
            </a:r>
            <a:endParaRPr lang="en-US" sz="2000" dirty="0"/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h</a:t>
            </a:r>
            <a:r>
              <a:rPr lang="en-US" sz="2000" dirty="0"/>
              <a:t> () { return sq; }</a:t>
            </a:r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g</a:t>
            </a:r>
            <a:r>
              <a:rPr lang="en-US" sz="2000" dirty="0"/>
              <a:t> (fun </a:t>
            </a:r>
            <a:r>
              <a:rPr lang="en-US" sz="2000" dirty="0" err="1"/>
              <a:t>z</a:t>
            </a:r>
            <a:r>
              <a:rPr lang="en-US" sz="2000" dirty="0"/>
              <a:t>) { return (</a:t>
            </a:r>
            <a:r>
              <a:rPr lang="en-US" sz="2000" dirty="0" err="1"/>
              <a:t>sq</a:t>
            </a:r>
            <a:r>
              <a:rPr lang="en-US" sz="2000" dirty="0" err="1">
                <a:sym typeface="Symbol" charset="2"/>
              </a:rPr>
              <a:t>z</a:t>
            </a:r>
            <a:r>
              <a:rPr lang="en-US" sz="2000" dirty="0">
                <a:sym typeface="Symbol" charset="2"/>
              </a:rPr>
              <a:t>); }</a:t>
            </a:r>
            <a:endParaRPr lang="en-US" sz="2000" dirty="0"/>
          </a:p>
          <a:p>
            <a:pPr lvl="2">
              <a:buFontTx/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 </a:t>
            </a:r>
          </a:p>
          <a:p>
            <a:pPr lvl="3">
              <a:buFontTx/>
              <a:buNone/>
            </a:pPr>
            <a:r>
              <a:rPr lang="en-US" dirty="0"/>
              <a:t>fun </a:t>
            </a:r>
            <a:r>
              <a:rPr lang="en-US" dirty="0" err="1"/>
              <a:t>v</a:t>
            </a:r>
            <a:r>
              <a:rPr lang="en-US" dirty="0"/>
              <a:t> = </a:t>
            </a:r>
            <a:r>
              <a:rPr lang="en-US" dirty="0" err="1"/>
              <a:t>g</a:t>
            </a:r>
            <a:r>
              <a:rPr lang="en-US" dirty="0" err="1">
                <a:sym typeface="Symbol" charset="2"/>
              </a:rPr>
              <a:t>h</a:t>
            </a:r>
            <a:r>
              <a:rPr lang="en-US" dirty="0"/>
              <a:t>;</a:t>
            </a:r>
            <a:endParaRPr lang="en-US" dirty="0" smtClean="0"/>
          </a:p>
          <a:p>
            <a:pPr lvl="3">
              <a:buFontTx/>
              <a:buNone/>
            </a:pPr>
            <a:r>
              <a:rPr lang="en-US" dirty="0" smtClean="0"/>
              <a:t>print_int((</a:t>
            </a:r>
            <a:r>
              <a:rPr lang="en-US" dirty="0"/>
              <a:t>v())(3)); </a:t>
            </a:r>
          </a:p>
          <a:p>
            <a:pPr lvl="2">
              <a:buFontTx/>
              <a:buNone/>
            </a:pPr>
            <a:r>
              <a:rPr lang="en-US" sz="2000" dirty="0"/>
              <a:t>}</a:t>
            </a:r>
          </a:p>
          <a:p>
            <a:pPr lvl="1">
              <a:buFontTx/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5E63-21E9-EF4B-9E1D-2B243800535E}" type="slidenum">
              <a:rPr lang="en-US"/>
              <a:pPr/>
              <a:t>47</a:t>
            </a:fld>
            <a:endParaRPr lang="en-US"/>
          </a:p>
        </p:txBody>
      </p:sp>
      <p:sp>
        <p:nvSpPr>
          <p:cNvPr id="94220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Function Composition: (f</a:t>
            </a:r>
            <a:r>
              <a:rPr lang="en-US" sz="2400">
                <a:sym typeface="Symbol" charset="2"/>
              </a:rPr>
              <a:t>g)(x) = f(g(x))</a:t>
            </a:r>
            <a:endParaRPr lang="en-US" sz="2400"/>
          </a:p>
          <a:p>
            <a:pPr lvl="1">
              <a:buFontTx/>
              <a:buNone/>
            </a:pPr>
            <a:r>
              <a:rPr lang="en-US" sz="2000"/>
              <a:t>class Compose {</a:t>
            </a:r>
          </a:p>
          <a:p>
            <a:pPr lvl="2">
              <a:buFontTx/>
              <a:buNone/>
            </a:pPr>
            <a:r>
              <a:rPr lang="en-US" sz="2000"/>
              <a:t>fun sq (int x) { return (x * x); }</a:t>
            </a:r>
          </a:p>
          <a:p>
            <a:pPr lvl="2">
              <a:buFontTx/>
              <a:buNone/>
            </a:pPr>
            <a:r>
              <a:rPr lang="en-US" sz="2000"/>
              <a:t>fun f (fun m) { return (m</a:t>
            </a:r>
            <a:r>
              <a:rPr lang="en-US" sz="2000">
                <a:sym typeface="Symbol" charset="2"/>
              </a:rPr>
              <a:t>h); }</a:t>
            </a:r>
            <a:endParaRPr lang="en-US" sz="2000"/>
          </a:p>
          <a:p>
            <a:pPr lvl="2">
              <a:buFontTx/>
              <a:buNone/>
            </a:pPr>
            <a:r>
              <a:rPr lang="en-US" sz="2000"/>
              <a:t>fun h () { return sq; }</a:t>
            </a:r>
          </a:p>
          <a:p>
            <a:pPr lvl="2">
              <a:buFontTx/>
              <a:buNone/>
            </a:pPr>
            <a:r>
              <a:rPr lang="en-US" sz="2000"/>
              <a:t>fun g (fun z) { return (sq</a:t>
            </a:r>
            <a:r>
              <a:rPr lang="en-US" sz="2000">
                <a:sym typeface="Symbol" charset="2"/>
              </a:rPr>
              <a:t>z); }</a:t>
            </a:r>
            <a:endParaRPr lang="en-US" sz="2000"/>
          </a:p>
          <a:p>
            <a:pPr lvl="2">
              <a:buFontTx/>
              <a:buNone/>
            </a:pPr>
            <a:r>
              <a:rPr lang="en-US" sz="2000"/>
              <a:t>int main() { </a:t>
            </a:r>
          </a:p>
          <a:p>
            <a:pPr lvl="3">
              <a:buFontTx/>
              <a:buNone/>
            </a:pPr>
            <a:r>
              <a:rPr lang="en-US"/>
              <a:t>fun v = g</a:t>
            </a:r>
            <a:r>
              <a:rPr lang="en-US">
                <a:sym typeface="Symbol" charset="2"/>
              </a:rPr>
              <a:t>h</a:t>
            </a:r>
            <a:r>
              <a:rPr lang="en-US"/>
              <a:t>;</a:t>
            </a:r>
          </a:p>
          <a:p>
            <a:pPr lvl="3">
              <a:buFontTx/>
              <a:buNone/>
            </a:pPr>
            <a:r>
              <a:rPr lang="en-US"/>
              <a:t>callout(“print_int”, (v())(3)); </a:t>
            </a:r>
          </a:p>
          <a:p>
            <a:pPr lvl="2">
              <a:buFontTx/>
              <a:buNone/>
            </a:pPr>
            <a:r>
              <a:rPr lang="en-US" sz="2000"/>
              <a:t>}</a:t>
            </a:r>
          </a:p>
          <a:p>
            <a:pPr lvl="1">
              <a:buFontTx/>
              <a:buNone/>
            </a:pPr>
            <a:r>
              <a:rPr lang="en-US" sz="2000"/>
              <a:t>}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019800" y="2438400"/>
            <a:ext cx="110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 = g</a:t>
            </a:r>
            <a:r>
              <a:rPr lang="en-US">
                <a:sym typeface="Symbol" charset="2"/>
              </a:rPr>
              <a:t>h</a:t>
            </a:r>
            <a:endParaRPr lang="en-US" sz="3200">
              <a:sym typeface="Symbol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6019800" y="2971800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(g</a:t>
            </a:r>
            <a:r>
              <a:rPr lang="en-US">
                <a:sym typeface="Symbol" charset="2"/>
              </a:rPr>
              <a:t>h)()</a:t>
            </a:r>
            <a:endParaRPr lang="en-US" sz="3200">
              <a:sym typeface="Symbol" charset="2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6019800" y="3505200"/>
            <a:ext cx="157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g</a:t>
            </a:r>
            <a:r>
              <a:rPr lang="en-US">
                <a:sym typeface="Symbol" charset="2"/>
              </a:rPr>
              <a:t>(h())</a:t>
            </a:r>
            <a:endParaRPr lang="en-US" sz="3200">
              <a:sym typeface="Symbol" charset="2"/>
            </a:endParaRP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019800" y="4038600"/>
            <a:ext cx="149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g</a:t>
            </a:r>
            <a:r>
              <a:rPr lang="en-US">
                <a:sym typeface="Symbol" charset="2"/>
              </a:rPr>
              <a:t>(sq)</a:t>
            </a:r>
            <a:endParaRPr lang="en-US" sz="3200">
              <a:sym typeface="Symbol" charset="2"/>
            </a:endParaRP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6019800" y="4572000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(sq</a:t>
            </a:r>
            <a:r>
              <a:rPr lang="en-US">
                <a:sym typeface="Symbol" charset="2"/>
              </a:rPr>
              <a:t>sq)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6019800" y="5105400"/>
            <a:ext cx="246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v()(3) = (sq</a:t>
            </a:r>
            <a:r>
              <a:rPr lang="en-US">
                <a:sym typeface="Symbol" charset="2"/>
              </a:rPr>
              <a:t>sq)(3)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6019800" y="5638800"/>
            <a:ext cx="242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v()(3) = (sq</a:t>
            </a:r>
            <a:r>
              <a:rPr lang="en-US">
                <a:sym typeface="Symbol" charset="2"/>
              </a:rPr>
              <a:t>(sq(3))</a:t>
            </a:r>
          </a:p>
        </p:txBody>
      </p:sp>
      <p:sp>
        <p:nvSpPr>
          <p:cNvPr id="9421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3" grpId="0" autoUpdateAnimBg="0"/>
      <p:bldP spid="94214" grpId="0" autoUpdateAnimBg="0"/>
      <p:bldP spid="94215" grpId="0" autoUpdateAnimBg="0"/>
      <p:bldP spid="94216" grpId="0" autoUpdateAnimBg="0"/>
      <p:bldP spid="94217" grpId="0" autoUpdateAnimBg="0"/>
      <p:bldP spid="9421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3BA4-E09C-2746-B9E6-E50334536A49}" type="slidenum">
              <a:rPr lang="en-US"/>
              <a:pPr/>
              <a:t>48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Run-time Memory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65913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0815-5F89-AB4A-A122-454C6D281BED}" type="slidenum">
              <a:rPr lang="en-US"/>
              <a:pPr/>
              <a:t>49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frame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66294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Activation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dirty="0" smtClean="0"/>
              <a:t>Two assumptions about programming languages</a:t>
            </a:r>
          </a:p>
          <a:p>
            <a:pPr lvl="1"/>
            <a:r>
              <a:rPr lang="en-CA" dirty="0"/>
              <a:t>Execution is </a:t>
            </a:r>
            <a:r>
              <a:rPr lang="en-CA" dirty="0" smtClean="0"/>
              <a:t>sequential; control moves from one point in a program to another in a well-defined order</a:t>
            </a:r>
          </a:p>
          <a:p>
            <a:pPr lvl="2"/>
            <a:r>
              <a:rPr lang="en-CA" dirty="0" smtClean="0">
                <a:solidFill>
                  <a:schemeClr val="accent2"/>
                </a:solidFill>
              </a:rPr>
              <a:t>Violated by concurrency</a:t>
            </a:r>
          </a:p>
          <a:p>
            <a:pPr lvl="1"/>
            <a:r>
              <a:rPr lang="en-CA" dirty="0" smtClean="0"/>
              <a:t>When a procedure is called, control always returns to the point immediately after the call</a:t>
            </a:r>
            <a:endParaRPr lang="en-CA" dirty="0"/>
          </a:p>
          <a:p>
            <a:pPr lvl="2"/>
            <a:r>
              <a:rPr lang="en-CA" dirty="0" smtClean="0">
                <a:solidFill>
                  <a:schemeClr val="accent2"/>
                </a:solidFill>
              </a:rPr>
              <a:t>Violated by exceptions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22E-2707-074F-977D-2524EF7CE2BB}" type="slidenum">
              <a:rPr lang="en-US"/>
              <a:pPr/>
              <a:t>50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MIPS stack frame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209800" y="1905000"/>
            <a:ext cx="4648200" cy="434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2209800" y="3429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2209800" y="3810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2209800" y="4191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2209800" y="3048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2209800" y="2667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371600" y="3810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$a3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1371600" y="3429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$a2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1371600" y="3048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$a1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371600" y="2667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$a0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69342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69342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693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6934200" y="3886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7543800" y="3200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7010400" y="4648200"/>
            <a:ext cx="1606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(n*4)($fp)</a:t>
            </a:r>
          </a:p>
          <a:p>
            <a:r>
              <a:rPr lang="en-US"/>
              <a:t>for param n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457200" y="4572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$fp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457200" y="57150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$sp</a:t>
            </a:r>
          </a:p>
        </p:txBody>
      </p:sp>
      <p:cxnSp>
        <p:nvCxnSpPr>
          <p:cNvPr id="88087" name="AutoShape 23"/>
          <p:cNvCxnSpPr>
            <a:cxnSpLocks noChangeShapeType="1"/>
            <a:stCxn id="88085" idx="3"/>
            <a:endCxn id="88072" idx="0"/>
          </p:cNvCxnSpPr>
          <p:nvPr/>
        </p:nvCxnSpPr>
        <p:spPr bwMode="auto">
          <a:xfrm flipV="1">
            <a:off x="1047750" y="4191000"/>
            <a:ext cx="1162050" cy="609600"/>
          </a:xfrm>
          <a:prstGeom prst="curvedConnector4">
            <a:avLst>
              <a:gd name="adj1" fmla="val 50000"/>
              <a:gd name="adj2" fmla="val 50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8088" name="AutoShape 24"/>
          <p:cNvCxnSpPr>
            <a:cxnSpLocks noChangeShapeType="1"/>
            <a:stCxn id="88086" idx="3"/>
            <a:endCxn id="88089" idx="0"/>
          </p:cNvCxnSpPr>
          <p:nvPr/>
        </p:nvCxnSpPr>
        <p:spPr bwMode="auto">
          <a:xfrm flipV="1">
            <a:off x="1065213" y="5257800"/>
            <a:ext cx="1144587" cy="685800"/>
          </a:xfrm>
          <a:prstGeom prst="curvedConnector4">
            <a:avLst>
              <a:gd name="adj1" fmla="val 49931"/>
              <a:gd name="adj2" fmla="val 4490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089" name="Line 25"/>
          <p:cNvSpPr>
            <a:spLocks noChangeShapeType="1"/>
          </p:cNvSpPr>
          <p:nvPr/>
        </p:nvSpPr>
        <p:spPr bwMode="auto">
          <a:xfrm>
            <a:off x="2209800" y="52578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45720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2514600" y="4267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$ra</a:t>
            </a: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2514600" y="47244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$fp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F4A1-FB05-5846-A21E-FA82B68F2AFA}" type="slidenum">
              <a:rPr lang="en-US"/>
              <a:pPr/>
              <a:t>51</a:t>
            </a:fld>
            <a:endParaRPr lang="en-US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Differences based on:</a:t>
            </a:r>
          </a:p>
          <a:p>
            <a:pPr lvl="1"/>
            <a:r>
              <a:rPr lang="en-US" sz="2400"/>
              <a:t>The parameter represents an r-value (the rhs of an expr)</a:t>
            </a:r>
          </a:p>
          <a:p>
            <a:pPr lvl="1"/>
            <a:r>
              <a:rPr lang="en-US" sz="2400"/>
              <a:t>An l-value</a:t>
            </a:r>
          </a:p>
          <a:p>
            <a:pPr lvl="1"/>
            <a:r>
              <a:rPr lang="en-US" sz="2400"/>
              <a:t>Or the text of the parameter itself</a:t>
            </a:r>
          </a:p>
          <a:p>
            <a:r>
              <a:rPr lang="en-US" sz="2800"/>
              <a:t>Call by Value</a:t>
            </a:r>
          </a:p>
          <a:p>
            <a:pPr lvl="1"/>
            <a:r>
              <a:rPr lang="en-US" sz="2400"/>
              <a:t>Each parameter is evaluated</a:t>
            </a:r>
          </a:p>
          <a:p>
            <a:pPr lvl="1"/>
            <a:r>
              <a:rPr lang="en-US" sz="2400"/>
              <a:t>Pass the r-value to the function</a:t>
            </a:r>
          </a:p>
          <a:p>
            <a:pPr lvl="1"/>
            <a:r>
              <a:rPr lang="en-US" sz="2400"/>
              <a:t>No side-effect on the parameter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B20-8B9A-FD4A-9B9E-1BBF5097635C}" type="slidenum">
              <a:rPr lang="en-US"/>
              <a:pPr/>
              <a:t>52</a:t>
            </a:fld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 by Reference</a:t>
            </a:r>
          </a:p>
          <a:p>
            <a:pPr lvl="1"/>
            <a:r>
              <a:rPr lang="en-US"/>
              <a:t>Also called call by address/location</a:t>
            </a:r>
          </a:p>
          <a:p>
            <a:pPr lvl="1"/>
            <a:r>
              <a:rPr lang="en-US"/>
              <a:t>If the parameter is a name or expr that is an l-value then pass the l-value</a:t>
            </a:r>
          </a:p>
          <a:p>
            <a:pPr lvl="1"/>
            <a:r>
              <a:rPr lang="en-US"/>
              <a:t>Else create a new temporary l-value and pass that</a:t>
            </a:r>
          </a:p>
          <a:p>
            <a:pPr lvl="1"/>
            <a:r>
              <a:rPr lang="en-US"/>
              <a:t>Typical example: passing array elements a[i]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0204-D1B6-5948-928B-D46F76848CAF}" type="slidenum">
              <a:rPr lang="en-US"/>
              <a:pPr/>
              <a:t>53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Copy Restore Linkage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Pass only r-values to the called function (but keep the l-value around for those parameters that have it)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control returns back, take the r-values and copy it into the l-values for the parameters that have 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Fortran</a:t>
            </a:r>
          </a:p>
          <a:p>
            <a:pPr>
              <a:lnSpc>
                <a:spcPct val="90000"/>
              </a:lnSpc>
            </a:pPr>
            <a:r>
              <a:rPr lang="en-US" sz="2800"/>
              <a:t>Call by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Function is treated like a macro (a #define) or in-line expansion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parameters are literally re-written as passed arguments (keep caller variables distinct by renaming)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499-4E16-1045-8E7A-8CCC16CD33EC}" type="slidenum">
              <a:rPr lang="en-US"/>
              <a:pPr/>
              <a:t>54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Lazy evaluation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 some languages, call-by-name is accomplished by sending a function (also called a thunk) instead of an r-value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the r-value is needed the function is called with zero arguments to produce the r-value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This avoids the time-consuming evaluation of r-values which may or may not be used by the called function (especially when you consider short-circuit evaluation)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in lazy functional languages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1724-E91A-7442-A29E-FAB2B77F2D60}" type="slidenum">
              <a:rPr lang="en-US"/>
              <a:pPr/>
              <a:t>55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Call-by-need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Similar to lazy evaluation, but more efficient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 avoid executing similar r-values multiple times, some languages used a memo slot to avoid repeated function evaluations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function parameter is only evaluated when used inside the called function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used multiple times there is no overhead due to the memo table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Haskell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Activation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invocation of procedure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is an </a:t>
            </a:r>
            <a:r>
              <a:rPr lang="en-CA" i="1" dirty="0" smtClean="0">
                <a:solidFill>
                  <a:schemeClr val="accent2"/>
                </a:solidFill>
              </a:rPr>
              <a:t>activation</a:t>
            </a:r>
            <a:r>
              <a:rPr lang="en-CA" i="1" dirty="0" smtClean="0"/>
              <a:t> of </a:t>
            </a:r>
            <a:r>
              <a:rPr lang="en-CA" i="1" dirty="0" smtClean="0">
                <a:solidFill>
                  <a:schemeClr val="accent2"/>
                </a:solidFill>
              </a:rPr>
              <a:t>P</a:t>
            </a:r>
          </a:p>
          <a:p>
            <a:r>
              <a:rPr lang="en-CA" dirty="0" smtClean="0"/>
              <a:t>The </a:t>
            </a:r>
            <a:r>
              <a:rPr lang="en-CA" dirty="0" smtClean="0">
                <a:solidFill>
                  <a:schemeClr val="accent2"/>
                </a:solidFill>
              </a:rPr>
              <a:t>lifetime</a:t>
            </a:r>
            <a:r>
              <a:rPr lang="en-CA" dirty="0" smtClean="0"/>
              <a:t> of an activation of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is</a:t>
            </a:r>
          </a:p>
          <a:p>
            <a:pPr lvl="1"/>
            <a:r>
              <a:rPr lang="en-CA" dirty="0" smtClean="0"/>
              <a:t>All the steps to execute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</a:p>
          <a:p>
            <a:pPr lvl="1"/>
            <a:r>
              <a:rPr lang="en-CA" dirty="0" smtClean="0"/>
              <a:t>Including all the steps in procedures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calls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Activation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lifetime of a variable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dirty="0" smtClean="0"/>
              <a:t> is the portion of execution in which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dirty="0" smtClean="0"/>
              <a:t> is defined (until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dirty="0" smtClean="0"/>
              <a:t> is de-allocated)</a:t>
            </a:r>
          </a:p>
          <a:p>
            <a:r>
              <a:rPr lang="en-CA" dirty="0" smtClean="0"/>
              <a:t>Note that</a:t>
            </a:r>
          </a:p>
          <a:p>
            <a:pPr lvl="1"/>
            <a:r>
              <a:rPr lang="en-CA" dirty="0" smtClean="0"/>
              <a:t>Lifetime is a dynamic (run-time) concept</a:t>
            </a:r>
          </a:p>
          <a:p>
            <a:pPr lvl="1"/>
            <a:r>
              <a:rPr lang="en-CA" dirty="0" smtClean="0"/>
              <a:t>Scope is a static concept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4480"/>
            <a:ext cx="7772400" cy="4114800"/>
          </a:xfrm>
        </p:spPr>
        <p:txBody>
          <a:bodyPr/>
          <a:lstStyle/>
          <a:p>
            <a:r>
              <a:rPr lang="en-CA" dirty="0" smtClean="0"/>
              <a:t>Observation</a:t>
            </a:r>
          </a:p>
          <a:p>
            <a:pPr lvl="1"/>
            <a:r>
              <a:rPr lang="en-CA" dirty="0" smtClean="0"/>
              <a:t>When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calls </a:t>
            </a:r>
            <a:r>
              <a:rPr lang="en-CA" dirty="0" smtClean="0">
                <a:solidFill>
                  <a:schemeClr val="accent2"/>
                </a:solidFill>
              </a:rPr>
              <a:t>Q</a:t>
            </a:r>
            <a:r>
              <a:rPr lang="en-CA" dirty="0" smtClean="0"/>
              <a:t>, then </a:t>
            </a:r>
            <a:r>
              <a:rPr lang="en-CA" dirty="0" smtClean="0">
                <a:solidFill>
                  <a:schemeClr val="accent2"/>
                </a:solidFill>
              </a:rPr>
              <a:t>Q</a:t>
            </a:r>
            <a:r>
              <a:rPr lang="en-CA" dirty="0" smtClean="0"/>
              <a:t> returns before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returns</a:t>
            </a:r>
          </a:p>
          <a:p>
            <a:r>
              <a:rPr lang="en-CA" dirty="0" smtClean="0"/>
              <a:t>Lifetimes of procedure activations are properly nested</a:t>
            </a:r>
          </a:p>
          <a:p>
            <a:r>
              <a:rPr lang="en-CA" dirty="0" smtClean="0"/>
              <a:t>Activation lifetimes (sequence of function calls) can be depicted as a tree: </a:t>
            </a:r>
            <a:r>
              <a:rPr lang="en-CA" i="1" dirty="0" smtClean="0">
                <a:solidFill>
                  <a:schemeClr val="accent2"/>
                </a:solidFill>
              </a:rPr>
              <a:t>activation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D427-BA07-1143-8201-D96998E67B6C}" type="slidenum">
              <a:rPr lang="en-US"/>
              <a:pPr/>
              <a:t>9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Tree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209800" y="20574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057400" y="29718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Q(1,9)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33400" y="38100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P(1,9)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676400" y="3810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715000" y="3810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Q(5,9)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6002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457200" y="46482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495800" y="46482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P(5,9)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8194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Q(2,3)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2362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505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Q(3,3)</a:t>
            </a:r>
          </a:p>
        </p:txBody>
      </p:sp>
      <p:cxnSp>
        <p:nvCxnSpPr>
          <p:cNvPr id="76817" name="AutoShape 17"/>
          <p:cNvCxnSpPr>
            <a:cxnSpLocks noChangeShapeType="1"/>
            <a:stCxn id="76803" idx="2"/>
            <a:endCxn id="76805" idx="0"/>
          </p:cNvCxnSpPr>
          <p:nvPr/>
        </p:nvCxnSpPr>
        <p:spPr bwMode="auto">
          <a:xfrm flipH="1">
            <a:off x="2552700" y="2514600"/>
            <a:ext cx="38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8" name="AutoShape 18"/>
          <p:cNvCxnSpPr>
            <a:cxnSpLocks noChangeShapeType="1"/>
            <a:stCxn id="76805" idx="2"/>
            <a:endCxn id="76806" idx="0"/>
          </p:cNvCxnSpPr>
          <p:nvPr/>
        </p:nvCxnSpPr>
        <p:spPr bwMode="auto">
          <a:xfrm flipH="1">
            <a:off x="1003300" y="3429000"/>
            <a:ext cx="1549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9" name="AutoShape 19"/>
          <p:cNvCxnSpPr>
            <a:cxnSpLocks noChangeShapeType="1"/>
            <a:stCxn id="76805" idx="2"/>
            <a:endCxn id="76807" idx="0"/>
          </p:cNvCxnSpPr>
          <p:nvPr/>
        </p:nvCxnSpPr>
        <p:spPr bwMode="auto">
          <a:xfrm flipH="1">
            <a:off x="2171700" y="34290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0" name="AutoShape 20"/>
          <p:cNvCxnSpPr>
            <a:cxnSpLocks noChangeShapeType="1"/>
            <a:stCxn id="76805" idx="2"/>
            <a:endCxn id="76808" idx="0"/>
          </p:cNvCxnSpPr>
          <p:nvPr/>
        </p:nvCxnSpPr>
        <p:spPr bwMode="auto">
          <a:xfrm>
            <a:off x="2552700" y="3429000"/>
            <a:ext cx="3657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55626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Q(5,5)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67056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Q(7,9)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5486400" y="55626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P(7,9)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6553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Q(7,7)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7696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Q(9,9)</a:t>
            </a:r>
          </a:p>
        </p:txBody>
      </p:sp>
      <p:cxnSp>
        <p:nvCxnSpPr>
          <p:cNvPr id="76826" name="AutoShape 26"/>
          <p:cNvCxnSpPr>
            <a:cxnSpLocks noChangeShapeType="1"/>
            <a:stCxn id="76807" idx="2"/>
            <a:endCxn id="76810" idx="0"/>
          </p:cNvCxnSpPr>
          <p:nvPr/>
        </p:nvCxnSpPr>
        <p:spPr bwMode="auto">
          <a:xfrm flipH="1">
            <a:off x="927100" y="4267200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7" name="AutoShape 27"/>
          <p:cNvCxnSpPr>
            <a:cxnSpLocks noChangeShapeType="1"/>
            <a:stCxn id="76807" idx="2"/>
            <a:endCxn id="76809" idx="0"/>
          </p:cNvCxnSpPr>
          <p:nvPr/>
        </p:nvCxnSpPr>
        <p:spPr bwMode="auto">
          <a:xfrm flipH="1">
            <a:off x="2095500" y="4267200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8" name="AutoShape 28"/>
          <p:cNvCxnSpPr>
            <a:cxnSpLocks noChangeShapeType="1"/>
            <a:stCxn id="76807" idx="2"/>
            <a:endCxn id="76812" idx="0"/>
          </p:cNvCxnSpPr>
          <p:nvPr/>
        </p:nvCxnSpPr>
        <p:spPr bwMode="auto">
          <a:xfrm>
            <a:off x="2171700" y="4267200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9" name="AutoShape 29"/>
          <p:cNvCxnSpPr>
            <a:cxnSpLocks noChangeShapeType="1"/>
            <a:stCxn id="76812" idx="2"/>
            <a:endCxn id="76813" idx="0"/>
          </p:cNvCxnSpPr>
          <p:nvPr/>
        </p:nvCxnSpPr>
        <p:spPr bwMode="auto">
          <a:xfrm flipH="1">
            <a:off x="1612900" y="5105400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0" name="AutoShape 30"/>
          <p:cNvCxnSpPr>
            <a:cxnSpLocks noChangeShapeType="1"/>
            <a:stCxn id="76812" idx="2"/>
            <a:endCxn id="76814" idx="0"/>
          </p:cNvCxnSpPr>
          <p:nvPr/>
        </p:nvCxnSpPr>
        <p:spPr bwMode="auto">
          <a:xfrm flipH="1">
            <a:off x="2857500" y="5105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1" name="AutoShape 31"/>
          <p:cNvCxnSpPr>
            <a:cxnSpLocks noChangeShapeType="1"/>
            <a:stCxn id="76812" idx="2"/>
            <a:endCxn id="76815" idx="0"/>
          </p:cNvCxnSpPr>
          <p:nvPr/>
        </p:nvCxnSpPr>
        <p:spPr bwMode="auto">
          <a:xfrm>
            <a:off x="3314700" y="51054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2" name="AutoShape 32"/>
          <p:cNvCxnSpPr>
            <a:cxnSpLocks noChangeShapeType="1"/>
            <a:stCxn id="76808" idx="2"/>
            <a:endCxn id="76811" idx="0"/>
          </p:cNvCxnSpPr>
          <p:nvPr/>
        </p:nvCxnSpPr>
        <p:spPr bwMode="auto">
          <a:xfrm flipH="1">
            <a:off x="4965700" y="4267200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3" name="AutoShape 33"/>
          <p:cNvCxnSpPr>
            <a:cxnSpLocks noChangeShapeType="1"/>
            <a:stCxn id="76808" idx="2"/>
            <a:endCxn id="76821" idx="0"/>
          </p:cNvCxnSpPr>
          <p:nvPr/>
        </p:nvCxnSpPr>
        <p:spPr bwMode="auto">
          <a:xfrm flipH="1">
            <a:off x="60579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4" name="AutoShape 34"/>
          <p:cNvCxnSpPr>
            <a:cxnSpLocks noChangeShapeType="1"/>
            <a:stCxn id="76808" idx="2"/>
            <a:endCxn id="76822" idx="0"/>
          </p:cNvCxnSpPr>
          <p:nvPr/>
        </p:nvCxnSpPr>
        <p:spPr bwMode="auto">
          <a:xfrm>
            <a:off x="6210300" y="42672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5" name="AutoShape 35"/>
          <p:cNvCxnSpPr>
            <a:cxnSpLocks noChangeShapeType="1"/>
            <a:stCxn id="76822" idx="2"/>
            <a:endCxn id="76823" idx="0"/>
          </p:cNvCxnSpPr>
          <p:nvPr/>
        </p:nvCxnSpPr>
        <p:spPr bwMode="auto">
          <a:xfrm flipH="1">
            <a:off x="5956300" y="5105400"/>
            <a:ext cx="1244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6" name="AutoShape 36"/>
          <p:cNvCxnSpPr>
            <a:cxnSpLocks noChangeShapeType="1"/>
            <a:stCxn id="76822" idx="2"/>
            <a:endCxn id="76824" idx="0"/>
          </p:cNvCxnSpPr>
          <p:nvPr/>
        </p:nvCxnSpPr>
        <p:spPr bwMode="auto">
          <a:xfrm flipH="1">
            <a:off x="7048500" y="51054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7" name="AutoShape 37"/>
          <p:cNvCxnSpPr>
            <a:cxnSpLocks noChangeShapeType="1"/>
            <a:stCxn id="76822" idx="2"/>
            <a:endCxn id="76825" idx="0"/>
          </p:cNvCxnSpPr>
          <p:nvPr/>
        </p:nvCxnSpPr>
        <p:spPr bwMode="auto">
          <a:xfrm>
            <a:off x="7200900" y="51054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4427984" y="1556792"/>
            <a:ext cx="43924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5" grpId="0"/>
      <p:bldP spid="76806" grpId="0"/>
      <p:bldP spid="76807" grpId="0"/>
      <p:bldP spid="76808" grpId="0"/>
      <p:bldP spid="76809" grpId="0"/>
      <p:bldP spid="76810" grpId="0"/>
      <p:bldP spid="76811" grpId="0"/>
      <p:bldP spid="76812" grpId="0"/>
      <p:bldP spid="76813" grpId="0"/>
      <p:bldP spid="76814" grpId="0"/>
      <p:bldP spid="76815" grpId="0"/>
      <p:bldP spid="76821" grpId="0"/>
      <p:bldP spid="76822" grpId="0"/>
      <p:bldP spid="76823" grpId="0"/>
      <p:bldP spid="76824" grpId="0"/>
      <p:bldP spid="76825" grpId="0"/>
      <p:bldP spid="76838" grpId="0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3103</Words>
  <Application>Microsoft Macintosh PowerPoint</Application>
  <PresentationFormat>On-screen Show (4:3)</PresentationFormat>
  <Paragraphs>610</Paragraphs>
  <Slides>55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Blank Presentation</vt:lpstr>
      <vt:lpstr>Runtime Support</vt:lpstr>
      <vt:lpstr>Runtime Support</vt:lpstr>
      <vt:lpstr>Invoke the Program</vt:lpstr>
      <vt:lpstr>Memory</vt:lpstr>
      <vt:lpstr>Procedure Activation</vt:lpstr>
      <vt:lpstr>Procedure Activation</vt:lpstr>
      <vt:lpstr>Procedure Activation</vt:lpstr>
      <vt:lpstr>Activation Trees</vt:lpstr>
      <vt:lpstr>Activation Tree</vt:lpstr>
      <vt:lpstr>Activation Tree</vt:lpstr>
      <vt:lpstr>Stack of Active Procedures</vt:lpstr>
      <vt:lpstr>Stack of Active Procedures</vt:lpstr>
      <vt:lpstr>Stack of Active Procedures</vt:lpstr>
      <vt:lpstr>Stack of Active Procedures</vt:lpstr>
      <vt:lpstr>Stack of Active Procedures</vt:lpstr>
      <vt:lpstr>Memory Organization</vt:lpstr>
      <vt:lpstr>Activation Records</vt:lpstr>
      <vt:lpstr>Activation Records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Record Organization</vt:lpstr>
      <vt:lpstr>Stack frame</vt:lpstr>
      <vt:lpstr>PowerPoint Presentation</vt:lpstr>
      <vt:lpstr>PowerPoint Presentation</vt:lpstr>
      <vt:lpstr>Global Variables</vt:lpstr>
      <vt:lpstr>Memory Organization</vt:lpstr>
      <vt:lpstr>Heap Allocation</vt:lpstr>
      <vt:lpstr>Memory organization</vt:lpstr>
      <vt:lpstr>Heap and Stack Management</vt:lpstr>
      <vt:lpstr>Memory Organization</vt:lpstr>
      <vt:lpstr>Alignment</vt:lpstr>
      <vt:lpstr>Padding</vt:lpstr>
      <vt:lpstr>Padding</vt:lpstr>
      <vt:lpstr>Summary</vt:lpstr>
      <vt:lpstr>Extra Slides</vt:lpstr>
      <vt:lpstr>Storage Allocation for Functions</vt:lpstr>
      <vt:lpstr>Storage Allocation for Functions</vt:lpstr>
      <vt:lpstr>Storage Allocation for Functions</vt:lpstr>
      <vt:lpstr>Storage Allocation for Functions</vt:lpstr>
      <vt:lpstr>Storage Allocation for Functions</vt:lpstr>
      <vt:lpstr>Run-time Memory</vt:lpstr>
      <vt:lpstr>Stack frame</vt:lpstr>
      <vt:lpstr>Example: MIPS stack frame</vt:lpstr>
      <vt:lpstr>Parameter Passing Conventions</vt:lpstr>
      <vt:lpstr>Parameter Passing Conventions</vt:lpstr>
      <vt:lpstr>Parameter Passing Conventions</vt:lpstr>
      <vt:lpstr>Parameter Passing Conventions</vt:lpstr>
      <vt:lpstr>Parameter Passing Conventions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607</cp:revision>
  <cp:lastPrinted>2004-03-22T06:10:22Z</cp:lastPrinted>
  <dcterms:created xsi:type="dcterms:W3CDTF">2011-11-08T23:37:09Z</dcterms:created>
  <dcterms:modified xsi:type="dcterms:W3CDTF">2016-07-12T18:13:55Z</dcterms:modified>
</cp:coreProperties>
</file>