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45"/>
  </p:notesMasterIdLst>
  <p:handoutMasterIdLst>
    <p:handoutMasterId r:id="rId46"/>
  </p:handoutMasterIdLst>
  <p:sldIdLst>
    <p:sldId id="331" r:id="rId2"/>
    <p:sldId id="270" r:id="rId3"/>
    <p:sldId id="271" r:id="rId4"/>
    <p:sldId id="309" r:id="rId5"/>
    <p:sldId id="291" r:id="rId6"/>
    <p:sldId id="310" r:id="rId7"/>
    <p:sldId id="292" r:id="rId8"/>
    <p:sldId id="333" r:id="rId9"/>
    <p:sldId id="279" r:id="rId10"/>
    <p:sldId id="293" r:id="rId11"/>
    <p:sldId id="334" r:id="rId12"/>
    <p:sldId id="280" r:id="rId13"/>
    <p:sldId id="297" r:id="rId14"/>
    <p:sldId id="298" r:id="rId15"/>
    <p:sldId id="330" r:id="rId16"/>
    <p:sldId id="301" r:id="rId17"/>
    <p:sldId id="335" r:id="rId18"/>
    <p:sldId id="337" r:id="rId19"/>
    <p:sldId id="338" r:id="rId20"/>
    <p:sldId id="339" r:id="rId21"/>
    <p:sldId id="340" r:id="rId22"/>
    <p:sldId id="314" r:id="rId23"/>
    <p:sldId id="313" r:id="rId24"/>
    <p:sldId id="315" r:id="rId25"/>
    <p:sldId id="318" r:id="rId26"/>
    <p:sldId id="319" r:id="rId27"/>
    <p:sldId id="302" r:id="rId28"/>
    <p:sldId id="299" r:id="rId29"/>
    <p:sldId id="329" r:id="rId30"/>
    <p:sldId id="322" r:id="rId31"/>
    <p:sldId id="306" r:id="rId32"/>
    <p:sldId id="307" r:id="rId33"/>
    <p:sldId id="323" r:id="rId34"/>
    <p:sldId id="284" r:id="rId35"/>
    <p:sldId id="288" r:id="rId36"/>
    <p:sldId id="332" r:id="rId37"/>
    <p:sldId id="311" r:id="rId38"/>
    <p:sldId id="295" r:id="rId39"/>
    <p:sldId id="325" r:id="rId40"/>
    <p:sldId id="326" r:id="rId41"/>
    <p:sldId id="327" r:id="rId42"/>
    <p:sldId id="328" r:id="rId43"/>
    <p:sldId id="296" r:id="rId44"/>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400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30"/>
    <p:restoredTop sz="90973"/>
  </p:normalViewPr>
  <p:slideViewPr>
    <p:cSldViewPr snapToGrid="0">
      <p:cViewPr varScale="1">
        <p:scale>
          <a:sx n="177" d="100"/>
          <a:sy n="177" d="100"/>
        </p:scale>
        <p:origin x="192" y="6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anose="020F0502020204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80AFA3-A7EC-624F-B6A9-0C21D444864D}" type="datetimeFigureOut">
              <a:rPr lang="en-US" smtClean="0">
                <a:latin typeface="Calibri" panose="020F0502020204030204" pitchFamily="34" charset="0"/>
              </a:rPr>
              <a:t>11/2/20</a:t>
            </a:fld>
            <a:endParaRPr lang="en-US" dirty="0">
              <a:latin typeface="Calibri" panose="020F0502020204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panose="020F0502020204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DAFF7D-3FAE-4B41-A108-B3EE621FA973}" type="slidenum">
              <a:rPr lang="en-US" smtClean="0">
                <a:latin typeface="Calibri" panose="020F0502020204030204" pitchFamily="34" charset="0"/>
              </a:rPr>
              <a:t>‹#›</a:t>
            </a:fld>
            <a:endParaRPr lang="en-US" dirty="0">
              <a:latin typeface="Calibri" panose="020F0502020204030204" pitchFamily="34" charset="0"/>
            </a:endParaRPr>
          </a:p>
        </p:txBody>
      </p:sp>
    </p:spTree>
    <p:extLst>
      <p:ext uri="{BB962C8B-B14F-4D97-AF65-F5344CB8AC3E}">
        <p14:creationId xmlns:p14="http://schemas.microsoft.com/office/powerpoint/2010/main" val="1462388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atin typeface="Calibri" panose="020F0502020204030204" pitchFamily="34" charset="0"/>
              </a:defRPr>
            </a:lvl1pPr>
          </a:lstStyle>
          <a:p>
            <a:endParaRPr lang="en-US" dirty="0"/>
          </a:p>
        </p:txBody>
      </p:sp>
      <p:sp>
        <p:nvSpPr>
          <p:cNvPr id="1228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Calibri" panose="020F0502020204030204" pitchFamily="34" charset="0"/>
              </a:defRPr>
            </a:lvl1pPr>
          </a:lstStyle>
          <a:p>
            <a:endParaRPr lang="en-US" dirty="0"/>
          </a:p>
        </p:txBody>
      </p:sp>
      <p:sp>
        <p:nvSpPr>
          <p:cNvPr id="1228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28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Calibri" panose="020F0502020204030204" pitchFamily="34" charset="0"/>
              </a:defRPr>
            </a:lvl1pPr>
          </a:lstStyle>
          <a:p>
            <a:endParaRPr lang="en-US" dirty="0"/>
          </a:p>
        </p:txBody>
      </p:sp>
      <p:sp>
        <p:nvSpPr>
          <p:cNvPr id="1228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Calibri" panose="020F0502020204030204" pitchFamily="34" charset="0"/>
              </a:defRPr>
            </a:lvl1pPr>
          </a:lstStyle>
          <a:p>
            <a:fld id="{0C087CDC-43EC-EC4C-A222-64B8BF631EF5}" type="slidenum">
              <a:rPr lang="en-US" smtClean="0"/>
              <a:pPr/>
              <a:t>‹#›</a:t>
            </a:fld>
            <a:endParaRPr lang="en-US" dirty="0"/>
          </a:p>
        </p:txBody>
      </p:sp>
    </p:spTree>
    <p:extLst>
      <p:ext uri="{BB962C8B-B14F-4D97-AF65-F5344CB8AC3E}">
        <p14:creationId xmlns:p14="http://schemas.microsoft.com/office/powerpoint/2010/main" val="50876746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b="0" i="0" kern="1200">
        <a:solidFill>
          <a:schemeClr val="tx1"/>
        </a:solidFill>
        <a:latin typeface="Calibri" panose="020F050202020403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A790C-9612-6247-8929-946350767C45}" type="slidenum">
              <a:rPr lang="en-US"/>
              <a:pPr/>
              <a:t>12</a:t>
            </a:fld>
            <a:endParaRPr lang="en-US"/>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C65D9-750E-A84D-8764-990B721A035C}" type="slidenum">
              <a:rPr lang="en-US"/>
              <a:pPr/>
              <a:t>13</a:t>
            </a:fld>
            <a:endParaRPr lang="en-US"/>
          </a:p>
        </p:txBody>
      </p:sp>
      <p:sp>
        <p:nvSpPr>
          <p:cNvPr id="15769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7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97816-AEBC-4543-9525-B8C28259F817}" type="slidenum">
              <a:rPr lang="en-US"/>
              <a:pPr/>
              <a:t>14</a:t>
            </a:fld>
            <a:endParaRPr lang="en-US"/>
          </a:p>
        </p:txBody>
      </p:sp>
      <p:sp>
        <p:nvSpPr>
          <p:cNvPr id="15974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9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243CC-0E9A-BC48-A39A-67C107BE3286}" type="slidenum">
              <a:rPr lang="en-US"/>
              <a:pPr/>
              <a:t>15</a:t>
            </a:fld>
            <a:endParaRPr lang="en-US"/>
          </a:p>
        </p:txBody>
      </p:sp>
      <p:sp>
        <p:nvSpPr>
          <p:cNvPr id="16384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3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55406-7CC0-4E43-A3E8-4FC273AAD2F0}" type="slidenum">
              <a:rPr lang="en-US"/>
              <a:pPr/>
              <a:t>16</a:t>
            </a:fld>
            <a:endParaRPr lang="en-US"/>
          </a:p>
        </p:txBody>
      </p:sp>
      <p:sp>
        <p:nvSpPr>
          <p:cNvPr id="16589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5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err="1"/>
              <a:t>Backpatching</a:t>
            </a:r>
            <a:r>
              <a:rPr lang="en-US" baseline="0" dirty="0"/>
              <a:t> is the technique to get around this problem.</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19532-89B4-7743-AE9E-74E0F0670A37}" type="slidenum">
              <a:rPr lang="en-US"/>
              <a:pPr/>
              <a:t>23</a:t>
            </a:fld>
            <a:endParaRPr lang="en-US"/>
          </a:p>
        </p:txBody>
      </p:sp>
      <p:sp>
        <p:nvSpPr>
          <p:cNvPr id="182274" name="Rectangle 2"/>
          <p:cNvSpPr>
            <a:spLocks noGrp="1" noRot="1" noChangeAspect="1" noChangeArrowheads="1" noTextEdit="1"/>
          </p:cNvSpPr>
          <p:nvPr>
            <p:ph type="sldImg"/>
          </p:nvPr>
        </p:nvSpPr>
        <p:spPr>
          <a:xfrm>
            <a:off x="381000" y="685800"/>
            <a:ext cx="6096000" cy="3429000"/>
          </a:xfrm>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087CDC-43EC-EC4C-A222-64B8BF631EF5}" type="slidenum">
              <a:rPr lang="en-US" smtClean="0"/>
              <a:pPr/>
              <a:t>24</a:t>
            </a:fld>
            <a:endParaRPr lang="en-US" dirty="0"/>
          </a:p>
        </p:txBody>
      </p:sp>
    </p:spTree>
    <p:extLst>
      <p:ext uri="{BB962C8B-B14F-4D97-AF65-F5344CB8AC3E}">
        <p14:creationId xmlns:p14="http://schemas.microsoft.com/office/powerpoint/2010/main" val="2678767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4D670-08AC-C14A-AD12-5057E64726B6}" type="slidenum">
              <a:rPr lang="en-US"/>
              <a:pPr/>
              <a:t>27</a:t>
            </a:fld>
            <a:endParaRPr lang="en-US"/>
          </a:p>
        </p:txBody>
      </p:sp>
      <p:sp>
        <p:nvSpPr>
          <p:cNvPr id="173058" name="Rectangle 2"/>
          <p:cNvSpPr>
            <a:spLocks noGrp="1" noRot="1" noChangeAspect="1" noChangeArrowheads="1" noTextEdit="1"/>
          </p:cNvSpPr>
          <p:nvPr>
            <p:ph type="sldImg"/>
          </p:nvPr>
        </p:nvSpPr>
        <p:spPr>
          <a:xfrm>
            <a:off x="381000" y="685800"/>
            <a:ext cx="6096000" cy="3429000"/>
          </a:xfrm>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D9784-FB17-8C45-9FDB-DA79B2766621}" type="slidenum">
              <a:rPr lang="en-US"/>
              <a:pPr/>
              <a:t>28</a:t>
            </a:fld>
            <a:endParaRPr lang="en-US"/>
          </a:p>
        </p:txBody>
      </p:sp>
      <p:sp>
        <p:nvSpPr>
          <p:cNvPr id="16179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1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B8C9F-9ECF-CA4E-A3D2-B2122A9DE633}" type="slidenum">
              <a:rPr lang="en-US"/>
              <a:pPr/>
              <a:t>29</a:t>
            </a:fld>
            <a:endParaRPr lang="en-US"/>
          </a:p>
        </p:txBody>
      </p:sp>
      <p:sp>
        <p:nvSpPr>
          <p:cNvPr id="141314" name="Rectangle 2"/>
          <p:cNvSpPr>
            <a:spLocks noGrp="1" noRot="1" noChangeAspect="1" noChangeArrowheads="1" noTextEdit="1"/>
          </p:cNvSpPr>
          <p:nvPr>
            <p:ph type="sldImg"/>
          </p:nvPr>
        </p:nvSpPr>
        <p:spPr>
          <a:xfrm>
            <a:off x="381000" y="685800"/>
            <a:ext cx="6096000" cy="3429000"/>
          </a:xfrm>
          <a:ln/>
        </p:spPr>
      </p:sp>
      <p:sp>
        <p:nvSpPr>
          <p:cNvPr id="1413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3DC26-4DDA-D94E-BF85-31F0CA42CB5C}" type="slidenum">
              <a:rPr lang="en-US"/>
              <a:pPr/>
              <a:t>2</a:t>
            </a:fld>
            <a:endParaRPr lang="en-US"/>
          </a:p>
        </p:txBody>
      </p:sp>
      <p:sp>
        <p:nvSpPr>
          <p:cNvPr id="132098" name="Rectangle 2"/>
          <p:cNvSpPr>
            <a:spLocks noGrp="1" noRot="1" noChangeAspect="1" noChangeArrowheads="1" noTextEdit="1"/>
          </p:cNvSpPr>
          <p:nvPr>
            <p:ph type="sldImg"/>
          </p:nvPr>
        </p:nvSpPr>
        <p:spPr>
          <a:xfrm>
            <a:off x="381000" y="685800"/>
            <a:ext cx="6096000" cy="3429000"/>
          </a:xfrm>
          <a:ln/>
        </p:spPr>
      </p:sp>
      <p:sp>
        <p:nvSpPr>
          <p:cNvPr id="132099" name="Rectangle 3"/>
          <p:cNvSpPr>
            <a:spLocks noGrp="1" noChangeArrowheads="1"/>
          </p:cNvSpPr>
          <p:nvPr>
            <p:ph type="body" idx="1"/>
          </p:nvPr>
        </p:nvSpPr>
        <p:spPr/>
        <p:txBody>
          <a:bodyPr/>
          <a:lstStyle/>
          <a:p>
            <a:r>
              <a:rPr lang="en-US" dirty="0"/>
              <a:t>Intermediate representation</a:t>
            </a:r>
            <a:r>
              <a:rPr lang="en-US" baseline="0" dirty="0"/>
              <a:t> is a </a:t>
            </a:r>
            <a:r>
              <a:rPr lang="en-US" baseline="0" dirty="0" err="1"/>
              <a:t>langugae</a:t>
            </a:r>
            <a:r>
              <a:rPr lang="en-US" baseline="0" dirty="0"/>
              <a:t> between programming language and machine code.</a:t>
            </a:r>
          </a:p>
          <a:p>
            <a:r>
              <a:rPr lang="en-US" baseline="0" dirty="0"/>
              <a:t>And why we use an intermediate language : it turns out that for many purposes the intermediate representation can be quite useful, precisely because it provides an intermediate level of abstraction, more precisely, we have more details in Intermediate representation than the source programming language (for example here we have registers and we can for example optimize the use of registers while there is no notion of register in the </a:t>
            </a:r>
            <a:r>
              <a:rPr lang="en-US" baseline="0" dirty="0" err="1"/>
              <a:t>soure</a:t>
            </a:r>
            <a:r>
              <a:rPr lang="en-US" baseline="0" dirty="0"/>
              <a:t> programming language). On the other hand intermediate representation also has fewer details than the machine code. Therefore it is easier to use it on different machines because it is totally machine independent. Almost all compilers have </a:t>
            </a:r>
            <a:r>
              <a:rPr lang="en-US" baseline="0" dirty="0" err="1"/>
              <a:t>intermedatie</a:t>
            </a:r>
            <a:r>
              <a:rPr lang="en-US" baseline="0" dirty="0"/>
              <a:t> </a:t>
            </a:r>
            <a:r>
              <a:rPr lang="en-US" baseline="0" dirty="0" err="1"/>
              <a:t>representaiton</a:t>
            </a:r>
            <a:r>
              <a:rPr lang="en-US" baseline="0" dirty="0"/>
              <a:t> and some compilers </a:t>
            </a:r>
            <a:r>
              <a:rPr lang="en-US" baseline="0" dirty="0" err="1"/>
              <a:t>acctually</a:t>
            </a:r>
            <a:r>
              <a:rPr lang="en-US" baseline="0" dirty="0"/>
              <a:t> have more than one intermediate representation </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5C3C1-85F3-774E-B9A3-8DD39CB39F07}" type="slidenum">
              <a:rPr lang="en-US"/>
              <a:pPr/>
              <a:t>30</a:t>
            </a:fld>
            <a:endParaRPr lang="en-US"/>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5C3C1-85F3-774E-B9A3-8DD39CB39F07}" type="slidenum">
              <a:rPr lang="en-US"/>
              <a:pPr/>
              <a:t>31</a:t>
            </a:fld>
            <a:endParaRPr lang="en-US"/>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0048-E231-054D-9E68-BE2AA13F5BF6}" type="slidenum">
              <a:rPr lang="en-US"/>
              <a:pPr/>
              <a:t>32</a:t>
            </a:fld>
            <a:endParaRPr lang="en-US"/>
          </a:p>
        </p:txBody>
      </p:sp>
      <p:sp>
        <p:nvSpPr>
          <p:cNvPr id="184322" name="Rectangle 2"/>
          <p:cNvSpPr>
            <a:spLocks noGrp="1" noRot="1" noChangeAspect="1" noChangeArrowheads="1" noTextEdit="1"/>
          </p:cNvSpPr>
          <p:nvPr>
            <p:ph type="sldImg"/>
          </p:nvPr>
        </p:nvSpPr>
        <p:spPr>
          <a:xfrm>
            <a:off x="381000" y="685800"/>
            <a:ext cx="6096000" cy="3429000"/>
          </a:xfrm>
          <a:ln/>
        </p:spPr>
      </p:sp>
      <p:sp>
        <p:nvSpPr>
          <p:cNvPr id="184323" name="Rectangle 3"/>
          <p:cNvSpPr>
            <a:spLocks noGrp="1" noChangeArrowheads="1"/>
          </p:cNvSpPr>
          <p:nvPr>
            <p:ph type="body" idx="1"/>
          </p:nvPr>
        </p:nvSpPr>
        <p:spPr/>
        <p:txBody>
          <a:bodyPr/>
          <a:lstStyle/>
          <a:p>
            <a:r>
              <a:rPr lang="en-US" dirty="0"/>
              <a:t>Indirect</a:t>
            </a:r>
            <a:r>
              <a:rPr lang="en-US" baseline="0" dirty="0"/>
              <a:t> triples consists of a listing of pointers to triples, rather than a listing of triples themselves.</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0048-E231-054D-9E68-BE2AA13F5BF6}" type="slidenum">
              <a:rPr lang="en-US"/>
              <a:pPr/>
              <a:t>33</a:t>
            </a:fld>
            <a:endParaRPr lang="en-US"/>
          </a:p>
        </p:txBody>
      </p:sp>
      <p:sp>
        <p:nvSpPr>
          <p:cNvPr id="184322" name="Rectangle 2"/>
          <p:cNvSpPr>
            <a:spLocks noGrp="1" noRot="1" noChangeAspect="1" noChangeArrowheads="1" noTextEdit="1"/>
          </p:cNvSpPr>
          <p:nvPr>
            <p:ph type="sldImg"/>
          </p:nvPr>
        </p:nvSpPr>
        <p:spPr>
          <a:xfrm>
            <a:off x="381000" y="685800"/>
            <a:ext cx="6096000" cy="3429000"/>
          </a:xfrm>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6A866-35CD-7744-A002-28F095E0C611}" type="slidenum">
              <a:rPr lang="en-US"/>
              <a:pPr/>
              <a:t>34</a:t>
            </a:fld>
            <a:endParaRPr lang="en-US"/>
          </a:p>
        </p:txBody>
      </p:sp>
      <p:sp>
        <p:nvSpPr>
          <p:cNvPr id="146434" name="Rectangle 2"/>
          <p:cNvSpPr>
            <a:spLocks noGrp="1" noRot="1" noChangeAspect="1" noChangeArrowheads="1" noTextEdit="1"/>
          </p:cNvSpPr>
          <p:nvPr>
            <p:ph type="sldImg"/>
          </p:nvPr>
        </p:nvSpPr>
        <p:spPr>
          <a:xfrm>
            <a:off x="381000" y="685800"/>
            <a:ext cx="6096000" cy="3429000"/>
          </a:xfrm>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2D6FC-2918-AC47-9535-1AE0BF026E09}" type="slidenum">
              <a:rPr lang="en-US"/>
              <a:pPr/>
              <a:t>35</a:t>
            </a:fld>
            <a:endParaRPr lang="en-US"/>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E93FB-3816-D743-BBDF-081B93E1CDCA}" type="slidenum">
              <a:rPr lang="en-US"/>
              <a:pPr/>
              <a:t>37</a:t>
            </a:fld>
            <a:endParaRPr lang="en-US"/>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38</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014687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39</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781952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40</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49573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25992-23B2-D54B-95F0-4971F67A4DDC}" type="slidenum">
              <a:rPr lang="en-US"/>
              <a:pPr/>
              <a:t>3</a:t>
            </a:fld>
            <a:endParaRPr lang="en-US"/>
          </a:p>
        </p:txBody>
      </p:sp>
      <p:sp>
        <p:nvSpPr>
          <p:cNvPr id="133122" name="Rectangle 2"/>
          <p:cNvSpPr>
            <a:spLocks noGrp="1" noRot="1" noChangeAspect="1" noChangeArrowheads="1" noTextEdit="1"/>
          </p:cNvSpPr>
          <p:nvPr>
            <p:ph type="sldImg"/>
          </p:nvPr>
        </p:nvSpPr>
        <p:spPr>
          <a:xfrm>
            <a:off x="381000" y="685800"/>
            <a:ext cx="6096000" cy="3429000"/>
          </a:xfrm>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41</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16811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42</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413909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F178F-8F92-904A-9493-D348AFDFFBB5}" type="slidenum">
              <a:rPr lang="en-US"/>
              <a:pPr/>
              <a:t>43</a:t>
            </a:fld>
            <a:endParaRPr lang="en-US"/>
          </a:p>
        </p:txBody>
      </p:sp>
      <p:sp>
        <p:nvSpPr>
          <p:cNvPr id="15565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5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41380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01FF5-2DF5-1745-B1A8-0372EC9BC37A}" type="slidenum">
              <a:rPr lang="en-US"/>
              <a:pPr/>
              <a:t>5</a:t>
            </a:fld>
            <a:endParaRPr lang="en-US"/>
          </a:p>
        </p:txBody>
      </p:sp>
      <p:sp>
        <p:nvSpPr>
          <p:cNvPr id="134146" name="Rectangle 2"/>
          <p:cNvSpPr>
            <a:spLocks noGrp="1" noRot="1" noChangeAspect="1" noChangeArrowheads="1" noTextEdit="1"/>
          </p:cNvSpPr>
          <p:nvPr>
            <p:ph type="sldImg"/>
          </p:nvPr>
        </p:nvSpPr>
        <p:spPr>
          <a:xfrm>
            <a:off x="381000" y="685800"/>
            <a:ext cx="6096000" cy="3429000"/>
          </a:xfrm>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59D6-ACB3-5042-8F70-2FCD37FA854F}" type="slidenum">
              <a:rPr lang="en-US"/>
              <a:pPr/>
              <a:t>6</a:t>
            </a:fld>
            <a:endParaRPr lang="en-US"/>
          </a:p>
        </p:txBody>
      </p:sp>
      <p:sp>
        <p:nvSpPr>
          <p:cNvPr id="135170" name="Rectangle 2"/>
          <p:cNvSpPr>
            <a:spLocks noGrp="1" noRot="1" noChangeAspect="1" noChangeArrowheads="1" noTextEdit="1"/>
          </p:cNvSpPr>
          <p:nvPr>
            <p:ph type="sldImg"/>
          </p:nvPr>
        </p:nvSpPr>
        <p:spPr>
          <a:xfrm>
            <a:off x="381000" y="685800"/>
            <a:ext cx="6096000" cy="3429000"/>
          </a:xfrm>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59D6-ACB3-5042-8F70-2FCD37FA854F}" type="slidenum">
              <a:rPr lang="en-US"/>
              <a:pPr/>
              <a:t>7</a:t>
            </a:fld>
            <a:endParaRPr lang="en-US"/>
          </a:p>
        </p:txBody>
      </p:sp>
      <p:sp>
        <p:nvSpPr>
          <p:cNvPr id="135170" name="Rectangle 2"/>
          <p:cNvSpPr>
            <a:spLocks noGrp="1" noRot="1" noChangeAspect="1" noChangeArrowheads="1" noTextEdit="1"/>
          </p:cNvSpPr>
          <p:nvPr>
            <p:ph type="sldImg"/>
          </p:nvPr>
        </p:nvSpPr>
        <p:spPr>
          <a:xfrm>
            <a:off x="381000" y="685800"/>
            <a:ext cx="6096000" cy="3429000"/>
          </a:xfrm>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CAD6C-171C-D04E-9998-AD16F8D7A538}" type="slidenum">
              <a:rPr lang="en-US"/>
              <a:pPr/>
              <a:t>9</a:t>
            </a:fld>
            <a:endParaRPr lang="en-US"/>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95806-723B-964A-BC79-B5CF0A5A634B}" type="slidenum">
              <a:rPr lang="en-US"/>
              <a:pPr/>
              <a:t>10</a:t>
            </a:fld>
            <a:endParaRPr lang="en-US"/>
          </a:p>
        </p:txBody>
      </p:sp>
      <p:sp>
        <p:nvSpPr>
          <p:cNvPr id="137218" name="Rectangle 2"/>
          <p:cNvSpPr>
            <a:spLocks noGrp="1" noRot="1" noChangeAspect="1" noChangeArrowheads="1" noTextEdit="1"/>
          </p:cNvSpPr>
          <p:nvPr>
            <p:ph type="sldImg"/>
          </p:nvPr>
        </p:nvSpPr>
        <p:spPr>
          <a:xfrm>
            <a:off x="381000" y="685800"/>
            <a:ext cx="6096000" cy="3429000"/>
          </a:xfrm>
          <a:ln/>
        </p:spPr>
      </p:sp>
      <p:sp>
        <p:nvSpPr>
          <p:cNvPr id="137219" name="Rectangle 3"/>
          <p:cNvSpPr>
            <a:spLocks noGrp="1" noChangeArrowheads="1"/>
          </p:cNvSpPr>
          <p:nvPr>
            <p:ph type="body" idx="1"/>
          </p:nvPr>
        </p:nvSpPr>
        <p:spPr/>
        <p:txBody>
          <a:bodyPr/>
          <a:lstStyle/>
          <a:p>
            <a:r>
              <a:rPr lang="en-US" dirty="0"/>
              <a:t>Symbolic label.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95806-723B-964A-BC79-B5CF0A5A634B}" type="slidenum">
              <a:rPr lang="en-US"/>
              <a:pPr/>
              <a:t>11</a:t>
            </a:fld>
            <a:endParaRPr lang="en-US"/>
          </a:p>
        </p:txBody>
      </p:sp>
      <p:sp>
        <p:nvSpPr>
          <p:cNvPr id="137218" name="Rectangle 2"/>
          <p:cNvSpPr>
            <a:spLocks noGrp="1" noRot="1" noChangeAspect="1" noChangeArrowheads="1" noTextEdit="1"/>
          </p:cNvSpPr>
          <p:nvPr>
            <p:ph type="sldImg"/>
          </p:nvPr>
        </p:nvSpPr>
        <p:spPr>
          <a:xfrm>
            <a:off x="381000" y="685800"/>
            <a:ext cx="6096000" cy="3429000"/>
          </a:xfrm>
          <a:ln/>
        </p:spPr>
      </p:sp>
      <p:sp>
        <p:nvSpPr>
          <p:cNvPr id="137219" name="Rectangle 3"/>
          <p:cNvSpPr>
            <a:spLocks noGrp="1" noChangeArrowheads="1"/>
          </p:cNvSpPr>
          <p:nvPr>
            <p:ph type="body" idx="1"/>
          </p:nvPr>
        </p:nvSpPr>
        <p:spPr/>
        <p:txBody>
          <a:bodyPr/>
          <a:lstStyle/>
          <a:p>
            <a:r>
              <a:rPr lang="en-US" dirty="0"/>
              <a:t>Symbolic label.</a:t>
            </a:r>
          </a:p>
        </p:txBody>
      </p:sp>
    </p:spTree>
    <p:extLst>
      <p:ext uri="{BB962C8B-B14F-4D97-AF65-F5344CB8AC3E}">
        <p14:creationId xmlns:p14="http://schemas.microsoft.com/office/powerpoint/2010/main" val="311937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06C3-0D37-1E4B-AB06-F67F2304BA4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4474DE2-44F0-154B-9FE6-BCB6D1E865D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44E33B0-B879-9D40-9953-106C0922B8D7}"/>
              </a:ext>
            </a:extLst>
          </p:cNvPr>
          <p:cNvSpPr>
            <a:spLocks noGrp="1"/>
          </p:cNvSpPr>
          <p:nvPr>
            <p:ph type="dt" sz="half" idx="10"/>
          </p:nvPr>
        </p:nvSpPr>
        <p:spPr/>
        <p:txBody>
          <a:bodyPr/>
          <a:lstStyle/>
          <a:p>
            <a:fld id="{B77E905A-6423-C246-A307-FC578248722A}" type="datetime1">
              <a:rPr lang="en-CA" smtClean="0"/>
              <a:t>2020-11-02</a:t>
            </a:fld>
            <a:endParaRPr lang="en-US"/>
          </a:p>
        </p:txBody>
      </p:sp>
      <p:sp>
        <p:nvSpPr>
          <p:cNvPr id="5" name="Footer Placeholder 4">
            <a:extLst>
              <a:ext uri="{FF2B5EF4-FFF2-40B4-BE49-F238E27FC236}">
                <a16:creationId xmlns:a16="http://schemas.microsoft.com/office/drawing/2014/main" id="{8801F4B7-24D8-504D-91CD-3E8202E86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91076-2E3A-CF41-96E4-D4E77A0CF892}"/>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72461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CE0D-89FC-894E-837F-75025627F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80ACAA-2C0A-304E-83F1-4EB51F17E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2CE1A-ECCD-7C45-9EC1-935CBB996133}"/>
              </a:ext>
            </a:extLst>
          </p:cNvPr>
          <p:cNvSpPr>
            <a:spLocks noGrp="1"/>
          </p:cNvSpPr>
          <p:nvPr>
            <p:ph type="dt" sz="half" idx="10"/>
          </p:nvPr>
        </p:nvSpPr>
        <p:spPr/>
        <p:txBody>
          <a:bodyPr/>
          <a:lstStyle/>
          <a:p>
            <a:fld id="{AFDD8A88-A542-F64C-83F7-A0517CFA18F6}" type="datetime1">
              <a:rPr lang="en-CA" smtClean="0"/>
              <a:t>2020-11-02</a:t>
            </a:fld>
            <a:endParaRPr lang="en-US"/>
          </a:p>
        </p:txBody>
      </p:sp>
      <p:sp>
        <p:nvSpPr>
          <p:cNvPr id="5" name="Footer Placeholder 4">
            <a:extLst>
              <a:ext uri="{FF2B5EF4-FFF2-40B4-BE49-F238E27FC236}">
                <a16:creationId xmlns:a16="http://schemas.microsoft.com/office/drawing/2014/main" id="{61CB26C1-B795-194B-A2F7-B95309E54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43C09-DCC3-4E4C-AE13-B0962DDB7B7A}"/>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388439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84669-9A93-654D-9A2F-8081C877842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AB22E1-C8CF-4B47-B5A2-1EE8384A2CF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452BC-8E3F-AD42-BB94-46241CB0D03E}"/>
              </a:ext>
            </a:extLst>
          </p:cNvPr>
          <p:cNvSpPr>
            <a:spLocks noGrp="1"/>
          </p:cNvSpPr>
          <p:nvPr>
            <p:ph type="dt" sz="half" idx="10"/>
          </p:nvPr>
        </p:nvSpPr>
        <p:spPr/>
        <p:txBody>
          <a:bodyPr/>
          <a:lstStyle/>
          <a:p>
            <a:fld id="{4007817F-774F-CD4F-98A3-0DFB3A7C970F}" type="datetime1">
              <a:rPr lang="en-CA" smtClean="0"/>
              <a:t>2020-11-02</a:t>
            </a:fld>
            <a:endParaRPr lang="en-US"/>
          </a:p>
        </p:txBody>
      </p:sp>
      <p:sp>
        <p:nvSpPr>
          <p:cNvPr id="5" name="Footer Placeholder 4">
            <a:extLst>
              <a:ext uri="{FF2B5EF4-FFF2-40B4-BE49-F238E27FC236}">
                <a16:creationId xmlns:a16="http://schemas.microsoft.com/office/drawing/2014/main" id="{3C62FCD2-719C-FC4A-8ADE-C7C90A064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1E3A0-1E32-BB4E-B406-C124789314DA}"/>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992358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600" cy="841725"/>
          </a:xfrm>
          <a:prstGeom prst="rect">
            <a:avLst/>
          </a:prstGeom>
        </p:spPr>
        <p:txBody>
          <a:bodyPr lIns="91425" tIns="91425" rIns="91425" bIns="91425" anchor="ctr" anchorCtr="0"/>
          <a:lstStyle>
            <a:lvl1pPr lvl="0" algn="ctr">
              <a:spcBef>
                <a:spcPts val="0"/>
              </a:spcBef>
              <a:buSzPct val="100000"/>
              <a:defRPr sz="2700"/>
            </a:lvl1pPr>
            <a:lvl2pPr lvl="1" algn="ctr">
              <a:spcBef>
                <a:spcPts val="0"/>
              </a:spcBef>
              <a:buSzPct val="100000"/>
              <a:defRPr sz="2700"/>
            </a:lvl2pPr>
            <a:lvl3pPr lvl="2" algn="ctr">
              <a:spcBef>
                <a:spcPts val="0"/>
              </a:spcBef>
              <a:buSzPct val="100000"/>
              <a:defRPr sz="2700"/>
            </a:lvl3pPr>
            <a:lvl4pPr lvl="3" algn="ctr">
              <a:spcBef>
                <a:spcPts val="0"/>
              </a:spcBef>
              <a:buSzPct val="100000"/>
              <a:defRPr sz="2700"/>
            </a:lvl4pPr>
            <a:lvl5pPr lvl="4" algn="ctr">
              <a:spcBef>
                <a:spcPts val="0"/>
              </a:spcBef>
              <a:buSzPct val="100000"/>
              <a:defRPr sz="2700"/>
            </a:lvl5pPr>
            <a:lvl6pPr lvl="5" algn="ctr">
              <a:spcBef>
                <a:spcPts val="0"/>
              </a:spcBef>
              <a:buSzPct val="100000"/>
              <a:defRPr sz="2700"/>
            </a:lvl6pPr>
            <a:lvl7pPr lvl="6" algn="ctr">
              <a:spcBef>
                <a:spcPts val="0"/>
              </a:spcBef>
              <a:buSzPct val="100000"/>
              <a:defRPr sz="2700"/>
            </a:lvl7pPr>
            <a:lvl8pPr lvl="7" algn="ctr">
              <a:spcBef>
                <a:spcPts val="0"/>
              </a:spcBef>
              <a:buSzPct val="100000"/>
              <a:defRPr sz="2700"/>
            </a:lvl8pPr>
            <a:lvl9pPr lvl="8" algn="ctr">
              <a:spcBef>
                <a:spcPts val="0"/>
              </a:spcBef>
              <a:buSzPct val="100000"/>
              <a:defRPr sz="2700"/>
            </a:lvl9pPr>
          </a:lstStyle>
          <a:p>
            <a:endParaRPr/>
          </a:p>
        </p:txBody>
      </p:sp>
    </p:spTree>
    <p:extLst>
      <p:ext uri="{BB962C8B-B14F-4D97-AF65-F5344CB8AC3E}">
        <p14:creationId xmlns:p14="http://schemas.microsoft.com/office/powerpoint/2010/main" val="2543540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3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5pPr>
            <a:lvl6pPr marL="342900" marR="0" lvl="5"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6pPr>
            <a:lvl7pPr marL="685800" marR="0" lvl="6"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7pPr>
            <a:lvl8pPr marL="1028700" marR="0" lvl="7"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8pPr>
            <a:lvl9pPr marL="1371600" marR="0" lvl="8"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9pPr>
          </a:lstStyle>
          <a:p>
            <a:endParaRPr/>
          </a:p>
        </p:txBody>
      </p:sp>
      <p:sp>
        <p:nvSpPr>
          <p:cNvPr id="34" name="Shape 34"/>
          <p:cNvSpPr txBox="1">
            <a:spLocks noGrp="1"/>
          </p:cNvSpPr>
          <p:nvPr>
            <p:ph type="body" idx="1"/>
          </p:nvPr>
        </p:nvSpPr>
        <p:spPr>
          <a:xfrm>
            <a:off x="685801" y="1485900"/>
            <a:ext cx="3809999" cy="3086100"/>
          </a:xfrm>
          <a:prstGeom prst="rect">
            <a:avLst/>
          </a:prstGeom>
          <a:noFill/>
          <a:ln>
            <a:noFill/>
          </a:ln>
        </p:spPr>
        <p:txBody>
          <a:bodyPr lIns="91425" tIns="91425" rIns="91425" bIns="91425" anchor="t" anchorCtr="0"/>
          <a:lstStyle>
            <a:lvl1pPr marL="257175" marR="0" lvl="0" indent="-104775"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1pPr>
            <a:lvl2pPr marL="557213" marR="0" lvl="1" indent="-80963" algn="l" rtl="0">
              <a:spcBef>
                <a:spcPts val="420"/>
              </a:spcBef>
              <a:spcAft>
                <a:spcPts val="0"/>
              </a:spcAft>
              <a:buClr>
                <a:schemeClr val="dk1"/>
              </a:buClr>
              <a:buSzPct val="100000"/>
              <a:buFont typeface="Calibri"/>
              <a:buChar char="–"/>
              <a:defRPr sz="2100" b="0" i="0" u="none" strike="noStrike" cap="none">
                <a:solidFill>
                  <a:schemeClr val="dk1"/>
                </a:solidFill>
                <a:latin typeface="Calibri"/>
                <a:ea typeface="Calibri"/>
                <a:cs typeface="Calibri"/>
                <a:sym typeface="Calibri"/>
              </a:defRPr>
            </a:lvl2pPr>
            <a:lvl3pPr marL="857250" marR="0" lvl="2" indent="-5715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3pPr>
            <a:lvl4pPr marL="1200150" marR="0" lvl="3" indent="-76200" algn="l" rtl="0">
              <a:spcBef>
                <a:spcPts val="300"/>
              </a:spcBef>
              <a:spcAft>
                <a:spcPts val="0"/>
              </a:spcAft>
              <a:buClr>
                <a:schemeClr val="dk1"/>
              </a:buClr>
              <a:buSzPct val="100000"/>
              <a:buFont typeface="Calibri"/>
              <a:buChar char="–"/>
              <a:defRPr sz="1500" b="0" i="0" u="none" strike="noStrike" cap="none">
                <a:solidFill>
                  <a:schemeClr val="dk1"/>
                </a:solidFill>
                <a:latin typeface="Calibri"/>
                <a:ea typeface="Calibri"/>
                <a:cs typeface="Calibri"/>
                <a:sym typeface="Calibri"/>
              </a:defRPr>
            </a:lvl4pPr>
            <a:lvl5pPr marL="1543050" marR="0" lvl="4" indent="-76200" algn="l" rtl="0">
              <a:spcBef>
                <a:spcPts val="300"/>
              </a:spcBef>
              <a:spcAft>
                <a:spcPts val="0"/>
              </a:spcAft>
              <a:buClr>
                <a:schemeClr val="dk1"/>
              </a:buClr>
              <a:buSzPct val="100000"/>
              <a:buFont typeface="Calibri"/>
              <a:buChar char="»"/>
              <a:defRPr sz="1500" b="0" i="0" u="none" strike="noStrike" cap="none">
                <a:solidFill>
                  <a:schemeClr val="dk1"/>
                </a:solidFill>
                <a:latin typeface="Calibri"/>
                <a:ea typeface="Calibri"/>
                <a:cs typeface="Calibri"/>
                <a:sym typeface="Calibri"/>
              </a:defRPr>
            </a:lvl5pPr>
            <a:lvl6pPr marL="1885950" marR="0" lvl="5"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6pPr>
            <a:lvl7pPr marL="2228850" marR="0" lvl="6"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7pPr>
            <a:lvl8pPr marL="2571750" marR="0" lvl="7"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8pPr>
            <a:lvl9pPr marL="2914650" marR="0" lvl="8"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35" name="Shape 35"/>
          <p:cNvSpPr txBox="1">
            <a:spLocks noGrp="1"/>
          </p:cNvSpPr>
          <p:nvPr>
            <p:ph type="body" idx="2"/>
          </p:nvPr>
        </p:nvSpPr>
        <p:spPr>
          <a:xfrm>
            <a:off x="4648201" y="1485900"/>
            <a:ext cx="3809999" cy="3086100"/>
          </a:xfrm>
          <a:prstGeom prst="rect">
            <a:avLst/>
          </a:prstGeom>
          <a:noFill/>
          <a:ln>
            <a:noFill/>
          </a:ln>
        </p:spPr>
        <p:txBody>
          <a:bodyPr lIns="91425" tIns="91425" rIns="91425" bIns="91425" anchor="t" anchorCtr="0"/>
          <a:lstStyle>
            <a:lvl1pPr marL="257175" marR="0" lvl="0" indent="-104775"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1pPr>
            <a:lvl2pPr marL="557213" marR="0" lvl="1" indent="-80963" algn="l" rtl="0">
              <a:spcBef>
                <a:spcPts val="420"/>
              </a:spcBef>
              <a:spcAft>
                <a:spcPts val="0"/>
              </a:spcAft>
              <a:buClr>
                <a:schemeClr val="dk1"/>
              </a:buClr>
              <a:buSzPct val="100000"/>
              <a:buFont typeface="Calibri"/>
              <a:buChar char="–"/>
              <a:defRPr sz="2100" b="0" i="0" u="none" strike="noStrike" cap="none">
                <a:solidFill>
                  <a:schemeClr val="dk1"/>
                </a:solidFill>
                <a:latin typeface="Calibri"/>
                <a:ea typeface="Calibri"/>
                <a:cs typeface="Calibri"/>
                <a:sym typeface="Calibri"/>
              </a:defRPr>
            </a:lvl2pPr>
            <a:lvl3pPr marL="857250" marR="0" lvl="2" indent="-5715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3pPr>
            <a:lvl4pPr marL="1200150" marR="0" lvl="3" indent="-76200" algn="l" rtl="0">
              <a:spcBef>
                <a:spcPts val="300"/>
              </a:spcBef>
              <a:spcAft>
                <a:spcPts val="0"/>
              </a:spcAft>
              <a:buClr>
                <a:schemeClr val="dk1"/>
              </a:buClr>
              <a:buSzPct val="100000"/>
              <a:buFont typeface="Calibri"/>
              <a:buChar char="–"/>
              <a:defRPr sz="1500" b="0" i="0" u="none" strike="noStrike" cap="none">
                <a:solidFill>
                  <a:schemeClr val="dk1"/>
                </a:solidFill>
                <a:latin typeface="Calibri"/>
                <a:ea typeface="Calibri"/>
                <a:cs typeface="Calibri"/>
                <a:sym typeface="Calibri"/>
              </a:defRPr>
            </a:lvl4pPr>
            <a:lvl5pPr marL="1543050" marR="0" lvl="4" indent="-76200" algn="l" rtl="0">
              <a:spcBef>
                <a:spcPts val="300"/>
              </a:spcBef>
              <a:spcAft>
                <a:spcPts val="0"/>
              </a:spcAft>
              <a:buClr>
                <a:schemeClr val="dk1"/>
              </a:buClr>
              <a:buSzPct val="100000"/>
              <a:buFont typeface="Calibri"/>
              <a:buChar char="»"/>
              <a:defRPr sz="1500" b="0" i="0" u="none" strike="noStrike" cap="none">
                <a:solidFill>
                  <a:schemeClr val="dk1"/>
                </a:solidFill>
                <a:latin typeface="Calibri"/>
                <a:ea typeface="Calibri"/>
                <a:cs typeface="Calibri"/>
                <a:sym typeface="Calibri"/>
              </a:defRPr>
            </a:lvl5pPr>
            <a:lvl6pPr marL="1885950" marR="0" lvl="5"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6pPr>
            <a:lvl7pPr marL="2228850" marR="0" lvl="6"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7pPr>
            <a:lvl8pPr marL="2571750" marR="0" lvl="7"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8pPr>
            <a:lvl9pPr marL="2914650" marR="0" lvl="8"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dt" idx="10"/>
          </p:nvPr>
        </p:nvSpPr>
        <p:spPr>
          <a:xfrm>
            <a:off x="685801" y="4686300"/>
            <a:ext cx="1904999" cy="3429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chemeClr val="dk1"/>
                </a:solidFill>
                <a:latin typeface="Calibri"/>
                <a:ea typeface="Calibri"/>
                <a:cs typeface="Calibri"/>
                <a:sym typeface="Calibri"/>
              </a:defRPr>
            </a:lvl1pPr>
            <a:lvl2pPr marL="342900" marR="0" lvl="1"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fld id="{80193497-01BA-8647-AC25-4D878AB75786}" type="datetime1">
              <a:rPr lang="en-CA" smtClean="0"/>
              <a:t>2020-11-02</a:t>
            </a:fld>
            <a:endParaRPr/>
          </a:p>
        </p:txBody>
      </p:sp>
      <p:sp>
        <p:nvSpPr>
          <p:cNvPr id="37" name="Shape 37"/>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050" b="0" i="0" u="none" strike="noStrike" cap="none">
                <a:solidFill>
                  <a:schemeClr val="dk1"/>
                </a:solidFill>
                <a:latin typeface="Calibri"/>
                <a:ea typeface="Calibri"/>
                <a:cs typeface="Calibri"/>
                <a:sym typeface="Calibri"/>
              </a:defRPr>
            </a:lvl1pPr>
            <a:lvl2pPr marL="342900" marR="0" lvl="1"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6553201" y="4686300"/>
            <a:ext cx="1904999" cy="342900"/>
          </a:xfrm>
          <a:prstGeom prst="rect">
            <a:avLst/>
          </a:prstGeom>
          <a:noFill/>
          <a:ln>
            <a:noFill/>
          </a:ln>
        </p:spPr>
        <p:txBody>
          <a:bodyPr lIns="91425" tIns="45700" rIns="91425" bIns="45700" anchor="t" anchorCtr="0">
            <a:noAutofit/>
          </a:bodyPr>
          <a:lstStyle/>
          <a:p>
            <a:pPr algn="r">
              <a:buSzPct val="25000"/>
            </a:pPr>
            <a:fld id="{00000000-1234-1234-1234-123412341234}" type="slidenum">
              <a:rPr lang="en-US" sz="1050" smtClean="0">
                <a:solidFill>
                  <a:schemeClr val="dk1"/>
                </a:solidFill>
                <a:latin typeface="Calibri"/>
                <a:ea typeface="Calibri"/>
                <a:cs typeface="Calibri"/>
                <a:sym typeface="Calibri"/>
              </a:rPr>
              <a:pPr algn="r">
                <a:buSzPct val="25000"/>
              </a:pPr>
              <a:t>‹#›</a:t>
            </a:fld>
            <a:endParaRPr lang="en-US" sz="105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84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0978-DDE8-6144-A6B8-517FFF2E3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37744-5627-D646-9036-52ED7E568A44}"/>
              </a:ext>
            </a:extLst>
          </p:cNvPr>
          <p:cNvSpPr>
            <a:spLocks noGrp="1"/>
          </p:cNvSpPr>
          <p:nvPr>
            <p:ph idx="1"/>
          </p:nvPr>
        </p:nvSpPr>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7D0F3F8-FC0C-1B43-BB73-11800B42E6D9}"/>
              </a:ext>
            </a:extLst>
          </p:cNvPr>
          <p:cNvSpPr>
            <a:spLocks noGrp="1"/>
          </p:cNvSpPr>
          <p:nvPr>
            <p:ph type="dt" sz="half" idx="10"/>
          </p:nvPr>
        </p:nvSpPr>
        <p:spPr/>
        <p:txBody>
          <a:bodyPr/>
          <a:lstStyle/>
          <a:p>
            <a:fld id="{77B2AD6A-0FDB-954C-BDE6-9EFC5F07206C}" type="datetime1">
              <a:rPr lang="en-CA" smtClean="0"/>
              <a:t>2020-11-02</a:t>
            </a:fld>
            <a:endParaRPr lang="en-US"/>
          </a:p>
        </p:txBody>
      </p:sp>
      <p:sp>
        <p:nvSpPr>
          <p:cNvPr id="5" name="Footer Placeholder 4">
            <a:extLst>
              <a:ext uri="{FF2B5EF4-FFF2-40B4-BE49-F238E27FC236}">
                <a16:creationId xmlns:a16="http://schemas.microsoft.com/office/drawing/2014/main" id="{8300E874-E612-CA46-B18E-0C8FA2206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7269F-A49C-1948-BC2E-ABADCE191108}"/>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65856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0754-0214-DF47-9D67-A716F6494DC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0234BCA-78F6-F745-9EBE-EE525CDE7A5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707FE-6251-4E4B-BDFF-5C0B1706BE99}"/>
              </a:ext>
            </a:extLst>
          </p:cNvPr>
          <p:cNvSpPr>
            <a:spLocks noGrp="1"/>
          </p:cNvSpPr>
          <p:nvPr>
            <p:ph type="dt" sz="half" idx="10"/>
          </p:nvPr>
        </p:nvSpPr>
        <p:spPr/>
        <p:txBody>
          <a:bodyPr/>
          <a:lstStyle/>
          <a:p>
            <a:fld id="{EA0DE467-8E02-3241-B789-765883521FE1}" type="datetime1">
              <a:rPr lang="en-CA" smtClean="0"/>
              <a:t>2020-11-02</a:t>
            </a:fld>
            <a:endParaRPr lang="en-US"/>
          </a:p>
        </p:txBody>
      </p:sp>
      <p:sp>
        <p:nvSpPr>
          <p:cNvPr id="5" name="Footer Placeholder 4">
            <a:extLst>
              <a:ext uri="{FF2B5EF4-FFF2-40B4-BE49-F238E27FC236}">
                <a16:creationId xmlns:a16="http://schemas.microsoft.com/office/drawing/2014/main" id="{112AF015-083F-9840-9A9E-9E31B7D7B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0E270-7D4E-DB45-B70B-D033519BA83D}"/>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177990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8785-840A-474A-B8BA-27207C013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C8B25-A9AD-F143-AD1A-17A95F44E09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4209DA-22E0-B146-A689-48B1E9D383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A82A87-E151-8641-8C5C-327C5209D63B}"/>
              </a:ext>
            </a:extLst>
          </p:cNvPr>
          <p:cNvSpPr>
            <a:spLocks noGrp="1"/>
          </p:cNvSpPr>
          <p:nvPr>
            <p:ph type="dt" sz="half" idx="10"/>
          </p:nvPr>
        </p:nvSpPr>
        <p:spPr/>
        <p:txBody>
          <a:bodyPr/>
          <a:lstStyle/>
          <a:p>
            <a:fld id="{89EE3A53-53C6-6C45-8066-5EA9524D25DD}" type="datetime1">
              <a:rPr lang="en-CA" smtClean="0"/>
              <a:t>2020-11-02</a:t>
            </a:fld>
            <a:endParaRPr lang="en-US"/>
          </a:p>
        </p:txBody>
      </p:sp>
      <p:sp>
        <p:nvSpPr>
          <p:cNvPr id="6" name="Footer Placeholder 5">
            <a:extLst>
              <a:ext uri="{FF2B5EF4-FFF2-40B4-BE49-F238E27FC236}">
                <a16:creationId xmlns:a16="http://schemas.microsoft.com/office/drawing/2014/main" id="{54432E4D-CFE1-864C-892F-C0510CC3CF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37C13-4A25-3440-9E41-0DB773459711}"/>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08360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1DBC-EEEB-1C44-A4C7-02D9BB9CB01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5D77D7-D2B1-0841-9C20-538058B4296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60D616F-C61F-5B43-8094-DFDD05AE6B4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AAF8CD-147D-0A4A-BE13-69AAC57DB7F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BD089-7443-DF4A-B93B-FC32F414CA7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C8830C-AD3A-A446-BF5B-7A77BA98B6EC}"/>
              </a:ext>
            </a:extLst>
          </p:cNvPr>
          <p:cNvSpPr>
            <a:spLocks noGrp="1"/>
          </p:cNvSpPr>
          <p:nvPr>
            <p:ph type="dt" sz="half" idx="10"/>
          </p:nvPr>
        </p:nvSpPr>
        <p:spPr/>
        <p:txBody>
          <a:bodyPr/>
          <a:lstStyle/>
          <a:p>
            <a:fld id="{FA554AA4-7756-864A-80D1-84B2A8E63E29}" type="datetime1">
              <a:rPr lang="en-CA" smtClean="0"/>
              <a:t>2020-11-02</a:t>
            </a:fld>
            <a:endParaRPr lang="en-US"/>
          </a:p>
        </p:txBody>
      </p:sp>
      <p:sp>
        <p:nvSpPr>
          <p:cNvPr id="8" name="Footer Placeholder 7">
            <a:extLst>
              <a:ext uri="{FF2B5EF4-FFF2-40B4-BE49-F238E27FC236}">
                <a16:creationId xmlns:a16="http://schemas.microsoft.com/office/drawing/2014/main" id="{DEAAD4C6-8A32-E04D-85DA-3739164804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50648-37B9-F641-A809-40BEBE4CD124}"/>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312626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026B-B6A3-EF4D-842B-9C96C95EB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243C6-3123-ED41-BC4A-2F8A58F1AD28}"/>
              </a:ext>
            </a:extLst>
          </p:cNvPr>
          <p:cNvSpPr>
            <a:spLocks noGrp="1"/>
          </p:cNvSpPr>
          <p:nvPr>
            <p:ph type="dt" sz="half" idx="10"/>
          </p:nvPr>
        </p:nvSpPr>
        <p:spPr/>
        <p:txBody>
          <a:bodyPr/>
          <a:lstStyle/>
          <a:p>
            <a:fld id="{D9852DB8-7EDB-7C41-B71B-18A4C6D5F7E6}" type="datetime1">
              <a:rPr lang="en-CA" smtClean="0"/>
              <a:t>2020-11-02</a:t>
            </a:fld>
            <a:endParaRPr lang="en-US"/>
          </a:p>
        </p:txBody>
      </p:sp>
      <p:sp>
        <p:nvSpPr>
          <p:cNvPr id="4" name="Footer Placeholder 3">
            <a:extLst>
              <a:ext uri="{FF2B5EF4-FFF2-40B4-BE49-F238E27FC236}">
                <a16:creationId xmlns:a16="http://schemas.microsoft.com/office/drawing/2014/main" id="{688FF4D9-A959-C943-9751-31FDE7548C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8D117-E466-BD48-A108-6422DCF148CF}"/>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263207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1BBCE3-E514-D54F-B044-7DF10F00B6F0}"/>
              </a:ext>
            </a:extLst>
          </p:cNvPr>
          <p:cNvSpPr>
            <a:spLocks noGrp="1"/>
          </p:cNvSpPr>
          <p:nvPr>
            <p:ph type="dt" sz="half" idx="10"/>
          </p:nvPr>
        </p:nvSpPr>
        <p:spPr/>
        <p:txBody>
          <a:bodyPr/>
          <a:lstStyle/>
          <a:p>
            <a:fld id="{B1E3430C-A056-AE45-9007-972D84524C8C}" type="datetime1">
              <a:rPr lang="en-CA" smtClean="0"/>
              <a:t>2020-11-02</a:t>
            </a:fld>
            <a:endParaRPr lang="en-US"/>
          </a:p>
        </p:txBody>
      </p:sp>
      <p:sp>
        <p:nvSpPr>
          <p:cNvPr id="3" name="Footer Placeholder 2">
            <a:extLst>
              <a:ext uri="{FF2B5EF4-FFF2-40B4-BE49-F238E27FC236}">
                <a16:creationId xmlns:a16="http://schemas.microsoft.com/office/drawing/2014/main" id="{FE219DF5-0E3C-2C40-BDE6-94E98A9F37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75E4FB-2E36-024F-9776-AFED77F03E06}"/>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318331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21DF-5A92-D94F-88C5-5DB1A968359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C5DA461-75EB-C94E-A41A-1280134B901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1D39AE-0AA2-2B40-B6F4-B24A10D9AA5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7593C8F-B5C1-0D4A-8556-73269A2E3E55}"/>
              </a:ext>
            </a:extLst>
          </p:cNvPr>
          <p:cNvSpPr>
            <a:spLocks noGrp="1"/>
          </p:cNvSpPr>
          <p:nvPr>
            <p:ph type="dt" sz="half" idx="10"/>
          </p:nvPr>
        </p:nvSpPr>
        <p:spPr/>
        <p:txBody>
          <a:bodyPr/>
          <a:lstStyle/>
          <a:p>
            <a:fld id="{2BF5C2EA-50F8-FD4F-8F1E-CCC50B0111C6}" type="datetime1">
              <a:rPr lang="en-CA" smtClean="0"/>
              <a:t>2020-11-02</a:t>
            </a:fld>
            <a:endParaRPr lang="en-US"/>
          </a:p>
        </p:txBody>
      </p:sp>
      <p:sp>
        <p:nvSpPr>
          <p:cNvPr id="6" name="Footer Placeholder 5">
            <a:extLst>
              <a:ext uri="{FF2B5EF4-FFF2-40B4-BE49-F238E27FC236}">
                <a16:creationId xmlns:a16="http://schemas.microsoft.com/office/drawing/2014/main" id="{A19A6773-21F3-7040-BF77-4C1D0B809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52BF5-D92E-A14D-B1B8-704532D275D8}"/>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101210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B85D-520A-BD48-A297-F7A9EDDB938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A2093CD-6667-AD4E-93F7-F3B21EF98B7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5DCED6C-F32A-6A44-B857-EBD308B3E75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6F4EDF9-2E61-C346-AEC1-C5515D5109D5}"/>
              </a:ext>
            </a:extLst>
          </p:cNvPr>
          <p:cNvSpPr>
            <a:spLocks noGrp="1"/>
          </p:cNvSpPr>
          <p:nvPr>
            <p:ph type="dt" sz="half" idx="10"/>
          </p:nvPr>
        </p:nvSpPr>
        <p:spPr/>
        <p:txBody>
          <a:bodyPr/>
          <a:lstStyle/>
          <a:p>
            <a:fld id="{C97900E2-4620-C341-83D2-7B1EA127CA55}" type="datetime1">
              <a:rPr lang="en-CA" smtClean="0"/>
              <a:t>2020-11-02</a:t>
            </a:fld>
            <a:endParaRPr lang="en-US"/>
          </a:p>
        </p:txBody>
      </p:sp>
      <p:sp>
        <p:nvSpPr>
          <p:cNvPr id="6" name="Footer Placeholder 5">
            <a:extLst>
              <a:ext uri="{FF2B5EF4-FFF2-40B4-BE49-F238E27FC236}">
                <a16:creationId xmlns:a16="http://schemas.microsoft.com/office/drawing/2014/main" id="{908F289B-5706-A047-960A-6FDB1750F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12078-4758-934E-BFE9-86E98A44EE91}"/>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72302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FBF36-3AE9-6F4F-9D44-FDF1EDE6917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7433E42-24FB-9E4C-A197-FBE95A39782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9F3E4-CCFD-A546-BD98-34B6A6B34CA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Calibri" panose="020F0502020204030204" pitchFamily="34" charset="0"/>
              </a:defRPr>
            </a:lvl1pPr>
          </a:lstStyle>
          <a:p>
            <a:fld id="{481186F5-3A31-4946-B5FA-595C30724F57}" type="datetime1">
              <a:rPr lang="en-CA" smtClean="0"/>
              <a:t>2020-11-02</a:t>
            </a:fld>
            <a:endParaRPr lang="en-US" dirty="0"/>
          </a:p>
        </p:txBody>
      </p:sp>
      <p:sp>
        <p:nvSpPr>
          <p:cNvPr id="5" name="Footer Placeholder 4">
            <a:extLst>
              <a:ext uri="{FF2B5EF4-FFF2-40B4-BE49-F238E27FC236}">
                <a16:creationId xmlns:a16="http://schemas.microsoft.com/office/drawing/2014/main" id="{E88AAA39-D2DE-7B4A-BB24-AAC6C28B6F7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Calibri" panose="020F0502020204030204" pitchFamily="34" charset="0"/>
              </a:defRPr>
            </a:lvl1pPr>
          </a:lstStyle>
          <a:p>
            <a:endParaRPr lang="en-US" dirty="0"/>
          </a:p>
        </p:txBody>
      </p:sp>
      <p:sp>
        <p:nvSpPr>
          <p:cNvPr id="6" name="Slide Number Placeholder 5">
            <a:extLst>
              <a:ext uri="{FF2B5EF4-FFF2-40B4-BE49-F238E27FC236}">
                <a16:creationId xmlns:a16="http://schemas.microsoft.com/office/drawing/2014/main" id="{5E61F2AD-686E-E445-9758-B74AC410CE6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Calibri" panose="020F0502020204030204" pitchFamily="34" charset="0"/>
              </a:defRPr>
            </a:lvl1pPr>
          </a:lstStyle>
          <a:p>
            <a:fld id="{7B252BF6-6A9C-D04A-BBE8-37A07D64A1C3}" type="slidenum">
              <a:rPr lang="en-US" smtClean="0"/>
              <a:pPr/>
              <a:t>‹#›</a:t>
            </a:fld>
            <a:endParaRPr lang="en-US" dirty="0"/>
          </a:p>
        </p:txBody>
      </p:sp>
    </p:spTree>
    <p:extLst>
      <p:ext uri="{BB962C8B-B14F-4D97-AF65-F5344CB8AC3E}">
        <p14:creationId xmlns:p14="http://schemas.microsoft.com/office/powerpoint/2010/main" val="1312131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ctrTitle"/>
          </p:nvPr>
        </p:nvSpPr>
        <p:spPr>
          <a:prstGeom prst="rect">
            <a:avLst/>
          </a:prstGeom>
          <a:noFill/>
          <a:ln>
            <a:noFill/>
          </a:ln>
        </p:spPr>
        <p:txBody>
          <a:bodyPr vert="horz" wrap="square" lIns="68569" tIns="34275" rIns="68569" bIns="34275" numCol="1" anchor="ctr" anchorCtr="0" compatLnSpc="1">
            <a:prstTxWarp prst="textNoShape">
              <a:avLst/>
            </a:prstTxWarp>
            <a:noAutofit/>
          </a:bodyPr>
          <a:lstStyle/>
          <a:p>
            <a:pPr>
              <a:spcBef>
                <a:spcPts val="0"/>
              </a:spcBef>
            </a:pPr>
            <a:r>
              <a:rPr lang="en-US" dirty="0">
                <a:solidFill>
                  <a:schemeClr val="dk1"/>
                </a:solidFill>
                <a:latin typeface="Calibri"/>
                <a:ea typeface="Calibri"/>
                <a:cs typeface="Calibri"/>
                <a:sym typeface="Calibri"/>
              </a:rPr>
              <a:t>Intermediate Representation</a:t>
            </a:r>
          </a:p>
        </p:txBody>
      </p:sp>
      <p:sp>
        <p:nvSpPr>
          <p:cNvPr id="204" name="Shape 204"/>
          <p:cNvSpPr txBox="1">
            <a:spLocks noGrp="1"/>
          </p:cNvSpPr>
          <p:nvPr>
            <p:ph type="subTitle" idx="1"/>
          </p:nvPr>
        </p:nvSpPr>
        <p:spPr>
          <a:prstGeom prst="rect">
            <a:avLst/>
          </a:prstGeom>
          <a:noFill/>
          <a:ln>
            <a:noFill/>
          </a:ln>
        </p:spPr>
        <p:txBody>
          <a:bodyPr vert="horz" wrap="square" lIns="68569" tIns="34275" rIns="68569" bIns="34275" numCol="1" anchor="t" anchorCtr="0" compatLnSpc="1">
            <a:prstTxWarp prst="textNoShape">
              <a:avLst/>
            </a:prstTxWarp>
            <a:noAutofit/>
          </a:bodyPr>
          <a:lstStyle/>
          <a:p>
            <a:pPr>
              <a:spcBef>
                <a:spcPts val="0"/>
              </a:spcBef>
              <a:spcAft>
                <a:spcPts val="0"/>
              </a:spcAft>
              <a:buClr>
                <a:srgbClr val="888888"/>
              </a:buClr>
              <a:buSzPct val="25000"/>
            </a:pPr>
            <a:r>
              <a:rPr lang="en-US">
                <a:solidFill>
                  <a:srgbClr val="888888"/>
                </a:solidFill>
                <a:latin typeface="Calibri"/>
                <a:ea typeface="Calibri"/>
                <a:cs typeface="Calibri"/>
                <a:sym typeface="Calibri"/>
              </a:rPr>
              <a:t>CMPT 379: Compilers</a:t>
            </a:r>
          </a:p>
          <a:p>
            <a:pPr>
              <a:spcBef>
                <a:spcPts val="480"/>
              </a:spcBef>
              <a:buClr>
                <a:srgbClr val="888888"/>
              </a:buClr>
              <a:buSzPct val="25000"/>
            </a:pPr>
            <a:r>
              <a:rPr lang="en-US">
                <a:solidFill>
                  <a:srgbClr val="888888"/>
                </a:solidFill>
                <a:latin typeface="Calibri"/>
                <a:ea typeface="Calibri"/>
                <a:cs typeface="Calibri"/>
                <a:sym typeface="Calibri"/>
              </a:rPr>
              <a:t>Instructor: Anoop Sarkar</a:t>
            </a:r>
          </a:p>
          <a:p>
            <a:pPr>
              <a:spcBef>
                <a:spcPts val="480"/>
              </a:spcBef>
              <a:buClr>
                <a:srgbClr val="888888"/>
              </a:buClr>
              <a:buSzPct val="25000"/>
            </a:pPr>
            <a:r>
              <a:rPr lang="en-US" sz="1800">
                <a:solidFill>
                  <a:srgbClr val="888888"/>
                </a:solidFill>
                <a:latin typeface="Calibri"/>
                <a:ea typeface="Calibri"/>
                <a:cs typeface="Calibri"/>
                <a:sym typeface="Calibri"/>
              </a:rPr>
              <a:t>anoopsarkar.github.io/compilers-class</a:t>
            </a:r>
          </a:p>
        </p:txBody>
      </p:sp>
      <p:sp>
        <p:nvSpPr>
          <p:cNvPr id="205" name="Shape 205"/>
          <p:cNvSpPr/>
          <p:nvPr/>
        </p:nvSpPr>
        <p:spPr>
          <a:xfrm>
            <a:off x="8028384" y="267494"/>
            <a:ext cx="648072" cy="383175"/>
          </a:xfrm>
          <a:prstGeom prst="roundRect">
            <a:avLst>
              <a:gd name="adj" fmla="val 16667"/>
            </a:avLst>
          </a:prstGeom>
          <a:solidFill>
            <a:schemeClr val="accent4">
              <a:lumMod val="60000"/>
              <a:lumOff val="40000"/>
            </a:schemeClr>
          </a:solidFill>
          <a:ln w="9525" cap="flat" cmpd="sng">
            <a:solidFill>
              <a:srgbClr val="000000"/>
            </a:solidFill>
            <a:prstDash val="solid"/>
            <a:round/>
            <a:headEnd type="none" w="med" len="med"/>
            <a:tailEnd type="none" w="med" len="med"/>
          </a:ln>
        </p:spPr>
        <p:txBody>
          <a:bodyPr lIns="68569" tIns="34275" rIns="68569" bIns="34275" anchor="t" anchorCtr="0">
            <a:noAutofit/>
          </a:bodyPr>
          <a:lstStyle/>
          <a:p>
            <a:pPr algn="ctr">
              <a:spcBef>
                <a:spcPts val="0"/>
              </a:spcBef>
              <a:buClr>
                <a:schemeClr val="dk1"/>
              </a:buClr>
              <a:buSzPct val="25000"/>
            </a:pPr>
            <a:r>
              <a:rPr lang="en-US" sz="1800" dirty="0">
                <a:solidFill>
                  <a:schemeClr val="dk1"/>
                </a:solidFill>
                <a:latin typeface="Calibri"/>
                <a:ea typeface="Calibri"/>
                <a:cs typeface="Calibri"/>
                <a:sym typeface="Calibri"/>
              </a:rPr>
              <a:t>IR</a:t>
            </a:r>
          </a:p>
        </p:txBody>
      </p:sp>
      <p:sp>
        <p:nvSpPr>
          <p:cNvPr id="2" name="Slide Number Placeholder 1">
            <a:extLst>
              <a:ext uri="{FF2B5EF4-FFF2-40B4-BE49-F238E27FC236}">
                <a16:creationId xmlns:a16="http://schemas.microsoft.com/office/drawing/2014/main" id="{E0DC58B6-E1AA-8A41-8BBE-807463D65F83}"/>
              </a:ext>
            </a:extLst>
          </p:cNvPr>
          <p:cNvSpPr>
            <a:spLocks noGrp="1"/>
          </p:cNvSpPr>
          <p:nvPr>
            <p:ph type="sldNum" sz="quarter" idx="12"/>
          </p:nvPr>
        </p:nvSpPr>
        <p:spPr/>
        <p:txBody>
          <a:bodyPr/>
          <a:lstStyle/>
          <a:p>
            <a:fld id="{7B252BF6-6A9C-D04A-BBE8-37A07D64A1C3}" type="slidenum">
              <a:rPr lang="en-US" smtClean="0"/>
              <a:t>1</a:t>
            </a:fld>
            <a:endParaRPr lang="en-US"/>
          </a:p>
        </p:txBody>
      </p:sp>
    </p:spTree>
    <p:extLst>
      <p:ext uri="{BB962C8B-B14F-4D97-AF65-F5344CB8AC3E}">
        <p14:creationId xmlns:p14="http://schemas.microsoft.com/office/powerpoint/2010/main" val="3633112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Control Flow</a:t>
            </a:r>
          </a:p>
        </p:txBody>
      </p:sp>
      <p:sp>
        <p:nvSpPr>
          <p:cNvPr id="130052" name="Text Box 4"/>
          <p:cNvSpPr txBox="1">
            <a:spLocks noChangeArrowheads="1"/>
          </p:cNvSpPr>
          <p:nvPr/>
        </p:nvSpPr>
        <p:spPr bwMode="auto">
          <a:xfrm>
            <a:off x="680005" y="2136140"/>
            <a:ext cx="2428870" cy="2800767"/>
          </a:xfrm>
          <a:prstGeom prst="rect">
            <a:avLst/>
          </a:prstGeom>
          <a:noFill/>
          <a:ln w="9525">
            <a:noFill/>
            <a:miter lim="800000"/>
            <a:headEnd/>
            <a:tailEnd/>
          </a:ln>
          <a:effectLst/>
        </p:spPr>
        <p:txBody>
          <a:bodyPr wrap="none">
            <a:prstTxWarp prst="textNoShape">
              <a:avLst/>
            </a:prstTxWarp>
            <a:spAutoFit/>
          </a:bodyPr>
          <a:lstStyle/>
          <a:p>
            <a:r>
              <a:rPr lang="en-US" sz="1600" dirty="0">
                <a:latin typeface="Consolas" panose="020B0609020204030204" pitchFamily="49" charset="0"/>
                <a:cs typeface="Consolas" panose="020B0609020204030204" pitchFamily="49" charset="0"/>
              </a:rPr>
              <a:t>L1:</a:t>
            </a:r>
          </a:p>
          <a:p>
            <a:r>
              <a:rPr lang="en-US" sz="1600" dirty="0">
                <a:latin typeface="Consolas" panose="020B0609020204030204" pitchFamily="49" charset="0"/>
                <a:cs typeface="Consolas" panose="020B0609020204030204" pitchFamily="49" charset="0"/>
              </a:rPr>
              <a:t>  t1 = </a:t>
            </a:r>
            <a:r>
              <a:rPr lang="en-US" sz="1600" dirty="0" err="1">
                <a:latin typeface="Consolas" panose="020B0609020204030204" pitchFamily="49" charset="0"/>
                <a:cs typeface="Consolas" panose="020B0609020204030204" pitchFamily="49" charset="0"/>
              </a:rPr>
              <a:t>i</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t2 = t1 * 8</a:t>
            </a:r>
          </a:p>
          <a:p>
            <a:r>
              <a:rPr lang="en-US" sz="1600" dirty="0">
                <a:latin typeface="Consolas" panose="020B0609020204030204" pitchFamily="49" charset="0"/>
                <a:cs typeface="Consolas" panose="020B0609020204030204" pitchFamily="49" charset="0"/>
              </a:rPr>
              <a:t>  t3 = a[ t2 ]</a:t>
            </a:r>
          </a:p>
          <a:p>
            <a:r>
              <a:rPr lang="en-US" sz="1600" dirty="0">
                <a:latin typeface="Consolas" panose="020B0609020204030204" pitchFamily="49" charset="0"/>
                <a:cs typeface="Consolas" panose="020B0609020204030204" pitchFamily="49" charset="0"/>
              </a:rPr>
              <a:t>  t4 = t3 &lt; v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ifFalse</a:t>
            </a:r>
            <a:r>
              <a:rPr lang="en-US" sz="1600" dirty="0">
                <a:latin typeface="Consolas" panose="020B0609020204030204" pitchFamily="49" charset="0"/>
                <a:cs typeface="Consolas" panose="020B0609020204030204" pitchFamily="49" charset="0"/>
              </a:rPr>
              <a:t> t4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L2</a:t>
            </a:r>
          </a:p>
          <a:p>
            <a:r>
              <a:rPr lang="en-US" sz="1600" dirty="0">
                <a:latin typeface="Consolas" panose="020B0609020204030204" pitchFamily="49" charset="0"/>
                <a:cs typeface="Consolas" panose="020B0609020204030204" pitchFamily="49" charset="0"/>
              </a:rPr>
              <a:t>  t5 = i</a:t>
            </a:r>
          </a:p>
          <a:p>
            <a:r>
              <a:rPr lang="en-US" sz="1600" dirty="0">
                <a:latin typeface="Consolas" panose="020B0609020204030204" pitchFamily="49" charset="0"/>
                <a:cs typeface="Consolas" panose="020B0609020204030204" pitchFamily="49" charset="0"/>
              </a:rPr>
              <a:t>  t5 = t5 + 1</a:t>
            </a:r>
          </a:p>
          <a:p>
            <a:r>
              <a:rPr lang="en-US" sz="1600" dirty="0">
                <a:latin typeface="Consolas" panose="020B0609020204030204" pitchFamily="49" charset="0"/>
                <a:cs typeface="Consolas" panose="020B0609020204030204" pitchFamily="49" charset="0"/>
              </a:rPr>
              <a:t>  i = t4</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L1</a:t>
            </a:r>
          </a:p>
          <a:p>
            <a:r>
              <a:rPr lang="en-US" sz="1600" dirty="0">
                <a:latin typeface="Consolas" panose="020B0609020204030204" pitchFamily="49" charset="0"/>
                <a:cs typeface="Consolas" panose="020B0609020204030204" pitchFamily="49" charset="0"/>
              </a:rPr>
              <a:t>L2: ...</a:t>
            </a:r>
          </a:p>
        </p:txBody>
      </p:sp>
      <p:grpSp>
        <p:nvGrpSpPr>
          <p:cNvPr id="130055" name="Group 7"/>
          <p:cNvGrpSpPr>
            <a:grpSpLocks/>
          </p:cNvGrpSpPr>
          <p:nvPr/>
        </p:nvGrpSpPr>
        <p:grpSpPr bwMode="auto">
          <a:xfrm>
            <a:off x="3846604" y="2136140"/>
            <a:ext cx="4707731" cy="2555082"/>
            <a:chOff x="1766" y="1824"/>
            <a:chExt cx="3954" cy="2146"/>
          </a:xfrm>
        </p:grpSpPr>
        <p:sp>
          <p:nvSpPr>
            <p:cNvPr id="130053" name="Text Box 5"/>
            <p:cNvSpPr txBox="1">
              <a:spLocks noChangeArrowheads="1"/>
            </p:cNvSpPr>
            <p:nvPr/>
          </p:nvSpPr>
          <p:spPr bwMode="auto">
            <a:xfrm>
              <a:off x="3312" y="1824"/>
              <a:ext cx="2408" cy="2146"/>
            </a:xfrm>
            <a:prstGeom prst="rect">
              <a:avLst/>
            </a:prstGeom>
            <a:noFill/>
            <a:ln w="9525">
              <a:noFill/>
              <a:miter lim="800000"/>
              <a:headEnd/>
              <a:tailEnd/>
            </a:ln>
            <a:effectLst/>
          </p:spPr>
          <p:txBody>
            <a:bodyPr wrap="square">
              <a:prstTxWarp prst="textNoShape">
                <a:avLst/>
              </a:prstTxWarp>
              <a:spAutoFit/>
            </a:bodyPr>
            <a:lstStyle/>
            <a:p>
              <a:r>
                <a:rPr lang="en-US" sz="1600" dirty="0">
                  <a:latin typeface="Consolas" panose="020B0609020204030204" pitchFamily="49" charset="0"/>
                  <a:cs typeface="Consolas" panose="020B0609020204030204" pitchFamily="49" charset="0"/>
                </a:rPr>
                <a:t>100: t1 = </a:t>
              </a:r>
              <a:r>
                <a:rPr lang="en-US" sz="1600" dirty="0" err="1">
                  <a:latin typeface="Consolas" panose="020B0609020204030204" pitchFamily="49" charset="0"/>
                  <a:cs typeface="Consolas" panose="020B0609020204030204" pitchFamily="49" charset="0"/>
                </a:rPr>
                <a:t>i</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101: t2 = t1 * 8</a:t>
              </a:r>
            </a:p>
            <a:p>
              <a:r>
                <a:rPr lang="en-US" sz="1600" dirty="0">
                  <a:latin typeface="Consolas" panose="020B0609020204030204" pitchFamily="49" charset="0"/>
                  <a:cs typeface="Consolas" panose="020B0609020204030204" pitchFamily="49" charset="0"/>
                </a:rPr>
                <a:t>102: t3 = a[ t2 ]</a:t>
              </a:r>
            </a:p>
            <a:p>
              <a:r>
                <a:rPr lang="en-US" sz="1600" dirty="0">
                  <a:latin typeface="Consolas" panose="020B0609020204030204" pitchFamily="49" charset="0"/>
                  <a:cs typeface="Consolas" panose="020B0609020204030204" pitchFamily="49" charset="0"/>
                </a:rPr>
                <a:t>103: t4 = t3 &lt; v</a:t>
              </a:r>
            </a:p>
            <a:p>
              <a:r>
                <a:rPr lang="en-US" sz="1600" dirty="0">
                  <a:latin typeface="Consolas" panose="020B0609020204030204" pitchFamily="49" charset="0"/>
                  <a:cs typeface="Consolas" panose="020B0609020204030204" pitchFamily="49" charset="0"/>
                </a:rPr>
                <a:t>104: </a:t>
              </a:r>
              <a:r>
                <a:rPr lang="en-US" sz="1600" dirty="0" err="1">
                  <a:latin typeface="Consolas" panose="020B0609020204030204" pitchFamily="49" charset="0"/>
                  <a:cs typeface="Consolas" panose="020B0609020204030204" pitchFamily="49" charset="0"/>
                </a:rPr>
                <a:t>ifFalse</a:t>
              </a:r>
              <a:r>
                <a:rPr lang="en-US" sz="1600" dirty="0">
                  <a:latin typeface="Consolas" panose="020B0609020204030204" pitchFamily="49" charset="0"/>
                  <a:cs typeface="Consolas" panose="020B0609020204030204" pitchFamily="49" charset="0"/>
                </a:rPr>
                <a:t> t4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109</a:t>
              </a:r>
            </a:p>
            <a:p>
              <a:r>
                <a:rPr lang="en-US" sz="1600" dirty="0">
                  <a:latin typeface="Consolas" panose="020B0609020204030204" pitchFamily="49" charset="0"/>
                  <a:cs typeface="Consolas" panose="020B0609020204030204" pitchFamily="49" charset="0"/>
                </a:rPr>
                <a:t>105: t5 = i</a:t>
              </a:r>
            </a:p>
            <a:p>
              <a:r>
                <a:rPr lang="en-US" sz="1600" dirty="0">
                  <a:latin typeface="Consolas" panose="020B0609020204030204" pitchFamily="49" charset="0"/>
                  <a:cs typeface="Consolas" panose="020B0609020204030204" pitchFamily="49" charset="0"/>
                </a:rPr>
                <a:t>106: t5 = t5 + 1</a:t>
              </a:r>
            </a:p>
            <a:p>
              <a:r>
                <a:rPr lang="en-US" sz="1600" dirty="0">
                  <a:latin typeface="Consolas" panose="020B0609020204030204" pitchFamily="49" charset="0"/>
                  <a:cs typeface="Consolas" panose="020B0609020204030204" pitchFamily="49" charset="0"/>
                </a:rPr>
                <a:t>107: i = t5</a:t>
              </a:r>
            </a:p>
            <a:p>
              <a:r>
                <a:rPr lang="en-US" sz="1600" dirty="0">
                  <a:latin typeface="Consolas" panose="020B0609020204030204" pitchFamily="49" charset="0"/>
                  <a:cs typeface="Consolas" panose="020B0609020204030204" pitchFamily="49" charset="0"/>
                </a:rPr>
                <a:t>108: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100</a:t>
              </a:r>
            </a:p>
            <a:p>
              <a:r>
                <a:rPr lang="en-US" sz="1600" dirty="0">
                  <a:latin typeface="Consolas" panose="020B0609020204030204" pitchFamily="49" charset="0"/>
                  <a:cs typeface="Consolas" panose="020B0609020204030204" pitchFamily="49" charset="0"/>
                </a:rPr>
                <a:t>109:</a:t>
              </a:r>
            </a:p>
          </p:txBody>
        </p:sp>
        <p:sp>
          <p:nvSpPr>
            <p:cNvPr id="130054" name="AutoShape 6"/>
            <p:cNvSpPr>
              <a:spLocks noChangeArrowheads="1"/>
            </p:cNvSpPr>
            <p:nvPr/>
          </p:nvSpPr>
          <p:spPr bwMode="auto">
            <a:xfrm>
              <a:off x="1766" y="1940"/>
              <a:ext cx="1498" cy="698"/>
            </a:xfrm>
            <a:prstGeom prst="wedgeRectCallout">
              <a:avLst>
                <a:gd name="adj1" fmla="val 55901"/>
                <a:gd name="adj2" fmla="val -36372"/>
              </a:avLst>
            </a:prstGeom>
            <a:solidFill>
              <a:schemeClr val="accent5">
                <a:lumMod val="40000"/>
                <a:lumOff val="60000"/>
              </a:schemeClr>
            </a:solidFill>
            <a:ln w="9525">
              <a:solidFill>
                <a:schemeClr val="tx1"/>
              </a:solidFill>
              <a:miter lim="800000"/>
              <a:headEnd/>
              <a:tailEnd/>
            </a:ln>
            <a:effectLst/>
          </p:spPr>
          <p:txBody>
            <a:bodyPr wrap="square" anchor="ctr">
              <a:prstTxWarp prst="textNoShape">
                <a:avLst/>
              </a:prstTxWarp>
              <a:spAutoFit/>
            </a:bodyPr>
            <a:lstStyle/>
            <a:p>
              <a:pPr algn="ctr"/>
              <a:r>
                <a:rPr lang="en-US" sz="1600" dirty="0">
                  <a:latin typeface="Calibri" panose="020F0502020204030204" pitchFamily="34" charset="0"/>
                  <a:cs typeface="Calibri" panose="020F0502020204030204" pitchFamily="34" charset="0"/>
                </a:rPr>
                <a:t>Labels can be implemented using position numbers</a:t>
              </a:r>
            </a:p>
          </p:txBody>
        </p:sp>
      </p:grpSp>
      <p:sp>
        <p:nvSpPr>
          <p:cNvPr id="2" name="Rectangle 1">
            <a:extLst>
              <a:ext uri="{FF2B5EF4-FFF2-40B4-BE49-F238E27FC236}">
                <a16:creationId xmlns:a16="http://schemas.microsoft.com/office/drawing/2014/main" id="{386805F3-C0E3-BA4E-AE31-4842F9F43C3B}"/>
              </a:ext>
            </a:extLst>
          </p:cNvPr>
          <p:cNvSpPr/>
          <p:nvPr/>
        </p:nvSpPr>
        <p:spPr>
          <a:xfrm>
            <a:off x="702804" y="1118440"/>
            <a:ext cx="4760926" cy="73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Consider the statement:</a:t>
            </a:r>
          </a:p>
          <a:p>
            <a:pPr lvl="1">
              <a:buFontTx/>
              <a:buNone/>
            </a:pPr>
            <a:r>
              <a:rPr lang="en-US" sz="2000" dirty="0">
                <a:latin typeface="Consolas" panose="020B0609020204030204" pitchFamily="49" charset="0"/>
                <a:cs typeface="Consolas" panose="020B0609020204030204" pitchFamily="49" charset="0"/>
              </a:rPr>
              <a:t>while (a[i] &lt; v) { i = i+1; }</a:t>
            </a:r>
          </a:p>
        </p:txBody>
      </p:sp>
      <p:sp>
        <p:nvSpPr>
          <p:cNvPr id="3" name="Slide Number Placeholder 2">
            <a:extLst>
              <a:ext uri="{FF2B5EF4-FFF2-40B4-BE49-F238E27FC236}">
                <a16:creationId xmlns:a16="http://schemas.microsoft.com/office/drawing/2014/main" id="{710F6270-D641-2747-AE51-A63ACA8AFCA9}"/>
              </a:ext>
            </a:extLst>
          </p:cNvPr>
          <p:cNvSpPr>
            <a:spLocks noGrp="1"/>
          </p:cNvSpPr>
          <p:nvPr>
            <p:ph type="sldNum" sz="quarter" idx="12"/>
          </p:nvPr>
        </p:nvSpPr>
        <p:spPr/>
        <p:txBody>
          <a:bodyPr/>
          <a:lstStyle/>
          <a:p>
            <a:fld id="{7B252BF6-6A9C-D04A-BBE8-37A07D64A1C3}" type="slidenum">
              <a:rPr lang="en-US" smtClean="0"/>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Text Box 4"/>
          <p:cNvSpPr txBox="1">
            <a:spLocks noChangeArrowheads="1"/>
          </p:cNvSpPr>
          <p:nvPr/>
        </p:nvSpPr>
        <p:spPr bwMode="auto">
          <a:xfrm>
            <a:off x="680005" y="2136140"/>
            <a:ext cx="2428870" cy="2800767"/>
          </a:xfrm>
          <a:prstGeom prst="rect">
            <a:avLst/>
          </a:prstGeom>
          <a:noFill/>
          <a:ln w="9525">
            <a:noFill/>
            <a:miter lim="800000"/>
            <a:headEnd/>
            <a:tailEnd/>
          </a:ln>
          <a:effectLst/>
        </p:spPr>
        <p:txBody>
          <a:bodyPr wrap="none">
            <a:prstTxWarp prst="textNoShape">
              <a:avLst/>
            </a:prstTxWarp>
            <a:spAutoFit/>
          </a:bodyPr>
          <a:lstStyle/>
          <a:p>
            <a:r>
              <a:rPr lang="en-US" sz="1600" dirty="0">
                <a:latin typeface="Consolas" panose="020B0609020204030204" pitchFamily="49" charset="0"/>
                <a:cs typeface="Consolas" panose="020B0609020204030204" pitchFamily="49" charset="0"/>
              </a:rPr>
              <a:t>L1:</a:t>
            </a:r>
          </a:p>
          <a:p>
            <a:r>
              <a:rPr lang="en-US" sz="1600" dirty="0">
                <a:latin typeface="Consolas" panose="020B0609020204030204" pitchFamily="49" charset="0"/>
                <a:cs typeface="Consolas" panose="020B0609020204030204" pitchFamily="49" charset="0"/>
              </a:rPr>
              <a:t>  t1 = </a:t>
            </a:r>
            <a:r>
              <a:rPr lang="en-US" sz="1600" dirty="0" err="1">
                <a:latin typeface="Consolas" panose="020B0609020204030204" pitchFamily="49" charset="0"/>
                <a:cs typeface="Consolas" panose="020B0609020204030204" pitchFamily="49" charset="0"/>
              </a:rPr>
              <a:t>i</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t2 = t1 * 8</a:t>
            </a:r>
          </a:p>
          <a:p>
            <a:r>
              <a:rPr lang="en-US" sz="1600" dirty="0">
                <a:latin typeface="Consolas" panose="020B0609020204030204" pitchFamily="49" charset="0"/>
                <a:cs typeface="Consolas" panose="020B0609020204030204" pitchFamily="49" charset="0"/>
              </a:rPr>
              <a:t>  t3 = a[ t2 ]</a:t>
            </a:r>
          </a:p>
          <a:p>
            <a:r>
              <a:rPr lang="en-US" sz="1600" dirty="0">
                <a:latin typeface="Consolas" panose="020B0609020204030204" pitchFamily="49" charset="0"/>
                <a:cs typeface="Consolas" panose="020B0609020204030204" pitchFamily="49" charset="0"/>
              </a:rPr>
              <a:t>  t4 = t3 &lt; v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ifFalse</a:t>
            </a:r>
            <a:r>
              <a:rPr lang="en-US" sz="1600" dirty="0">
                <a:latin typeface="Consolas" panose="020B0609020204030204" pitchFamily="49" charset="0"/>
                <a:cs typeface="Consolas" panose="020B0609020204030204" pitchFamily="49" charset="0"/>
              </a:rPr>
              <a:t> t4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L2</a:t>
            </a:r>
          </a:p>
          <a:p>
            <a:r>
              <a:rPr lang="en-US" sz="1600" dirty="0">
                <a:latin typeface="Consolas" panose="020B0609020204030204" pitchFamily="49" charset="0"/>
                <a:cs typeface="Consolas" panose="020B0609020204030204" pitchFamily="49" charset="0"/>
              </a:rPr>
              <a:t>  t5 = i</a:t>
            </a:r>
          </a:p>
          <a:p>
            <a:r>
              <a:rPr lang="en-US" sz="1600" dirty="0">
                <a:latin typeface="Consolas" panose="020B0609020204030204" pitchFamily="49" charset="0"/>
                <a:cs typeface="Consolas" panose="020B0609020204030204" pitchFamily="49" charset="0"/>
              </a:rPr>
              <a:t>  t5 = t5 + 1</a:t>
            </a:r>
          </a:p>
          <a:p>
            <a:r>
              <a:rPr lang="en-US" sz="1600" dirty="0">
                <a:latin typeface="Consolas" panose="020B0609020204030204" pitchFamily="49" charset="0"/>
                <a:cs typeface="Consolas" panose="020B0609020204030204" pitchFamily="49" charset="0"/>
              </a:rPr>
              <a:t>  i = t4</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L1</a:t>
            </a:r>
          </a:p>
          <a:p>
            <a:r>
              <a:rPr lang="en-US" sz="1600" dirty="0">
                <a:latin typeface="Consolas" panose="020B0609020204030204" pitchFamily="49" charset="0"/>
                <a:cs typeface="Consolas" panose="020B0609020204030204" pitchFamily="49" charset="0"/>
              </a:rPr>
              <a:t>L2: ...</a:t>
            </a:r>
          </a:p>
        </p:txBody>
      </p:sp>
      <p:sp>
        <p:nvSpPr>
          <p:cNvPr id="10" name="Rectangle 9">
            <a:extLst>
              <a:ext uri="{FF2B5EF4-FFF2-40B4-BE49-F238E27FC236}">
                <a16:creationId xmlns:a16="http://schemas.microsoft.com/office/drawing/2014/main" id="{FE57910B-ABAE-9B40-8E94-D43A95BBAC1D}"/>
              </a:ext>
            </a:extLst>
          </p:cNvPr>
          <p:cNvSpPr/>
          <p:nvPr/>
        </p:nvSpPr>
        <p:spPr>
          <a:xfrm>
            <a:off x="725141" y="3663641"/>
            <a:ext cx="2339605" cy="948552"/>
          </a:xfrm>
          <a:prstGeom prst="rect">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A0F8CBB-C30A-954D-9884-5E3E87E6DD8E}"/>
              </a:ext>
            </a:extLst>
          </p:cNvPr>
          <p:cNvSpPr/>
          <p:nvPr/>
        </p:nvSpPr>
        <p:spPr>
          <a:xfrm>
            <a:off x="725141" y="4653162"/>
            <a:ext cx="2339604" cy="273845"/>
          </a:xfrm>
          <a:prstGeom prst="rect">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0149804-3F30-9C40-A893-F6E94B669C3D}"/>
              </a:ext>
            </a:extLst>
          </p:cNvPr>
          <p:cNvSpPr/>
          <p:nvPr/>
        </p:nvSpPr>
        <p:spPr>
          <a:xfrm>
            <a:off x="725141" y="2202167"/>
            <a:ext cx="2339605" cy="1425288"/>
          </a:xfrm>
          <a:prstGeom prst="rect">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050" name="Rectangle 2"/>
          <p:cNvSpPr>
            <a:spLocks noGrp="1" noChangeArrowheads="1"/>
          </p:cNvSpPr>
          <p:nvPr>
            <p:ph type="title"/>
          </p:nvPr>
        </p:nvSpPr>
        <p:spPr/>
        <p:txBody>
          <a:bodyPr/>
          <a:lstStyle/>
          <a:p>
            <a:r>
              <a:rPr lang="en-US" dirty="0"/>
              <a:t>Basic Blocks</a:t>
            </a:r>
          </a:p>
        </p:txBody>
      </p:sp>
      <p:sp>
        <p:nvSpPr>
          <p:cNvPr id="2" name="Rectangle 1">
            <a:extLst>
              <a:ext uri="{FF2B5EF4-FFF2-40B4-BE49-F238E27FC236}">
                <a16:creationId xmlns:a16="http://schemas.microsoft.com/office/drawing/2014/main" id="{386805F3-C0E3-BA4E-AE31-4842F9F43C3B}"/>
              </a:ext>
            </a:extLst>
          </p:cNvPr>
          <p:cNvSpPr/>
          <p:nvPr/>
        </p:nvSpPr>
        <p:spPr>
          <a:xfrm>
            <a:off x="702804" y="1118440"/>
            <a:ext cx="4760926" cy="73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Consider the statement:</a:t>
            </a:r>
          </a:p>
          <a:p>
            <a:pPr lvl="1">
              <a:buFontTx/>
              <a:buNone/>
            </a:pPr>
            <a:r>
              <a:rPr lang="en-US" sz="2000" dirty="0">
                <a:latin typeface="Consolas" panose="020B0609020204030204" pitchFamily="49" charset="0"/>
                <a:cs typeface="Consolas" panose="020B0609020204030204" pitchFamily="49" charset="0"/>
              </a:rPr>
              <a:t>while (a[i] &lt; v) { i = i+1; }</a:t>
            </a:r>
          </a:p>
        </p:txBody>
      </p:sp>
      <p:sp>
        <p:nvSpPr>
          <p:cNvPr id="3" name="Slide Number Placeholder 2">
            <a:extLst>
              <a:ext uri="{FF2B5EF4-FFF2-40B4-BE49-F238E27FC236}">
                <a16:creationId xmlns:a16="http://schemas.microsoft.com/office/drawing/2014/main" id="{710F6270-D641-2747-AE51-A63ACA8AFCA9}"/>
              </a:ext>
            </a:extLst>
          </p:cNvPr>
          <p:cNvSpPr>
            <a:spLocks noGrp="1"/>
          </p:cNvSpPr>
          <p:nvPr>
            <p:ph type="sldNum" sz="quarter" idx="12"/>
          </p:nvPr>
        </p:nvSpPr>
        <p:spPr/>
        <p:txBody>
          <a:bodyPr/>
          <a:lstStyle/>
          <a:p>
            <a:fld id="{7B252BF6-6A9C-D04A-BBE8-37A07D64A1C3}" type="slidenum">
              <a:rPr lang="en-US" smtClean="0"/>
              <a:t>11</a:t>
            </a:fld>
            <a:endParaRPr lang="en-US"/>
          </a:p>
        </p:txBody>
      </p:sp>
      <p:sp>
        <p:nvSpPr>
          <p:cNvPr id="12" name="Rectangle 11">
            <a:extLst>
              <a:ext uri="{FF2B5EF4-FFF2-40B4-BE49-F238E27FC236}">
                <a16:creationId xmlns:a16="http://schemas.microsoft.com/office/drawing/2014/main" id="{38F9426A-1D3C-BF4B-B983-F5531CF484DD}"/>
              </a:ext>
            </a:extLst>
          </p:cNvPr>
          <p:cNvSpPr/>
          <p:nvPr/>
        </p:nvSpPr>
        <p:spPr>
          <a:xfrm>
            <a:off x="5795581" y="1489523"/>
            <a:ext cx="2719769" cy="14252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nsolas" panose="020B0609020204030204" pitchFamily="49" charset="0"/>
              </a:rPr>
              <a:t>L1:</a:t>
            </a:r>
          </a:p>
          <a:p>
            <a:r>
              <a:rPr lang="en-US" sz="1600" dirty="0">
                <a:latin typeface="Consolas" panose="020B0609020204030204" pitchFamily="49" charset="0"/>
                <a:cs typeface="Consolas" panose="020B0609020204030204" pitchFamily="49" charset="0"/>
              </a:rPr>
              <a:t>  t1 = i</a:t>
            </a:r>
          </a:p>
          <a:p>
            <a:r>
              <a:rPr lang="en-US" sz="1600" dirty="0">
                <a:latin typeface="Consolas" panose="020B0609020204030204" pitchFamily="49" charset="0"/>
                <a:cs typeface="Consolas" panose="020B0609020204030204" pitchFamily="49" charset="0"/>
              </a:rPr>
              <a:t>  t2 = t1 * 8</a:t>
            </a:r>
          </a:p>
          <a:p>
            <a:r>
              <a:rPr lang="en-US" sz="1600" dirty="0">
                <a:latin typeface="Consolas" panose="020B0609020204030204" pitchFamily="49" charset="0"/>
                <a:cs typeface="Consolas" panose="020B0609020204030204" pitchFamily="49" charset="0"/>
              </a:rPr>
              <a:t>  t3 = a[ t2 ]</a:t>
            </a:r>
          </a:p>
          <a:p>
            <a:r>
              <a:rPr lang="en-US" sz="1600" dirty="0">
                <a:latin typeface="Consolas" panose="020B0609020204030204" pitchFamily="49" charset="0"/>
                <a:cs typeface="Consolas" panose="020B0609020204030204" pitchFamily="49" charset="0"/>
              </a:rPr>
              <a:t>  t4 = t3 &lt; v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ifFalse</a:t>
            </a:r>
            <a:r>
              <a:rPr lang="en-US" sz="1600" dirty="0">
                <a:latin typeface="Consolas" panose="020B0609020204030204" pitchFamily="49" charset="0"/>
                <a:cs typeface="Consolas" panose="020B0609020204030204" pitchFamily="49" charset="0"/>
              </a:rPr>
              <a:t> t4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L2</a:t>
            </a:r>
            <a:endParaRPr lang="en-US" sz="1600" dirty="0"/>
          </a:p>
        </p:txBody>
      </p:sp>
      <p:sp>
        <p:nvSpPr>
          <p:cNvPr id="13" name="Rectangle 12">
            <a:extLst>
              <a:ext uri="{FF2B5EF4-FFF2-40B4-BE49-F238E27FC236}">
                <a16:creationId xmlns:a16="http://schemas.microsoft.com/office/drawing/2014/main" id="{92367C2A-B401-4744-BF86-7A44B690B6C5}"/>
              </a:ext>
            </a:extLst>
          </p:cNvPr>
          <p:cNvSpPr/>
          <p:nvPr/>
        </p:nvSpPr>
        <p:spPr>
          <a:xfrm>
            <a:off x="4357602" y="3447353"/>
            <a:ext cx="2719769" cy="9852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nsolas" panose="020B0609020204030204" pitchFamily="49" charset="0"/>
              </a:rPr>
              <a:t>  t5 = i</a:t>
            </a:r>
          </a:p>
          <a:p>
            <a:r>
              <a:rPr lang="en-US" sz="1600" dirty="0">
                <a:latin typeface="Consolas" panose="020B0609020204030204" pitchFamily="49" charset="0"/>
                <a:cs typeface="Consolas" panose="020B0609020204030204" pitchFamily="49" charset="0"/>
              </a:rPr>
              <a:t>  t5 = t5 + 1</a:t>
            </a:r>
          </a:p>
          <a:p>
            <a:r>
              <a:rPr lang="en-US" sz="1600" dirty="0">
                <a:latin typeface="Consolas" panose="020B0609020204030204" pitchFamily="49" charset="0"/>
                <a:cs typeface="Consolas" panose="020B0609020204030204" pitchFamily="49" charset="0"/>
              </a:rPr>
              <a:t>  i = t4</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L1</a:t>
            </a:r>
          </a:p>
        </p:txBody>
      </p:sp>
      <p:sp>
        <p:nvSpPr>
          <p:cNvPr id="14" name="Rectangle 13">
            <a:extLst>
              <a:ext uri="{FF2B5EF4-FFF2-40B4-BE49-F238E27FC236}">
                <a16:creationId xmlns:a16="http://schemas.microsoft.com/office/drawing/2014/main" id="{7C662611-1E14-F24E-85E3-1A7DB52AE40F}"/>
              </a:ext>
            </a:extLst>
          </p:cNvPr>
          <p:cNvSpPr/>
          <p:nvPr/>
        </p:nvSpPr>
        <p:spPr>
          <a:xfrm>
            <a:off x="7522230" y="3447353"/>
            <a:ext cx="1098635" cy="43257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Consolas" panose="020B0609020204030204" pitchFamily="49" charset="0"/>
                <a:cs typeface="Consolas" panose="020B0609020204030204" pitchFamily="49" charset="0"/>
              </a:rPr>
              <a:t>L2:</a:t>
            </a:r>
          </a:p>
          <a:p>
            <a:r>
              <a:rPr lang="en-US" sz="1600" dirty="0">
                <a:latin typeface="Consolas" panose="020B0609020204030204" pitchFamily="49" charset="0"/>
                <a:cs typeface="Consolas" panose="020B0609020204030204" pitchFamily="49" charset="0"/>
              </a:rPr>
              <a:t>  …</a:t>
            </a:r>
            <a:endParaRPr lang="en-US" sz="1600" dirty="0"/>
          </a:p>
        </p:txBody>
      </p:sp>
      <p:cxnSp>
        <p:nvCxnSpPr>
          <p:cNvPr id="6" name="Straight Arrow Connector 5">
            <a:extLst>
              <a:ext uri="{FF2B5EF4-FFF2-40B4-BE49-F238E27FC236}">
                <a16:creationId xmlns:a16="http://schemas.microsoft.com/office/drawing/2014/main" id="{C0F11F92-6C39-9D48-8A34-6B87E4A5D073}"/>
              </a:ext>
            </a:extLst>
          </p:cNvPr>
          <p:cNvCxnSpPr>
            <a:stCxn id="12" idx="2"/>
            <a:endCxn id="13" idx="0"/>
          </p:cNvCxnSpPr>
          <p:nvPr/>
        </p:nvCxnSpPr>
        <p:spPr>
          <a:xfrm flipH="1">
            <a:off x="5717487" y="2914811"/>
            <a:ext cx="1437979" cy="5325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9D798AB-E5FF-194A-AF79-7EBDBD3F42FF}"/>
              </a:ext>
            </a:extLst>
          </p:cNvPr>
          <p:cNvCxnSpPr>
            <a:cxnSpLocks/>
            <a:stCxn id="12" idx="2"/>
            <a:endCxn id="14" idx="0"/>
          </p:cNvCxnSpPr>
          <p:nvPr/>
        </p:nvCxnSpPr>
        <p:spPr>
          <a:xfrm>
            <a:off x="7155466" y="2914811"/>
            <a:ext cx="916082" cy="5325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55DC42B-3E51-A140-84B2-1FFF422302C8}"/>
              </a:ext>
            </a:extLst>
          </p:cNvPr>
          <p:cNvSpPr txBox="1"/>
          <p:nvPr/>
        </p:nvSpPr>
        <p:spPr>
          <a:xfrm>
            <a:off x="7749831" y="2968359"/>
            <a:ext cx="643431"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false</a:t>
            </a:r>
          </a:p>
        </p:txBody>
      </p:sp>
      <p:sp>
        <p:nvSpPr>
          <p:cNvPr id="21" name="TextBox 20">
            <a:extLst>
              <a:ext uri="{FF2B5EF4-FFF2-40B4-BE49-F238E27FC236}">
                <a16:creationId xmlns:a16="http://schemas.microsoft.com/office/drawing/2014/main" id="{DA859413-2335-3D4A-9B30-9865A7441A85}"/>
              </a:ext>
            </a:extLst>
          </p:cNvPr>
          <p:cNvSpPr txBox="1"/>
          <p:nvPr/>
        </p:nvSpPr>
        <p:spPr>
          <a:xfrm>
            <a:off x="5795580" y="2928012"/>
            <a:ext cx="579005"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true</a:t>
            </a:r>
          </a:p>
        </p:txBody>
      </p:sp>
      <p:cxnSp>
        <p:nvCxnSpPr>
          <p:cNvPr id="16" name="Curved Connector 15">
            <a:extLst>
              <a:ext uri="{FF2B5EF4-FFF2-40B4-BE49-F238E27FC236}">
                <a16:creationId xmlns:a16="http://schemas.microsoft.com/office/drawing/2014/main" id="{3FC9BF02-7F2D-294C-A61C-F3ABEBD154C4}"/>
              </a:ext>
            </a:extLst>
          </p:cNvPr>
          <p:cNvCxnSpPr>
            <a:stCxn id="13" idx="1"/>
            <a:endCxn id="12" idx="1"/>
          </p:cNvCxnSpPr>
          <p:nvPr/>
        </p:nvCxnSpPr>
        <p:spPr>
          <a:xfrm rot="10800000" flipH="1">
            <a:off x="4357601" y="2202167"/>
            <a:ext cx="1437979" cy="1737804"/>
          </a:xfrm>
          <a:prstGeom prst="curvedConnector3">
            <a:avLst>
              <a:gd name="adj1" fmla="val -15897"/>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824116E-8F82-B745-8CB9-4745C1F19CED}"/>
              </a:ext>
            </a:extLst>
          </p:cNvPr>
          <p:cNvSpPr txBox="1"/>
          <p:nvPr/>
        </p:nvSpPr>
        <p:spPr>
          <a:xfrm rot="16200000">
            <a:off x="-115662" y="2743346"/>
            <a:ext cx="1215397" cy="369332"/>
          </a:xfrm>
          <a:prstGeom prst="rect">
            <a:avLst/>
          </a:prstGeom>
          <a:solidFill>
            <a:srgbClr val="002060"/>
          </a:solidFill>
        </p:spPr>
        <p:txBody>
          <a:bodyPr wrap="none" rtlCol="0">
            <a:spAutoFit/>
          </a:bodyPr>
          <a:lstStyle/>
          <a:p>
            <a:r>
              <a:rPr lang="en-US" sz="1800" dirty="0">
                <a:solidFill>
                  <a:schemeClr val="accent4">
                    <a:lumMod val="60000"/>
                    <a:lumOff val="40000"/>
                  </a:schemeClr>
                </a:solidFill>
                <a:latin typeface="+mn-lt"/>
              </a:rPr>
              <a:t>Basic Block</a:t>
            </a:r>
          </a:p>
        </p:txBody>
      </p:sp>
      <p:sp>
        <p:nvSpPr>
          <p:cNvPr id="19" name="TextBox 18">
            <a:extLst>
              <a:ext uri="{FF2B5EF4-FFF2-40B4-BE49-F238E27FC236}">
                <a16:creationId xmlns:a16="http://schemas.microsoft.com/office/drawing/2014/main" id="{B9848C56-B04C-D342-BB04-D920BA4830A6}"/>
              </a:ext>
            </a:extLst>
          </p:cNvPr>
          <p:cNvSpPr txBox="1"/>
          <p:nvPr/>
        </p:nvSpPr>
        <p:spPr>
          <a:xfrm>
            <a:off x="4357599" y="3153025"/>
            <a:ext cx="970137" cy="338554"/>
          </a:xfrm>
          <a:prstGeom prst="rect">
            <a:avLst/>
          </a:prstGeom>
          <a:noFill/>
        </p:spPr>
        <p:txBody>
          <a:bodyPr wrap="none" rtlCol="0">
            <a:spAutoFit/>
          </a:bodyPr>
          <a:lstStyle/>
          <a:p>
            <a:r>
              <a:rPr lang="en-US" sz="1600" dirty="0" err="1">
                <a:latin typeface="Consolas" panose="020B0609020204030204" pitchFamily="49" charset="0"/>
                <a:cs typeface="Consolas" panose="020B0609020204030204" pitchFamily="49" charset="0"/>
              </a:rPr>
              <a:t>iftrue</a:t>
            </a:r>
            <a:r>
              <a:rPr lang="en-US" sz="1600" dirty="0">
                <a:latin typeface="Consolas" panose="020B0609020204030204" pitchFamily="49" charset="0"/>
                <a:cs typeface="Consolas" panose="020B0609020204030204" pitchFamily="49" charset="0"/>
              </a:rPr>
              <a:t>:</a:t>
            </a:r>
            <a:endParaRPr lang="en-US" sz="1600" dirty="0"/>
          </a:p>
        </p:txBody>
      </p:sp>
      <p:sp>
        <p:nvSpPr>
          <p:cNvPr id="26" name="TextBox 25">
            <a:extLst>
              <a:ext uri="{FF2B5EF4-FFF2-40B4-BE49-F238E27FC236}">
                <a16:creationId xmlns:a16="http://schemas.microsoft.com/office/drawing/2014/main" id="{2A824524-C0E6-4D4C-A26D-10BD4CE44F7A}"/>
              </a:ext>
            </a:extLst>
          </p:cNvPr>
          <p:cNvSpPr txBox="1"/>
          <p:nvPr/>
        </p:nvSpPr>
        <p:spPr>
          <a:xfrm rot="16200000">
            <a:off x="274669" y="3907833"/>
            <a:ext cx="434734" cy="369332"/>
          </a:xfrm>
          <a:prstGeom prst="rect">
            <a:avLst/>
          </a:prstGeom>
          <a:solidFill>
            <a:srgbClr val="002060"/>
          </a:solidFill>
        </p:spPr>
        <p:txBody>
          <a:bodyPr wrap="none" rtlCol="0">
            <a:spAutoFit/>
          </a:bodyPr>
          <a:lstStyle/>
          <a:p>
            <a:r>
              <a:rPr lang="en-US" sz="1800" dirty="0">
                <a:solidFill>
                  <a:schemeClr val="accent4">
                    <a:lumMod val="60000"/>
                    <a:lumOff val="40000"/>
                  </a:schemeClr>
                </a:solidFill>
                <a:latin typeface="+mn-lt"/>
              </a:rPr>
              <a:t>BB</a:t>
            </a:r>
          </a:p>
        </p:txBody>
      </p:sp>
      <p:sp>
        <p:nvSpPr>
          <p:cNvPr id="27" name="TextBox 26">
            <a:extLst>
              <a:ext uri="{FF2B5EF4-FFF2-40B4-BE49-F238E27FC236}">
                <a16:creationId xmlns:a16="http://schemas.microsoft.com/office/drawing/2014/main" id="{4CBDB86A-2885-A342-B3EF-694ED46A11E8}"/>
              </a:ext>
            </a:extLst>
          </p:cNvPr>
          <p:cNvSpPr txBox="1"/>
          <p:nvPr/>
        </p:nvSpPr>
        <p:spPr>
          <a:xfrm rot="16200000">
            <a:off x="274669" y="4582597"/>
            <a:ext cx="434734" cy="369332"/>
          </a:xfrm>
          <a:prstGeom prst="rect">
            <a:avLst/>
          </a:prstGeom>
          <a:solidFill>
            <a:srgbClr val="002060"/>
          </a:solidFill>
        </p:spPr>
        <p:txBody>
          <a:bodyPr wrap="none" rtlCol="0">
            <a:spAutoFit/>
          </a:bodyPr>
          <a:lstStyle/>
          <a:p>
            <a:r>
              <a:rPr lang="en-US" sz="1800" dirty="0">
                <a:solidFill>
                  <a:schemeClr val="accent4">
                    <a:lumMod val="60000"/>
                    <a:lumOff val="40000"/>
                  </a:schemeClr>
                </a:solidFill>
                <a:latin typeface="+mn-lt"/>
              </a:rPr>
              <a:t>BB</a:t>
            </a:r>
          </a:p>
        </p:txBody>
      </p:sp>
    </p:spTree>
    <p:extLst>
      <p:ext uri="{BB962C8B-B14F-4D97-AF65-F5344CB8AC3E}">
        <p14:creationId xmlns:p14="http://schemas.microsoft.com/office/powerpoint/2010/main" val="296204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0" grpId="0" animBg="1"/>
      <p:bldP spid="11" grpId="0" animBg="1"/>
      <p:bldP spid="4" grpId="0" animBg="1"/>
      <p:bldP spid="12" grpId="0" animBg="1"/>
      <p:bldP spid="13" grpId="0" animBg="1"/>
      <p:bldP spid="14" grpId="0" animBg="1"/>
      <p:bldP spid="9" grpId="0"/>
      <p:bldP spid="21" grpId="0"/>
      <p:bldP spid="18" grpId="0" animBg="1"/>
      <p:bldP spid="19" grpId="0"/>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6" name="Rectangle 6"/>
          <p:cNvSpPr>
            <a:spLocks noGrp="1" noChangeArrowheads="1"/>
          </p:cNvSpPr>
          <p:nvPr>
            <p:ph type="body" sz="half" idx="4294967295"/>
          </p:nvPr>
        </p:nvSpPr>
        <p:spPr>
          <a:xfrm>
            <a:off x="294724" y="273942"/>
            <a:ext cx="3158837" cy="3486150"/>
          </a:xfrm>
        </p:spPr>
        <p:txBody>
          <a:bodyPr>
            <a:noAutofit/>
          </a:bodyPr>
          <a:lstStyle/>
          <a:p>
            <a:pPr>
              <a:lnSpc>
                <a:spcPct val="90000"/>
              </a:lnSpc>
              <a:buFontTx/>
              <a:buNone/>
            </a:pPr>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(int x, int y)</a:t>
            </a:r>
          </a:p>
          <a:p>
            <a:pPr>
              <a:lnSpc>
                <a:spcPct val="90000"/>
              </a:lnSpc>
              <a:buFontTx/>
              <a:buNone/>
            </a:pPr>
            <a:r>
              <a:rPr lang="en-US" sz="1600" dirty="0">
                <a:latin typeface="Consolas" panose="020B0609020204030204" pitchFamily="49" charset="0"/>
                <a:cs typeface="Consolas" panose="020B0609020204030204" pitchFamily="49" charset="0"/>
              </a:rPr>
              <a:t>{</a:t>
            </a:r>
          </a:p>
          <a:p>
            <a:pPr>
              <a:lnSpc>
                <a:spcPct val="90000"/>
              </a:lnSpc>
              <a:buFontTx/>
              <a:buNone/>
            </a:pPr>
            <a:r>
              <a:rPr lang="en-US" sz="1600" dirty="0">
                <a:latin typeface="Consolas" panose="020B0609020204030204" pitchFamily="49" charset="0"/>
                <a:cs typeface="Consolas" panose="020B0609020204030204" pitchFamily="49" charset="0"/>
              </a:rPr>
              <a:t>    int d;</a:t>
            </a:r>
          </a:p>
          <a:p>
            <a:pPr>
              <a:lnSpc>
                <a:spcPct val="90000"/>
              </a:lnSpc>
              <a:buFontTx/>
              <a:buNone/>
            </a:pPr>
            <a:r>
              <a:rPr lang="en-US" sz="1600" dirty="0">
                <a:latin typeface="Consolas" panose="020B0609020204030204" pitchFamily="49" charset="0"/>
                <a:cs typeface="Consolas" panose="020B0609020204030204" pitchFamily="49" charset="0"/>
              </a:rPr>
              <a:t>    d = x - y;</a:t>
            </a:r>
          </a:p>
          <a:p>
            <a:pPr>
              <a:lnSpc>
                <a:spcPct val="90000"/>
              </a:lnSpc>
              <a:buFontTx/>
              <a:buNone/>
            </a:pPr>
            <a:r>
              <a:rPr lang="en-US" sz="1600" dirty="0">
                <a:latin typeface="Consolas" panose="020B0609020204030204" pitchFamily="49" charset="0"/>
                <a:cs typeface="Consolas" panose="020B0609020204030204" pitchFamily="49" charset="0"/>
              </a:rPr>
              <a:t>    if (d &gt; 0)</a:t>
            </a:r>
          </a:p>
          <a:p>
            <a:pPr>
              <a:lnSpc>
                <a:spcPct val="90000"/>
              </a:lnSpc>
              <a:buFontTx/>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(d, y);</a:t>
            </a:r>
          </a:p>
          <a:p>
            <a:pPr>
              <a:lnSpc>
                <a:spcPct val="90000"/>
              </a:lnSpc>
              <a:buFontTx/>
              <a:buNone/>
            </a:pPr>
            <a:r>
              <a:rPr lang="en-US" sz="1600" dirty="0">
                <a:latin typeface="Consolas" panose="020B0609020204030204" pitchFamily="49" charset="0"/>
                <a:cs typeface="Consolas" panose="020B0609020204030204" pitchFamily="49" charset="0"/>
              </a:rPr>
              <a:t>    else if (d &lt; 0)</a:t>
            </a:r>
          </a:p>
          <a:p>
            <a:pPr>
              <a:lnSpc>
                <a:spcPct val="90000"/>
              </a:lnSpc>
              <a:buFontTx/>
              <a:buNone/>
            </a:pPr>
            <a:r>
              <a:rPr lang="en-US" sz="1600" dirty="0">
                <a:latin typeface="Consolas" panose="020B0609020204030204" pitchFamily="49" charset="0"/>
                <a:cs typeface="Consolas" panose="020B0609020204030204" pitchFamily="49" charset="0"/>
              </a:rPr>
              <a:t>        return </a:t>
            </a:r>
            <a:r>
              <a:rPr lang="en-US" sz="1600" dirty="0" err="1">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(x, -d);</a:t>
            </a:r>
          </a:p>
          <a:p>
            <a:pPr>
              <a:lnSpc>
                <a:spcPct val="90000"/>
              </a:lnSpc>
              <a:buFontTx/>
              <a:buNone/>
            </a:pPr>
            <a:r>
              <a:rPr lang="en-US" sz="1600" dirty="0">
                <a:latin typeface="Consolas" panose="020B0609020204030204" pitchFamily="49" charset="0"/>
                <a:cs typeface="Consolas" panose="020B0609020204030204" pitchFamily="49" charset="0"/>
              </a:rPr>
              <a:t>    else</a:t>
            </a:r>
          </a:p>
          <a:p>
            <a:pPr>
              <a:lnSpc>
                <a:spcPct val="90000"/>
              </a:lnSpc>
              <a:buFontTx/>
              <a:buNone/>
            </a:pPr>
            <a:r>
              <a:rPr lang="en-US" sz="1600" dirty="0">
                <a:latin typeface="Consolas" panose="020B0609020204030204" pitchFamily="49" charset="0"/>
                <a:cs typeface="Consolas" panose="020B0609020204030204" pitchFamily="49" charset="0"/>
              </a:rPr>
              <a:t>        return x;</a:t>
            </a:r>
          </a:p>
          <a:p>
            <a:pPr>
              <a:lnSpc>
                <a:spcPct val="90000"/>
              </a:lnSpc>
              <a:buFontTx/>
              <a:buNone/>
            </a:pPr>
            <a:r>
              <a:rPr lang="en-US" sz="1600" dirty="0">
                <a:latin typeface="Consolas" panose="020B0609020204030204" pitchFamily="49" charset="0"/>
                <a:cs typeface="Consolas" panose="020B0609020204030204" pitchFamily="49" charset="0"/>
              </a:rPr>
              <a:t>}</a:t>
            </a:r>
          </a:p>
        </p:txBody>
      </p:sp>
      <p:sp>
        <p:nvSpPr>
          <p:cNvPr id="107527" name="Rectangle 7"/>
          <p:cNvSpPr>
            <a:spLocks noGrp="1" noChangeArrowheads="1"/>
          </p:cNvSpPr>
          <p:nvPr>
            <p:ph type="body" sz="half" idx="4294967295"/>
          </p:nvPr>
        </p:nvSpPr>
        <p:spPr>
          <a:xfrm>
            <a:off x="4061666" y="298502"/>
            <a:ext cx="3257550" cy="3978504"/>
          </a:xfrm>
        </p:spPr>
        <p:txBody>
          <a:bodyPr>
            <a:normAutofit/>
          </a:bodyPr>
          <a:lstStyle/>
          <a:p>
            <a:pPr>
              <a:buFontTx/>
              <a:buNone/>
            </a:pPr>
            <a:r>
              <a:rPr lang="en-US" sz="1600" dirty="0" err="1">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a:t>
            </a:r>
          </a:p>
          <a:p>
            <a:pPr>
              <a:buFontTx/>
              <a:buNone/>
            </a:pPr>
            <a:r>
              <a:rPr lang="en-US" sz="1600" dirty="0">
                <a:latin typeface="Consolas" panose="020B0609020204030204" pitchFamily="49" charset="0"/>
                <a:cs typeface="Consolas" panose="020B0609020204030204" pitchFamily="49" charset="0"/>
              </a:rPr>
              <a:t>  t0 = x - y</a:t>
            </a:r>
          </a:p>
          <a:p>
            <a:pPr>
              <a:buFontTx/>
              <a:buNone/>
            </a:pPr>
            <a:r>
              <a:rPr lang="en-US" sz="1600" dirty="0">
                <a:latin typeface="Consolas" panose="020B0609020204030204" pitchFamily="49" charset="0"/>
                <a:cs typeface="Consolas" panose="020B0609020204030204" pitchFamily="49" charset="0"/>
              </a:rPr>
              <a:t>  d = t0</a:t>
            </a:r>
          </a:p>
          <a:p>
            <a:pPr>
              <a:buFontTx/>
              <a:buNone/>
            </a:pPr>
            <a:r>
              <a:rPr lang="en-US" sz="1600" dirty="0">
                <a:latin typeface="Consolas" panose="020B0609020204030204" pitchFamily="49" charset="0"/>
                <a:cs typeface="Consolas" panose="020B0609020204030204" pitchFamily="49" charset="0"/>
              </a:rPr>
              <a:t>  t1 = d</a:t>
            </a:r>
          </a:p>
          <a:p>
            <a:pPr>
              <a:buFontTx/>
              <a:buNone/>
            </a:pPr>
            <a:r>
              <a:rPr lang="en-US" sz="1600" dirty="0">
                <a:latin typeface="Consolas" panose="020B0609020204030204" pitchFamily="49" charset="0"/>
                <a:cs typeface="Consolas" panose="020B0609020204030204" pitchFamily="49" charset="0"/>
              </a:rPr>
              <a:t>  t2 = t1 &gt; 0</a:t>
            </a:r>
          </a:p>
          <a:p>
            <a:pPr>
              <a:buFontTx/>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ifFalse</a:t>
            </a:r>
            <a:r>
              <a:rPr lang="en-US" sz="1600" dirty="0">
                <a:latin typeface="Consolas" panose="020B0609020204030204" pitchFamily="49" charset="0"/>
                <a:cs typeface="Consolas" panose="020B0609020204030204" pitchFamily="49" charset="0"/>
              </a:rPr>
              <a:t> t2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L0</a:t>
            </a:r>
          </a:p>
          <a:p>
            <a:pPr>
              <a:buFontTx/>
              <a:buNone/>
            </a:pPr>
            <a:r>
              <a:rPr lang="en-US" sz="1600" dirty="0">
                <a:latin typeface="Consolas" panose="020B0609020204030204" pitchFamily="49" charset="0"/>
                <a:cs typeface="Consolas" panose="020B0609020204030204" pitchFamily="49" charset="0"/>
              </a:rPr>
              <a:t>  t3 = call </a:t>
            </a:r>
            <a:r>
              <a:rPr lang="en-US" sz="1600" dirty="0" err="1">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d,y</a:t>
            </a:r>
            <a:r>
              <a:rPr lang="en-US" sz="1600" dirty="0">
                <a:latin typeface="Consolas" panose="020B0609020204030204" pitchFamily="49" charset="0"/>
                <a:cs typeface="Consolas" panose="020B0609020204030204" pitchFamily="49" charset="0"/>
              </a:rPr>
              <a:t>)</a:t>
            </a:r>
          </a:p>
          <a:p>
            <a:pPr>
              <a:buFontTx/>
              <a:buNone/>
            </a:pPr>
            <a:r>
              <a:rPr lang="en-US" sz="1600" dirty="0">
                <a:latin typeface="Consolas" panose="020B0609020204030204" pitchFamily="49" charset="0"/>
                <a:cs typeface="Consolas" panose="020B0609020204030204" pitchFamily="49" charset="0"/>
              </a:rPr>
              <a:t>  return t3</a:t>
            </a:r>
          </a:p>
          <a:p>
            <a:pPr>
              <a:buFontTx/>
              <a:buNone/>
            </a:pPr>
            <a:r>
              <a:rPr lang="en-US" sz="1600" dirty="0">
                <a:latin typeface="Consolas" panose="020B0609020204030204" pitchFamily="49" charset="0"/>
                <a:cs typeface="Consolas" panose="020B0609020204030204" pitchFamily="49" charset="0"/>
              </a:rPr>
              <a:t>L0:</a:t>
            </a:r>
          </a:p>
          <a:p>
            <a:pPr>
              <a:buFontTx/>
              <a:buNone/>
            </a:pPr>
            <a:r>
              <a:rPr lang="en-US" sz="1600" dirty="0">
                <a:latin typeface="Consolas" panose="020B0609020204030204" pitchFamily="49" charset="0"/>
                <a:cs typeface="Consolas" panose="020B0609020204030204" pitchFamily="49" charset="0"/>
              </a:rPr>
              <a:t>  t4 = d</a:t>
            </a:r>
          </a:p>
          <a:p>
            <a:pPr>
              <a:buFontTx/>
              <a:buNone/>
            </a:pPr>
            <a:r>
              <a:rPr lang="en-US" sz="1600" dirty="0">
                <a:latin typeface="Consolas" panose="020B0609020204030204" pitchFamily="49" charset="0"/>
                <a:cs typeface="Consolas" panose="020B0609020204030204" pitchFamily="49" charset="0"/>
              </a:rPr>
              <a:t>  t5 = t4 &lt; 0</a:t>
            </a:r>
          </a:p>
          <a:p>
            <a:pPr>
              <a:buFontTx/>
              <a:buNone/>
            </a:pPr>
            <a:r>
              <a:rPr lang="en-US" sz="1600" dirty="0">
                <a:latin typeface="Consolas" panose="020B0609020204030204" pitchFamily="49" charset="0"/>
                <a:cs typeface="Consolas" panose="020B0609020204030204" pitchFamily="49" charset="0"/>
              </a:rPr>
              <a:t>  …</a:t>
            </a:r>
          </a:p>
        </p:txBody>
      </p:sp>
      <p:sp>
        <p:nvSpPr>
          <p:cNvPr id="107530" name="AutoShape 10"/>
          <p:cNvSpPr>
            <a:spLocks noChangeArrowheads="1"/>
          </p:cNvSpPr>
          <p:nvPr/>
        </p:nvSpPr>
        <p:spPr bwMode="auto">
          <a:xfrm>
            <a:off x="6086704" y="726166"/>
            <a:ext cx="2762572" cy="1107996"/>
          </a:xfrm>
          <a:prstGeom prst="wedgeRectCallout">
            <a:avLst>
              <a:gd name="adj1" fmla="val -37023"/>
              <a:gd name="adj2" fmla="val 61228"/>
            </a:avLst>
          </a:prstGeom>
          <a:solidFill>
            <a:schemeClr val="accent5">
              <a:lumMod val="40000"/>
              <a:lumOff val="60000"/>
            </a:schemeClr>
          </a:solidFill>
          <a:ln w="9525">
            <a:solidFill>
              <a:schemeClr val="tx1"/>
            </a:solidFill>
            <a:miter lim="800000"/>
            <a:headEnd/>
            <a:tailEnd/>
          </a:ln>
          <a:effectLst/>
        </p:spPr>
        <p:txBody>
          <a:bodyPr wrap="square" anchor="ctr">
            <a:prstTxWarp prst="textNoShape">
              <a:avLst/>
            </a:prstTxWarp>
            <a:spAutoFit/>
          </a:bodyPr>
          <a:lstStyle/>
          <a:p>
            <a:r>
              <a:rPr lang="en-US" sz="1800" dirty="0">
                <a:latin typeface="Calibri" panose="020F0502020204030204" pitchFamily="34" charset="0"/>
              </a:rPr>
              <a:t>Avoiding redundant </a:t>
            </a:r>
            <a:r>
              <a:rPr lang="en-US" sz="1800" dirty="0" err="1">
                <a:latin typeface="Calibri" panose="020F0502020204030204" pitchFamily="34" charset="0"/>
              </a:rPr>
              <a:t>gotos</a:t>
            </a:r>
            <a:r>
              <a:rPr lang="en-US" sz="1800" dirty="0">
                <a:latin typeface="Calibri" panose="020F0502020204030204" pitchFamily="34" charset="0"/>
              </a:rPr>
              <a:t>:</a:t>
            </a:r>
          </a:p>
          <a:p>
            <a:r>
              <a:rPr lang="en-US" sz="1600" dirty="0">
                <a:latin typeface="Consolas" panose="020B0609020204030204" pitchFamily="49" charset="0"/>
                <a:cs typeface="Consolas" panose="020B0609020204030204" pitchFamily="49" charset="0"/>
              </a:rPr>
              <a:t>if t2 </a:t>
            </a:r>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L1</a:t>
            </a:r>
          </a:p>
          <a:p>
            <a:r>
              <a:rPr lang="en-US" sz="1600" dirty="0" err="1">
                <a:latin typeface="Consolas" panose="020B0609020204030204" pitchFamily="49" charset="0"/>
                <a:cs typeface="Consolas" panose="020B0609020204030204" pitchFamily="49" charset="0"/>
              </a:rPr>
              <a:t>goto</a:t>
            </a:r>
            <a:r>
              <a:rPr lang="en-US" sz="1600" dirty="0">
                <a:latin typeface="Consolas" panose="020B0609020204030204" pitchFamily="49" charset="0"/>
                <a:cs typeface="Consolas" panose="020B0609020204030204" pitchFamily="49" charset="0"/>
              </a:rPr>
              <a:t> L0</a:t>
            </a:r>
          </a:p>
          <a:p>
            <a:r>
              <a:rPr lang="en-US" sz="1600" dirty="0">
                <a:latin typeface="Consolas" panose="020B0609020204030204" pitchFamily="49" charset="0"/>
                <a:cs typeface="Consolas" panose="020B0609020204030204" pitchFamily="49" charset="0"/>
              </a:rPr>
              <a:t>L1: ...</a:t>
            </a:r>
          </a:p>
        </p:txBody>
      </p:sp>
      <p:sp>
        <p:nvSpPr>
          <p:cNvPr id="2" name="Slide Number Placeholder 1">
            <a:extLst>
              <a:ext uri="{FF2B5EF4-FFF2-40B4-BE49-F238E27FC236}">
                <a16:creationId xmlns:a16="http://schemas.microsoft.com/office/drawing/2014/main" id="{29A2AFC4-A091-8842-8CEB-90C7932FA438}"/>
              </a:ext>
            </a:extLst>
          </p:cNvPr>
          <p:cNvSpPr>
            <a:spLocks noGrp="1"/>
          </p:cNvSpPr>
          <p:nvPr>
            <p:ph type="sldNum" sz="quarter" idx="12"/>
          </p:nvPr>
        </p:nvSpPr>
        <p:spPr/>
        <p:txBody>
          <a:bodyPr/>
          <a:lstStyle/>
          <a:p>
            <a:fld id="{7B252BF6-6A9C-D04A-BBE8-37A07D64A1C3}" type="slidenum">
              <a:rPr lang="en-US" smtClean="0"/>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Short-circuiting Booleans</a:t>
            </a:r>
          </a:p>
        </p:txBody>
      </p:sp>
      <p:sp>
        <p:nvSpPr>
          <p:cNvPr id="156675" name="Rectangle 3"/>
          <p:cNvSpPr>
            <a:spLocks noGrp="1" noChangeArrowheads="1"/>
          </p:cNvSpPr>
          <p:nvPr>
            <p:ph sz="half" idx="1"/>
          </p:nvPr>
        </p:nvSpPr>
        <p:spPr/>
        <p:txBody>
          <a:bodyPr>
            <a:normAutofit fontScale="92500" lnSpcReduction="20000"/>
          </a:bodyPr>
          <a:lstStyle/>
          <a:p>
            <a:r>
              <a:rPr lang="en-US" dirty="0"/>
              <a:t>More complex if statements:</a:t>
            </a:r>
          </a:p>
          <a:p>
            <a:pPr lvl="1"/>
            <a:r>
              <a:rPr lang="en-US" dirty="0"/>
              <a:t>if (a or b and not c) { … }</a:t>
            </a:r>
          </a:p>
          <a:p>
            <a:r>
              <a:rPr lang="en-US" dirty="0"/>
              <a:t>Typical sequence:</a:t>
            </a:r>
          </a:p>
          <a:p>
            <a:pPr lvl="1">
              <a:buFontTx/>
              <a:buNone/>
            </a:pPr>
            <a:r>
              <a:rPr lang="en-US" sz="1700" dirty="0">
                <a:latin typeface="Consolas" panose="020B0609020204030204" pitchFamily="49" charset="0"/>
                <a:cs typeface="Consolas" panose="020B0609020204030204" pitchFamily="49" charset="0"/>
              </a:rPr>
              <a:t>t1 = not c</a:t>
            </a:r>
          </a:p>
          <a:p>
            <a:pPr lvl="1">
              <a:buFontTx/>
              <a:buNone/>
            </a:pPr>
            <a:r>
              <a:rPr lang="en-US" sz="1700" dirty="0">
                <a:latin typeface="Consolas" panose="020B0609020204030204" pitchFamily="49" charset="0"/>
                <a:cs typeface="Consolas" panose="020B0609020204030204" pitchFamily="49" charset="0"/>
              </a:rPr>
              <a:t>t2 = b and t1</a:t>
            </a:r>
          </a:p>
          <a:p>
            <a:pPr lvl="1">
              <a:buFontTx/>
              <a:buNone/>
            </a:pPr>
            <a:r>
              <a:rPr lang="en-US" sz="1700" dirty="0">
                <a:latin typeface="Consolas" panose="020B0609020204030204" pitchFamily="49" charset="0"/>
                <a:cs typeface="Consolas" panose="020B0609020204030204" pitchFamily="49" charset="0"/>
              </a:rPr>
              <a:t>t3 = a or t2</a:t>
            </a:r>
          </a:p>
        </p:txBody>
      </p:sp>
      <p:sp>
        <p:nvSpPr>
          <p:cNvPr id="156676" name="Rectangle 4"/>
          <p:cNvSpPr>
            <a:spLocks noGrp="1" noChangeArrowheads="1"/>
          </p:cNvSpPr>
          <p:nvPr>
            <p:ph sz="half" idx="2"/>
          </p:nvPr>
        </p:nvSpPr>
        <p:spPr>
          <a:xfrm>
            <a:off x="4629150" y="1369219"/>
            <a:ext cx="3886200" cy="3096983"/>
          </a:xfrm>
        </p:spPr>
        <p:txBody>
          <a:bodyPr>
            <a:normAutofit fontScale="92500" lnSpcReduction="20000"/>
          </a:bodyPr>
          <a:lstStyle/>
          <a:p>
            <a:pPr>
              <a:lnSpc>
                <a:spcPct val="90000"/>
              </a:lnSpc>
            </a:pPr>
            <a:r>
              <a:rPr lang="en-US" dirty="0"/>
              <a:t>Short-circuit is possible in this case:</a:t>
            </a:r>
          </a:p>
          <a:p>
            <a:pPr lvl="1">
              <a:lnSpc>
                <a:spcPct val="90000"/>
              </a:lnSpc>
            </a:pPr>
            <a:r>
              <a:rPr lang="en-US" dirty="0"/>
              <a:t>if (a and b and c) { … }</a:t>
            </a:r>
          </a:p>
          <a:p>
            <a:pPr>
              <a:lnSpc>
                <a:spcPct val="90000"/>
              </a:lnSpc>
            </a:pPr>
            <a:r>
              <a:rPr lang="en-US" dirty="0"/>
              <a:t>Short-circuit sequence:</a:t>
            </a:r>
          </a:p>
          <a:p>
            <a:pPr lvl="1">
              <a:lnSpc>
                <a:spcPct val="90000"/>
              </a:lnSpc>
              <a:buFontTx/>
              <a:buNone/>
            </a:pPr>
            <a:r>
              <a:rPr lang="en-US" sz="1700" dirty="0">
                <a:latin typeface="Consolas" panose="020B0609020204030204" pitchFamily="49" charset="0"/>
                <a:cs typeface="Consolas" panose="020B0609020204030204" pitchFamily="49" charset="0"/>
              </a:rPr>
              <a:t>  t1 = a</a:t>
            </a:r>
          </a:p>
          <a:p>
            <a:pPr lvl="1">
              <a:lnSpc>
                <a:spcPct val="90000"/>
              </a:lnSpc>
              <a:buFontTx/>
              <a:buNone/>
            </a:pPr>
            <a:r>
              <a:rPr lang="en-US" sz="1700" dirty="0">
                <a:latin typeface="Consolas" panose="020B0609020204030204" pitchFamily="49" charset="0"/>
                <a:cs typeface="Consolas" panose="020B0609020204030204" pitchFamily="49" charset="0"/>
              </a:rPr>
              <a:t>  if t1 </a:t>
            </a:r>
            <a:r>
              <a:rPr lang="en-US" sz="1700" dirty="0" err="1">
                <a:latin typeface="Consolas" panose="020B0609020204030204" pitchFamily="49" charset="0"/>
                <a:cs typeface="Consolas" panose="020B0609020204030204" pitchFamily="49" charset="0"/>
              </a:rPr>
              <a:t>goto</a:t>
            </a:r>
            <a:r>
              <a:rPr lang="en-US" sz="1700" dirty="0">
                <a:latin typeface="Consolas" panose="020B0609020204030204" pitchFamily="49" charset="0"/>
                <a:cs typeface="Consolas" panose="020B0609020204030204" pitchFamily="49" charset="0"/>
              </a:rPr>
              <a:t> L0 /* </a:t>
            </a:r>
            <a:r>
              <a:rPr lang="en-US" sz="1700" dirty="0" err="1">
                <a:latin typeface="Consolas" panose="020B0609020204030204" pitchFamily="49" charset="0"/>
                <a:cs typeface="Consolas" panose="020B0609020204030204" pitchFamily="49" charset="0"/>
              </a:rPr>
              <a:t>sckt</a:t>
            </a:r>
            <a:r>
              <a:rPr lang="en-US" sz="1700" dirty="0">
                <a:latin typeface="Consolas" panose="020B0609020204030204" pitchFamily="49" charset="0"/>
                <a:cs typeface="Consolas" panose="020B0609020204030204" pitchFamily="49" charset="0"/>
              </a:rPr>
              <a:t> */</a:t>
            </a:r>
          </a:p>
          <a:p>
            <a:pPr lvl="1">
              <a:lnSpc>
                <a:spcPct val="90000"/>
              </a:lnSpc>
              <a:buFontTx/>
              <a:buNone/>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goto</a:t>
            </a:r>
            <a:r>
              <a:rPr lang="en-US" sz="1700" dirty="0">
                <a:latin typeface="Consolas" panose="020B0609020204030204" pitchFamily="49" charset="0"/>
                <a:cs typeface="Consolas" panose="020B0609020204030204" pitchFamily="49" charset="0"/>
              </a:rPr>
              <a:t> L4</a:t>
            </a:r>
          </a:p>
          <a:p>
            <a:pPr lvl="1">
              <a:lnSpc>
                <a:spcPct val="90000"/>
              </a:lnSpc>
              <a:buFontTx/>
              <a:buNone/>
            </a:pPr>
            <a:r>
              <a:rPr lang="en-US" sz="1700" dirty="0">
                <a:latin typeface="Consolas" panose="020B0609020204030204" pitchFamily="49" charset="0"/>
                <a:cs typeface="Consolas" panose="020B0609020204030204" pitchFamily="49" charset="0"/>
              </a:rPr>
              <a:t>L0: </a:t>
            </a:r>
          </a:p>
          <a:p>
            <a:pPr lvl="1">
              <a:lnSpc>
                <a:spcPct val="90000"/>
              </a:lnSpc>
              <a:buFontTx/>
              <a:buNone/>
            </a:pPr>
            <a:r>
              <a:rPr lang="en-US" sz="1700" dirty="0">
                <a:latin typeface="Consolas" panose="020B0609020204030204" pitchFamily="49" charset="0"/>
                <a:cs typeface="Consolas" panose="020B0609020204030204" pitchFamily="49" charset="0"/>
              </a:rPr>
              <a:t>  t2 = b</a:t>
            </a:r>
          </a:p>
          <a:p>
            <a:pPr lvl="1">
              <a:lnSpc>
                <a:spcPct val="90000"/>
              </a:lnSpc>
              <a:buFontTx/>
              <a:buNone/>
            </a:pPr>
            <a:r>
              <a:rPr lang="en-US" sz="1700" dirty="0">
                <a:latin typeface="Consolas" panose="020B0609020204030204" pitchFamily="49" charset="0"/>
                <a:cs typeface="Consolas" panose="020B0609020204030204" pitchFamily="49" charset="0"/>
              </a:rPr>
              <a:t>  if t2 </a:t>
            </a:r>
            <a:r>
              <a:rPr lang="en-US" sz="1700" dirty="0" err="1">
                <a:latin typeface="Consolas" panose="020B0609020204030204" pitchFamily="49" charset="0"/>
                <a:cs typeface="Consolas" panose="020B0609020204030204" pitchFamily="49" charset="0"/>
              </a:rPr>
              <a:t>goto</a:t>
            </a:r>
            <a:r>
              <a:rPr lang="en-US" sz="1700" dirty="0">
                <a:latin typeface="Consolas" panose="020B0609020204030204" pitchFamily="49" charset="0"/>
                <a:cs typeface="Consolas" panose="020B0609020204030204" pitchFamily="49" charset="0"/>
              </a:rPr>
              <a:t> L1</a:t>
            </a:r>
          </a:p>
          <a:p>
            <a:pPr lvl="1">
              <a:lnSpc>
                <a:spcPct val="90000"/>
              </a:lnSpc>
              <a:buFontTx/>
              <a:buNone/>
            </a:pPr>
            <a:r>
              <a:rPr lang="en-US" sz="1700" dirty="0">
                <a:latin typeface="Consolas" panose="020B0609020204030204" pitchFamily="49" charset="0"/>
                <a:cs typeface="Consolas" panose="020B0609020204030204" pitchFamily="49" charset="0"/>
              </a:rPr>
              <a:t>  </a:t>
            </a:r>
            <a:r>
              <a:rPr lang="en-US" sz="1700" dirty="0" err="1">
                <a:latin typeface="Consolas" panose="020B0609020204030204" pitchFamily="49" charset="0"/>
                <a:cs typeface="Consolas" panose="020B0609020204030204" pitchFamily="49" charset="0"/>
              </a:rPr>
              <a:t>goto</a:t>
            </a:r>
            <a:r>
              <a:rPr lang="en-US" sz="1700" dirty="0">
                <a:latin typeface="Consolas" panose="020B0609020204030204" pitchFamily="49" charset="0"/>
                <a:cs typeface="Consolas" panose="020B0609020204030204" pitchFamily="49" charset="0"/>
              </a:rPr>
              <a:t> L4</a:t>
            </a:r>
          </a:p>
          <a:p>
            <a:pPr lvl="1">
              <a:lnSpc>
                <a:spcPct val="90000"/>
              </a:lnSpc>
              <a:buFontTx/>
              <a:buNone/>
            </a:pPr>
            <a:r>
              <a:rPr lang="en-US" sz="1700" dirty="0">
                <a:latin typeface="Consolas" panose="020B0609020204030204" pitchFamily="49" charset="0"/>
                <a:cs typeface="Consolas" panose="020B0609020204030204" pitchFamily="49" charset="0"/>
              </a:rPr>
              <a:t>L1: </a:t>
            </a:r>
          </a:p>
          <a:p>
            <a:pPr lvl="1">
              <a:lnSpc>
                <a:spcPct val="90000"/>
              </a:lnSpc>
              <a:buFontTx/>
              <a:buNone/>
            </a:pPr>
            <a:r>
              <a:rPr lang="en-US" sz="1700" dirty="0">
                <a:latin typeface="Consolas" panose="020B0609020204030204" pitchFamily="49" charset="0"/>
                <a:cs typeface="Consolas" panose="020B0609020204030204" pitchFamily="49" charset="0"/>
              </a:rPr>
              <a:t>  t3 = c </a:t>
            </a:r>
          </a:p>
          <a:p>
            <a:pPr lvl="1">
              <a:lnSpc>
                <a:spcPct val="90000"/>
              </a:lnSpc>
              <a:buNone/>
            </a:pPr>
            <a:r>
              <a:rPr lang="en-US" sz="1700" dirty="0">
                <a:latin typeface="Consolas" panose="020B0609020204030204" pitchFamily="49" charset="0"/>
                <a:cs typeface="Consolas" panose="020B0609020204030204" pitchFamily="49" charset="0"/>
              </a:rPr>
              <a:t>…</a:t>
            </a:r>
          </a:p>
        </p:txBody>
      </p:sp>
      <p:sp>
        <p:nvSpPr>
          <p:cNvPr id="2" name="Slide Number Placeholder 1">
            <a:extLst>
              <a:ext uri="{FF2B5EF4-FFF2-40B4-BE49-F238E27FC236}">
                <a16:creationId xmlns:a16="http://schemas.microsoft.com/office/drawing/2014/main" id="{8264E08C-B527-FC42-9049-6A30E6E710F0}"/>
              </a:ext>
            </a:extLst>
          </p:cNvPr>
          <p:cNvSpPr>
            <a:spLocks noGrp="1"/>
          </p:cNvSpPr>
          <p:nvPr>
            <p:ph type="sldNum" sz="quarter" idx="12"/>
          </p:nvPr>
        </p:nvSpPr>
        <p:spPr/>
        <p:txBody>
          <a:bodyPr/>
          <a:lstStyle/>
          <a:p>
            <a:fld id="{7B252BF6-6A9C-D04A-BBE8-37A07D64A1C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sz="half" idx="4294967295"/>
          </p:nvPr>
        </p:nvSpPr>
        <p:spPr>
          <a:xfrm>
            <a:off x="395536" y="483518"/>
            <a:ext cx="4267148" cy="1800200"/>
          </a:xfrm>
        </p:spPr>
        <p:txBody>
          <a:bodyPr>
            <a:normAutofit fontScale="92500"/>
          </a:bodyPr>
          <a:lstStyle/>
          <a:p>
            <a:pPr>
              <a:buFontTx/>
              <a:buNone/>
            </a:pPr>
            <a:r>
              <a:rPr lang="en-US" sz="1800" b="1" dirty="0">
                <a:latin typeface="Consolas" panose="020B0609020204030204" pitchFamily="49" charset="0"/>
                <a:cs typeface="Consolas" panose="020B0609020204030204" pitchFamily="49" charset="0"/>
              </a:rPr>
              <a:t>void main() {</a:t>
            </a:r>
          </a:p>
          <a:p>
            <a:pPr>
              <a:buFontTx/>
              <a:buNone/>
            </a:pPr>
            <a:r>
              <a:rPr lang="en-US" sz="1800" b="1" dirty="0">
                <a:latin typeface="Consolas" panose="020B0609020204030204" pitchFamily="49" charset="0"/>
                <a:cs typeface="Consolas" panose="020B0609020204030204" pitchFamily="49" charset="0"/>
              </a:rPr>
              <a:t>    int i;</a:t>
            </a:r>
          </a:p>
          <a:p>
            <a:pPr>
              <a:buFontTx/>
              <a:buNone/>
            </a:pPr>
            <a:r>
              <a:rPr lang="en-US" sz="1800" b="1" dirty="0">
                <a:latin typeface="Consolas" panose="020B0609020204030204" pitchFamily="49" charset="0"/>
                <a:cs typeface="Consolas" panose="020B0609020204030204" pitchFamily="49" charset="0"/>
              </a:rPr>
              <a:t>    </a:t>
            </a:r>
            <a:r>
              <a:rPr lang="en-US" sz="1800" b="1" dirty="0">
                <a:solidFill>
                  <a:srgbClr val="990000"/>
                </a:solidFill>
                <a:latin typeface="Consolas" panose="020B0609020204030204" pitchFamily="49" charset="0"/>
                <a:cs typeface="Consolas" panose="020B0609020204030204" pitchFamily="49" charset="0"/>
              </a:rPr>
              <a:t>for (i = 0; i &lt; 10; i = i + 1)</a:t>
            </a:r>
          </a:p>
          <a:p>
            <a:pPr>
              <a:buFontTx/>
              <a:buNone/>
            </a:pPr>
            <a:r>
              <a:rPr lang="en-US" sz="1800" b="1" dirty="0">
                <a:solidFill>
                  <a:srgbClr val="990000"/>
                </a:solidFill>
                <a:latin typeface="Consolas" panose="020B0609020204030204" pitchFamily="49" charset="0"/>
                <a:cs typeface="Consolas" panose="020B0609020204030204" pitchFamily="49" charset="0"/>
              </a:rPr>
              <a:t>        print(i);</a:t>
            </a:r>
          </a:p>
          <a:p>
            <a:pPr>
              <a:buFontTx/>
              <a:buNone/>
            </a:pPr>
            <a:r>
              <a:rPr lang="en-US" sz="1800" b="1" dirty="0">
                <a:latin typeface="Consolas" panose="020B0609020204030204" pitchFamily="49" charset="0"/>
                <a:cs typeface="Consolas" panose="020B0609020204030204" pitchFamily="49" charset="0"/>
              </a:rPr>
              <a:t>}</a:t>
            </a:r>
          </a:p>
        </p:txBody>
      </p:sp>
      <p:sp>
        <p:nvSpPr>
          <p:cNvPr id="158723" name="Rectangle 3"/>
          <p:cNvSpPr>
            <a:spLocks noGrp="1" noChangeArrowheads="1"/>
          </p:cNvSpPr>
          <p:nvPr>
            <p:ph type="body" sz="half" idx="4294967295"/>
          </p:nvPr>
        </p:nvSpPr>
        <p:spPr>
          <a:xfrm>
            <a:off x="4860032" y="102392"/>
            <a:ext cx="3888432" cy="4567849"/>
          </a:xfrm>
        </p:spPr>
        <p:txBody>
          <a:bodyPr>
            <a:noAutofit/>
          </a:bodyPr>
          <a:lstStyle/>
          <a:p>
            <a:pPr>
              <a:lnSpc>
                <a:spcPct val="90000"/>
              </a:lnSpc>
              <a:buFontTx/>
              <a:buNone/>
            </a:pPr>
            <a:r>
              <a:rPr lang="en-US" sz="1600" b="1" dirty="0">
                <a:latin typeface="Consolas" panose="020B0609020204030204" pitchFamily="49" charset="0"/>
                <a:cs typeface="Consolas" panose="020B0609020204030204" pitchFamily="49" charset="0"/>
              </a:rPr>
              <a:t>main:</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t0 = 0</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i = t0</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L0:</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t1 = 10</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t2 = i &lt; t1</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a:t>
            </a:r>
            <a:r>
              <a:rPr lang="en-US" sz="1600" b="1" dirty="0" err="1">
                <a:solidFill>
                  <a:srgbClr val="990000"/>
                </a:solidFill>
                <a:latin typeface="Consolas" panose="020B0609020204030204" pitchFamily="49" charset="0"/>
                <a:cs typeface="Consolas" panose="020B0609020204030204" pitchFamily="49" charset="0"/>
              </a:rPr>
              <a:t>ifFalse</a:t>
            </a:r>
            <a:r>
              <a:rPr lang="en-US" sz="1600" b="1" dirty="0">
                <a:solidFill>
                  <a:srgbClr val="990000"/>
                </a:solidFill>
                <a:latin typeface="Consolas" panose="020B0609020204030204" pitchFamily="49" charset="0"/>
                <a:cs typeface="Consolas" panose="020B0609020204030204" pitchFamily="49" charset="0"/>
              </a:rPr>
              <a:t> t2 </a:t>
            </a:r>
            <a:r>
              <a:rPr lang="en-US" sz="1600" b="1" dirty="0" err="1">
                <a:solidFill>
                  <a:srgbClr val="990000"/>
                </a:solidFill>
                <a:latin typeface="Consolas" panose="020B0609020204030204" pitchFamily="49" charset="0"/>
                <a:cs typeface="Consolas" panose="020B0609020204030204" pitchFamily="49" charset="0"/>
              </a:rPr>
              <a:t>goto</a:t>
            </a:r>
            <a:r>
              <a:rPr lang="en-US" sz="1600" b="1" dirty="0">
                <a:solidFill>
                  <a:srgbClr val="990000"/>
                </a:solidFill>
                <a:latin typeface="Consolas" panose="020B0609020204030204" pitchFamily="49" charset="0"/>
                <a:cs typeface="Consolas" panose="020B0609020204030204" pitchFamily="49" charset="0"/>
              </a:rPr>
              <a:t> L1</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call print(i)</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t3 = 1</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t4 = i + t3</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i = t4</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  </a:t>
            </a:r>
            <a:r>
              <a:rPr lang="en-US" sz="1600" b="1" dirty="0" err="1">
                <a:solidFill>
                  <a:srgbClr val="990000"/>
                </a:solidFill>
                <a:latin typeface="Consolas" panose="020B0609020204030204" pitchFamily="49" charset="0"/>
                <a:cs typeface="Consolas" panose="020B0609020204030204" pitchFamily="49" charset="0"/>
              </a:rPr>
              <a:t>goto</a:t>
            </a:r>
            <a:r>
              <a:rPr lang="en-US" sz="1600" b="1" dirty="0">
                <a:solidFill>
                  <a:srgbClr val="990000"/>
                </a:solidFill>
                <a:latin typeface="Consolas" panose="020B0609020204030204" pitchFamily="49" charset="0"/>
                <a:cs typeface="Consolas" panose="020B0609020204030204" pitchFamily="49" charset="0"/>
              </a:rPr>
              <a:t> L0</a:t>
            </a:r>
          </a:p>
          <a:p>
            <a:pPr>
              <a:lnSpc>
                <a:spcPct val="90000"/>
              </a:lnSpc>
              <a:buFontTx/>
              <a:buNone/>
            </a:pPr>
            <a:r>
              <a:rPr lang="en-US" sz="1600" b="1" dirty="0">
                <a:solidFill>
                  <a:srgbClr val="990000"/>
                </a:solidFill>
                <a:latin typeface="Consolas" panose="020B0609020204030204" pitchFamily="49" charset="0"/>
                <a:cs typeface="Consolas" panose="020B0609020204030204" pitchFamily="49" charset="0"/>
              </a:rPr>
              <a:t>L1:</a:t>
            </a:r>
          </a:p>
          <a:p>
            <a:pPr>
              <a:lnSpc>
                <a:spcPct val="90000"/>
              </a:lnSpc>
              <a:buFontTx/>
              <a:buNone/>
            </a:pPr>
            <a:r>
              <a:rPr lang="en-US" sz="1600" b="1" dirty="0">
                <a:latin typeface="Consolas" panose="020B0609020204030204" pitchFamily="49" charset="0"/>
                <a:cs typeface="Consolas" panose="020B0609020204030204" pitchFamily="49" charset="0"/>
              </a:rPr>
              <a:t>  return</a:t>
            </a:r>
          </a:p>
        </p:txBody>
      </p:sp>
      <p:sp>
        <p:nvSpPr>
          <p:cNvPr id="158724" name="Text Box 4"/>
          <p:cNvSpPr txBox="1">
            <a:spLocks noChangeArrowheads="1"/>
          </p:cNvSpPr>
          <p:nvPr/>
        </p:nvSpPr>
        <p:spPr bwMode="auto">
          <a:xfrm>
            <a:off x="1473994" y="2663429"/>
            <a:ext cx="2662908" cy="830997"/>
          </a:xfrm>
          <a:prstGeom prst="rect">
            <a:avLst/>
          </a:prstGeom>
          <a:solidFill>
            <a:schemeClr val="accent5">
              <a:lumMod val="40000"/>
              <a:lumOff val="60000"/>
            </a:schemeClr>
          </a:solidFill>
          <a:ln w="9525">
            <a:solidFill>
              <a:schemeClr val="tx1"/>
            </a:solidFill>
            <a:miter lim="800000"/>
            <a:headEnd/>
            <a:tailEnd/>
          </a:ln>
          <a:effectLst/>
        </p:spPr>
        <p:txBody>
          <a:bodyPr wrap="none">
            <a:prstTxWarp prst="textNoShape">
              <a:avLst/>
            </a:prstTxWarp>
            <a:spAutoFit/>
          </a:bodyPr>
          <a:lstStyle/>
          <a:p>
            <a:r>
              <a:rPr lang="en-US" dirty="0">
                <a:latin typeface="Calibri" panose="020F0502020204030204" pitchFamily="34" charset="0"/>
              </a:rPr>
              <a:t>More Control Flow:</a:t>
            </a:r>
          </a:p>
          <a:p>
            <a:r>
              <a:rPr lang="en-US" dirty="0">
                <a:latin typeface="Calibri" panose="020F0502020204030204" pitchFamily="34" charset="0"/>
              </a:rPr>
              <a:t>for loops</a:t>
            </a:r>
          </a:p>
        </p:txBody>
      </p:sp>
      <p:sp>
        <p:nvSpPr>
          <p:cNvPr id="2" name="Slide Number Placeholder 1">
            <a:extLst>
              <a:ext uri="{FF2B5EF4-FFF2-40B4-BE49-F238E27FC236}">
                <a16:creationId xmlns:a16="http://schemas.microsoft.com/office/drawing/2014/main" id="{7356EBCF-9FAF-0D48-B5A2-299674DFFE90}"/>
              </a:ext>
            </a:extLst>
          </p:cNvPr>
          <p:cNvSpPr>
            <a:spLocks noGrp="1"/>
          </p:cNvSpPr>
          <p:nvPr>
            <p:ph type="sldNum" sz="quarter" idx="12"/>
          </p:nvPr>
        </p:nvSpPr>
        <p:spPr/>
        <p:txBody>
          <a:bodyPr/>
          <a:lstStyle/>
          <a:p>
            <a:fld id="{7B252BF6-6A9C-D04A-BBE8-37A07D64A1C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Translation of Expressions</a:t>
            </a:r>
          </a:p>
        </p:txBody>
      </p:sp>
      <p:sp>
        <p:nvSpPr>
          <p:cNvPr id="2" name="Slide Number Placeholder 1">
            <a:extLst>
              <a:ext uri="{FF2B5EF4-FFF2-40B4-BE49-F238E27FC236}">
                <a16:creationId xmlns:a16="http://schemas.microsoft.com/office/drawing/2014/main" id="{6D411B3A-DF82-FF41-9632-7D2CB666C187}"/>
              </a:ext>
            </a:extLst>
          </p:cNvPr>
          <p:cNvSpPr>
            <a:spLocks noGrp="1"/>
          </p:cNvSpPr>
          <p:nvPr>
            <p:ph type="sldNum" sz="quarter" idx="12"/>
          </p:nvPr>
        </p:nvSpPr>
        <p:spPr/>
        <p:txBody>
          <a:bodyPr/>
          <a:lstStyle/>
          <a:p>
            <a:fld id="{7B252BF6-6A9C-D04A-BBE8-37A07D64A1C3}" type="slidenum">
              <a:rPr lang="en-US" smtClean="0"/>
              <a:t>15</a:t>
            </a:fld>
            <a:endParaRPr lang="en-US"/>
          </a:p>
        </p:txBody>
      </p:sp>
      <p:sp>
        <p:nvSpPr>
          <p:cNvPr id="7" name="AutoShape 9"/>
          <p:cNvSpPr>
            <a:spLocks noChangeArrowheads="1"/>
          </p:cNvSpPr>
          <p:nvPr/>
        </p:nvSpPr>
        <p:spPr bwMode="auto">
          <a:xfrm>
            <a:off x="5831681" y="910376"/>
            <a:ext cx="1350150" cy="276876"/>
          </a:xfrm>
          <a:prstGeom prst="wedgeRectCallout">
            <a:avLst>
              <a:gd name="adj1" fmla="val -9830"/>
              <a:gd name="adj2" fmla="val 118294"/>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sz="1500" dirty="0">
                <a:latin typeface="Calibri" panose="020F0502020204030204" pitchFamily="34" charset="0"/>
              </a:rPr>
              <a:t>symbol table</a:t>
            </a:r>
          </a:p>
        </p:txBody>
      </p:sp>
      <p:sp>
        <p:nvSpPr>
          <p:cNvPr id="3" name="TextBox 2">
            <a:extLst>
              <a:ext uri="{FF2B5EF4-FFF2-40B4-BE49-F238E27FC236}">
                <a16:creationId xmlns:a16="http://schemas.microsoft.com/office/drawing/2014/main" id="{3B99A7D4-D33A-5D46-A1C0-03D3A1F38865}"/>
              </a:ext>
            </a:extLst>
          </p:cNvPr>
          <p:cNvSpPr txBox="1"/>
          <p:nvPr/>
        </p:nvSpPr>
        <p:spPr>
          <a:xfrm>
            <a:off x="2645549" y="1317819"/>
            <a:ext cx="5346335"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{$$.code=</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($3.code, $1.lexeme=$3.addr);}</a:t>
            </a:r>
          </a:p>
        </p:txBody>
      </p:sp>
      <p:sp>
        <p:nvSpPr>
          <p:cNvPr id="4" name="TextBox 3">
            <a:extLst>
              <a:ext uri="{FF2B5EF4-FFF2-40B4-BE49-F238E27FC236}">
                <a16:creationId xmlns:a16="http://schemas.microsoft.com/office/drawing/2014/main" id="{5E863EBE-18DA-AA40-ACB3-000AAEEE3060}"/>
              </a:ext>
            </a:extLst>
          </p:cNvPr>
          <p:cNvSpPr txBox="1"/>
          <p:nvPr/>
        </p:nvSpPr>
        <p:spPr>
          <a:xfrm>
            <a:off x="628650" y="1274009"/>
            <a:ext cx="2016899" cy="304698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 </a:t>
            </a:r>
            <a:r>
              <a:rPr lang="en-US" dirty="0">
                <a:latin typeface="Consolas" panose="020B0609020204030204" pitchFamily="49" charset="0"/>
                <a:cs typeface="Consolas" panose="020B0609020204030204" pitchFamily="49" charset="0"/>
                <a:sym typeface="Symbol" charset="2"/>
              </a:rPr>
              <a:t> id = E</a:t>
            </a:r>
          </a:p>
          <a:p>
            <a:r>
              <a:rPr lang="en-US" dirty="0">
                <a:latin typeface="Consolas" panose="020B0609020204030204" pitchFamily="49" charset="0"/>
                <a:cs typeface="Consolas" panose="020B0609020204030204" pitchFamily="49" charset="0"/>
                <a:sym typeface="Symbol" charset="2"/>
              </a:rPr>
              <a:t>E</a:t>
            </a: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sym typeface="Symbol" charset="2"/>
              </a:rPr>
              <a:t> E + E</a:t>
            </a:r>
          </a:p>
          <a:p>
            <a:endParaRPr lang="en-US" dirty="0">
              <a:latin typeface="Consolas" panose="020B0609020204030204" pitchFamily="49" charset="0"/>
              <a:cs typeface="Consolas" panose="020B0609020204030204" pitchFamily="49" charset="0"/>
              <a:sym typeface="Symbol" charset="2"/>
            </a:endParaRPr>
          </a:p>
          <a:p>
            <a:r>
              <a:rPr lang="en-US" dirty="0">
                <a:latin typeface="Consolas" panose="020B0609020204030204" pitchFamily="49" charset="0"/>
                <a:cs typeface="Consolas" panose="020B0609020204030204" pitchFamily="49" charset="0"/>
                <a:sym typeface="Symbol" charset="2"/>
              </a:rPr>
              <a:t>E</a:t>
            </a: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sym typeface="Symbol" charset="2"/>
              </a:rPr>
              <a:t> - E</a:t>
            </a:r>
          </a:p>
          <a:p>
            <a:endParaRPr lang="en-US" dirty="0">
              <a:latin typeface="Consolas" panose="020B0609020204030204" pitchFamily="49" charset="0"/>
              <a:cs typeface="Consolas" panose="020B0609020204030204" pitchFamily="49" charset="0"/>
              <a:sym typeface="Symbol" charset="2"/>
            </a:endParaRPr>
          </a:p>
          <a:p>
            <a:r>
              <a:rPr lang="en-US" dirty="0">
                <a:latin typeface="Consolas" panose="020B0609020204030204" pitchFamily="49" charset="0"/>
                <a:cs typeface="Consolas" panose="020B0609020204030204" pitchFamily="49" charset="0"/>
                <a:sym typeface="Symbol" charset="2"/>
              </a:rPr>
              <a:t>E</a:t>
            </a: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sym typeface="Symbol" charset="2"/>
              </a:rPr>
              <a:t> ( E )</a:t>
            </a:r>
          </a:p>
          <a:p>
            <a:r>
              <a:rPr lang="en-US" dirty="0">
                <a:latin typeface="Consolas" panose="020B0609020204030204" pitchFamily="49" charset="0"/>
                <a:cs typeface="Consolas" panose="020B0609020204030204" pitchFamily="49" charset="0"/>
                <a:sym typeface="Symbol" charset="2"/>
              </a:rPr>
              <a:t>E</a:t>
            </a: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sym typeface="Symbol" charset="2"/>
              </a:rPr>
              <a:t> id</a:t>
            </a:r>
          </a:p>
          <a:p>
            <a:endParaRPr lang="en-US" dirty="0"/>
          </a:p>
        </p:txBody>
      </p:sp>
      <p:sp>
        <p:nvSpPr>
          <p:cNvPr id="9" name="TextBox 8">
            <a:extLst>
              <a:ext uri="{FF2B5EF4-FFF2-40B4-BE49-F238E27FC236}">
                <a16:creationId xmlns:a16="http://schemas.microsoft.com/office/drawing/2014/main" id="{A65FF1B5-86A3-5540-8D7D-BA43D3A4473F}"/>
              </a:ext>
            </a:extLst>
          </p:cNvPr>
          <p:cNvSpPr txBox="1"/>
          <p:nvPr/>
        </p:nvSpPr>
        <p:spPr>
          <a:xfrm>
            <a:off x="2645549" y="1710931"/>
            <a:ext cx="5106857" cy="584775"/>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addr</a:t>
            </a:r>
            <a:r>
              <a:rPr lang="en-US" sz="1600" dirty="0">
                <a:latin typeface="Consolas" panose="020B0609020204030204" pitchFamily="49" charset="0"/>
                <a:cs typeface="Consolas" panose="020B0609020204030204" pitchFamily="49" charset="0"/>
              </a:rPr>
              <a:t>=new Temp(); $$.code=</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($1.code, $3.code, $$.</a:t>
            </a:r>
            <a:r>
              <a:rPr lang="en-US" sz="1600" dirty="0" err="1">
                <a:latin typeface="Consolas" panose="020B0609020204030204" pitchFamily="49" charset="0"/>
                <a:cs typeface="Consolas" panose="020B0609020204030204" pitchFamily="49" charset="0"/>
              </a:rPr>
              <a:t>addr</a:t>
            </a:r>
            <a:r>
              <a:rPr lang="en-US" sz="1600" dirty="0">
                <a:latin typeface="Consolas" panose="020B0609020204030204" pitchFamily="49" charset="0"/>
                <a:cs typeface="Consolas" panose="020B0609020204030204" pitchFamily="49" charset="0"/>
              </a:rPr>
              <a:t> = $1.addr + $3.addr);}</a:t>
            </a:r>
          </a:p>
        </p:txBody>
      </p:sp>
      <p:sp>
        <p:nvSpPr>
          <p:cNvPr id="10" name="TextBox 9">
            <a:extLst>
              <a:ext uri="{FF2B5EF4-FFF2-40B4-BE49-F238E27FC236}">
                <a16:creationId xmlns:a16="http://schemas.microsoft.com/office/drawing/2014/main" id="{87C32563-C4D6-CF46-89A9-2A66677123F4}"/>
              </a:ext>
            </a:extLst>
          </p:cNvPr>
          <p:cNvSpPr txBox="1"/>
          <p:nvPr/>
        </p:nvSpPr>
        <p:spPr>
          <a:xfrm>
            <a:off x="2645549" y="2410425"/>
            <a:ext cx="5573425" cy="830997"/>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addr</a:t>
            </a:r>
            <a:r>
              <a:rPr lang="en-US" sz="1600" dirty="0">
                <a:latin typeface="Consolas" panose="020B0609020204030204" pitchFamily="49" charset="0"/>
                <a:cs typeface="Consolas" panose="020B0609020204030204" pitchFamily="49" charset="0"/>
              </a:rPr>
              <a:t> = new Temp(); $$.code = </a:t>
            </a:r>
            <a:r>
              <a:rPr lang="en-US" sz="1600" dirty="0" err="1">
                <a:latin typeface="Consolas" panose="020B0609020204030204" pitchFamily="49" charset="0"/>
                <a:cs typeface="Consolas" panose="020B0609020204030204" pitchFamily="49" charset="0"/>
              </a:rPr>
              <a:t>concat</a:t>
            </a:r>
            <a:r>
              <a:rPr lang="en-US" sz="1600" dirty="0">
                <a:latin typeface="Consolas" panose="020B0609020204030204" pitchFamily="49" charset="0"/>
                <a:cs typeface="Consolas" panose="020B0609020204030204" pitchFamily="49" charset="0"/>
              </a:rPr>
              <a:t>($2.code, $$.</a:t>
            </a:r>
            <a:r>
              <a:rPr lang="en-US" sz="1600" dirty="0" err="1">
                <a:latin typeface="Consolas" panose="020B0609020204030204" pitchFamily="49" charset="0"/>
                <a:cs typeface="Consolas" panose="020B0609020204030204" pitchFamily="49" charset="0"/>
              </a:rPr>
              <a:t>addr</a:t>
            </a:r>
            <a:r>
              <a:rPr lang="en-US" sz="1600" dirty="0">
                <a:latin typeface="Consolas" panose="020B0609020204030204" pitchFamily="49" charset="0"/>
                <a:cs typeface="Consolas" panose="020B0609020204030204" pitchFamily="49" charset="0"/>
              </a:rPr>
              <a:t> = - $2.addr);}</a:t>
            </a:r>
          </a:p>
          <a:p>
            <a:endParaRPr lang="en-US" sz="16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1E94314A-9172-CE42-9F86-7AD452FC7B31}"/>
              </a:ext>
            </a:extLst>
          </p:cNvPr>
          <p:cNvSpPr txBox="1"/>
          <p:nvPr/>
        </p:nvSpPr>
        <p:spPr>
          <a:xfrm>
            <a:off x="2645549" y="3153228"/>
            <a:ext cx="4560864"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addr</a:t>
            </a:r>
            <a:r>
              <a:rPr lang="en-US" sz="1600" dirty="0">
                <a:latin typeface="Consolas" panose="020B0609020204030204" pitchFamily="49" charset="0"/>
                <a:cs typeface="Consolas" panose="020B0609020204030204" pitchFamily="49" charset="0"/>
              </a:rPr>
              <a:t> = $2.addr; $$.code = $2.code;}</a:t>
            </a:r>
          </a:p>
        </p:txBody>
      </p:sp>
      <p:sp>
        <p:nvSpPr>
          <p:cNvPr id="12" name="TextBox 11">
            <a:extLst>
              <a:ext uri="{FF2B5EF4-FFF2-40B4-BE49-F238E27FC236}">
                <a16:creationId xmlns:a16="http://schemas.microsoft.com/office/drawing/2014/main" id="{82807577-1D68-234A-B79E-424644CBF05D}"/>
              </a:ext>
            </a:extLst>
          </p:cNvPr>
          <p:cNvSpPr txBox="1"/>
          <p:nvPr/>
        </p:nvSpPr>
        <p:spPr>
          <a:xfrm>
            <a:off x="2645549" y="3567835"/>
            <a:ext cx="6007244" cy="33855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addr</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symtbl</a:t>
            </a:r>
            <a:r>
              <a:rPr lang="en-US" sz="1600" dirty="0">
                <a:latin typeface="Consolas" panose="020B0609020204030204" pitchFamily="49" charset="0"/>
                <a:cs typeface="Consolas" panose="020B0609020204030204" pitchFamily="49" charset="0"/>
              </a:rPr>
              <a:t>($1.lexeme); $$.code = new Code();}</a:t>
            </a:r>
          </a:p>
        </p:txBody>
      </p:sp>
    </p:spTree>
    <p:extLst>
      <p:ext uri="{BB962C8B-B14F-4D97-AF65-F5344CB8AC3E}">
        <p14:creationId xmlns:p14="http://schemas.microsoft.com/office/powerpoint/2010/main" val="826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9"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Backpatching in Control-Flow</a:t>
            </a:r>
          </a:p>
        </p:txBody>
      </p:sp>
      <p:sp>
        <p:nvSpPr>
          <p:cNvPr id="164867" name="Rectangle 3"/>
          <p:cNvSpPr>
            <a:spLocks noGrp="1" noChangeArrowheads="1"/>
          </p:cNvSpPr>
          <p:nvPr>
            <p:ph idx="1"/>
          </p:nvPr>
        </p:nvSpPr>
        <p:spPr/>
        <p:txBody>
          <a:bodyPr>
            <a:normAutofit fontScale="92500" lnSpcReduction="10000"/>
          </a:bodyPr>
          <a:lstStyle/>
          <a:p>
            <a:pPr>
              <a:lnSpc>
                <a:spcPct val="90000"/>
              </a:lnSpc>
            </a:pPr>
            <a:r>
              <a:rPr lang="en-US" sz="2100" dirty="0"/>
              <a:t>Implementing the translations can be done in one or two passes</a:t>
            </a:r>
          </a:p>
          <a:p>
            <a:pPr>
              <a:lnSpc>
                <a:spcPct val="90000"/>
              </a:lnSpc>
            </a:pPr>
            <a:r>
              <a:rPr lang="en-US" sz="2100" dirty="0"/>
              <a:t>The difficulty with code generation in one pass is that we may not know the target label for jump statements </a:t>
            </a:r>
          </a:p>
          <a:p>
            <a:pPr>
              <a:lnSpc>
                <a:spcPct val="90000"/>
              </a:lnSpc>
            </a:pPr>
            <a:r>
              <a:rPr lang="en-US" sz="2100" i="1" dirty="0" err="1"/>
              <a:t>Backpatching</a:t>
            </a:r>
            <a:r>
              <a:rPr lang="en-US" sz="2100" dirty="0"/>
              <a:t> allows one pass code generation</a:t>
            </a:r>
          </a:p>
          <a:p>
            <a:pPr lvl="1">
              <a:lnSpc>
                <a:spcPct val="90000"/>
              </a:lnSpc>
            </a:pPr>
            <a:r>
              <a:rPr lang="en-US" sz="1800" dirty="0"/>
              <a:t>Generate jump statements with the empty targets (temporarily unspecified)</a:t>
            </a:r>
          </a:p>
          <a:p>
            <a:pPr lvl="1">
              <a:lnSpc>
                <a:spcPct val="90000"/>
              </a:lnSpc>
            </a:pPr>
            <a:r>
              <a:rPr lang="en-US" sz="1800" dirty="0"/>
              <a:t>Put each of these statements into a list</a:t>
            </a:r>
          </a:p>
          <a:p>
            <a:pPr lvl="1">
              <a:lnSpc>
                <a:spcPct val="90000"/>
              </a:lnSpc>
            </a:pPr>
            <a:r>
              <a:rPr lang="en-US" sz="1800" dirty="0"/>
              <a:t>When the target is known, fill the proper labels in the jump statements (backpatching)</a:t>
            </a:r>
          </a:p>
          <a:p>
            <a:pPr lvl="1">
              <a:lnSpc>
                <a:spcPct val="90000"/>
              </a:lnSpc>
            </a:pPr>
            <a:r>
              <a:rPr lang="en-US" dirty="0"/>
              <a:t>In some IR libraries (like LLVM) we can create multiple locations and set them as insert points</a:t>
            </a:r>
            <a:endParaRPr lang="en-US" sz="1800" dirty="0"/>
          </a:p>
        </p:txBody>
      </p:sp>
      <p:sp>
        <p:nvSpPr>
          <p:cNvPr id="2" name="Slide Number Placeholder 1">
            <a:extLst>
              <a:ext uri="{FF2B5EF4-FFF2-40B4-BE49-F238E27FC236}">
                <a16:creationId xmlns:a16="http://schemas.microsoft.com/office/drawing/2014/main" id="{97C40416-1C6E-CC48-8568-A31E6A3872C2}"/>
              </a:ext>
            </a:extLst>
          </p:cNvPr>
          <p:cNvSpPr>
            <a:spLocks noGrp="1"/>
          </p:cNvSpPr>
          <p:nvPr>
            <p:ph type="sldNum" sz="quarter" idx="12"/>
          </p:nvPr>
        </p:nvSpPr>
        <p:spPr/>
        <p:txBody>
          <a:bodyPr/>
          <a:lstStyle/>
          <a:p>
            <a:fld id="{7B252BF6-6A9C-D04A-BBE8-37A07D64A1C3}" type="slidenum">
              <a:rPr lang="en-US" smtClean="0"/>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8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4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C67B-1012-1A4B-82A4-4C32C0565BF0}"/>
              </a:ext>
            </a:extLst>
          </p:cNvPr>
          <p:cNvSpPr>
            <a:spLocks noGrp="1"/>
          </p:cNvSpPr>
          <p:nvPr>
            <p:ph type="title"/>
          </p:nvPr>
        </p:nvSpPr>
        <p:spPr/>
        <p:txBody>
          <a:bodyPr>
            <a:normAutofit fontScale="90000"/>
          </a:bodyPr>
          <a:lstStyle/>
          <a:p>
            <a:r>
              <a:rPr lang="en-US" dirty="0"/>
              <a:t>Control Flow using an IR that supports multiple insertion points</a:t>
            </a:r>
          </a:p>
        </p:txBody>
      </p:sp>
    </p:spTree>
    <p:extLst>
      <p:ext uri="{BB962C8B-B14F-4D97-AF65-F5344CB8AC3E}">
        <p14:creationId xmlns:p14="http://schemas.microsoft.com/office/powerpoint/2010/main" val="215860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207A07C-EFD7-CF4B-924E-2EC9A64A17D0}"/>
              </a:ext>
            </a:extLst>
          </p:cNvPr>
          <p:cNvSpPr/>
          <p:nvPr/>
        </p:nvSpPr>
        <p:spPr>
          <a:xfrm>
            <a:off x="513640" y="3769263"/>
            <a:ext cx="2335122" cy="1100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else:</a:t>
            </a:r>
          </a:p>
          <a:p>
            <a:pPr marL="0" lvl="3" eaLnBrk="1" hangingPunct="1">
              <a:buFontTx/>
              <a:buNone/>
            </a:pPr>
            <a:r>
              <a:rPr lang="en-US" altLang="en-US" sz="1400" dirty="0">
                <a:latin typeface="Consolas" panose="020B0609020204030204" pitchFamily="49" charset="0"/>
                <a:cs typeface="Consolas" panose="020B0609020204030204" pitchFamily="49" charset="0"/>
              </a:rPr>
              <a:t>  t1 = 1</a:t>
            </a:r>
          </a:p>
          <a:p>
            <a:pPr marL="0" lvl="3" eaLnBrk="1" hangingPunct="1">
              <a:buFontTx/>
              <a:buNone/>
            </a:pPr>
            <a:r>
              <a:rPr lang="en-US" altLang="en-US" sz="1400" dirty="0">
                <a:latin typeface="Consolas" panose="020B0609020204030204" pitchFamily="49" charset="0"/>
                <a:cs typeface="Consolas" panose="020B0609020204030204" pitchFamily="49" charset="0"/>
              </a:rPr>
              <a:t>  t2 = i+t1</a:t>
            </a:r>
          </a:p>
          <a:p>
            <a:pPr marL="0" lvl="3" eaLnBrk="1" hangingPunct="1">
              <a:buFontTx/>
              <a:buNone/>
            </a:pPr>
            <a:r>
              <a:rPr lang="en-US" altLang="en-US" sz="1400" dirty="0">
                <a:latin typeface="Consolas" panose="020B0609020204030204" pitchFamily="49" charset="0"/>
                <a:cs typeface="Consolas" panose="020B0609020204030204" pitchFamily="49" charset="0"/>
              </a:rPr>
              <a:t>  j = t2</a:t>
            </a:r>
          </a:p>
          <a:p>
            <a:pPr marL="0" lvl="3" eaLnBrk="1" hangingPunct="1">
              <a:buFontTx/>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sp>
        <p:nvSpPr>
          <p:cNvPr id="2" name="Title 1">
            <a:extLst>
              <a:ext uri="{FF2B5EF4-FFF2-40B4-BE49-F238E27FC236}">
                <a16:creationId xmlns:a16="http://schemas.microsoft.com/office/drawing/2014/main" id="{2DBC2025-0A7C-E34D-A4C7-4D3945B63810}"/>
              </a:ext>
            </a:extLst>
          </p:cNvPr>
          <p:cNvSpPr>
            <a:spLocks noGrp="1"/>
          </p:cNvSpPr>
          <p:nvPr>
            <p:ph type="title"/>
          </p:nvPr>
        </p:nvSpPr>
        <p:spPr/>
        <p:txBody>
          <a:bodyPr/>
          <a:lstStyle/>
          <a:p>
            <a:r>
              <a:rPr lang="en-US" dirty="0"/>
              <a:t>Control flow: if statements</a:t>
            </a:r>
          </a:p>
        </p:txBody>
      </p:sp>
      <p:sp>
        <p:nvSpPr>
          <p:cNvPr id="3" name="Slide Number Placeholder 2">
            <a:extLst>
              <a:ext uri="{FF2B5EF4-FFF2-40B4-BE49-F238E27FC236}">
                <a16:creationId xmlns:a16="http://schemas.microsoft.com/office/drawing/2014/main" id="{CECBB1F8-0D0A-6147-AF01-83D3D5307D40}"/>
              </a:ext>
            </a:extLst>
          </p:cNvPr>
          <p:cNvSpPr>
            <a:spLocks noGrp="1"/>
          </p:cNvSpPr>
          <p:nvPr>
            <p:ph type="sldNum" sz="quarter" idx="12"/>
          </p:nvPr>
        </p:nvSpPr>
        <p:spPr/>
        <p:txBody>
          <a:bodyPr/>
          <a:lstStyle/>
          <a:p>
            <a:fld id="{7B252BF6-6A9C-D04A-BBE8-37A07D64A1C3}" type="slidenum">
              <a:rPr lang="en-US" smtClean="0"/>
              <a:t>18</a:t>
            </a:fld>
            <a:endParaRPr lang="en-US"/>
          </a:p>
        </p:txBody>
      </p:sp>
      <p:sp>
        <p:nvSpPr>
          <p:cNvPr id="4" name="TextBox 3">
            <a:extLst>
              <a:ext uri="{FF2B5EF4-FFF2-40B4-BE49-F238E27FC236}">
                <a16:creationId xmlns:a16="http://schemas.microsoft.com/office/drawing/2014/main" id="{13EA757C-BAFE-484B-BA2A-D4BBC2EB67A1}"/>
              </a:ext>
            </a:extLst>
          </p:cNvPr>
          <p:cNvSpPr txBox="1"/>
          <p:nvPr/>
        </p:nvSpPr>
        <p:spPr>
          <a:xfrm>
            <a:off x="628650" y="974128"/>
            <a:ext cx="5545108" cy="400110"/>
          </a:xfrm>
          <a:prstGeom prst="rect">
            <a:avLst/>
          </a:prstGeom>
          <a:noFill/>
        </p:spPr>
        <p:txBody>
          <a:bodyPr wrap="none" rtlCol="0">
            <a:spAutoFit/>
          </a:bodyPr>
          <a:lstStyle/>
          <a:p>
            <a:r>
              <a:rPr lang="en-US" altLang="en-US" sz="2000" dirty="0">
                <a:latin typeface="Consolas" panose="020B0609020204030204" pitchFamily="49" charset="0"/>
                <a:cs typeface="Consolas" panose="020B0609020204030204" pitchFamily="49" charset="0"/>
              </a:rPr>
              <a:t>if (a &lt; b) then i = i+1; else j = i+1;</a:t>
            </a:r>
          </a:p>
        </p:txBody>
      </p:sp>
      <p:sp>
        <p:nvSpPr>
          <p:cNvPr id="6" name="Rectangle 5">
            <a:extLst>
              <a:ext uri="{FF2B5EF4-FFF2-40B4-BE49-F238E27FC236}">
                <a16:creationId xmlns:a16="http://schemas.microsoft.com/office/drawing/2014/main" id="{8F8F5999-E109-234F-B128-011F299501CF}"/>
              </a:ext>
            </a:extLst>
          </p:cNvPr>
          <p:cNvSpPr/>
          <p:nvPr/>
        </p:nvSpPr>
        <p:spPr>
          <a:xfrm>
            <a:off x="1061467" y="2041719"/>
            <a:ext cx="2168866" cy="792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if:</a:t>
            </a:r>
          </a:p>
          <a:p>
            <a:pPr marL="0" lvl="3" eaLnBrk="1" hangingPunct="1">
              <a:buFontTx/>
              <a:buNone/>
            </a:pPr>
            <a:r>
              <a:rPr lang="en-US" altLang="en-US" sz="1400" dirty="0">
                <a:latin typeface="Consolas" panose="020B0609020204030204" pitchFamily="49" charset="0"/>
                <a:cs typeface="Consolas" panose="020B0609020204030204" pitchFamily="49" charset="0"/>
              </a:rPr>
              <a:t>  t0 = a &lt; b</a:t>
            </a:r>
          </a:p>
          <a:p>
            <a:pPr marL="0" lvl="3" eaLnBrk="1" hangingPunct="1">
              <a:buFontTx/>
              <a:buNone/>
            </a:pPr>
            <a:r>
              <a:rPr lang="en-US" altLang="en-US" sz="1400" dirty="0">
                <a:latin typeface="Consolas" panose="020B0609020204030204" pitchFamily="49" charset="0"/>
                <a:cs typeface="Consolas" panose="020B0609020204030204" pitchFamily="49" charset="0"/>
              </a:rPr>
              <a:t>  if t0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sp>
        <p:nvSpPr>
          <p:cNvPr id="7" name="Rectangle 6">
            <a:extLst>
              <a:ext uri="{FF2B5EF4-FFF2-40B4-BE49-F238E27FC236}">
                <a16:creationId xmlns:a16="http://schemas.microsoft.com/office/drawing/2014/main" id="{26CC5742-8641-4040-9855-7D843D48DBEA}"/>
              </a:ext>
            </a:extLst>
          </p:cNvPr>
          <p:cNvSpPr/>
          <p:nvPr/>
        </p:nvSpPr>
        <p:spPr>
          <a:xfrm>
            <a:off x="4847241" y="2145145"/>
            <a:ext cx="2335122" cy="10817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true:</a:t>
            </a:r>
          </a:p>
          <a:p>
            <a:pPr marL="0" lvl="3" eaLnBrk="1" hangingPunct="1">
              <a:buFontTx/>
              <a:buNone/>
            </a:pPr>
            <a:r>
              <a:rPr lang="en-US" altLang="en-US" sz="1400" dirty="0">
                <a:latin typeface="Consolas" panose="020B0609020204030204" pitchFamily="49" charset="0"/>
                <a:cs typeface="Consolas" panose="020B0609020204030204" pitchFamily="49" charset="0"/>
              </a:rPr>
              <a:t>  t1 = 1</a:t>
            </a:r>
          </a:p>
          <a:p>
            <a:pPr marL="0" lvl="3" eaLnBrk="1" hangingPunct="1">
              <a:buFontTx/>
              <a:buNone/>
            </a:pPr>
            <a:r>
              <a:rPr lang="en-US" altLang="en-US" sz="1400" dirty="0">
                <a:latin typeface="Consolas" panose="020B0609020204030204" pitchFamily="49" charset="0"/>
                <a:cs typeface="Consolas" panose="020B0609020204030204" pitchFamily="49" charset="0"/>
              </a:rPr>
              <a:t>  t2 = i + t1</a:t>
            </a:r>
          </a:p>
          <a:p>
            <a:pPr marL="0" lvl="3" eaLnBrk="1" hangingPunct="1">
              <a:buFontTx/>
              <a:buNone/>
            </a:pPr>
            <a:r>
              <a:rPr lang="en-US" altLang="en-US" sz="1400" dirty="0">
                <a:latin typeface="Consolas" panose="020B0609020204030204" pitchFamily="49" charset="0"/>
                <a:cs typeface="Consolas" panose="020B0609020204030204" pitchFamily="49" charset="0"/>
              </a:rPr>
              <a:t>  i = t2</a:t>
            </a:r>
          </a:p>
          <a:p>
            <a:pPr marL="0" lvl="3" eaLnBrk="1" hangingPunct="1">
              <a:buFontTx/>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sp>
        <p:nvSpPr>
          <p:cNvPr id="8" name="Rectangular Callout 7">
            <a:extLst>
              <a:ext uri="{FF2B5EF4-FFF2-40B4-BE49-F238E27FC236}">
                <a16:creationId xmlns:a16="http://schemas.microsoft.com/office/drawing/2014/main" id="{70F03CCF-9528-2242-9C4A-529A336FC70C}"/>
              </a:ext>
            </a:extLst>
          </p:cNvPr>
          <p:cNvSpPr/>
          <p:nvPr/>
        </p:nvSpPr>
        <p:spPr>
          <a:xfrm>
            <a:off x="147066" y="1465804"/>
            <a:ext cx="4005224" cy="564590"/>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Builder.GetInsertBlock</a:t>
            </a:r>
            <a:r>
              <a:rPr lang="en-US" sz="1200" dirty="0">
                <a:latin typeface="Consolas" panose="020B0609020204030204" pitchFamily="49" charset="0"/>
                <a:cs typeface="Consolas" panose="020B0609020204030204" pitchFamily="49" charset="0"/>
              </a:rPr>
              <a:t>()-&gt;</a:t>
            </a:r>
            <a:r>
              <a:rPr lang="en-US" sz="1200" dirty="0" err="1">
                <a:latin typeface="Consolas" panose="020B0609020204030204" pitchFamily="49" charset="0"/>
                <a:cs typeface="Consolas" panose="020B0609020204030204" pitchFamily="49" charset="0"/>
              </a:rPr>
              <a:t>getParent</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"if",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CreateBr</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IfBB</a:t>
            </a:r>
            <a:r>
              <a:rPr lang="en-US" sz="1200" dirty="0">
                <a:latin typeface="Consolas" panose="020B0609020204030204" pitchFamily="49" charset="0"/>
                <a:cs typeface="Consolas" panose="020B0609020204030204" pitchFamily="49" charset="0"/>
              </a:rPr>
              <a:t>);</a:t>
            </a:r>
          </a:p>
        </p:txBody>
      </p:sp>
      <p:sp>
        <p:nvSpPr>
          <p:cNvPr id="9" name="Rectangular Callout 8">
            <a:extLst>
              <a:ext uri="{FF2B5EF4-FFF2-40B4-BE49-F238E27FC236}">
                <a16:creationId xmlns:a16="http://schemas.microsoft.com/office/drawing/2014/main" id="{03F4100A-425C-AA4C-B3CE-31B68655796B}"/>
              </a:ext>
            </a:extLst>
          </p:cNvPr>
          <p:cNvSpPr/>
          <p:nvPr/>
        </p:nvSpPr>
        <p:spPr>
          <a:xfrm>
            <a:off x="4572000" y="1465804"/>
            <a:ext cx="4148334" cy="674109"/>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IfTrueBB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"true",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syms.enter_symtbl</a:t>
            </a:r>
            <a:r>
              <a:rPr lang="en-US" sz="1200" dirty="0">
                <a:latin typeface="Consolas" panose="020B0609020204030204" pitchFamily="49" charset="0"/>
                <a:cs typeface="Consolas" panose="020B0609020204030204" pitchFamily="49" charset="0"/>
              </a:rPr>
              <a:t>("true", </a:t>
            </a:r>
            <a:r>
              <a:rPr lang="en-US" sz="1200" dirty="0" err="1">
                <a:latin typeface="Consolas" panose="020B0609020204030204" pitchFamily="49" charset="0"/>
                <a:cs typeface="Consolas" panose="020B0609020204030204" pitchFamily="49" charset="0"/>
              </a:rPr>
              <a:t>IfTrueBB</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Builder.SetInsertPoint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IfTrueBB</a:t>
            </a:r>
            <a:r>
              <a:rPr lang="en-US" sz="1200" dirty="0">
                <a:latin typeface="Consolas" panose="020B0609020204030204" pitchFamily="49" charset="0"/>
                <a:cs typeface="Consolas" panose="020B0609020204030204" pitchFamily="49" charset="0"/>
              </a:rPr>
              <a:t>);</a:t>
            </a:r>
          </a:p>
        </p:txBody>
      </p:sp>
      <p:sp>
        <p:nvSpPr>
          <p:cNvPr id="11" name="Rectangular Callout 10">
            <a:extLst>
              <a:ext uri="{FF2B5EF4-FFF2-40B4-BE49-F238E27FC236}">
                <a16:creationId xmlns:a16="http://schemas.microsoft.com/office/drawing/2014/main" id="{089529D2-C192-2745-9C75-4CDBC554D930}"/>
              </a:ext>
            </a:extLst>
          </p:cNvPr>
          <p:cNvSpPr/>
          <p:nvPr/>
        </p:nvSpPr>
        <p:spPr>
          <a:xfrm>
            <a:off x="133546" y="3095153"/>
            <a:ext cx="4226857" cy="674109"/>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IfFalseBB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"else",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syms.enter_symtbl</a:t>
            </a:r>
            <a:r>
              <a:rPr lang="en-US" sz="1200" dirty="0">
                <a:latin typeface="Consolas" panose="020B0609020204030204" pitchFamily="49" charset="0"/>
                <a:cs typeface="Consolas" panose="020B0609020204030204" pitchFamily="49" charset="0"/>
              </a:rPr>
              <a:t>("else", </a:t>
            </a:r>
            <a:r>
              <a:rPr lang="en-US" sz="1200" dirty="0" err="1">
                <a:latin typeface="Consolas" panose="020B0609020204030204" pitchFamily="49" charset="0"/>
                <a:cs typeface="Consolas" panose="020B0609020204030204" pitchFamily="49" charset="0"/>
              </a:rPr>
              <a:t>IfFalseBB</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Builder.SetInsertPoint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IfFalseBB</a:t>
            </a:r>
            <a:r>
              <a:rPr lang="en-US" sz="1200" dirty="0">
                <a:latin typeface="Consolas" panose="020B0609020204030204" pitchFamily="49" charset="0"/>
                <a:cs typeface="Consolas" panose="020B0609020204030204" pitchFamily="49" charset="0"/>
              </a:rPr>
              <a:t>);</a:t>
            </a:r>
          </a:p>
        </p:txBody>
      </p:sp>
      <p:sp>
        <p:nvSpPr>
          <p:cNvPr id="14" name="Rectangle 13">
            <a:extLst>
              <a:ext uri="{FF2B5EF4-FFF2-40B4-BE49-F238E27FC236}">
                <a16:creationId xmlns:a16="http://schemas.microsoft.com/office/drawing/2014/main" id="{BF5739A7-8468-8F43-AA5A-7859B133EE43}"/>
              </a:ext>
            </a:extLst>
          </p:cNvPr>
          <p:cNvSpPr/>
          <p:nvPr/>
        </p:nvSpPr>
        <p:spPr>
          <a:xfrm>
            <a:off x="4847241" y="4414934"/>
            <a:ext cx="2335122" cy="352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end:</a:t>
            </a:r>
          </a:p>
        </p:txBody>
      </p:sp>
      <p:sp>
        <p:nvSpPr>
          <p:cNvPr id="12" name="Rectangular Callout 11">
            <a:extLst>
              <a:ext uri="{FF2B5EF4-FFF2-40B4-BE49-F238E27FC236}">
                <a16:creationId xmlns:a16="http://schemas.microsoft.com/office/drawing/2014/main" id="{0314940B-7C08-954B-BEFE-8AC9D44AAE63}"/>
              </a:ext>
            </a:extLst>
          </p:cNvPr>
          <p:cNvSpPr/>
          <p:nvPr/>
        </p:nvSpPr>
        <p:spPr>
          <a:xfrm>
            <a:off x="4572000" y="3740825"/>
            <a:ext cx="4058360" cy="674109"/>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"end",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syms.enter_symtbl</a:t>
            </a:r>
            <a:r>
              <a:rPr lang="en-US" sz="1200" dirty="0">
                <a:latin typeface="Consolas" panose="020B0609020204030204" pitchFamily="49" charset="0"/>
                <a:cs typeface="Consolas" panose="020B0609020204030204" pitchFamily="49" charset="0"/>
              </a:rPr>
              <a:t>("end", </a:t>
            </a:r>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Builder.SetInsertPoint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a:t>
            </a:r>
          </a:p>
        </p:txBody>
      </p:sp>
      <p:cxnSp>
        <p:nvCxnSpPr>
          <p:cNvPr id="16" name="Straight Arrow Connector 15">
            <a:extLst>
              <a:ext uri="{FF2B5EF4-FFF2-40B4-BE49-F238E27FC236}">
                <a16:creationId xmlns:a16="http://schemas.microsoft.com/office/drawing/2014/main" id="{A5AB274A-42B9-0648-A862-AB937B7B4999}"/>
              </a:ext>
            </a:extLst>
          </p:cNvPr>
          <p:cNvCxnSpPr>
            <a:cxnSpLocks/>
            <a:stCxn id="6" idx="3"/>
            <a:endCxn id="9" idx="1"/>
          </p:cNvCxnSpPr>
          <p:nvPr/>
        </p:nvCxnSpPr>
        <p:spPr>
          <a:xfrm flipV="1">
            <a:off x="3230333" y="1802859"/>
            <a:ext cx="1341667" cy="6349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8E7696-B4F4-8742-A1AA-E407396AA1D1}"/>
              </a:ext>
            </a:extLst>
          </p:cNvPr>
          <p:cNvCxnSpPr>
            <a:cxnSpLocks/>
            <a:stCxn id="6" idx="2"/>
            <a:endCxn id="11" idx="0"/>
          </p:cNvCxnSpPr>
          <p:nvPr/>
        </p:nvCxnSpPr>
        <p:spPr>
          <a:xfrm>
            <a:off x="2145900" y="2833885"/>
            <a:ext cx="101075" cy="2612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B7F38D-F0F9-8141-8F57-204ED4EA416D}"/>
              </a:ext>
            </a:extLst>
          </p:cNvPr>
          <p:cNvCxnSpPr>
            <a:cxnSpLocks/>
            <a:stCxn id="7" idx="2"/>
            <a:endCxn id="12" idx="0"/>
          </p:cNvCxnSpPr>
          <p:nvPr/>
        </p:nvCxnSpPr>
        <p:spPr>
          <a:xfrm>
            <a:off x="6014802" y="3226851"/>
            <a:ext cx="586378" cy="5139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6EE59D9-2522-8A4D-8CE6-CAA110A33366}"/>
              </a:ext>
            </a:extLst>
          </p:cNvPr>
          <p:cNvCxnSpPr>
            <a:cxnSpLocks/>
            <a:stCxn id="13" idx="3"/>
            <a:endCxn id="12" idx="1"/>
          </p:cNvCxnSpPr>
          <p:nvPr/>
        </p:nvCxnSpPr>
        <p:spPr>
          <a:xfrm flipV="1">
            <a:off x="2848762" y="4077880"/>
            <a:ext cx="1723238" cy="2415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49ACB1E-2ECB-434A-83F7-991AF72BE5A7}"/>
              </a:ext>
            </a:extLst>
          </p:cNvPr>
          <p:cNvSpPr txBox="1"/>
          <p:nvPr/>
        </p:nvSpPr>
        <p:spPr>
          <a:xfrm>
            <a:off x="3709816" y="2090448"/>
            <a:ext cx="579005"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true</a:t>
            </a:r>
          </a:p>
        </p:txBody>
      </p:sp>
      <p:sp>
        <p:nvSpPr>
          <p:cNvPr id="29" name="TextBox 28">
            <a:extLst>
              <a:ext uri="{FF2B5EF4-FFF2-40B4-BE49-F238E27FC236}">
                <a16:creationId xmlns:a16="http://schemas.microsoft.com/office/drawing/2014/main" id="{40113663-FD9F-2749-A266-4712CEBF03F8}"/>
              </a:ext>
            </a:extLst>
          </p:cNvPr>
          <p:cNvSpPr txBox="1"/>
          <p:nvPr/>
        </p:nvSpPr>
        <p:spPr>
          <a:xfrm>
            <a:off x="2232713" y="2779853"/>
            <a:ext cx="619400"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false</a:t>
            </a:r>
          </a:p>
        </p:txBody>
      </p:sp>
      <p:sp>
        <p:nvSpPr>
          <p:cNvPr id="30" name="Rectangular Callout 29">
            <a:extLst>
              <a:ext uri="{FF2B5EF4-FFF2-40B4-BE49-F238E27FC236}">
                <a16:creationId xmlns:a16="http://schemas.microsoft.com/office/drawing/2014/main" id="{CDA0A58A-404C-A64E-A6CB-2D5737448547}"/>
              </a:ext>
            </a:extLst>
          </p:cNvPr>
          <p:cNvSpPr/>
          <p:nvPr/>
        </p:nvSpPr>
        <p:spPr>
          <a:xfrm>
            <a:off x="6090372" y="139590"/>
            <a:ext cx="3000397" cy="766700"/>
          </a:xfrm>
          <a:prstGeom prst="wedgeRectCallout">
            <a:avLst>
              <a:gd name="adj1" fmla="val -54610"/>
              <a:gd name="adj2" fmla="val 32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Q: What would be the </a:t>
            </a:r>
            <a:r>
              <a:rPr lang="en-US" sz="1600" dirty="0" err="1"/>
              <a:t>goto</a:t>
            </a:r>
            <a:r>
              <a:rPr lang="en-US" sz="1600" dirty="0"/>
              <a:t> target for a </a:t>
            </a:r>
            <a:r>
              <a:rPr lang="en-US" sz="1600" dirty="0">
                <a:latin typeface="Consolas" panose="020B0609020204030204" pitchFamily="49" charset="0"/>
                <a:cs typeface="Consolas" panose="020B0609020204030204" pitchFamily="49" charset="0"/>
              </a:rPr>
              <a:t>break</a:t>
            </a:r>
            <a:r>
              <a:rPr lang="en-US" sz="1600" dirty="0"/>
              <a:t> statement in either </a:t>
            </a:r>
            <a:r>
              <a:rPr lang="en-US" sz="1600" dirty="0">
                <a:latin typeface="Consolas" panose="020B0609020204030204" pitchFamily="49" charset="0"/>
                <a:cs typeface="Consolas" panose="020B0609020204030204" pitchFamily="49" charset="0"/>
              </a:rPr>
              <a:t>true:</a:t>
            </a:r>
            <a:r>
              <a:rPr lang="en-US" sz="1600" dirty="0"/>
              <a:t> or </a:t>
            </a:r>
            <a:r>
              <a:rPr lang="en-US" sz="1600" dirty="0">
                <a:latin typeface="Consolas" panose="020B0609020204030204" pitchFamily="49" charset="0"/>
                <a:cs typeface="Consolas" panose="020B0609020204030204" pitchFamily="49" charset="0"/>
              </a:rPr>
              <a:t>else: </a:t>
            </a:r>
            <a:r>
              <a:rPr lang="en-US" sz="1600" dirty="0"/>
              <a:t>basic block?</a:t>
            </a:r>
          </a:p>
        </p:txBody>
      </p:sp>
      <p:sp>
        <p:nvSpPr>
          <p:cNvPr id="5" name="Rectangle 4">
            <a:extLst>
              <a:ext uri="{FF2B5EF4-FFF2-40B4-BE49-F238E27FC236}">
                <a16:creationId xmlns:a16="http://schemas.microsoft.com/office/drawing/2014/main" id="{FD925F3D-92F1-2E45-84F2-66AB3BCD6A29}"/>
              </a:ext>
            </a:extLst>
          </p:cNvPr>
          <p:cNvSpPr/>
          <p:nvPr/>
        </p:nvSpPr>
        <p:spPr>
          <a:xfrm>
            <a:off x="147066" y="99964"/>
            <a:ext cx="2295919"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New symbol table scope for control flow statements</a:t>
            </a:r>
          </a:p>
        </p:txBody>
      </p:sp>
    </p:spTree>
    <p:extLst>
      <p:ext uri="{BB962C8B-B14F-4D97-AF65-F5344CB8AC3E}">
        <p14:creationId xmlns:p14="http://schemas.microsoft.com/office/powerpoint/2010/main" val="147527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7" grpId="0" animBg="1"/>
      <p:bldP spid="8" grpId="0" animBg="1"/>
      <p:bldP spid="9" grpId="0" animBg="1"/>
      <p:bldP spid="11" grpId="0" animBg="1"/>
      <p:bldP spid="14" grpId="0" animBg="1"/>
      <p:bldP spid="12" grpId="0" animBg="1"/>
      <p:bldP spid="28" grpId="0"/>
      <p:bldP spid="29" grpId="0"/>
      <p:bldP spid="30"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2025-0A7C-E34D-A4C7-4D3945B63810}"/>
              </a:ext>
            </a:extLst>
          </p:cNvPr>
          <p:cNvSpPr>
            <a:spLocks noGrp="1"/>
          </p:cNvSpPr>
          <p:nvPr>
            <p:ph type="title"/>
          </p:nvPr>
        </p:nvSpPr>
        <p:spPr/>
        <p:txBody>
          <a:bodyPr/>
          <a:lstStyle/>
          <a:p>
            <a:r>
              <a:rPr lang="en-US" dirty="0"/>
              <a:t>Control flow: while statements</a:t>
            </a:r>
          </a:p>
        </p:txBody>
      </p:sp>
      <p:sp>
        <p:nvSpPr>
          <p:cNvPr id="3" name="Slide Number Placeholder 2">
            <a:extLst>
              <a:ext uri="{FF2B5EF4-FFF2-40B4-BE49-F238E27FC236}">
                <a16:creationId xmlns:a16="http://schemas.microsoft.com/office/drawing/2014/main" id="{CECBB1F8-0D0A-6147-AF01-83D3D5307D40}"/>
              </a:ext>
            </a:extLst>
          </p:cNvPr>
          <p:cNvSpPr>
            <a:spLocks noGrp="1"/>
          </p:cNvSpPr>
          <p:nvPr>
            <p:ph type="sldNum" sz="quarter" idx="12"/>
          </p:nvPr>
        </p:nvSpPr>
        <p:spPr/>
        <p:txBody>
          <a:bodyPr/>
          <a:lstStyle/>
          <a:p>
            <a:fld id="{7B252BF6-6A9C-D04A-BBE8-37A07D64A1C3}" type="slidenum">
              <a:rPr lang="en-US" smtClean="0"/>
              <a:t>19</a:t>
            </a:fld>
            <a:endParaRPr lang="en-US"/>
          </a:p>
        </p:txBody>
      </p:sp>
      <p:sp>
        <p:nvSpPr>
          <p:cNvPr id="4" name="TextBox 3">
            <a:extLst>
              <a:ext uri="{FF2B5EF4-FFF2-40B4-BE49-F238E27FC236}">
                <a16:creationId xmlns:a16="http://schemas.microsoft.com/office/drawing/2014/main" id="{13EA757C-BAFE-484B-BA2A-D4BBC2EB67A1}"/>
              </a:ext>
            </a:extLst>
          </p:cNvPr>
          <p:cNvSpPr txBox="1"/>
          <p:nvPr/>
        </p:nvSpPr>
        <p:spPr>
          <a:xfrm>
            <a:off x="628650" y="974128"/>
            <a:ext cx="3852337" cy="400110"/>
          </a:xfrm>
          <a:prstGeom prst="rect">
            <a:avLst/>
          </a:prstGeom>
          <a:noFill/>
        </p:spPr>
        <p:txBody>
          <a:bodyPr wrap="none" rtlCol="0">
            <a:spAutoFit/>
          </a:bodyPr>
          <a:lstStyle/>
          <a:p>
            <a:r>
              <a:rPr lang="en-US" altLang="en-US" sz="2000" dirty="0">
                <a:latin typeface="Consolas" panose="020B0609020204030204" pitchFamily="49" charset="0"/>
                <a:cs typeface="Consolas" panose="020B0609020204030204" pitchFamily="49" charset="0"/>
              </a:rPr>
              <a:t>while (i &lt; n) { i = i+1; }</a:t>
            </a:r>
          </a:p>
        </p:txBody>
      </p:sp>
      <p:sp>
        <p:nvSpPr>
          <p:cNvPr id="6" name="Rectangle 5">
            <a:extLst>
              <a:ext uri="{FF2B5EF4-FFF2-40B4-BE49-F238E27FC236}">
                <a16:creationId xmlns:a16="http://schemas.microsoft.com/office/drawing/2014/main" id="{8F8F5999-E109-234F-B128-011F299501CF}"/>
              </a:ext>
            </a:extLst>
          </p:cNvPr>
          <p:cNvSpPr/>
          <p:nvPr/>
        </p:nvSpPr>
        <p:spPr>
          <a:xfrm>
            <a:off x="1061467" y="2041719"/>
            <a:ext cx="2168866" cy="792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loop:</a:t>
            </a:r>
          </a:p>
          <a:p>
            <a:pPr marL="0" lvl="3" eaLnBrk="1" hangingPunct="1">
              <a:buFontTx/>
              <a:buNone/>
            </a:pPr>
            <a:r>
              <a:rPr lang="en-US" altLang="en-US" sz="1400" dirty="0">
                <a:latin typeface="Consolas" panose="020B0609020204030204" pitchFamily="49" charset="0"/>
                <a:cs typeface="Consolas" panose="020B0609020204030204" pitchFamily="49" charset="0"/>
              </a:rPr>
              <a:t>  t0 = i &lt; n</a:t>
            </a:r>
          </a:p>
          <a:p>
            <a:pPr marL="0" lvl="3" eaLnBrk="1" hangingPunct="1">
              <a:buFontTx/>
              <a:buNone/>
            </a:pPr>
            <a:r>
              <a:rPr lang="en-US" altLang="en-US" sz="1400" dirty="0">
                <a:latin typeface="Consolas" panose="020B0609020204030204" pitchFamily="49" charset="0"/>
                <a:cs typeface="Consolas" panose="020B0609020204030204" pitchFamily="49" charset="0"/>
              </a:rPr>
              <a:t>  if t0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sp>
        <p:nvSpPr>
          <p:cNvPr id="7" name="Rectangle 6">
            <a:extLst>
              <a:ext uri="{FF2B5EF4-FFF2-40B4-BE49-F238E27FC236}">
                <a16:creationId xmlns:a16="http://schemas.microsoft.com/office/drawing/2014/main" id="{26CC5742-8641-4040-9855-7D843D48DBEA}"/>
              </a:ext>
            </a:extLst>
          </p:cNvPr>
          <p:cNvSpPr/>
          <p:nvPr/>
        </p:nvSpPr>
        <p:spPr>
          <a:xfrm>
            <a:off x="4793989" y="2299686"/>
            <a:ext cx="2335122" cy="1113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body:</a:t>
            </a:r>
          </a:p>
          <a:p>
            <a:pPr marL="0" lvl="3" eaLnBrk="1" hangingPunct="1">
              <a:buFontTx/>
              <a:buNone/>
            </a:pPr>
            <a:r>
              <a:rPr lang="en-US" altLang="en-US" sz="1400" dirty="0">
                <a:latin typeface="Consolas" panose="020B0609020204030204" pitchFamily="49" charset="0"/>
                <a:cs typeface="Consolas" panose="020B0609020204030204" pitchFamily="49" charset="0"/>
              </a:rPr>
              <a:t>  t1 = 1</a:t>
            </a:r>
          </a:p>
          <a:p>
            <a:pPr marL="0" lvl="3" eaLnBrk="1" hangingPunct="1">
              <a:buFontTx/>
              <a:buNone/>
            </a:pPr>
            <a:r>
              <a:rPr lang="en-US" altLang="en-US" sz="1400" dirty="0">
                <a:latin typeface="Consolas" panose="020B0609020204030204" pitchFamily="49" charset="0"/>
                <a:cs typeface="Consolas" panose="020B0609020204030204" pitchFamily="49" charset="0"/>
              </a:rPr>
              <a:t>  t2 = i + t1</a:t>
            </a:r>
          </a:p>
          <a:p>
            <a:pPr marL="0" lvl="3" eaLnBrk="1" hangingPunct="1">
              <a:buFontTx/>
              <a:buNone/>
            </a:pPr>
            <a:r>
              <a:rPr lang="en-US" altLang="en-US" sz="1400" dirty="0">
                <a:latin typeface="Consolas" panose="020B0609020204030204" pitchFamily="49" charset="0"/>
                <a:cs typeface="Consolas" panose="020B0609020204030204" pitchFamily="49" charset="0"/>
              </a:rPr>
              <a:t>  i = t2</a:t>
            </a:r>
          </a:p>
          <a:p>
            <a:pPr marL="0" lvl="3" eaLnBrk="1" hangingPunct="1">
              <a:buFontTx/>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sp>
        <p:nvSpPr>
          <p:cNvPr id="8" name="Rectangular Callout 7">
            <a:extLst>
              <a:ext uri="{FF2B5EF4-FFF2-40B4-BE49-F238E27FC236}">
                <a16:creationId xmlns:a16="http://schemas.microsoft.com/office/drawing/2014/main" id="{70F03CCF-9528-2242-9C4A-529A336FC70C}"/>
              </a:ext>
            </a:extLst>
          </p:cNvPr>
          <p:cNvSpPr/>
          <p:nvPr/>
        </p:nvSpPr>
        <p:spPr>
          <a:xfrm>
            <a:off x="147066" y="1465804"/>
            <a:ext cx="4005224" cy="564590"/>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Builder.GetInsertBlock</a:t>
            </a:r>
            <a:r>
              <a:rPr lang="en-US" sz="1200" dirty="0">
                <a:latin typeface="Consolas" panose="020B0609020204030204" pitchFamily="49" charset="0"/>
                <a:cs typeface="Consolas" panose="020B0609020204030204" pitchFamily="49" charset="0"/>
              </a:rPr>
              <a:t>()-&gt;</a:t>
            </a:r>
            <a:r>
              <a:rPr lang="en-US" sz="1200" dirty="0" err="1">
                <a:latin typeface="Consolas" panose="020B0609020204030204" pitchFamily="49" charset="0"/>
                <a:cs typeface="Consolas" panose="020B0609020204030204" pitchFamily="49" charset="0"/>
              </a:rPr>
              <a:t>getParent</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LoopBB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"loop",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CreateBr</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LoopBB</a:t>
            </a:r>
            <a:r>
              <a:rPr lang="en-US" sz="1200" dirty="0">
                <a:latin typeface="Consolas" panose="020B0609020204030204" pitchFamily="49" charset="0"/>
                <a:cs typeface="Consolas" panose="020B0609020204030204" pitchFamily="49" charset="0"/>
              </a:rPr>
              <a:t>);</a:t>
            </a:r>
          </a:p>
        </p:txBody>
      </p:sp>
      <p:sp>
        <p:nvSpPr>
          <p:cNvPr id="9" name="Rectangular Callout 8">
            <a:extLst>
              <a:ext uri="{FF2B5EF4-FFF2-40B4-BE49-F238E27FC236}">
                <a16:creationId xmlns:a16="http://schemas.microsoft.com/office/drawing/2014/main" id="{03F4100A-425C-AA4C-B3CE-31B68655796B}"/>
              </a:ext>
            </a:extLst>
          </p:cNvPr>
          <p:cNvSpPr/>
          <p:nvPr/>
        </p:nvSpPr>
        <p:spPr>
          <a:xfrm>
            <a:off x="4518748" y="1620345"/>
            <a:ext cx="4148334" cy="674109"/>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BodyBB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"body",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syms.enter_symtbl</a:t>
            </a:r>
            <a:r>
              <a:rPr lang="en-US" sz="1200" dirty="0">
                <a:latin typeface="Consolas" panose="020B0609020204030204" pitchFamily="49" charset="0"/>
                <a:cs typeface="Consolas" panose="020B0609020204030204" pitchFamily="49" charset="0"/>
              </a:rPr>
              <a:t>("body", </a:t>
            </a:r>
            <a:r>
              <a:rPr lang="en-US" sz="1200" dirty="0" err="1">
                <a:latin typeface="Consolas" panose="020B0609020204030204" pitchFamily="49" charset="0"/>
                <a:cs typeface="Consolas" panose="020B0609020204030204" pitchFamily="49" charset="0"/>
              </a:rPr>
              <a:t>BodyBB</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Builder.SetInsertPoint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BodyBB</a:t>
            </a:r>
            <a:r>
              <a:rPr lang="en-US" sz="1200" dirty="0">
                <a:latin typeface="Consolas" panose="020B0609020204030204" pitchFamily="49" charset="0"/>
                <a:cs typeface="Consolas" panose="020B0609020204030204" pitchFamily="49" charset="0"/>
              </a:rPr>
              <a:t>);</a:t>
            </a:r>
          </a:p>
        </p:txBody>
      </p:sp>
      <p:sp>
        <p:nvSpPr>
          <p:cNvPr id="14" name="Rectangle 13">
            <a:extLst>
              <a:ext uri="{FF2B5EF4-FFF2-40B4-BE49-F238E27FC236}">
                <a16:creationId xmlns:a16="http://schemas.microsoft.com/office/drawing/2014/main" id="{BF5739A7-8468-8F43-AA5A-7859B133EE43}"/>
              </a:ext>
            </a:extLst>
          </p:cNvPr>
          <p:cNvSpPr/>
          <p:nvPr/>
        </p:nvSpPr>
        <p:spPr>
          <a:xfrm>
            <a:off x="1336708" y="4439582"/>
            <a:ext cx="2335122" cy="352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end:</a:t>
            </a:r>
          </a:p>
        </p:txBody>
      </p:sp>
      <p:sp>
        <p:nvSpPr>
          <p:cNvPr id="12" name="Rectangular Callout 11">
            <a:extLst>
              <a:ext uri="{FF2B5EF4-FFF2-40B4-BE49-F238E27FC236}">
                <a16:creationId xmlns:a16="http://schemas.microsoft.com/office/drawing/2014/main" id="{0314940B-7C08-954B-BEFE-8AC9D44AAE63}"/>
              </a:ext>
            </a:extLst>
          </p:cNvPr>
          <p:cNvSpPr/>
          <p:nvPr/>
        </p:nvSpPr>
        <p:spPr>
          <a:xfrm>
            <a:off x="1061467" y="3765473"/>
            <a:ext cx="4058360" cy="674109"/>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"end",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syms.enter_symtbl</a:t>
            </a:r>
            <a:r>
              <a:rPr lang="en-US" sz="1200" dirty="0">
                <a:latin typeface="Consolas" panose="020B0609020204030204" pitchFamily="49" charset="0"/>
                <a:cs typeface="Consolas" panose="020B0609020204030204" pitchFamily="49" charset="0"/>
              </a:rPr>
              <a:t>("end", </a:t>
            </a:r>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Builder.SetInsertPoint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a:t>
            </a:r>
          </a:p>
        </p:txBody>
      </p:sp>
      <p:cxnSp>
        <p:nvCxnSpPr>
          <p:cNvPr id="16" name="Straight Arrow Connector 15">
            <a:extLst>
              <a:ext uri="{FF2B5EF4-FFF2-40B4-BE49-F238E27FC236}">
                <a16:creationId xmlns:a16="http://schemas.microsoft.com/office/drawing/2014/main" id="{A5AB274A-42B9-0648-A862-AB937B7B4999}"/>
              </a:ext>
            </a:extLst>
          </p:cNvPr>
          <p:cNvCxnSpPr>
            <a:cxnSpLocks/>
            <a:stCxn id="6" idx="3"/>
            <a:endCxn id="9" idx="1"/>
          </p:cNvCxnSpPr>
          <p:nvPr/>
        </p:nvCxnSpPr>
        <p:spPr>
          <a:xfrm flipV="1">
            <a:off x="3230333" y="1957400"/>
            <a:ext cx="1288415" cy="4804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8E7696-B4F4-8742-A1AA-E407396AA1D1}"/>
              </a:ext>
            </a:extLst>
          </p:cNvPr>
          <p:cNvCxnSpPr>
            <a:cxnSpLocks/>
            <a:stCxn id="6" idx="2"/>
            <a:endCxn id="12" idx="0"/>
          </p:cNvCxnSpPr>
          <p:nvPr/>
        </p:nvCxnSpPr>
        <p:spPr>
          <a:xfrm>
            <a:off x="2145900" y="2833885"/>
            <a:ext cx="944747" cy="9315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49ACB1E-2ECB-434A-83F7-991AF72BE5A7}"/>
              </a:ext>
            </a:extLst>
          </p:cNvPr>
          <p:cNvSpPr txBox="1"/>
          <p:nvPr/>
        </p:nvSpPr>
        <p:spPr>
          <a:xfrm>
            <a:off x="3916730" y="2076069"/>
            <a:ext cx="579005"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true</a:t>
            </a:r>
          </a:p>
        </p:txBody>
      </p:sp>
      <p:sp>
        <p:nvSpPr>
          <p:cNvPr id="29" name="TextBox 28">
            <a:extLst>
              <a:ext uri="{FF2B5EF4-FFF2-40B4-BE49-F238E27FC236}">
                <a16:creationId xmlns:a16="http://schemas.microsoft.com/office/drawing/2014/main" id="{40113663-FD9F-2749-A266-4712CEBF03F8}"/>
              </a:ext>
            </a:extLst>
          </p:cNvPr>
          <p:cNvSpPr txBox="1"/>
          <p:nvPr/>
        </p:nvSpPr>
        <p:spPr>
          <a:xfrm>
            <a:off x="2047699" y="3201394"/>
            <a:ext cx="619400"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false</a:t>
            </a:r>
          </a:p>
        </p:txBody>
      </p:sp>
      <p:sp>
        <p:nvSpPr>
          <p:cNvPr id="30" name="Rectangular Callout 29">
            <a:extLst>
              <a:ext uri="{FF2B5EF4-FFF2-40B4-BE49-F238E27FC236}">
                <a16:creationId xmlns:a16="http://schemas.microsoft.com/office/drawing/2014/main" id="{CDA0A58A-404C-A64E-A6CB-2D5737448547}"/>
              </a:ext>
            </a:extLst>
          </p:cNvPr>
          <p:cNvSpPr/>
          <p:nvPr/>
        </p:nvSpPr>
        <p:spPr>
          <a:xfrm>
            <a:off x="6090372" y="139590"/>
            <a:ext cx="3000397" cy="766700"/>
          </a:xfrm>
          <a:prstGeom prst="wedgeRectCallout">
            <a:avLst>
              <a:gd name="adj1" fmla="val -54610"/>
              <a:gd name="adj2" fmla="val 32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Q: What would be the </a:t>
            </a:r>
            <a:r>
              <a:rPr lang="en-US" sz="1600" dirty="0" err="1"/>
              <a:t>goto</a:t>
            </a:r>
            <a:r>
              <a:rPr lang="en-US" sz="1600" dirty="0"/>
              <a:t> target for a </a:t>
            </a:r>
            <a:r>
              <a:rPr lang="en-US" sz="1600" dirty="0">
                <a:latin typeface="Consolas" panose="020B0609020204030204" pitchFamily="49" charset="0"/>
                <a:cs typeface="Consolas" panose="020B0609020204030204" pitchFamily="49" charset="0"/>
              </a:rPr>
              <a:t>continue</a:t>
            </a:r>
            <a:r>
              <a:rPr lang="en-US" sz="1600" dirty="0"/>
              <a:t> statement in the </a:t>
            </a:r>
            <a:r>
              <a:rPr lang="en-US" sz="1600" dirty="0">
                <a:latin typeface="Consolas" panose="020B0609020204030204" pitchFamily="49" charset="0"/>
                <a:cs typeface="Consolas" panose="020B0609020204030204" pitchFamily="49" charset="0"/>
              </a:rPr>
              <a:t>body:</a:t>
            </a:r>
            <a:r>
              <a:rPr lang="en-US" sz="1600" dirty="0"/>
              <a:t> basic block?</a:t>
            </a:r>
          </a:p>
        </p:txBody>
      </p:sp>
      <p:cxnSp>
        <p:nvCxnSpPr>
          <p:cNvPr id="41" name="Curved Connector 40">
            <a:extLst>
              <a:ext uri="{FF2B5EF4-FFF2-40B4-BE49-F238E27FC236}">
                <a16:creationId xmlns:a16="http://schemas.microsoft.com/office/drawing/2014/main" id="{0525772A-866E-734C-A4B9-48B4D0E7DBF8}"/>
              </a:ext>
            </a:extLst>
          </p:cNvPr>
          <p:cNvCxnSpPr>
            <a:stCxn id="7" idx="2"/>
            <a:endCxn id="6" idx="3"/>
          </p:cNvCxnSpPr>
          <p:nvPr/>
        </p:nvCxnSpPr>
        <p:spPr>
          <a:xfrm rot="5400000" flipH="1">
            <a:off x="4108271" y="1559865"/>
            <a:ext cx="975342" cy="2731217"/>
          </a:xfrm>
          <a:prstGeom prst="curvedConnector4">
            <a:avLst>
              <a:gd name="adj1" fmla="val -23438"/>
              <a:gd name="adj2" fmla="val 71374"/>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91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2" grpId="0" animBg="1"/>
      <p:bldP spid="28" grpId="0"/>
      <p:bldP spid="29"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3000" dirty="0"/>
              <a:t>Intermediate Representation</a:t>
            </a:r>
            <a:endParaRPr lang="en-US" dirty="0"/>
          </a:p>
        </p:txBody>
      </p:sp>
      <p:sp>
        <p:nvSpPr>
          <p:cNvPr id="97283" name="Rectangle 3"/>
          <p:cNvSpPr>
            <a:spLocks noChangeArrowheads="1"/>
          </p:cNvSpPr>
          <p:nvPr/>
        </p:nvSpPr>
        <p:spPr bwMode="auto">
          <a:xfrm>
            <a:off x="2459732" y="2283718"/>
            <a:ext cx="1657350" cy="971550"/>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sz="1800" dirty="0">
                <a:latin typeface="Calibri" panose="020F0502020204030204" pitchFamily="34" charset="0"/>
              </a:rPr>
              <a:t>Intermediate</a:t>
            </a:r>
          </a:p>
          <a:p>
            <a:pPr algn="ctr" eaLnBrk="1" hangingPunct="1"/>
            <a:r>
              <a:rPr lang="en-US" sz="1800" dirty="0">
                <a:latin typeface="Calibri" panose="020F0502020204030204" pitchFamily="34" charset="0"/>
              </a:rPr>
              <a:t>Code </a:t>
            </a:r>
          </a:p>
          <a:p>
            <a:pPr algn="ctr" eaLnBrk="1" hangingPunct="1"/>
            <a:r>
              <a:rPr lang="en-US" sz="1800" dirty="0">
                <a:latin typeface="Calibri" panose="020F0502020204030204" pitchFamily="34" charset="0"/>
              </a:rPr>
              <a:t>Generator</a:t>
            </a:r>
          </a:p>
        </p:txBody>
      </p:sp>
      <p:sp>
        <p:nvSpPr>
          <p:cNvPr id="97284" name="Rectangle 4"/>
          <p:cNvSpPr>
            <a:spLocks noChangeArrowheads="1"/>
          </p:cNvSpPr>
          <p:nvPr/>
        </p:nvSpPr>
        <p:spPr bwMode="auto">
          <a:xfrm>
            <a:off x="4860032" y="2283718"/>
            <a:ext cx="1657350" cy="971550"/>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sz="1800" dirty="0">
                <a:latin typeface="Calibri" panose="020F0502020204030204" pitchFamily="34" charset="0"/>
              </a:rPr>
              <a:t>Code </a:t>
            </a:r>
          </a:p>
          <a:p>
            <a:pPr algn="ctr" eaLnBrk="1" hangingPunct="1"/>
            <a:r>
              <a:rPr lang="en-US" sz="1800" dirty="0">
                <a:latin typeface="Calibri" panose="020F0502020204030204" pitchFamily="34" charset="0"/>
              </a:rPr>
              <a:t>Generator</a:t>
            </a:r>
          </a:p>
        </p:txBody>
      </p:sp>
      <p:cxnSp>
        <p:nvCxnSpPr>
          <p:cNvPr id="97285" name="AutoShape 5"/>
          <p:cNvCxnSpPr>
            <a:cxnSpLocks noChangeShapeType="1"/>
            <a:stCxn id="97283" idx="3"/>
            <a:endCxn id="97284" idx="1"/>
          </p:cNvCxnSpPr>
          <p:nvPr/>
        </p:nvCxnSpPr>
        <p:spPr bwMode="auto">
          <a:xfrm>
            <a:off x="4124226" y="2769493"/>
            <a:ext cx="728663" cy="0"/>
          </a:xfrm>
          <a:prstGeom prst="straightConnector1">
            <a:avLst/>
          </a:prstGeom>
          <a:noFill/>
          <a:ln w="19050">
            <a:solidFill>
              <a:schemeClr val="tx1"/>
            </a:solidFill>
            <a:round/>
            <a:headEnd/>
            <a:tailEnd type="triangle" w="med" len="med"/>
          </a:ln>
          <a:effectLst/>
        </p:spPr>
      </p:cxnSp>
      <p:cxnSp>
        <p:nvCxnSpPr>
          <p:cNvPr id="97286" name="AutoShape 6"/>
          <p:cNvCxnSpPr>
            <a:cxnSpLocks noChangeShapeType="1"/>
            <a:stCxn id="97288" idx="1"/>
            <a:endCxn id="97288" idx="3"/>
          </p:cNvCxnSpPr>
          <p:nvPr/>
        </p:nvCxnSpPr>
        <p:spPr bwMode="auto">
          <a:xfrm>
            <a:off x="1145282" y="2769493"/>
            <a:ext cx="1314450" cy="0"/>
          </a:xfrm>
          <a:prstGeom prst="straightConnector1">
            <a:avLst/>
          </a:prstGeom>
          <a:noFill/>
          <a:ln w="19050">
            <a:solidFill>
              <a:schemeClr val="tx1"/>
            </a:solidFill>
            <a:round/>
            <a:headEnd/>
            <a:tailEnd type="triangle" w="med" len="med"/>
          </a:ln>
          <a:effectLst/>
        </p:spPr>
      </p:cxnSp>
      <p:cxnSp>
        <p:nvCxnSpPr>
          <p:cNvPr id="97287" name="AutoShape 7"/>
          <p:cNvCxnSpPr>
            <a:cxnSpLocks noChangeShapeType="1"/>
            <a:stCxn id="97290" idx="1"/>
            <a:endCxn id="97290" idx="3"/>
          </p:cNvCxnSpPr>
          <p:nvPr/>
        </p:nvCxnSpPr>
        <p:spPr bwMode="auto">
          <a:xfrm>
            <a:off x="6517382" y="2712343"/>
            <a:ext cx="1257300" cy="0"/>
          </a:xfrm>
          <a:prstGeom prst="straightConnector1">
            <a:avLst/>
          </a:prstGeom>
          <a:noFill/>
          <a:ln w="19050">
            <a:solidFill>
              <a:schemeClr val="tx1"/>
            </a:solidFill>
            <a:round/>
            <a:headEnd/>
            <a:tailEnd type="triangle" w="med" len="med"/>
          </a:ln>
          <a:effectLst/>
        </p:spPr>
      </p:cxnSp>
      <p:sp>
        <p:nvSpPr>
          <p:cNvPr id="97288" name="Rectangle 8"/>
          <p:cNvSpPr>
            <a:spLocks noChangeArrowheads="1"/>
          </p:cNvSpPr>
          <p:nvPr/>
        </p:nvSpPr>
        <p:spPr bwMode="auto">
          <a:xfrm>
            <a:off x="1145282" y="2283718"/>
            <a:ext cx="1314450" cy="9715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latin typeface="Calibri" panose="020F0502020204030204" pitchFamily="34" charset="0"/>
              </a:rPr>
              <a:t>Front End</a:t>
            </a:r>
          </a:p>
          <a:p>
            <a:pPr algn="ctr" eaLnBrk="1" hangingPunct="1"/>
            <a:r>
              <a:rPr lang="en-US" sz="900" dirty="0">
                <a:latin typeface="Calibri" panose="020F0502020204030204" pitchFamily="34" charset="0"/>
              </a:rPr>
              <a:t> </a:t>
            </a:r>
          </a:p>
          <a:p>
            <a:pPr algn="ctr" eaLnBrk="1" hangingPunct="1"/>
            <a:r>
              <a:rPr lang="en-US" sz="1800" dirty="0">
                <a:solidFill>
                  <a:srgbClr val="990000"/>
                </a:solidFill>
                <a:latin typeface="Calibri" panose="020F0502020204030204" pitchFamily="34" charset="0"/>
              </a:rPr>
              <a:t>AST</a:t>
            </a:r>
          </a:p>
        </p:txBody>
      </p:sp>
      <p:sp>
        <p:nvSpPr>
          <p:cNvPr id="97289" name="Rectangle 9"/>
          <p:cNvSpPr>
            <a:spLocks noChangeArrowheads="1"/>
          </p:cNvSpPr>
          <p:nvPr/>
        </p:nvSpPr>
        <p:spPr bwMode="auto">
          <a:xfrm>
            <a:off x="4117082" y="2740918"/>
            <a:ext cx="685800" cy="4000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IR</a:t>
            </a:r>
          </a:p>
        </p:txBody>
      </p:sp>
      <p:sp>
        <p:nvSpPr>
          <p:cNvPr id="97290" name="Rectangle 10"/>
          <p:cNvSpPr>
            <a:spLocks noChangeArrowheads="1"/>
          </p:cNvSpPr>
          <p:nvPr/>
        </p:nvSpPr>
        <p:spPr bwMode="auto">
          <a:xfrm>
            <a:off x="6517382" y="2340868"/>
            <a:ext cx="1257300" cy="7429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Assembly</a:t>
            </a:r>
          </a:p>
          <a:p>
            <a:pPr algn="ctr" eaLnBrk="1" hangingPunct="1"/>
            <a:r>
              <a:rPr lang="en-US" sz="900" dirty="0">
                <a:solidFill>
                  <a:srgbClr val="990000"/>
                </a:solidFill>
                <a:latin typeface="Calibri" panose="020F0502020204030204" pitchFamily="34" charset="0"/>
              </a:rPr>
              <a:t> </a:t>
            </a:r>
          </a:p>
          <a:p>
            <a:pPr algn="ctr" eaLnBrk="1" hangingPunct="1"/>
            <a:r>
              <a:rPr lang="en-US" sz="1800" dirty="0">
                <a:solidFill>
                  <a:srgbClr val="990000"/>
                </a:solidFill>
                <a:latin typeface="Calibri" panose="020F0502020204030204" pitchFamily="34" charset="0"/>
              </a:rPr>
              <a:t>Language</a:t>
            </a:r>
          </a:p>
        </p:txBody>
      </p:sp>
      <p:sp>
        <p:nvSpPr>
          <p:cNvPr id="97291" name="Freeform 11"/>
          <p:cNvSpPr>
            <a:spLocks/>
          </p:cNvSpPr>
          <p:nvPr/>
        </p:nvSpPr>
        <p:spPr bwMode="auto">
          <a:xfrm>
            <a:off x="3031232" y="1547912"/>
            <a:ext cx="92869" cy="742950"/>
          </a:xfrm>
          <a:custGeom>
            <a:avLst/>
            <a:gdLst/>
            <a:ahLst/>
            <a:cxnLst>
              <a:cxn ang="0">
                <a:pos x="78" y="0"/>
              </a:cxn>
              <a:cxn ang="0">
                <a:pos x="0" y="138"/>
              </a:cxn>
              <a:cxn ang="0">
                <a:pos x="78" y="312"/>
              </a:cxn>
              <a:cxn ang="0">
                <a:pos x="0" y="474"/>
              </a:cxn>
              <a:cxn ang="0">
                <a:pos x="78" y="624"/>
              </a:cxn>
            </a:cxnLst>
            <a:rect l="0" t="0" r="r" b="b"/>
            <a:pathLst>
              <a:path w="78" h="624">
                <a:moveTo>
                  <a:pt x="78" y="0"/>
                </a:moveTo>
                <a:cubicBezTo>
                  <a:pt x="64" y="23"/>
                  <a:pt x="0" y="86"/>
                  <a:pt x="0" y="138"/>
                </a:cubicBezTo>
                <a:cubicBezTo>
                  <a:pt x="0" y="190"/>
                  <a:pt x="78" y="256"/>
                  <a:pt x="78" y="312"/>
                </a:cubicBezTo>
                <a:cubicBezTo>
                  <a:pt x="78" y="368"/>
                  <a:pt x="0" y="422"/>
                  <a:pt x="0" y="474"/>
                </a:cubicBezTo>
                <a:cubicBezTo>
                  <a:pt x="0" y="526"/>
                  <a:pt x="62" y="593"/>
                  <a:pt x="78" y="624"/>
                </a:cubicBezTo>
              </a:path>
            </a:pathLst>
          </a:custGeom>
          <a:noFill/>
          <a:ln w="19050" cap="flat" cmpd="sng">
            <a:solidFill>
              <a:schemeClr val="tx1"/>
            </a:solidFill>
            <a:prstDash val="sysDot"/>
            <a:round/>
            <a:headEnd/>
            <a:tailEnd/>
          </a:ln>
          <a:effectLst/>
        </p:spPr>
        <p:txBody>
          <a:bodyPr wrap="none" anchor="ctr">
            <a:prstTxWarp prst="textNoShape">
              <a:avLst/>
            </a:prstTxWarp>
          </a:bodyPr>
          <a:lstStyle/>
          <a:p>
            <a:endParaRPr lang="en-US" sz="1800" dirty="0">
              <a:latin typeface="Calibri" panose="020F0502020204030204" pitchFamily="34" charset="0"/>
            </a:endParaRPr>
          </a:p>
        </p:txBody>
      </p:sp>
      <p:sp>
        <p:nvSpPr>
          <p:cNvPr id="97293" name="Freeform 13"/>
          <p:cNvSpPr>
            <a:spLocks/>
          </p:cNvSpPr>
          <p:nvPr/>
        </p:nvSpPr>
        <p:spPr bwMode="auto">
          <a:xfrm>
            <a:off x="5602982" y="1540768"/>
            <a:ext cx="92869" cy="742950"/>
          </a:xfrm>
          <a:custGeom>
            <a:avLst/>
            <a:gdLst/>
            <a:ahLst/>
            <a:cxnLst>
              <a:cxn ang="0">
                <a:pos x="78" y="0"/>
              </a:cxn>
              <a:cxn ang="0">
                <a:pos x="0" y="138"/>
              </a:cxn>
              <a:cxn ang="0">
                <a:pos x="78" y="312"/>
              </a:cxn>
              <a:cxn ang="0">
                <a:pos x="0" y="474"/>
              </a:cxn>
              <a:cxn ang="0">
                <a:pos x="78" y="624"/>
              </a:cxn>
            </a:cxnLst>
            <a:rect l="0" t="0" r="r" b="b"/>
            <a:pathLst>
              <a:path w="78" h="624">
                <a:moveTo>
                  <a:pt x="78" y="0"/>
                </a:moveTo>
                <a:cubicBezTo>
                  <a:pt x="64" y="23"/>
                  <a:pt x="0" y="86"/>
                  <a:pt x="0" y="138"/>
                </a:cubicBezTo>
                <a:cubicBezTo>
                  <a:pt x="0" y="190"/>
                  <a:pt x="78" y="256"/>
                  <a:pt x="78" y="312"/>
                </a:cubicBezTo>
                <a:cubicBezTo>
                  <a:pt x="78" y="368"/>
                  <a:pt x="0" y="422"/>
                  <a:pt x="0" y="474"/>
                </a:cubicBezTo>
                <a:cubicBezTo>
                  <a:pt x="0" y="526"/>
                  <a:pt x="62" y="593"/>
                  <a:pt x="78" y="624"/>
                </a:cubicBezTo>
              </a:path>
            </a:pathLst>
          </a:custGeom>
          <a:noFill/>
          <a:ln w="19050" cap="flat" cmpd="sng">
            <a:solidFill>
              <a:schemeClr val="tx1"/>
            </a:solidFill>
            <a:prstDash val="sysDot"/>
            <a:round/>
            <a:headEnd/>
            <a:tailEnd/>
          </a:ln>
          <a:effectLst/>
        </p:spPr>
        <p:txBody>
          <a:bodyPr wrap="none" anchor="ctr">
            <a:prstTxWarp prst="textNoShape">
              <a:avLst/>
            </a:prstTxWarp>
          </a:bodyPr>
          <a:lstStyle/>
          <a:p>
            <a:endParaRPr lang="en-US" sz="1800" dirty="0">
              <a:latin typeface="Calibri" panose="020F0502020204030204" pitchFamily="34" charset="0"/>
            </a:endParaRPr>
          </a:p>
        </p:txBody>
      </p:sp>
      <p:sp>
        <p:nvSpPr>
          <p:cNvPr id="97295" name="Rectangle 15"/>
          <p:cNvSpPr>
            <a:spLocks noChangeArrowheads="1"/>
          </p:cNvSpPr>
          <p:nvPr/>
        </p:nvSpPr>
        <p:spPr bwMode="auto">
          <a:xfrm>
            <a:off x="3259832" y="1483618"/>
            <a:ext cx="2228850" cy="5143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Language + Machine</a:t>
            </a:r>
          </a:p>
          <a:p>
            <a:pPr algn="ctr" eaLnBrk="1" hangingPunct="1"/>
            <a:r>
              <a:rPr lang="en-US" sz="1800" dirty="0">
                <a:solidFill>
                  <a:srgbClr val="990000"/>
                </a:solidFill>
                <a:latin typeface="Calibri" panose="020F0502020204030204" pitchFamily="34" charset="0"/>
              </a:rPr>
              <a:t>Independent</a:t>
            </a:r>
          </a:p>
        </p:txBody>
      </p:sp>
      <p:sp>
        <p:nvSpPr>
          <p:cNvPr id="97296" name="Rectangle 16"/>
          <p:cNvSpPr>
            <a:spLocks noChangeArrowheads="1"/>
          </p:cNvSpPr>
          <p:nvPr/>
        </p:nvSpPr>
        <p:spPr bwMode="auto">
          <a:xfrm>
            <a:off x="6003032" y="1483618"/>
            <a:ext cx="1485900" cy="5143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Machine</a:t>
            </a:r>
          </a:p>
          <a:p>
            <a:pPr algn="ctr" eaLnBrk="1" hangingPunct="1"/>
            <a:r>
              <a:rPr lang="en-US" sz="1800" dirty="0">
                <a:solidFill>
                  <a:srgbClr val="990000"/>
                </a:solidFill>
                <a:latin typeface="Calibri" panose="020F0502020204030204" pitchFamily="34" charset="0"/>
              </a:rPr>
              <a:t>Dependent</a:t>
            </a:r>
          </a:p>
        </p:txBody>
      </p:sp>
      <p:sp>
        <p:nvSpPr>
          <p:cNvPr id="97297" name="Rectangle 17"/>
          <p:cNvSpPr>
            <a:spLocks noChangeArrowheads="1"/>
          </p:cNvSpPr>
          <p:nvPr/>
        </p:nvSpPr>
        <p:spPr bwMode="auto">
          <a:xfrm>
            <a:off x="1316732" y="1483618"/>
            <a:ext cx="1485900" cy="5143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Language</a:t>
            </a:r>
          </a:p>
          <a:p>
            <a:pPr algn="ctr" eaLnBrk="1" hangingPunct="1"/>
            <a:r>
              <a:rPr lang="en-US" sz="1800" dirty="0">
                <a:solidFill>
                  <a:srgbClr val="990000"/>
                </a:solidFill>
                <a:latin typeface="Calibri" panose="020F0502020204030204" pitchFamily="34" charset="0"/>
              </a:rPr>
              <a:t>Specific</a:t>
            </a:r>
          </a:p>
        </p:txBody>
      </p:sp>
      <p:sp>
        <p:nvSpPr>
          <p:cNvPr id="19" name="Rectangle 15"/>
          <p:cNvSpPr>
            <a:spLocks noChangeArrowheads="1"/>
          </p:cNvSpPr>
          <p:nvPr/>
        </p:nvSpPr>
        <p:spPr bwMode="auto">
          <a:xfrm>
            <a:off x="1835696" y="3651870"/>
            <a:ext cx="5688632" cy="1008112"/>
          </a:xfrm>
          <a:prstGeom prst="rect">
            <a:avLst/>
          </a:prstGeom>
          <a:noFill/>
          <a:ln w="19050">
            <a:noFill/>
            <a:miter lim="800000"/>
            <a:headEnd/>
            <a:tailEnd/>
          </a:ln>
          <a:effectLst/>
        </p:spPr>
        <p:txBody>
          <a:bodyPr wrap="none" anchor="ctr">
            <a:prstTxWarp prst="textNoShape">
              <a:avLst/>
            </a:prstTxWarp>
          </a:bodyPr>
          <a:lstStyle/>
          <a:p>
            <a:pPr eaLnBrk="1" hangingPunct="1"/>
            <a:r>
              <a:rPr lang="en-US" sz="1800" dirty="0">
                <a:solidFill>
                  <a:schemeClr val="accent2"/>
                </a:solidFill>
                <a:latin typeface="Calibri" panose="020F0502020204030204" pitchFamily="34" charset="0"/>
              </a:rPr>
              <a:t>Provides an intermediate level of abstraction</a:t>
            </a:r>
          </a:p>
          <a:p>
            <a:pPr marL="257175" indent="-257175" eaLnBrk="1" hangingPunct="1">
              <a:buFont typeface="Arial" panose="020B0604020202020204" pitchFamily="34" charset="0"/>
              <a:buChar char="•"/>
            </a:pPr>
            <a:r>
              <a:rPr lang="en-US" sz="1800" dirty="0">
                <a:solidFill>
                  <a:schemeClr val="accent2"/>
                </a:solidFill>
                <a:latin typeface="Calibri" panose="020F0502020204030204" pitchFamily="34" charset="0"/>
              </a:rPr>
              <a:t>More details than source (programming language)</a:t>
            </a:r>
          </a:p>
          <a:p>
            <a:pPr marL="257175" indent="-257175" eaLnBrk="1" hangingPunct="1">
              <a:buFont typeface="Arial" panose="020B0604020202020204" pitchFamily="34" charset="0"/>
              <a:buChar char="•"/>
            </a:pPr>
            <a:r>
              <a:rPr lang="en-US" sz="1800" dirty="0">
                <a:solidFill>
                  <a:schemeClr val="accent2"/>
                </a:solidFill>
                <a:latin typeface="Calibri" panose="020F0502020204030204" pitchFamily="34" charset="0"/>
              </a:rPr>
              <a:t>Fewer details than target (assembly language)</a:t>
            </a:r>
          </a:p>
        </p:txBody>
      </p:sp>
      <p:sp>
        <p:nvSpPr>
          <p:cNvPr id="3" name="Slide Number Placeholder 2">
            <a:extLst>
              <a:ext uri="{FF2B5EF4-FFF2-40B4-BE49-F238E27FC236}">
                <a16:creationId xmlns:a16="http://schemas.microsoft.com/office/drawing/2014/main" id="{53AFC293-8F6A-C64D-9FB9-572C3B680405}"/>
              </a:ext>
            </a:extLst>
          </p:cNvPr>
          <p:cNvSpPr>
            <a:spLocks noGrp="1"/>
          </p:cNvSpPr>
          <p:nvPr>
            <p:ph type="sldNum" sz="quarter" idx="12"/>
          </p:nvPr>
        </p:nvSpPr>
        <p:spPr/>
        <p:txBody>
          <a:bodyPr/>
          <a:lstStyle/>
          <a:p>
            <a:fld id="{7B252BF6-6A9C-D04A-BBE8-37A07D64A1C3}"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2025-0A7C-E34D-A4C7-4D3945B63810}"/>
              </a:ext>
            </a:extLst>
          </p:cNvPr>
          <p:cNvSpPr>
            <a:spLocks noGrp="1"/>
          </p:cNvSpPr>
          <p:nvPr>
            <p:ph type="title"/>
          </p:nvPr>
        </p:nvSpPr>
        <p:spPr/>
        <p:txBody>
          <a:bodyPr/>
          <a:lstStyle/>
          <a:p>
            <a:r>
              <a:rPr lang="en-US" dirty="0"/>
              <a:t>Control flow: for statements</a:t>
            </a:r>
          </a:p>
        </p:txBody>
      </p:sp>
      <p:sp>
        <p:nvSpPr>
          <p:cNvPr id="3" name="Slide Number Placeholder 2">
            <a:extLst>
              <a:ext uri="{FF2B5EF4-FFF2-40B4-BE49-F238E27FC236}">
                <a16:creationId xmlns:a16="http://schemas.microsoft.com/office/drawing/2014/main" id="{CECBB1F8-0D0A-6147-AF01-83D3D5307D40}"/>
              </a:ext>
            </a:extLst>
          </p:cNvPr>
          <p:cNvSpPr>
            <a:spLocks noGrp="1"/>
          </p:cNvSpPr>
          <p:nvPr>
            <p:ph type="sldNum" sz="quarter" idx="12"/>
          </p:nvPr>
        </p:nvSpPr>
        <p:spPr/>
        <p:txBody>
          <a:bodyPr/>
          <a:lstStyle/>
          <a:p>
            <a:fld id="{7B252BF6-6A9C-D04A-BBE8-37A07D64A1C3}" type="slidenum">
              <a:rPr lang="en-US" smtClean="0"/>
              <a:t>20</a:t>
            </a:fld>
            <a:endParaRPr lang="en-US"/>
          </a:p>
        </p:txBody>
      </p:sp>
      <p:sp>
        <p:nvSpPr>
          <p:cNvPr id="4" name="TextBox 3">
            <a:extLst>
              <a:ext uri="{FF2B5EF4-FFF2-40B4-BE49-F238E27FC236}">
                <a16:creationId xmlns:a16="http://schemas.microsoft.com/office/drawing/2014/main" id="{13EA757C-BAFE-484B-BA2A-D4BBC2EB67A1}"/>
              </a:ext>
            </a:extLst>
          </p:cNvPr>
          <p:cNvSpPr txBox="1"/>
          <p:nvPr/>
        </p:nvSpPr>
        <p:spPr>
          <a:xfrm>
            <a:off x="628650" y="974128"/>
            <a:ext cx="4416594" cy="400110"/>
          </a:xfrm>
          <a:prstGeom prst="rect">
            <a:avLst/>
          </a:prstGeom>
          <a:noFill/>
        </p:spPr>
        <p:txBody>
          <a:bodyPr wrap="none" rtlCol="0">
            <a:spAutoFit/>
          </a:bodyPr>
          <a:lstStyle/>
          <a:p>
            <a:r>
              <a:rPr lang="en-US" altLang="en-US" sz="2000" dirty="0">
                <a:latin typeface="Consolas" panose="020B0609020204030204" pitchFamily="49" charset="0"/>
                <a:cs typeface="Consolas" panose="020B0609020204030204" pitchFamily="49" charset="0"/>
              </a:rPr>
              <a:t>for (i=0; i&lt;n; i=i+1) { c=i; }</a:t>
            </a:r>
          </a:p>
        </p:txBody>
      </p:sp>
      <p:sp>
        <p:nvSpPr>
          <p:cNvPr id="6" name="Rectangle 5">
            <a:extLst>
              <a:ext uri="{FF2B5EF4-FFF2-40B4-BE49-F238E27FC236}">
                <a16:creationId xmlns:a16="http://schemas.microsoft.com/office/drawing/2014/main" id="{8F8F5999-E109-234F-B128-011F299501CF}"/>
              </a:ext>
            </a:extLst>
          </p:cNvPr>
          <p:cNvSpPr/>
          <p:nvPr/>
        </p:nvSpPr>
        <p:spPr>
          <a:xfrm>
            <a:off x="1111494" y="2853166"/>
            <a:ext cx="2168866" cy="7921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loop:</a:t>
            </a:r>
          </a:p>
          <a:p>
            <a:pPr marL="0" lvl="3" eaLnBrk="1" hangingPunct="1">
              <a:buFontTx/>
              <a:buNone/>
            </a:pPr>
            <a:r>
              <a:rPr lang="en-US" altLang="en-US" sz="1400" dirty="0">
                <a:latin typeface="Consolas" panose="020B0609020204030204" pitchFamily="49" charset="0"/>
                <a:cs typeface="Consolas" panose="020B0609020204030204" pitchFamily="49" charset="0"/>
              </a:rPr>
              <a:t>  t0 = i &lt; n</a:t>
            </a:r>
          </a:p>
          <a:p>
            <a:pPr marL="0" lvl="3" eaLnBrk="1" hangingPunct="1">
              <a:buFontTx/>
              <a:buNone/>
            </a:pPr>
            <a:r>
              <a:rPr lang="en-US" altLang="en-US" sz="1400" dirty="0">
                <a:latin typeface="Consolas" panose="020B0609020204030204" pitchFamily="49" charset="0"/>
                <a:cs typeface="Consolas" panose="020B0609020204030204" pitchFamily="49" charset="0"/>
              </a:rPr>
              <a:t>  if t0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sp>
        <p:nvSpPr>
          <p:cNvPr id="7" name="Rectangle 6">
            <a:extLst>
              <a:ext uri="{FF2B5EF4-FFF2-40B4-BE49-F238E27FC236}">
                <a16:creationId xmlns:a16="http://schemas.microsoft.com/office/drawing/2014/main" id="{26CC5742-8641-4040-9855-7D843D48DBEA}"/>
              </a:ext>
            </a:extLst>
          </p:cNvPr>
          <p:cNvSpPr/>
          <p:nvPr/>
        </p:nvSpPr>
        <p:spPr>
          <a:xfrm>
            <a:off x="4923718" y="2126061"/>
            <a:ext cx="2335122" cy="67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body:</a:t>
            </a:r>
          </a:p>
          <a:p>
            <a:pPr marL="0" lvl="3" eaLnBrk="1" hangingPunct="1">
              <a:buFontTx/>
              <a:buNone/>
            </a:pPr>
            <a:r>
              <a:rPr lang="en-US" altLang="en-US" sz="1400" dirty="0">
                <a:latin typeface="Consolas" panose="020B0609020204030204" pitchFamily="49" charset="0"/>
                <a:cs typeface="Consolas" panose="020B0609020204030204" pitchFamily="49" charset="0"/>
              </a:rPr>
              <a:t>  c = i</a:t>
            </a:r>
          </a:p>
          <a:p>
            <a:pPr marL="0" lvl="3" eaLnBrk="1" hangingPunct="1">
              <a:buFontTx/>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sp>
        <p:nvSpPr>
          <p:cNvPr id="8" name="Rectangular Callout 7">
            <a:extLst>
              <a:ext uri="{FF2B5EF4-FFF2-40B4-BE49-F238E27FC236}">
                <a16:creationId xmlns:a16="http://schemas.microsoft.com/office/drawing/2014/main" id="{70F03CCF-9528-2242-9C4A-529A336FC70C}"/>
              </a:ext>
            </a:extLst>
          </p:cNvPr>
          <p:cNvSpPr/>
          <p:nvPr/>
        </p:nvSpPr>
        <p:spPr>
          <a:xfrm>
            <a:off x="197093" y="2277251"/>
            <a:ext cx="4005224" cy="564590"/>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Builder.GetInsertBlock</a:t>
            </a:r>
            <a:r>
              <a:rPr lang="en-US" sz="1200" dirty="0">
                <a:latin typeface="Consolas" panose="020B0609020204030204" pitchFamily="49" charset="0"/>
                <a:cs typeface="Consolas" panose="020B0609020204030204" pitchFamily="49" charset="0"/>
              </a:rPr>
              <a:t>()-&gt;</a:t>
            </a:r>
            <a:r>
              <a:rPr lang="en-US" sz="1200" dirty="0" err="1">
                <a:latin typeface="Consolas" panose="020B0609020204030204" pitchFamily="49" charset="0"/>
                <a:cs typeface="Consolas" panose="020B0609020204030204" pitchFamily="49" charset="0"/>
              </a:rPr>
              <a:t>getParent</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LoopBB</a:t>
            </a:r>
            <a:r>
              <a:rPr lang="en-US" sz="1200">
                <a:latin typeface="Consolas" panose="020B0609020204030204" pitchFamily="49" charset="0"/>
                <a:cs typeface="Consolas" panose="020B0609020204030204" pitchFamily="49" charset="0"/>
              </a:rPr>
              <a:t> = BasicBlock</a:t>
            </a:r>
            <a:r>
              <a:rPr lang="en-US" sz="1200" dirty="0">
                <a:latin typeface="Consolas" panose="020B0609020204030204" pitchFamily="49" charset="0"/>
                <a:cs typeface="Consolas" panose="020B0609020204030204" pitchFamily="49" charset="0"/>
              </a:rPr>
              <a:t>::Create(C, "loop",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CreateBr</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LoopBB</a:t>
            </a:r>
            <a:r>
              <a:rPr lang="en-US" sz="1200" dirty="0">
                <a:latin typeface="Consolas" panose="020B0609020204030204" pitchFamily="49" charset="0"/>
                <a:cs typeface="Consolas" panose="020B0609020204030204" pitchFamily="49" charset="0"/>
              </a:rPr>
              <a:t>);</a:t>
            </a:r>
          </a:p>
        </p:txBody>
      </p:sp>
      <p:sp>
        <p:nvSpPr>
          <p:cNvPr id="9" name="Rectangular Callout 8">
            <a:extLst>
              <a:ext uri="{FF2B5EF4-FFF2-40B4-BE49-F238E27FC236}">
                <a16:creationId xmlns:a16="http://schemas.microsoft.com/office/drawing/2014/main" id="{03F4100A-425C-AA4C-B3CE-31B68655796B}"/>
              </a:ext>
            </a:extLst>
          </p:cNvPr>
          <p:cNvSpPr/>
          <p:nvPr/>
        </p:nvSpPr>
        <p:spPr>
          <a:xfrm>
            <a:off x="4648477" y="1446720"/>
            <a:ext cx="4148334" cy="674109"/>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BodyBB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"body",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syms.enter_symtbl</a:t>
            </a:r>
            <a:r>
              <a:rPr lang="en-US" sz="1200" dirty="0">
                <a:latin typeface="Consolas" panose="020B0609020204030204" pitchFamily="49" charset="0"/>
                <a:cs typeface="Consolas" panose="020B0609020204030204" pitchFamily="49" charset="0"/>
              </a:rPr>
              <a:t>("body", </a:t>
            </a:r>
            <a:r>
              <a:rPr lang="en-US" sz="1200" dirty="0" err="1">
                <a:latin typeface="Consolas" panose="020B0609020204030204" pitchFamily="49" charset="0"/>
                <a:cs typeface="Consolas" panose="020B0609020204030204" pitchFamily="49" charset="0"/>
              </a:rPr>
              <a:t>BodyBB</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Builder.SetInsertPoint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BodyBB</a:t>
            </a:r>
            <a:r>
              <a:rPr lang="en-US" sz="1200" dirty="0">
                <a:latin typeface="Consolas" panose="020B0609020204030204" pitchFamily="49" charset="0"/>
                <a:cs typeface="Consolas" panose="020B0609020204030204" pitchFamily="49" charset="0"/>
              </a:rPr>
              <a:t>);</a:t>
            </a:r>
          </a:p>
        </p:txBody>
      </p:sp>
      <p:sp>
        <p:nvSpPr>
          <p:cNvPr id="14" name="Rectangle 13">
            <a:extLst>
              <a:ext uri="{FF2B5EF4-FFF2-40B4-BE49-F238E27FC236}">
                <a16:creationId xmlns:a16="http://schemas.microsoft.com/office/drawing/2014/main" id="{BF5739A7-8468-8F43-AA5A-7859B133EE43}"/>
              </a:ext>
            </a:extLst>
          </p:cNvPr>
          <p:cNvSpPr/>
          <p:nvPr/>
        </p:nvSpPr>
        <p:spPr>
          <a:xfrm>
            <a:off x="528106" y="4638476"/>
            <a:ext cx="2335122" cy="352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end:</a:t>
            </a:r>
          </a:p>
        </p:txBody>
      </p:sp>
      <p:sp>
        <p:nvSpPr>
          <p:cNvPr id="12" name="Rectangular Callout 11">
            <a:extLst>
              <a:ext uri="{FF2B5EF4-FFF2-40B4-BE49-F238E27FC236}">
                <a16:creationId xmlns:a16="http://schemas.microsoft.com/office/drawing/2014/main" id="{0314940B-7C08-954B-BEFE-8AC9D44AAE63}"/>
              </a:ext>
            </a:extLst>
          </p:cNvPr>
          <p:cNvSpPr/>
          <p:nvPr/>
        </p:nvSpPr>
        <p:spPr>
          <a:xfrm>
            <a:off x="252865" y="3964367"/>
            <a:ext cx="4058360" cy="674109"/>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"end",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syms.enter_symtbl</a:t>
            </a:r>
            <a:r>
              <a:rPr lang="en-US" sz="1200" dirty="0">
                <a:latin typeface="Consolas" panose="020B0609020204030204" pitchFamily="49" charset="0"/>
                <a:cs typeface="Consolas" panose="020B0609020204030204" pitchFamily="49" charset="0"/>
              </a:rPr>
              <a:t>("end", </a:t>
            </a:r>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Builder.SetInsertPoint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EndBB</a:t>
            </a:r>
            <a:r>
              <a:rPr lang="en-US" sz="1200" dirty="0">
                <a:latin typeface="Consolas" panose="020B0609020204030204" pitchFamily="49" charset="0"/>
                <a:cs typeface="Consolas" panose="020B0609020204030204" pitchFamily="49" charset="0"/>
              </a:rPr>
              <a:t>);</a:t>
            </a:r>
          </a:p>
        </p:txBody>
      </p:sp>
      <p:cxnSp>
        <p:nvCxnSpPr>
          <p:cNvPr id="16" name="Straight Arrow Connector 15">
            <a:extLst>
              <a:ext uri="{FF2B5EF4-FFF2-40B4-BE49-F238E27FC236}">
                <a16:creationId xmlns:a16="http://schemas.microsoft.com/office/drawing/2014/main" id="{A5AB274A-42B9-0648-A862-AB937B7B4999}"/>
              </a:ext>
            </a:extLst>
          </p:cNvPr>
          <p:cNvCxnSpPr>
            <a:cxnSpLocks/>
            <a:stCxn id="6" idx="3"/>
            <a:endCxn id="9" idx="1"/>
          </p:cNvCxnSpPr>
          <p:nvPr/>
        </p:nvCxnSpPr>
        <p:spPr>
          <a:xfrm flipV="1">
            <a:off x="3280360" y="1783775"/>
            <a:ext cx="1368117" cy="14654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8E7696-B4F4-8742-A1AA-E407396AA1D1}"/>
              </a:ext>
            </a:extLst>
          </p:cNvPr>
          <p:cNvCxnSpPr>
            <a:cxnSpLocks/>
            <a:stCxn id="6" idx="2"/>
            <a:endCxn id="12" idx="0"/>
          </p:cNvCxnSpPr>
          <p:nvPr/>
        </p:nvCxnSpPr>
        <p:spPr>
          <a:xfrm>
            <a:off x="2195927" y="3645332"/>
            <a:ext cx="86118" cy="3190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49ACB1E-2ECB-434A-83F7-991AF72BE5A7}"/>
              </a:ext>
            </a:extLst>
          </p:cNvPr>
          <p:cNvSpPr txBox="1"/>
          <p:nvPr/>
        </p:nvSpPr>
        <p:spPr>
          <a:xfrm>
            <a:off x="3428269" y="2951169"/>
            <a:ext cx="579005"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true</a:t>
            </a:r>
          </a:p>
        </p:txBody>
      </p:sp>
      <p:sp>
        <p:nvSpPr>
          <p:cNvPr id="29" name="TextBox 28">
            <a:extLst>
              <a:ext uri="{FF2B5EF4-FFF2-40B4-BE49-F238E27FC236}">
                <a16:creationId xmlns:a16="http://schemas.microsoft.com/office/drawing/2014/main" id="{40113663-FD9F-2749-A266-4712CEBF03F8}"/>
              </a:ext>
            </a:extLst>
          </p:cNvPr>
          <p:cNvSpPr txBox="1"/>
          <p:nvPr/>
        </p:nvSpPr>
        <p:spPr>
          <a:xfrm>
            <a:off x="2275138" y="3645691"/>
            <a:ext cx="619400" cy="369332"/>
          </a:xfrm>
          <a:prstGeom prst="rect">
            <a:avLst/>
          </a:prstGeom>
          <a:noFill/>
        </p:spPr>
        <p:txBody>
          <a:bodyPr wrap="none" rtlCol="0">
            <a:spAutoFit/>
          </a:bodyPr>
          <a:lstStyle/>
          <a:p>
            <a:r>
              <a:rPr lang="en-US" sz="1800" dirty="0">
                <a:latin typeface="Calibri" panose="020F0502020204030204" pitchFamily="34" charset="0"/>
                <a:cs typeface="Calibri" panose="020F0502020204030204" pitchFamily="34" charset="0"/>
              </a:rPr>
              <a:t>false</a:t>
            </a:r>
          </a:p>
        </p:txBody>
      </p:sp>
      <p:sp>
        <p:nvSpPr>
          <p:cNvPr id="30" name="Rectangular Callout 29">
            <a:extLst>
              <a:ext uri="{FF2B5EF4-FFF2-40B4-BE49-F238E27FC236}">
                <a16:creationId xmlns:a16="http://schemas.microsoft.com/office/drawing/2014/main" id="{CDA0A58A-404C-A64E-A6CB-2D5737448547}"/>
              </a:ext>
            </a:extLst>
          </p:cNvPr>
          <p:cNvSpPr/>
          <p:nvPr/>
        </p:nvSpPr>
        <p:spPr>
          <a:xfrm>
            <a:off x="5682882" y="148295"/>
            <a:ext cx="3279417" cy="774810"/>
          </a:xfrm>
          <a:prstGeom prst="wedgeRectCallout">
            <a:avLst>
              <a:gd name="adj1" fmla="val -54610"/>
              <a:gd name="adj2" fmla="val 32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Q: What would be the </a:t>
            </a:r>
            <a:r>
              <a:rPr lang="en-US" sz="1600" dirty="0" err="1"/>
              <a:t>goto</a:t>
            </a:r>
            <a:r>
              <a:rPr lang="en-US" sz="1600" dirty="0"/>
              <a:t> target for a </a:t>
            </a:r>
            <a:r>
              <a:rPr lang="en-US" sz="1600" dirty="0">
                <a:latin typeface="Consolas" panose="020B0609020204030204" pitchFamily="49" charset="0"/>
                <a:cs typeface="Consolas" panose="020B0609020204030204" pitchFamily="49" charset="0"/>
              </a:rPr>
              <a:t>break</a:t>
            </a:r>
            <a:r>
              <a:rPr lang="en-US" sz="1600" dirty="0"/>
              <a:t>/</a:t>
            </a:r>
            <a:r>
              <a:rPr lang="en-US" sz="1600" dirty="0">
                <a:latin typeface="Consolas" panose="020B0609020204030204" pitchFamily="49" charset="0"/>
                <a:cs typeface="Consolas" panose="020B0609020204030204" pitchFamily="49" charset="0"/>
              </a:rPr>
              <a:t>continue</a:t>
            </a:r>
            <a:r>
              <a:rPr lang="en-US" sz="1600" dirty="0"/>
              <a:t> statement(s) in the </a:t>
            </a:r>
            <a:r>
              <a:rPr lang="en-US" sz="1600" dirty="0">
                <a:latin typeface="Consolas" panose="020B0609020204030204" pitchFamily="49" charset="0"/>
                <a:cs typeface="Consolas" panose="020B0609020204030204" pitchFamily="49" charset="0"/>
              </a:rPr>
              <a:t>body:</a:t>
            </a:r>
            <a:r>
              <a:rPr lang="en-US" sz="1600" dirty="0"/>
              <a:t> basic block?</a:t>
            </a:r>
          </a:p>
        </p:txBody>
      </p:sp>
      <p:cxnSp>
        <p:nvCxnSpPr>
          <p:cNvPr id="32" name="Straight Arrow Connector 31">
            <a:extLst>
              <a:ext uri="{FF2B5EF4-FFF2-40B4-BE49-F238E27FC236}">
                <a16:creationId xmlns:a16="http://schemas.microsoft.com/office/drawing/2014/main" id="{480231CD-E239-6E4E-BBBD-3BDCCA9A7CE2}"/>
              </a:ext>
            </a:extLst>
          </p:cNvPr>
          <p:cNvCxnSpPr>
            <a:cxnSpLocks/>
            <a:stCxn id="7" idx="2"/>
            <a:endCxn id="22" idx="0"/>
          </p:cNvCxnSpPr>
          <p:nvPr/>
        </p:nvCxnSpPr>
        <p:spPr>
          <a:xfrm>
            <a:off x="6091279" y="2800170"/>
            <a:ext cx="631365" cy="3595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E0E6BB8-197E-9741-9E2C-BA1C3C68A4C5}"/>
              </a:ext>
            </a:extLst>
          </p:cNvPr>
          <p:cNvSpPr/>
          <p:nvPr/>
        </p:nvSpPr>
        <p:spPr>
          <a:xfrm>
            <a:off x="4923718" y="3839096"/>
            <a:ext cx="2335122" cy="11170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a:latin typeface="Consolas" panose="020B0609020204030204" pitchFamily="49" charset="0"/>
                <a:cs typeface="Consolas" panose="020B0609020204030204" pitchFamily="49" charset="0"/>
              </a:rPr>
              <a:t>next:</a:t>
            </a:r>
          </a:p>
          <a:p>
            <a:pPr marL="0" lvl="3" eaLnBrk="1" hangingPunct="1">
              <a:buFontTx/>
              <a:buNone/>
            </a:pPr>
            <a:r>
              <a:rPr lang="en-US" altLang="en-US" sz="1400" dirty="0">
                <a:latin typeface="Consolas" panose="020B0609020204030204" pitchFamily="49" charset="0"/>
                <a:cs typeface="Consolas" panose="020B0609020204030204" pitchFamily="49" charset="0"/>
              </a:rPr>
              <a:t>  t1 = 1</a:t>
            </a:r>
          </a:p>
          <a:p>
            <a:pPr marL="0" lvl="3" eaLnBrk="1" hangingPunct="1">
              <a:buFontTx/>
              <a:buNone/>
            </a:pPr>
            <a:r>
              <a:rPr lang="en-US" altLang="en-US" sz="1400" dirty="0">
                <a:latin typeface="Consolas" panose="020B0609020204030204" pitchFamily="49" charset="0"/>
                <a:cs typeface="Consolas" panose="020B0609020204030204" pitchFamily="49" charset="0"/>
              </a:rPr>
              <a:t>  t2 = i + t1</a:t>
            </a:r>
          </a:p>
          <a:p>
            <a:pPr marL="0" lvl="3" eaLnBrk="1" hangingPunct="1">
              <a:buFontTx/>
              <a:buNone/>
            </a:pPr>
            <a:r>
              <a:rPr lang="en-US" altLang="en-US" sz="1400" dirty="0">
                <a:latin typeface="Consolas" panose="020B0609020204030204" pitchFamily="49" charset="0"/>
                <a:cs typeface="Consolas" panose="020B0609020204030204" pitchFamily="49" charset="0"/>
              </a:rPr>
              <a:t>  i = t2</a:t>
            </a:r>
          </a:p>
          <a:p>
            <a:pPr marL="0" lvl="3" eaLnBrk="1" hangingPunct="1">
              <a:buFontTx/>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sp>
        <p:nvSpPr>
          <p:cNvPr id="22" name="Rectangular Callout 21">
            <a:extLst>
              <a:ext uri="{FF2B5EF4-FFF2-40B4-BE49-F238E27FC236}">
                <a16:creationId xmlns:a16="http://schemas.microsoft.com/office/drawing/2014/main" id="{7D186814-26EB-5442-8934-D96CABE3B55D}"/>
              </a:ext>
            </a:extLst>
          </p:cNvPr>
          <p:cNvSpPr/>
          <p:nvPr/>
        </p:nvSpPr>
        <p:spPr>
          <a:xfrm>
            <a:off x="4648477" y="3159755"/>
            <a:ext cx="4148334" cy="674109"/>
          </a:xfrm>
          <a:prstGeom prst="wedgeRectCallout">
            <a:avLst>
              <a:gd name="adj1" fmla="val -21783"/>
              <a:gd name="adj2" fmla="val 66553"/>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200" dirty="0" err="1">
                <a:latin typeface="Consolas" panose="020B0609020204030204" pitchFamily="49" charset="0"/>
                <a:cs typeface="Consolas" panose="020B0609020204030204" pitchFamily="49" charset="0"/>
              </a:rPr>
              <a:t>NextBB</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BasicBlock</a:t>
            </a:r>
            <a:r>
              <a:rPr lang="en-US" sz="1200" dirty="0">
                <a:latin typeface="Consolas" panose="020B0609020204030204" pitchFamily="49" charset="0"/>
                <a:cs typeface="Consolas" panose="020B0609020204030204" pitchFamily="49" charset="0"/>
              </a:rPr>
              <a:t>::Create(C, "next", </a:t>
            </a:r>
            <a:r>
              <a:rPr lang="en-US" sz="1200" dirty="0" err="1">
                <a:latin typeface="Consolas" panose="020B0609020204030204" pitchFamily="49" charset="0"/>
                <a:cs typeface="Consolas" panose="020B0609020204030204" pitchFamily="49" charset="0"/>
              </a:rPr>
              <a:t>func</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syms.enter_symtbl</a:t>
            </a:r>
            <a:r>
              <a:rPr lang="en-US" sz="1200" dirty="0">
                <a:latin typeface="Consolas" panose="020B0609020204030204" pitchFamily="49" charset="0"/>
                <a:cs typeface="Consolas" panose="020B0609020204030204" pitchFamily="49" charset="0"/>
              </a:rPr>
              <a:t>("next", </a:t>
            </a:r>
            <a:r>
              <a:rPr lang="en-US" sz="1200" dirty="0" err="1">
                <a:latin typeface="Consolas" panose="020B0609020204030204" pitchFamily="49" charset="0"/>
                <a:cs typeface="Consolas" panose="020B0609020204030204" pitchFamily="49" charset="0"/>
              </a:rPr>
              <a:t>NextBB</a:t>
            </a:r>
            <a:r>
              <a:rPr lang="en-US" sz="1200" dirty="0">
                <a:latin typeface="Consolas" panose="020B0609020204030204" pitchFamily="49" charset="0"/>
                <a:cs typeface="Consolas" panose="020B0609020204030204" pitchFamily="49" charset="0"/>
              </a:rPr>
              <a:t>);</a:t>
            </a:r>
          </a:p>
          <a:p>
            <a:r>
              <a:rPr lang="en-US" sz="1200" dirty="0" err="1">
                <a:latin typeface="Consolas" panose="020B0609020204030204" pitchFamily="49" charset="0"/>
                <a:cs typeface="Consolas" panose="020B0609020204030204" pitchFamily="49" charset="0"/>
              </a:rPr>
              <a:t>Builder.SetInsertPoint</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NextBB</a:t>
            </a:r>
            <a:r>
              <a:rPr lang="en-US" sz="1200" dirty="0">
                <a:latin typeface="Consolas" panose="020B0609020204030204" pitchFamily="49" charset="0"/>
                <a:cs typeface="Consolas" panose="020B0609020204030204" pitchFamily="49" charset="0"/>
              </a:rPr>
              <a:t>);</a:t>
            </a:r>
          </a:p>
        </p:txBody>
      </p:sp>
      <p:sp>
        <p:nvSpPr>
          <p:cNvPr id="24" name="Rectangle 23">
            <a:extLst>
              <a:ext uri="{FF2B5EF4-FFF2-40B4-BE49-F238E27FC236}">
                <a16:creationId xmlns:a16="http://schemas.microsoft.com/office/drawing/2014/main" id="{01956AF5-677D-7B49-9437-019323586B0E}"/>
              </a:ext>
            </a:extLst>
          </p:cNvPr>
          <p:cNvSpPr/>
          <p:nvPr/>
        </p:nvSpPr>
        <p:spPr>
          <a:xfrm>
            <a:off x="1111494" y="1328201"/>
            <a:ext cx="2168866" cy="671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3" eaLnBrk="1" hangingPunct="1">
              <a:buFontTx/>
              <a:buNone/>
            </a:pPr>
            <a:r>
              <a:rPr lang="en-US" altLang="en-US" sz="1400" dirty="0" err="1">
                <a:latin typeface="Consolas" panose="020B0609020204030204" pitchFamily="49" charset="0"/>
                <a:cs typeface="Consolas" panose="020B0609020204030204" pitchFamily="49" charset="0"/>
              </a:rPr>
              <a:t>init</a:t>
            </a:r>
            <a:r>
              <a:rPr lang="en-US" altLang="en-US" sz="1400" dirty="0">
                <a:latin typeface="Consolas" panose="020B0609020204030204" pitchFamily="49" charset="0"/>
                <a:cs typeface="Consolas" panose="020B0609020204030204" pitchFamily="49" charset="0"/>
              </a:rPr>
              <a:t>:</a:t>
            </a:r>
          </a:p>
          <a:p>
            <a:pPr marL="0" lvl="3" eaLnBrk="1" hangingPunct="1">
              <a:buFontTx/>
              <a:buNone/>
            </a:pPr>
            <a:r>
              <a:rPr lang="en-US" altLang="en-US" sz="1400" dirty="0">
                <a:latin typeface="Consolas" panose="020B0609020204030204" pitchFamily="49" charset="0"/>
                <a:cs typeface="Consolas" panose="020B0609020204030204" pitchFamily="49" charset="0"/>
              </a:rPr>
              <a:t>  i = 0</a:t>
            </a:r>
          </a:p>
          <a:p>
            <a:pPr marL="0" lvl="3" eaLnBrk="1" hangingPunct="1">
              <a:buFontTx/>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goto</a:t>
            </a:r>
            <a:r>
              <a:rPr lang="en-US" altLang="en-US" sz="1400" dirty="0">
                <a:latin typeface="Consolas" panose="020B0609020204030204" pitchFamily="49" charset="0"/>
                <a:cs typeface="Consolas" panose="020B0609020204030204" pitchFamily="49" charset="0"/>
              </a:rPr>
              <a:t> ???</a:t>
            </a:r>
          </a:p>
        </p:txBody>
      </p:sp>
      <p:cxnSp>
        <p:nvCxnSpPr>
          <p:cNvPr id="39" name="Straight Arrow Connector 38">
            <a:extLst>
              <a:ext uri="{FF2B5EF4-FFF2-40B4-BE49-F238E27FC236}">
                <a16:creationId xmlns:a16="http://schemas.microsoft.com/office/drawing/2014/main" id="{22E32E3A-D140-554D-8DCF-68F84C728641}"/>
              </a:ext>
            </a:extLst>
          </p:cNvPr>
          <p:cNvCxnSpPr>
            <a:cxnSpLocks/>
            <a:stCxn id="20" idx="1"/>
            <a:endCxn id="6" idx="3"/>
          </p:cNvCxnSpPr>
          <p:nvPr/>
        </p:nvCxnSpPr>
        <p:spPr>
          <a:xfrm flipH="1" flipV="1">
            <a:off x="3280360" y="3249249"/>
            <a:ext cx="1643358" cy="114839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EB1FBBD-5D4C-1B4A-A733-CF5DF781F841}"/>
              </a:ext>
            </a:extLst>
          </p:cNvPr>
          <p:cNvCxnSpPr>
            <a:cxnSpLocks/>
            <a:stCxn id="24" idx="2"/>
            <a:endCxn id="8" idx="0"/>
          </p:cNvCxnSpPr>
          <p:nvPr/>
        </p:nvCxnSpPr>
        <p:spPr>
          <a:xfrm>
            <a:off x="2195927" y="1999997"/>
            <a:ext cx="3778" cy="2772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3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2" grpId="0" animBg="1"/>
      <p:bldP spid="28" grpId="0"/>
      <p:bldP spid="29" grpId="0"/>
      <p:bldP spid="30" grpId="0" animBg="1"/>
      <p:bldP spid="20" grpId="0" animBg="1"/>
      <p:bldP spid="22"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C67B-1012-1A4B-82A4-4C32C0565BF0}"/>
              </a:ext>
            </a:extLst>
          </p:cNvPr>
          <p:cNvSpPr>
            <a:spLocks noGrp="1"/>
          </p:cNvSpPr>
          <p:nvPr>
            <p:ph type="title"/>
          </p:nvPr>
        </p:nvSpPr>
        <p:spPr/>
        <p:txBody>
          <a:bodyPr>
            <a:normAutofit/>
          </a:bodyPr>
          <a:lstStyle/>
          <a:p>
            <a:r>
              <a:rPr lang="en-US" dirty="0"/>
              <a:t>Backpatching for an IR that only supports line numbers</a:t>
            </a:r>
          </a:p>
        </p:txBody>
      </p:sp>
    </p:spTree>
    <p:extLst>
      <p:ext uri="{BB962C8B-B14F-4D97-AF65-F5344CB8AC3E}">
        <p14:creationId xmlns:p14="http://schemas.microsoft.com/office/powerpoint/2010/main" val="3505174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Backpatching</a:t>
            </a:r>
            <a:endParaRPr lang="en-CA" dirty="0"/>
          </a:p>
        </p:txBody>
      </p:sp>
      <p:sp>
        <p:nvSpPr>
          <p:cNvPr id="3" name="Content Placeholder 2"/>
          <p:cNvSpPr>
            <a:spLocks noGrp="1"/>
          </p:cNvSpPr>
          <p:nvPr>
            <p:ph idx="1"/>
          </p:nvPr>
        </p:nvSpPr>
        <p:spPr/>
        <p:txBody>
          <a:bodyPr>
            <a:normAutofit fontScale="77500" lnSpcReduction="20000"/>
          </a:bodyPr>
          <a:lstStyle/>
          <a:p>
            <a:pPr marL="0" indent="0">
              <a:buNone/>
            </a:pPr>
            <a:r>
              <a:rPr lang="en-US" altLang="en-US" sz="2300" dirty="0"/>
              <a:t>If (a &lt; b) then </a:t>
            </a:r>
            <a:r>
              <a:rPr lang="en-US" altLang="en-US" sz="2300" dirty="0" err="1"/>
              <a:t>i</a:t>
            </a:r>
            <a:r>
              <a:rPr lang="en-US" altLang="en-US" sz="2300" dirty="0"/>
              <a:t> = i+1; else j = i+1;</a:t>
            </a:r>
          </a:p>
          <a:p>
            <a:pPr lvl="3" eaLnBrk="1" hangingPunct="1">
              <a:buFontTx/>
              <a:buNone/>
            </a:pPr>
            <a:r>
              <a:rPr lang="en-US" altLang="en-US" sz="1650" dirty="0"/>
              <a:t>  </a:t>
            </a:r>
            <a:r>
              <a:rPr lang="en-US" altLang="en-US" sz="1650" dirty="0">
                <a:latin typeface="Consolas" panose="020B0609020204030204" pitchFamily="49" charset="0"/>
                <a:cs typeface="Consolas" panose="020B0609020204030204" pitchFamily="49" charset="0"/>
              </a:rPr>
              <a:t>99:   t0 = a &lt; b</a:t>
            </a:r>
          </a:p>
          <a:p>
            <a:pPr lvl="3" eaLnBrk="1" hangingPunct="1">
              <a:buFontTx/>
              <a:buNone/>
            </a:pPr>
            <a:r>
              <a:rPr lang="en-US" altLang="en-US" sz="1650" dirty="0">
                <a:latin typeface="Consolas" panose="020B0609020204030204" pitchFamily="49" charset="0"/>
                <a:cs typeface="Consolas" panose="020B0609020204030204" pitchFamily="49" charset="0"/>
              </a:rPr>
              <a:t>100:   if t0 </a:t>
            </a:r>
            <a:r>
              <a:rPr lang="en-US" altLang="en-US" sz="1650" dirty="0" err="1">
                <a:latin typeface="Consolas" panose="020B0609020204030204" pitchFamily="49" charset="0"/>
                <a:cs typeface="Consolas" panose="020B0609020204030204" pitchFamily="49" charset="0"/>
              </a:rPr>
              <a:t>goto</a:t>
            </a:r>
            <a:r>
              <a:rPr lang="en-US" altLang="en-US" sz="1650" dirty="0">
                <a:latin typeface="Consolas" panose="020B0609020204030204" pitchFamily="49" charset="0"/>
                <a:cs typeface="Consolas" panose="020B0609020204030204" pitchFamily="49" charset="0"/>
              </a:rPr>
              <a:t> ???</a:t>
            </a:r>
          </a:p>
          <a:p>
            <a:pPr lvl="3" eaLnBrk="1" hangingPunct="1">
              <a:buFontTx/>
              <a:buNone/>
            </a:pPr>
            <a:r>
              <a:rPr lang="en-US" altLang="en-US" sz="1650" dirty="0">
                <a:latin typeface="Consolas" panose="020B0609020204030204" pitchFamily="49" charset="0"/>
                <a:cs typeface="Consolas" panose="020B0609020204030204" pitchFamily="49" charset="0"/>
              </a:rPr>
              <a:t>101:   </a:t>
            </a:r>
            <a:r>
              <a:rPr lang="en-US" altLang="en-US" sz="1650" dirty="0" err="1">
                <a:latin typeface="Consolas" panose="020B0609020204030204" pitchFamily="49" charset="0"/>
                <a:cs typeface="Consolas" panose="020B0609020204030204" pitchFamily="49" charset="0"/>
              </a:rPr>
              <a:t>goto</a:t>
            </a:r>
            <a:r>
              <a:rPr lang="en-US" altLang="en-US" sz="1650" dirty="0">
                <a:latin typeface="Consolas" panose="020B0609020204030204" pitchFamily="49" charset="0"/>
                <a:cs typeface="Consolas" panose="020B0609020204030204" pitchFamily="49" charset="0"/>
              </a:rPr>
              <a:t> ???</a:t>
            </a:r>
          </a:p>
          <a:p>
            <a:pPr lvl="3" eaLnBrk="1" hangingPunct="1">
              <a:buFontTx/>
              <a:buNone/>
            </a:pPr>
            <a:r>
              <a:rPr lang="en-US" altLang="en-US" sz="1650" dirty="0">
                <a:latin typeface="Consolas" panose="020B0609020204030204" pitchFamily="49" charset="0"/>
                <a:cs typeface="Consolas" panose="020B0609020204030204" pitchFamily="49" charset="0"/>
              </a:rPr>
              <a:t>102:   t1 = 1</a:t>
            </a:r>
          </a:p>
          <a:p>
            <a:pPr lvl="3" eaLnBrk="1" hangingPunct="1">
              <a:buFontTx/>
              <a:buNone/>
            </a:pPr>
            <a:r>
              <a:rPr lang="en-US" altLang="en-US" sz="1650" dirty="0">
                <a:latin typeface="Consolas" panose="020B0609020204030204" pitchFamily="49" charset="0"/>
                <a:cs typeface="Consolas" panose="020B0609020204030204" pitchFamily="49" charset="0"/>
              </a:rPr>
              <a:t>103:   t2 = i + t1</a:t>
            </a:r>
          </a:p>
          <a:p>
            <a:pPr lvl="3" eaLnBrk="1" hangingPunct="1">
              <a:buFontTx/>
              <a:buNone/>
            </a:pPr>
            <a:r>
              <a:rPr lang="en-US" altLang="en-US" sz="1650" dirty="0">
                <a:latin typeface="Consolas" panose="020B0609020204030204" pitchFamily="49" charset="0"/>
                <a:cs typeface="Consolas" panose="020B0609020204030204" pitchFamily="49" charset="0"/>
              </a:rPr>
              <a:t>104:   </a:t>
            </a:r>
            <a:r>
              <a:rPr lang="en-US" altLang="en-US" sz="1650" dirty="0" err="1">
                <a:latin typeface="Consolas" panose="020B0609020204030204" pitchFamily="49" charset="0"/>
                <a:cs typeface="Consolas" panose="020B0609020204030204" pitchFamily="49" charset="0"/>
              </a:rPr>
              <a:t>i</a:t>
            </a:r>
            <a:r>
              <a:rPr lang="en-US" altLang="en-US" sz="1650" dirty="0">
                <a:latin typeface="Consolas" panose="020B0609020204030204" pitchFamily="49" charset="0"/>
                <a:cs typeface="Consolas" panose="020B0609020204030204" pitchFamily="49" charset="0"/>
              </a:rPr>
              <a:t> = t2</a:t>
            </a:r>
          </a:p>
          <a:p>
            <a:pPr lvl="3" eaLnBrk="1" hangingPunct="1">
              <a:buFontTx/>
              <a:buNone/>
            </a:pPr>
            <a:r>
              <a:rPr lang="en-US" altLang="en-US" sz="1650" dirty="0">
                <a:latin typeface="Consolas" panose="020B0609020204030204" pitchFamily="49" charset="0"/>
                <a:cs typeface="Consolas" panose="020B0609020204030204" pitchFamily="49" charset="0"/>
              </a:rPr>
              <a:t>105:   </a:t>
            </a:r>
            <a:r>
              <a:rPr lang="en-US" altLang="en-US" sz="1650" dirty="0" err="1">
                <a:latin typeface="Consolas" panose="020B0609020204030204" pitchFamily="49" charset="0"/>
                <a:cs typeface="Consolas" panose="020B0609020204030204" pitchFamily="49" charset="0"/>
              </a:rPr>
              <a:t>goto</a:t>
            </a:r>
            <a:r>
              <a:rPr lang="en-US" altLang="en-US" sz="1650" dirty="0">
                <a:latin typeface="Consolas" panose="020B0609020204030204" pitchFamily="49" charset="0"/>
                <a:cs typeface="Consolas" panose="020B0609020204030204" pitchFamily="49" charset="0"/>
              </a:rPr>
              <a:t> ???</a:t>
            </a:r>
          </a:p>
          <a:p>
            <a:pPr lvl="3" eaLnBrk="1" hangingPunct="1">
              <a:buFontTx/>
              <a:buNone/>
            </a:pPr>
            <a:r>
              <a:rPr lang="en-US" altLang="en-US" sz="1650" dirty="0">
                <a:latin typeface="Consolas" panose="020B0609020204030204" pitchFamily="49" charset="0"/>
                <a:cs typeface="Consolas" panose="020B0609020204030204" pitchFamily="49" charset="0"/>
              </a:rPr>
              <a:t>106:   t1 = 1</a:t>
            </a:r>
          </a:p>
          <a:p>
            <a:pPr lvl="3" eaLnBrk="1" hangingPunct="1">
              <a:buFontTx/>
              <a:buNone/>
            </a:pPr>
            <a:r>
              <a:rPr lang="en-US" altLang="en-US" sz="1650" dirty="0">
                <a:latin typeface="Consolas" panose="020B0609020204030204" pitchFamily="49" charset="0"/>
                <a:cs typeface="Consolas" panose="020B0609020204030204" pitchFamily="49" charset="0"/>
              </a:rPr>
              <a:t>107:   t2 = i+t1</a:t>
            </a:r>
          </a:p>
          <a:p>
            <a:pPr lvl="3" eaLnBrk="1" hangingPunct="1">
              <a:buFontTx/>
              <a:buNone/>
            </a:pPr>
            <a:r>
              <a:rPr lang="en-US" altLang="en-US" sz="1650" dirty="0">
                <a:latin typeface="Consolas" panose="020B0609020204030204" pitchFamily="49" charset="0"/>
                <a:cs typeface="Consolas" panose="020B0609020204030204" pitchFamily="49" charset="0"/>
              </a:rPr>
              <a:t>108:   j = t2</a:t>
            </a:r>
          </a:p>
          <a:p>
            <a:pPr lvl="3" eaLnBrk="1" hangingPunct="1">
              <a:buFontTx/>
              <a:buNone/>
            </a:pPr>
            <a:r>
              <a:rPr lang="en-US" altLang="en-US" sz="1650" dirty="0">
                <a:latin typeface="Consolas" panose="020B0609020204030204" pitchFamily="49" charset="0"/>
                <a:cs typeface="Consolas" panose="020B0609020204030204" pitchFamily="49" charset="0"/>
              </a:rPr>
              <a:t>109:</a:t>
            </a:r>
            <a:endParaRPr lang="en-CA" sz="1650" dirty="0">
              <a:latin typeface="Consolas" panose="020B0609020204030204" pitchFamily="49" charset="0"/>
              <a:cs typeface="Consolas" panose="020B0609020204030204" pitchFamily="49" charset="0"/>
            </a:endParaRPr>
          </a:p>
        </p:txBody>
      </p:sp>
      <p:sp>
        <p:nvSpPr>
          <p:cNvPr id="7" name="AutoShape 6"/>
          <p:cNvSpPr>
            <a:spLocks noChangeArrowheads="1"/>
          </p:cNvSpPr>
          <p:nvPr/>
        </p:nvSpPr>
        <p:spPr bwMode="auto">
          <a:xfrm>
            <a:off x="3790166" y="2265115"/>
            <a:ext cx="1028700" cy="400050"/>
          </a:xfrm>
          <a:prstGeom prst="wedgeRectCallout">
            <a:avLst>
              <a:gd name="adj1" fmla="val -102083"/>
              <a:gd name="adj2" fmla="val -48514"/>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dirty="0" err="1">
                <a:latin typeface="Calibri" panose="020F0502020204030204" pitchFamily="34" charset="0"/>
              </a:rPr>
              <a:t>falselist</a:t>
            </a:r>
            <a:endParaRPr lang="en-US" sz="1800" dirty="0">
              <a:latin typeface="Calibri" panose="020F0502020204030204" pitchFamily="34" charset="0"/>
            </a:endParaRPr>
          </a:p>
        </p:txBody>
      </p:sp>
      <p:sp>
        <p:nvSpPr>
          <p:cNvPr id="8" name="Rectangle 7"/>
          <p:cNvSpPr/>
          <p:nvPr/>
        </p:nvSpPr>
        <p:spPr>
          <a:xfrm>
            <a:off x="5151581" y="2417988"/>
            <a:ext cx="2241191" cy="923330"/>
          </a:xfrm>
          <a:prstGeom prst="rect">
            <a:avLst/>
          </a:prstGeom>
        </p:spPr>
        <p:txBody>
          <a:bodyPr wrap="none">
            <a:spAutoFit/>
          </a:bodyPr>
          <a:lstStyle/>
          <a:p>
            <a:r>
              <a:rPr lang="en-US" sz="1800" dirty="0">
                <a:latin typeface="Calibri" panose="020F0502020204030204" pitchFamily="34" charset="0"/>
              </a:rPr>
              <a:t>backpatch({100}, 102)</a:t>
            </a:r>
          </a:p>
          <a:p>
            <a:r>
              <a:rPr lang="en-US" sz="1800" dirty="0">
                <a:latin typeface="Calibri" panose="020F0502020204030204" pitchFamily="34" charset="0"/>
              </a:rPr>
              <a:t>backpatch({101}, 106)</a:t>
            </a:r>
          </a:p>
          <a:p>
            <a:r>
              <a:rPr lang="en-US" sz="1800" dirty="0" err="1">
                <a:latin typeface="Calibri" panose="020F0502020204030204" pitchFamily="34" charset="0"/>
              </a:rPr>
              <a:t>backpatch</a:t>
            </a:r>
            <a:r>
              <a:rPr lang="en-US" sz="1800" dirty="0">
                <a:latin typeface="Calibri" panose="020F0502020204030204" pitchFamily="34" charset="0"/>
              </a:rPr>
              <a:t>({105}, 109)</a:t>
            </a:r>
            <a:endParaRPr lang="en-CA" sz="1800" dirty="0">
              <a:latin typeface="Calibri" panose="020F0502020204030204" pitchFamily="34" charset="0"/>
            </a:endParaRPr>
          </a:p>
        </p:txBody>
      </p:sp>
      <p:sp>
        <p:nvSpPr>
          <p:cNvPr id="9" name="AutoShape 6"/>
          <p:cNvSpPr>
            <a:spLocks noChangeArrowheads="1"/>
          </p:cNvSpPr>
          <p:nvPr/>
        </p:nvSpPr>
        <p:spPr bwMode="auto">
          <a:xfrm>
            <a:off x="3790166" y="3388999"/>
            <a:ext cx="1028700" cy="400050"/>
          </a:xfrm>
          <a:prstGeom prst="wedgeRectCallout">
            <a:avLst>
              <a:gd name="adj1" fmla="val -102083"/>
              <a:gd name="adj2" fmla="val -48514"/>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dirty="0" err="1">
                <a:latin typeface="Calibri" panose="020F0502020204030204" pitchFamily="34" charset="0"/>
              </a:rPr>
              <a:t>nextlist</a:t>
            </a:r>
            <a:endParaRPr lang="en-US" sz="1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09512985-A0F7-0B44-871B-C4534F663FA5}"/>
              </a:ext>
            </a:extLst>
          </p:cNvPr>
          <p:cNvSpPr>
            <a:spLocks noGrp="1"/>
          </p:cNvSpPr>
          <p:nvPr>
            <p:ph type="sldNum" sz="quarter" idx="12"/>
          </p:nvPr>
        </p:nvSpPr>
        <p:spPr/>
        <p:txBody>
          <a:bodyPr/>
          <a:lstStyle/>
          <a:p>
            <a:fld id="{7B252BF6-6A9C-D04A-BBE8-37A07D64A1C3}" type="slidenum">
              <a:rPr lang="en-US" smtClean="0"/>
              <a:t>22</a:t>
            </a:fld>
            <a:endParaRPr lang="en-US"/>
          </a:p>
        </p:txBody>
      </p:sp>
      <p:sp>
        <p:nvSpPr>
          <p:cNvPr id="10" name="AutoShape 6">
            <a:extLst>
              <a:ext uri="{FF2B5EF4-FFF2-40B4-BE49-F238E27FC236}">
                <a16:creationId xmlns:a16="http://schemas.microsoft.com/office/drawing/2014/main" id="{6ED2C3F0-601F-E344-91ED-36F7E78F13CB}"/>
              </a:ext>
            </a:extLst>
          </p:cNvPr>
          <p:cNvSpPr>
            <a:spLocks noChangeArrowheads="1"/>
          </p:cNvSpPr>
          <p:nvPr/>
        </p:nvSpPr>
        <p:spPr bwMode="auto">
          <a:xfrm>
            <a:off x="4392392" y="1446764"/>
            <a:ext cx="1028700" cy="400050"/>
          </a:xfrm>
          <a:prstGeom prst="wedgeRectCallout">
            <a:avLst>
              <a:gd name="adj1" fmla="val -114269"/>
              <a:gd name="adj2" fmla="val 82362"/>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dirty="0" err="1">
                <a:latin typeface="Calibri" panose="020F0502020204030204" pitchFamily="34" charset="0"/>
              </a:rPr>
              <a:t>truelist</a:t>
            </a:r>
            <a:endParaRPr lang="en-US" sz="1800" dirty="0">
              <a:latin typeface="Calibri" panose="020F0502020204030204" pitchFamily="34" charset="0"/>
            </a:endParaRPr>
          </a:p>
        </p:txBody>
      </p:sp>
    </p:spTree>
    <p:extLst>
      <p:ext uri="{BB962C8B-B14F-4D97-AF65-F5344CB8AC3E}">
        <p14:creationId xmlns:p14="http://schemas.microsoft.com/office/powerpoint/2010/main" val="176969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Backpatching</a:t>
            </a:r>
          </a:p>
        </p:txBody>
      </p:sp>
      <p:sp>
        <p:nvSpPr>
          <p:cNvPr id="174083" name="Rectangle 3"/>
          <p:cNvSpPr>
            <a:spLocks noGrp="1" noChangeArrowheads="1"/>
          </p:cNvSpPr>
          <p:nvPr>
            <p:ph idx="1"/>
          </p:nvPr>
        </p:nvSpPr>
        <p:spPr/>
        <p:txBody>
          <a:bodyPr>
            <a:normAutofit/>
          </a:bodyPr>
          <a:lstStyle/>
          <a:p>
            <a:r>
              <a:rPr lang="en-US" sz="2100" dirty="0"/>
              <a:t>We maintain a list of statements that need patching by future statements</a:t>
            </a:r>
          </a:p>
          <a:p>
            <a:r>
              <a:rPr lang="en-US" sz="2100" dirty="0"/>
              <a:t>Three lists are maintained: </a:t>
            </a:r>
          </a:p>
          <a:p>
            <a:pPr lvl="1"/>
            <a:r>
              <a:rPr lang="en-US" sz="1800" dirty="0" err="1"/>
              <a:t>truelist</a:t>
            </a:r>
            <a:r>
              <a:rPr lang="en-US" sz="1800" dirty="0"/>
              <a:t>: for targets when evaluation is true</a:t>
            </a:r>
          </a:p>
          <a:p>
            <a:pPr lvl="1"/>
            <a:r>
              <a:rPr lang="en-US" sz="1800" dirty="0" err="1"/>
              <a:t>falselist</a:t>
            </a:r>
            <a:r>
              <a:rPr lang="en-US" sz="1800" dirty="0"/>
              <a:t>: for targets when evaluation is false</a:t>
            </a:r>
          </a:p>
          <a:p>
            <a:pPr lvl="1"/>
            <a:r>
              <a:rPr lang="en-US" sz="1800" dirty="0" err="1"/>
              <a:t>nextlist</a:t>
            </a:r>
            <a:r>
              <a:rPr lang="en-US" sz="1800" dirty="0"/>
              <a:t>: the statement that ends the block (also used for loops)</a:t>
            </a:r>
          </a:p>
          <a:p>
            <a:r>
              <a:rPr lang="en-US" sz="2100" dirty="0"/>
              <a:t>These lists can be implemented as a synthesized attribute</a:t>
            </a:r>
          </a:p>
          <a:p>
            <a:pPr lvl="1"/>
            <a:r>
              <a:rPr lang="en-US" sz="1800" dirty="0"/>
              <a:t>Using marker non-terminals</a:t>
            </a:r>
          </a:p>
        </p:txBody>
      </p:sp>
      <p:sp>
        <p:nvSpPr>
          <p:cNvPr id="2" name="Slide Number Placeholder 1">
            <a:extLst>
              <a:ext uri="{FF2B5EF4-FFF2-40B4-BE49-F238E27FC236}">
                <a16:creationId xmlns:a16="http://schemas.microsoft.com/office/drawing/2014/main" id="{2352F8A2-10CD-1049-A1ED-3E2C919DD575}"/>
              </a:ext>
            </a:extLst>
          </p:cNvPr>
          <p:cNvSpPr>
            <a:spLocks noGrp="1"/>
          </p:cNvSpPr>
          <p:nvPr>
            <p:ph type="sldNum" sz="quarter" idx="12"/>
          </p:nvPr>
        </p:nvSpPr>
        <p:spPr/>
        <p:txBody>
          <a:bodyPr/>
          <a:lstStyle/>
          <a:p>
            <a:fld id="{7B252BF6-6A9C-D04A-BBE8-37A07D64A1C3}" type="slidenum">
              <a:rPr lang="en-US" smtClean="0"/>
              <a:t>23</a:t>
            </a:fld>
            <a:endParaRPr lang="en-US"/>
          </a:p>
        </p:txBody>
      </p:sp>
    </p:spTree>
    <p:extLst>
      <p:ext uri="{BB962C8B-B14F-4D97-AF65-F5344CB8AC3E}">
        <p14:creationId xmlns:p14="http://schemas.microsoft.com/office/powerpoint/2010/main" val="22639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0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251520" y="267494"/>
            <a:ext cx="4428492" cy="4576559"/>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if "(" B ")" M  block</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 backpatch($3.truelist, $5.instr);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nextlist</a:t>
            </a:r>
            <a:r>
              <a:rPr lang="en-US" sz="1500" kern="0" dirty="0">
                <a:latin typeface="Calibri" panose="020F0502020204030204" pitchFamily="34" charset="0"/>
                <a:cs typeface="Calibri" panose="020F0502020204030204" pitchFamily="34" charset="0"/>
                <a:sym typeface="Symbol" charset="2"/>
              </a:rPr>
              <a:t> = merge($3.falselist, $6.nextlist);}</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truelist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(nextinstr+1);</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falselist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(nextinstr+2);</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Code+="c = $1.addr  $2.op  $3.addr";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Code+="if c </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true</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truelist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false</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falselist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p:txBody>
      </p:sp>
      <p:sp>
        <p:nvSpPr>
          <p:cNvPr id="7" name="Rectangle 4"/>
          <p:cNvSpPr txBox="1">
            <a:spLocks noChangeArrowheads="1"/>
          </p:cNvSpPr>
          <p:nvPr/>
        </p:nvSpPr>
        <p:spPr bwMode="auto">
          <a:xfrm>
            <a:off x="5436096" y="267493"/>
            <a:ext cx="2484276" cy="2687303"/>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If (a &lt; b)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i+1;}</a:t>
            </a:r>
          </a:p>
          <a:p>
            <a:pPr eaLnBrk="1" hangingPunct="1"/>
            <a:r>
              <a:rPr lang="en-US" sz="1800" kern="0" dirty="0">
                <a:latin typeface="Calibri" panose="020F0502020204030204" pitchFamily="34" charset="0"/>
                <a:cs typeface="Calibri" panose="020F0502020204030204" pitchFamily="34" charset="0"/>
                <a:sym typeface="Symbol" charset="2"/>
              </a:rPr>
              <a:t>101: c = a &lt; b</a:t>
            </a:r>
          </a:p>
          <a:p>
            <a:pPr eaLnBrk="1" hangingPunct="1"/>
            <a:r>
              <a:rPr lang="en-US" sz="1800" kern="0" dirty="0">
                <a:latin typeface="Calibri" panose="020F0502020204030204" pitchFamily="34" charset="0"/>
                <a:cs typeface="Calibri" panose="020F0502020204030204" pitchFamily="34" charset="0"/>
                <a:sym typeface="Symbol" charset="2"/>
              </a:rPr>
              <a:t>102:  if c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104:  t1 = 1</a:t>
            </a:r>
          </a:p>
          <a:p>
            <a:pPr eaLnBrk="1" hangingPunct="1"/>
            <a:r>
              <a:rPr lang="en-US" sz="1800" kern="0" dirty="0">
                <a:latin typeface="Calibri" panose="020F0502020204030204" pitchFamily="34" charset="0"/>
                <a:cs typeface="Calibri" panose="020F0502020204030204" pitchFamily="34" charset="0"/>
                <a:sym typeface="Symbol" charset="2"/>
              </a:rPr>
              <a:t>105:  t2 = i+t1</a:t>
            </a:r>
          </a:p>
          <a:p>
            <a:pPr eaLnBrk="1" hangingPunct="1"/>
            <a:r>
              <a:rPr lang="en-US" sz="1800" kern="0" dirty="0">
                <a:latin typeface="Calibri" panose="020F0502020204030204" pitchFamily="34" charset="0"/>
                <a:cs typeface="Calibri" panose="020F0502020204030204" pitchFamily="34" charset="0"/>
                <a:sym typeface="Symbol" charset="2"/>
              </a:rPr>
              <a:t>106: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 t2</a:t>
            </a:r>
          </a:p>
          <a:p>
            <a:pPr eaLnBrk="1" hangingPunct="1"/>
            <a:r>
              <a:rPr lang="en-US" sz="1800" kern="0" dirty="0">
                <a:latin typeface="Calibri" panose="020F0502020204030204" pitchFamily="34" charset="0"/>
                <a:cs typeface="Calibri" panose="020F0502020204030204" pitchFamily="34" charset="0"/>
                <a:sym typeface="Symbol" charset="2"/>
              </a:rPr>
              <a:t>107: </a:t>
            </a:r>
          </a:p>
        </p:txBody>
      </p:sp>
      <p:sp>
        <p:nvSpPr>
          <p:cNvPr id="10" name="AutoShape 9"/>
          <p:cNvSpPr>
            <a:spLocks noChangeArrowheads="1"/>
          </p:cNvSpPr>
          <p:nvPr/>
        </p:nvSpPr>
        <p:spPr bwMode="auto">
          <a:xfrm>
            <a:off x="3113838" y="1357722"/>
            <a:ext cx="1890210" cy="276876"/>
          </a:xfrm>
          <a:prstGeom prst="wedgeRectCallout">
            <a:avLst>
              <a:gd name="adj1" fmla="val -59683"/>
              <a:gd name="adj2" fmla="val 43069"/>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sz="1500" dirty="0">
                <a:latin typeface="Calibri" panose="020F0502020204030204" pitchFamily="34" charset="0"/>
              </a:rPr>
              <a:t>next instruction number</a:t>
            </a:r>
          </a:p>
        </p:txBody>
      </p:sp>
      <p:sp>
        <p:nvSpPr>
          <p:cNvPr id="11" name="Rectangle 10"/>
          <p:cNvSpPr/>
          <p:nvPr/>
        </p:nvSpPr>
        <p:spPr>
          <a:xfrm>
            <a:off x="5364088" y="3291830"/>
            <a:ext cx="2376264" cy="1754326"/>
          </a:xfrm>
          <a:prstGeom prst="rect">
            <a:avLst/>
          </a:prstGeom>
        </p:spPr>
        <p:txBody>
          <a:bodyPr wrap="square">
            <a:spAutoFit/>
          </a:bodyPr>
          <a:lstStyle/>
          <a:p>
            <a:pPr marL="0" lvl="1"/>
            <a:r>
              <a:rPr lang="en-US" sz="1800" dirty="0" err="1">
                <a:solidFill>
                  <a:schemeClr val="accent2"/>
                </a:solidFill>
                <a:latin typeface="Calibri" panose="020F0502020204030204" pitchFamily="34" charset="0"/>
              </a:rPr>
              <a:t>B.truelist</a:t>
            </a:r>
            <a:r>
              <a:rPr lang="en-US" sz="1800" dirty="0">
                <a:solidFill>
                  <a:schemeClr val="accent2"/>
                </a:solidFill>
                <a:latin typeface="Calibri" panose="020F0502020204030204" pitchFamily="34" charset="0"/>
              </a:rPr>
              <a:t>={102},</a:t>
            </a:r>
          </a:p>
          <a:p>
            <a:pPr marL="0" lvl="1"/>
            <a:r>
              <a:rPr lang="en-US" sz="1800" dirty="0" err="1">
                <a:solidFill>
                  <a:schemeClr val="accent2"/>
                </a:solidFill>
                <a:latin typeface="Calibri" panose="020F0502020204030204" pitchFamily="34" charset="0"/>
              </a:rPr>
              <a:t>B.falselist</a:t>
            </a:r>
            <a:r>
              <a:rPr lang="en-US" sz="1800" dirty="0">
                <a:solidFill>
                  <a:schemeClr val="accent2"/>
                </a:solidFill>
                <a:latin typeface="Calibri" panose="020F0502020204030204" pitchFamily="34" charset="0"/>
              </a:rPr>
              <a:t>={103}</a:t>
            </a:r>
          </a:p>
          <a:p>
            <a:pPr marL="0" lvl="1"/>
            <a:r>
              <a:rPr lang="en-US" sz="1800" dirty="0" err="1">
                <a:solidFill>
                  <a:schemeClr val="accent2"/>
                </a:solidFill>
                <a:latin typeface="Calibri" panose="020F0502020204030204" pitchFamily="34" charset="0"/>
              </a:rPr>
              <a:t>M.instr</a:t>
            </a:r>
            <a:r>
              <a:rPr lang="en-US" sz="1800" dirty="0">
                <a:solidFill>
                  <a:schemeClr val="accent2"/>
                </a:solidFill>
                <a:latin typeface="Calibri" panose="020F0502020204030204" pitchFamily="34" charset="0"/>
              </a:rPr>
              <a:t> = 104</a:t>
            </a:r>
          </a:p>
          <a:p>
            <a:pPr marL="0" lvl="1"/>
            <a:r>
              <a:rPr lang="en-US" sz="1800" dirty="0" err="1">
                <a:solidFill>
                  <a:schemeClr val="accent2"/>
                </a:solidFill>
                <a:latin typeface="Calibri" panose="020F0502020204030204" pitchFamily="34" charset="0"/>
              </a:rPr>
              <a:t>backpatch</a:t>
            </a:r>
            <a:r>
              <a:rPr lang="en-US" sz="1800" dirty="0">
                <a:solidFill>
                  <a:schemeClr val="accent2"/>
                </a:solidFill>
                <a:latin typeface="Calibri" panose="020F0502020204030204" pitchFamily="34" charset="0"/>
              </a:rPr>
              <a:t>({102}, 104)</a:t>
            </a:r>
          </a:p>
          <a:p>
            <a:pPr marL="0" lvl="1"/>
            <a:r>
              <a:rPr lang="en-US" sz="1800" dirty="0" err="1">
                <a:solidFill>
                  <a:schemeClr val="accent2"/>
                </a:solidFill>
                <a:latin typeface="Calibri" panose="020F0502020204030204" pitchFamily="34" charset="0"/>
              </a:rPr>
              <a:t>S.nextlist</a:t>
            </a:r>
            <a:r>
              <a:rPr lang="en-US" sz="1800" dirty="0">
                <a:solidFill>
                  <a:schemeClr val="accent2"/>
                </a:solidFill>
                <a:latin typeface="Calibri" panose="020F0502020204030204" pitchFamily="34" charset="0"/>
              </a:rPr>
              <a:t>={103}</a:t>
            </a:r>
          </a:p>
          <a:p>
            <a:pPr marL="0" lvl="1"/>
            <a:r>
              <a:rPr lang="en-US" sz="1800" dirty="0">
                <a:solidFill>
                  <a:schemeClr val="accent2"/>
                </a:solidFill>
                <a:latin typeface="Calibri" panose="020F0502020204030204" pitchFamily="34" charset="0"/>
              </a:rPr>
              <a:t>backpatch({103}, 107)</a:t>
            </a:r>
          </a:p>
        </p:txBody>
      </p:sp>
      <p:sp>
        <p:nvSpPr>
          <p:cNvPr id="2" name="Rectangle 1"/>
          <p:cNvSpPr/>
          <p:nvPr/>
        </p:nvSpPr>
        <p:spPr>
          <a:xfrm>
            <a:off x="7276130" y="923123"/>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104</a:t>
            </a:r>
            <a:endParaRPr lang="en-CA" sz="1800"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1473D8B8-3D0C-BD4D-B479-21D258CDDC27}"/>
              </a:ext>
            </a:extLst>
          </p:cNvPr>
          <p:cNvSpPr>
            <a:spLocks noGrp="1"/>
          </p:cNvSpPr>
          <p:nvPr>
            <p:ph type="sldNum" sz="quarter" idx="12"/>
          </p:nvPr>
        </p:nvSpPr>
        <p:spPr/>
        <p:txBody>
          <a:bodyPr/>
          <a:lstStyle/>
          <a:p>
            <a:fld id="{7B252BF6-6A9C-D04A-BBE8-37A07D64A1C3}" type="slidenum">
              <a:rPr lang="en-US" smtClean="0"/>
              <a:t>24</a:t>
            </a:fld>
            <a:endParaRPr lang="en-US"/>
          </a:p>
        </p:txBody>
      </p:sp>
      <p:sp>
        <p:nvSpPr>
          <p:cNvPr id="9" name="Rectangle 8">
            <a:extLst>
              <a:ext uri="{FF2B5EF4-FFF2-40B4-BE49-F238E27FC236}">
                <a16:creationId xmlns:a16="http://schemas.microsoft.com/office/drawing/2014/main" id="{F09FE96F-6110-984F-B967-25E4B3344DB9}"/>
              </a:ext>
            </a:extLst>
          </p:cNvPr>
          <p:cNvSpPr/>
          <p:nvPr/>
        </p:nvSpPr>
        <p:spPr>
          <a:xfrm>
            <a:off x="7276130" y="1265266"/>
            <a:ext cx="535724" cy="369332"/>
          </a:xfrm>
          <a:prstGeom prst="rect">
            <a:avLst/>
          </a:prstGeom>
        </p:spPr>
        <p:txBody>
          <a:bodyPr wrap="none">
            <a:spAutoFit/>
          </a:bodyPr>
          <a:lstStyle/>
          <a:p>
            <a:r>
              <a:rPr lang="en-US" sz="1800" dirty="0">
                <a:solidFill>
                  <a:schemeClr val="accent2"/>
                </a:solidFill>
                <a:latin typeface="Calibri" panose="020F0502020204030204" pitchFamily="34" charset="0"/>
              </a:rPr>
              <a:t>107</a:t>
            </a:r>
            <a:endParaRPr lang="en-CA" sz="1800" dirty="0">
              <a:latin typeface="Calibri" panose="020F0502020204030204" pitchFamily="34" charset="0"/>
            </a:endParaRPr>
          </a:p>
        </p:txBody>
      </p:sp>
    </p:spTree>
    <p:extLst>
      <p:ext uri="{BB962C8B-B14F-4D97-AF65-F5344CB8AC3E}">
        <p14:creationId xmlns:p14="http://schemas.microsoft.com/office/powerpoint/2010/main" val="10770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323528" y="123478"/>
            <a:ext cx="4428492" cy="468052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while M "(" B ")" M  block</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 backpatch($7.nextlist, $2.instr);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backpatch($4.truelist, $6.instr);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backpatch($4.falselist, $7.nextlist);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nextlist</a:t>
            </a:r>
            <a:r>
              <a:rPr lang="en-US" sz="1500" kern="0" dirty="0">
                <a:latin typeface="Calibri" panose="020F0502020204030204" pitchFamily="34" charset="0"/>
                <a:cs typeface="Calibri" panose="020F0502020204030204" pitchFamily="34" charset="0"/>
                <a:sym typeface="Symbol" charset="2"/>
              </a:rPr>
              <a:t> = merge($4.falselist; $7.breaklist);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$2.instr";}</a:t>
            </a:r>
          </a:p>
          <a:p>
            <a:pPr eaLnBrk="1" hangingPunct="1"/>
            <a:r>
              <a:rPr lang="en-US" sz="1800" kern="0" dirty="0">
                <a:latin typeface="Calibri" panose="020F0502020204030204" pitchFamily="34" charset="0"/>
                <a:cs typeface="Calibri" panose="020F0502020204030204" pitchFamily="34" charset="0"/>
                <a:sym typeface="Symbol" charset="2"/>
              </a:rPr>
              <a:t>S</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"break";</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 $$.breaklist=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S</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"continue";</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 $$.nextlist=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  </a:t>
            </a:r>
            <a:r>
              <a:rPr lang="en-US" sz="1500" kern="0" dirty="0">
                <a:latin typeface="Calibri" panose="020F0502020204030204" pitchFamily="34" charset="0"/>
                <a:cs typeface="Calibri" panose="020F0502020204030204" pitchFamily="34" charset="0"/>
                <a:sym typeface="Symbol" charset="2"/>
              </a:rPr>
              <a:t>{ /* same as previous slide */ }</a:t>
            </a:r>
          </a:p>
          <a:p>
            <a:pPr eaLnBrk="1" hangingPunct="1"/>
            <a:r>
              <a:rPr lang="en-US" sz="1800" kern="0" dirty="0">
                <a:latin typeface="Calibri" panose="020F0502020204030204" pitchFamily="34" charset="0"/>
                <a:cs typeface="Calibri" panose="020F0502020204030204" pitchFamily="34" charset="0"/>
                <a:sym typeface="Symbol" charset="2"/>
              </a:rPr>
              <a:t>block</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 S "}"</a:t>
            </a:r>
          </a:p>
          <a:p>
            <a:pPr marL="0" indent="0">
              <a:buNone/>
            </a:pPr>
            <a:r>
              <a:rPr lang="en-US" sz="1500" kern="0" dirty="0">
                <a:latin typeface="Calibri" panose="020F0502020204030204" pitchFamily="34" charset="0"/>
                <a:cs typeface="Calibri" panose="020F0502020204030204" pitchFamily="34" charset="0"/>
                <a:sym typeface="Symbol" charset="2"/>
              </a:rPr>
              <a:t>    { </a:t>
            </a:r>
            <a:r>
              <a:rPr lang="en-CA" sz="1500" dirty="0">
                <a:latin typeface="Calibri" panose="020F0502020204030204" pitchFamily="34" charset="0"/>
                <a:cs typeface="Calibri" panose="020F0502020204030204" pitchFamily="34" charset="0"/>
                <a:sym typeface="Symbol" charset="2"/>
              </a:rPr>
              <a:t>$$.</a:t>
            </a:r>
            <a:r>
              <a:rPr lang="en-CA" sz="1500" dirty="0" err="1">
                <a:latin typeface="Calibri" panose="020F0502020204030204" pitchFamily="34" charset="0"/>
                <a:cs typeface="Calibri" panose="020F0502020204030204" pitchFamily="34" charset="0"/>
                <a:sym typeface="Symbol" charset="2"/>
              </a:rPr>
              <a:t>breaklist</a:t>
            </a:r>
            <a:r>
              <a:rPr lang="en-CA" sz="1500" dirty="0">
                <a:latin typeface="Calibri" panose="020F0502020204030204" pitchFamily="34" charset="0"/>
                <a:cs typeface="Calibri" panose="020F0502020204030204" pitchFamily="34" charset="0"/>
                <a:sym typeface="Symbol" charset="2"/>
              </a:rPr>
              <a:t>=$2.breaklist</a:t>
            </a:r>
            <a:r>
              <a:rPr lang="en-US" sz="1500" kern="0" dirty="0">
                <a:latin typeface="Calibri" panose="020F0502020204030204" pitchFamily="34" charset="0"/>
                <a:cs typeface="Calibri" panose="020F0502020204030204" pitchFamily="34" charset="0"/>
                <a:sym typeface="Symbol" charset="2"/>
              </a:rPr>
              <a:t>;</a:t>
            </a:r>
          </a:p>
          <a:p>
            <a:pPr marL="0" indent="0">
              <a:buNone/>
            </a:pPr>
            <a:r>
              <a:rPr lang="en-US" sz="1500" kern="0" dirty="0">
                <a:latin typeface="Calibri" panose="020F0502020204030204" pitchFamily="34" charset="0"/>
                <a:cs typeface="Calibri" panose="020F0502020204030204" pitchFamily="34" charset="0"/>
                <a:sym typeface="Symbol" charset="2"/>
              </a:rPr>
              <a:t>      </a:t>
            </a:r>
            <a:r>
              <a:rPr lang="en-CA" sz="1500" dirty="0">
                <a:latin typeface="Calibri" panose="020F0502020204030204" pitchFamily="34" charset="0"/>
                <a:cs typeface="Calibri" panose="020F0502020204030204" pitchFamily="34" charset="0"/>
                <a:sym typeface="Symbol" charset="2"/>
              </a:rPr>
              <a:t>$$.</a:t>
            </a:r>
            <a:r>
              <a:rPr lang="en-CA" sz="1500" dirty="0" err="1">
                <a:latin typeface="Calibri" panose="020F0502020204030204" pitchFamily="34" charset="0"/>
                <a:cs typeface="Calibri" panose="020F0502020204030204" pitchFamily="34" charset="0"/>
                <a:sym typeface="Symbol" charset="2"/>
              </a:rPr>
              <a:t>nextlist</a:t>
            </a:r>
            <a:r>
              <a:rPr lang="en-CA" sz="1500" dirty="0">
                <a:latin typeface="Calibri" panose="020F0502020204030204" pitchFamily="34" charset="0"/>
                <a:cs typeface="Calibri" panose="020F0502020204030204" pitchFamily="34" charset="0"/>
                <a:sym typeface="Symbol" charset="2"/>
              </a:rPr>
              <a:t>=$2.nextlist</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 }</a:t>
            </a:r>
          </a:p>
        </p:txBody>
      </p:sp>
      <p:sp>
        <p:nvSpPr>
          <p:cNvPr id="7" name="Rectangle 4"/>
          <p:cNvSpPr txBox="1">
            <a:spLocks noChangeArrowheads="1"/>
          </p:cNvSpPr>
          <p:nvPr/>
        </p:nvSpPr>
        <p:spPr bwMode="auto">
          <a:xfrm>
            <a:off x="5076056" y="267494"/>
            <a:ext cx="2754306" cy="227601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while (i &lt; n) {continue;}</a:t>
            </a:r>
          </a:p>
          <a:p>
            <a:pPr eaLnBrk="1" hangingPunct="1"/>
            <a:r>
              <a:rPr lang="en-US" sz="1800" kern="0" dirty="0">
                <a:latin typeface="Calibri" panose="020F0502020204030204" pitchFamily="34" charset="0"/>
                <a:cs typeface="Calibri" panose="020F0502020204030204" pitchFamily="34" charset="0"/>
                <a:sym typeface="Symbol" charset="2"/>
              </a:rPr>
              <a:t>101: c = i &lt; n</a:t>
            </a:r>
          </a:p>
          <a:p>
            <a:pPr eaLnBrk="1" hangingPunct="1"/>
            <a:r>
              <a:rPr lang="en-US" sz="1800" kern="0" dirty="0">
                <a:latin typeface="Calibri" panose="020F0502020204030204" pitchFamily="34" charset="0"/>
                <a:cs typeface="Calibri" panose="020F0502020204030204" pitchFamily="34" charset="0"/>
                <a:sym typeface="Symbol" charset="2"/>
              </a:rPr>
              <a:t>102:  if c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104: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105:</a:t>
            </a:r>
          </a:p>
        </p:txBody>
      </p:sp>
      <p:sp>
        <p:nvSpPr>
          <p:cNvPr id="11" name="Rectangle 10"/>
          <p:cNvSpPr/>
          <p:nvPr/>
        </p:nvSpPr>
        <p:spPr>
          <a:xfrm>
            <a:off x="5076056" y="2822244"/>
            <a:ext cx="3446521" cy="1869743"/>
          </a:xfrm>
          <a:prstGeom prst="rect">
            <a:avLst/>
          </a:prstGeom>
        </p:spPr>
        <p:txBody>
          <a:bodyPr wrap="none">
            <a:spAutoFit/>
          </a:bodyPr>
          <a:lstStyle/>
          <a:p>
            <a:pPr marL="0" lvl="1"/>
            <a:r>
              <a:rPr lang="en-US" sz="1650" dirty="0">
                <a:solidFill>
                  <a:schemeClr val="accent2"/>
                </a:solidFill>
                <a:latin typeface="Calibri" panose="020F0502020204030204" pitchFamily="34" charset="0"/>
              </a:rPr>
              <a:t>M($4).instr = 101</a:t>
            </a:r>
          </a:p>
          <a:p>
            <a:pPr marL="0" lvl="1"/>
            <a:r>
              <a:rPr lang="en-US" sz="1650" dirty="0" err="1">
                <a:solidFill>
                  <a:schemeClr val="accent2"/>
                </a:solidFill>
                <a:latin typeface="Calibri" panose="020F0502020204030204" pitchFamily="34" charset="0"/>
              </a:rPr>
              <a:t>B.truelist</a:t>
            </a:r>
            <a:r>
              <a:rPr lang="en-US" sz="1650" dirty="0">
                <a:solidFill>
                  <a:schemeClr val="accent2"/>
                </a:solidFill>
                <a:latin typeface="Calibri" panose="020F0502020204030204" pitchFamily="34" charset="0"/>
              </a:rPr>
              <a:t>={102}, </a:t>
            </a:r>
            <a:r>
              <a:rPr lang="en-US" sz="1650" dirty="0" err="1">
                <a:solidFill>
                  <a:schemeClr val="accent2"/>
                </a:solidFill>
                <a:latin typeface="Calibri" panose="020F0502020204030204" pitchFamily="34" charset="0"/>
              </a:rPr>
              <a:t>B.falselist</a:t>
            </a:r>
            <a:r>
              <a:rPr lang="en-US" sz="1650" dirty="0">
                <a:solidFill>
                  <a:schemeClr val="accent2"/>
                </a:solidFill>
                <a:latin typeface="Calibri" panose="020F0502020204030204" pitchFamily="34" charset="0"/>
              </a:rPr>
              <a:t>={103}</a:t>
            </a:r>
          </a:p>
          <a:p>
            <a:pPr marL="0" lvl="1"/>
            <a:r>
              <a:rPr lang="en-US" sz="1650" dirty="0">
                <a:solidFill>
                  <a:schemeClr val="accent2"/>
                </a:solidFill>
                <a:latin typeface="Calibri" panose="020F0502020204030204" pitchFamily="34" charset="0"/>
              </a:rPr>
              <a:t>M($6).instr = 104</a:t>
            </a:r>
          </a:p>
          <a:p>
            <a:pPr marL="0" lvl="1"/>
            <a:r>
              <a:rPr lang="en-US" sz="1650" dirty="0">
                <a:solidFill>
                  <a:schemeClr val="accent2"/>
                </a:solidFill>
                <a:latin typeface="Calibri" panose="020F0502020204030204" pitchFamily="34" charset="0"/>
              </a:rPr>
              <a:t>S($3).</a:t>
            </a:r>
            <a:r>
              <a:rPr lang="en-US" sz="1650" dirty="0" err="1">
                <a:solidFill>
                  <a:schemeClr val="accent2"/>
                </a:solidFill>
                <a:latin typeface="Calibri" panose="020F0502020204030204" pitchFamily="34" charset="0"/>
              </a:rPr>
              <a:t>nextlist</a:t>
            </a:r>
            <a:r>
              <a:rPr lang="en-US" sz="1650" dirty="0">
                <a:solidFill>
                  <a:schemeClr val="accent2"/>
                </a:solidFill>
                <a:latin typeface="Calibri" panose="020F0502020204030204" pitchFamily="34" charset="0"/>
              </a:rPr>
              <a:t>=block($7).</a:t>
            </a:r>
            <a:r>
              <a:rPr lang="en-US" sz="1650" dirty="0" err="1">
                <a:solidFill>
                  <a:schemeClr val="accent2"/>
                </a:solidFill>
                <a:latin typeface="Calibri" panose="020F0502020204030204" pitchFamily="34" charset="0"/>
              </a:rPr>
              <a:t>nextlist</a:t>
            </a:r>
            <a:r>
              <a:rPr lang="en-US" sz="1650" dirty="0">
                <a:solidFill>
                  <a:schemeClr val="accent2"/>
                </a:solidFill>
                <a:latin typeface="Calibri" panose="020F0502020204030204" pitchFamily="34" charset="0"/>
              </a:rPr>
              <a:t>={105}</a:t>
            </a:r>
          </a:p>
          <a:p>
            <a:pPr marL="0" lvl="1"/>
            <a:r>
              <a:rPr lang="en-US" sz="1650" dirty="0">
                <a:solidFill>
                  <a:schemeClr val="accent2"/>
                </a:solidFill>
                <a:latin typeface="Calibri" panose="020F0502020204030204" pitchFamily="34" charset="0"/>
              </a:rPr>
              <a:t>backpatch({102}, 104)</a:t>
            </a:r>
          </a:p>
          <a:p>
            <a:pPr marL="0" lvl="1"/>
            <a:r>
              <a:rPr lang="en-US" sz="1650" dirty="0">
                <a:solidFill>
                  <a:schemeClr val="accent2"/>
                </a:solidFill>
                <a:latin typeface="Calibri" panose="020F0502020204030204" pitchFamily="34" charset="0"/>
              </a:rPr>
              <a:t>backpatch({103}, 105)</a:t>
            </a:r>
          </a:p>
          <a:p>
            <a:pPr marL="0" lvl="1"/>
            <a:r>
              <a:rPr lang="en-US" sz="1650" dirty="0" err="1">
                <a:solidFill>
                  <a:schemeClr val="accent2"/>
                </a:solidFill>
                <a:latin typeface="Calibri" panose="020F0502020204030204" pitchFamily="34" charset="0"/>
              </a:rPr>
              <a:t>S.nextlist</a:t>
            </a:r>
            <a:r>
              <a:rPr lang="en-US" sz="1650" dirty="0">
                <a:solidFill>
                  <a:schemeClr val="accent2"/>
                </a:solidFill>
                <a:latin typeface="Calibri" panose="020F0502020204030204" pitchFamily="34" charset="0"/>
              </a:rPr>
              <a:t>={105}</a:t>
            </a:r>
          </a:p>
        </p:txBody>
      </p:sp>
      <p:sp>
        <p:nvSpPr>
          <p:cNvPr id="3" name="Rectangle 2"/>
          <p:cNvSpPr/>
          <p:nvPr/>
        </p:nvSpPr>
        <p:spPr>
          <a:xfrm>
            <a:off x="7221192" y="915566"/>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104</a:t>
            </a:r>
            <a:endParaRPr lang="en-CA" sz="1800" dirty="0">
              <a:latin typeface="Calibri" panose="020F0502020204030204" pitchFamily="34" charset="0"/>
            </a:endParaRPr>
          </a:p>
        </p:txBody>
      </p:sp>
      <p:sp>
        <p:nvSpPr>
          <p:cNvPr id="8" name="Rectangle 7"/>
          <p:cNvSpPr/>
          <p:nvPr/>
        </p:nvSpPr>
        <p:spPr>
          <a:xfrm>
            <a:off x="7221191" y="1563638"/>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101</a:t>
            </a:r>
          </a:p>
        </p:txBody>
      </p:sp>
      <p:sp>
        <p:nvSpPr>
          <p:cNvPr id="4" name="Slide Number Placeholder 3">
            <a:extLst>
              <a:ext uri="{FF2B5EF4-FFF2-40B4-BE49-F238E27FC236}">
                <a16:creationId xmlns:a16="http://schemas.microsoft.com/office/drawing/2014/main" id="{626D3C4C-3FC5-A94B-8CFC-F7EDA7EAEC6D}"/>
              </a:ext>
            </a:extLst>
          </p:cNvPr>
          <p:cNvSpPr>
            <a:spLocks noGrp="1"/>
          </p:cNvSpPr>
          <p:nvPr>
            <p:ph type="sldNum" sz="quarter" idx="12"/>
          </p:nvPr>
        </p:nvSpPr>
        <p:spPr/>
        <p:txBody>
          <a:bodyPr/>
          <a:lstStyle/>
          <a:p>
            <a:fld id="{7B252BF6-6A9C-D04A-BBE8-37A07D64A1C3}" type="slidenum">
              <a:rPr lang="en-US" smtClean="0"/>
              <a:t>25</a:t>
            </a:fld>
            <a:endParaRPr lang="en-US"/>
          </a:p>
        </p:txBody>
      </p:sp>
      <p:sp>
        <p:nvSpPr>
          <p:cNvPr id="9" name="Rectangle 8">
            <a:extLst>
              <a:ext uri="{FF2B5EF4-FFF2-40B4-BE49-F238E27FC236}">
                <a16:creationId xmlns:a16="http://schemas.microsoft.com/office/drawing/2014/main" id="{71DB324E-767C-6240-B957-2A07124B7738}"/>
              </a:ext>
            </a:extLst>
          </p:cNvPr>
          <p:cNvSpPr/>
          <p:nvPr/>
        </p:nvSpPr>
        <p:spPr>
          <a:xfrm>
            <a:off x="7221191" y="1239602"/>
            <a:ext cx="535724" cy="369332"/>
          </a:xfrm>
          <a:prstGeom prst="rect">
            <a:avLst/>
          </a:prstGeom>
        </p:spPr>
        <p:txBody>
          <a:bodyPr wrap="none">
            <a:spAutoFit/>
          </a:bodyPr>
          <a:lstStyle/>
          <a:p>
            <a:r>
              <a:rPr lang="en-US" sz="1800" dirty="0">
                <a:solidFill>
                  <a:schemeClr val="accent2"/>
                </a:solidFill>
                <a:latin typeface="Calibri" panose="020F0502020204030204" pitchFamily="34" charset="0"/>
              </a:rPr>
              <a:t>105</a:t>
            </a:r>
          </a:p>
        </p:txBody>
      </p:sp>
    </p:spTree>
    <p:extLst>
      <p:ext uri="{BB962C8B-B14F-4D97-AF65-F5344CB8AC3E}">
        <p14:creationId xmlns:p14="http://schemas.microsoft.com/office/powerpoint/2010/main" val="408283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220994" y="153002"/>
            <a:ext cx="4428492" cy="4683157"/>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while M "(" B ")" M  block</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{backpatch($7.nextlist, $2.instr);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backpatch($4.truelist, $6.instr);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nextlist</a:t>
            </a:r>
            <a:r>
              <a:rPr lang="en-US" sz="1500" kern="0" dirty="0">
                <a:latin typeface="Calibri" panose="020F0502020204030204" pitchFamily="34" charset="0"/>
                <a:cs typeface="Calibri" panose="020F0502020204030204" pitchFamily="34" charset="0"/>
                <a:sym typeface="Symbol" charset="2"/>
              </a:rPr>
              <a:t> = merge($4.falselist; $7.breaklist);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$2.instr";}</a:t>
            </a:r>
          </a:p>
          <a:p>
            <a:pPr eaLnBrk="1" hangingPunct="1"/>
            <a:r>
              <a:rPr lang="en-US" sz="1800" kern="0" dirty="0">
                <a:latin typeface="Calibri" panose="020F0502020204030204" pitchFamily="34" charset="0"/>
                <a:cs typeface="Calibri" panose="020F0502020204030204" pitchFamily="34" charset="0"/>
                <a:sym typeface="Symbol" charset="2"/>
              </a:rPr>
              <a:t>S</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break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{$$.breaklist=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S</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continue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{$$.nextlist=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 Code+="</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  </a:t>
            </a:r>
            <a:r>
              <a:rPr lang="en-US" sz="1500" kern="0" dirty="0">
                <a:latin typeface="Calibri" panose="020F0502020204030204" pitchFamily="34" charset="0"/>
                <a:cs typeface="Calibri" panose="020F0502020204030204" pitchFamily="34" charset="0"/>
                <a:sym typeface="Symbol" charset="2"/>
              </a:rPr>
              <a:t>{ /* same previous slide */ }</a:t>
            </a:r>
          </a:p>
          <a:p>
            <a:pPr eaLnBrk="1" hangingPunct="1"/>
            <a:r>
              <a:rPr lang="en-US" sz="1800" kern="0" dirty="0">
                <a:latin typeface="Calibri" panose="020F0502020204030204" pitchFamily="34" charset="0"/>
                <a:cs typeface="Calibri" panose="020F0502020204030204" pitchFamily="34" charset="0"/>
                <a:sym typeface="Symbol" charset="2"/>
              </a:rPr>
              <a:t>block</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 S "}"</a:t>
            </a:r>
          </a:p>
          <a:p>
            <a:pPr marL="0" indent="0">
              <a:buNone/>
            </a:pPr>
            <a:r>
              <a:rPr lang="en-US" sz="1500" kern="0" dirty="0">
                <a:latin typeface="Calibri" panose="020F0502020204030204" pitchFamily="34" charset="0"/>
                <a:cs typeface="Calibri" panose="020F0502020204030204" pitchFamily="34" charset="0"/>
                <a:sym typeface="Symbol" charset="2"/>
              </a:rPr>
              <a:t>    {</a:t>
            </a:r>
            <a:r>
              <a:rPr lang="en-CA" sz="1500" dirty="0">
                <a:latin typeface="Calibri" panose="020F0502020204030204" pitchFamily="34" charset="0"/>
                <a:cs typeface="Calibri" panose="020F0502020204030204" pitchFamily="34" charset="0"/>
                <a:sym typeface="Symbol" charset="2"/>
              </a:rPr>
              <a:t>$$.</a:t>
            </a:r>
            <a:r>
              <a:rPr lang="en-CA" sz="1500" dirty="0" err="1">
                <a:latin typeface="Calibri" panose="020F0502020204030204" pitchFamily="34" charset="0"/>
                <a:cs typeface="Calibri" panose="020F0502020204030204" pitchFamily="34" charset="0"/>
                <a:sym typeface="Symbol" charset="2"/>
              </a:rPr>
              <a:t>breaklist</a:t>
            </a:r>
            <a:r>
              <a:rPr lang="en-CA" sz="1500" dirty="0">
                <a:latin typeface="Calibri" panose="020F0502020204030204" pitchFamily="34" charset="0"/>
                <a:cs typeface="Calibri" panose="020F0502020204030204" pitchFamily="34" charset="0"/>
                <a:sym typeface="Symbol" charset="2"/>
              </a:rPr>
              <a:t>=$2.breaklist</a:t>
            </a:r>
            <a:r>
              <a:rPr lang="en-US" sz="1500" kern="0" dirty="0">
                <a:latin typeface="Calibri" panose="020F0502020204030204" pitchFamily="34" charset="0"/>
                <a:cs typeface="Calibri" panose="020F0502020204030204" pitchFamily="34" charset="0"/>
                <a:sym typeface="Symbol" charset="2"/>
              </a:rPr>
              <a:t>;</a:t>
            </a:r>
          </a:p>
          <a:p>
            <a:pPr marL="0" indent="0">
              <a:buNone/>
            </a:pPr>
            <a:r>
              <a:rPr lang="en-US" sz="1500" kern="0" dirty="0">
                <a:latin typeface="Calibri" panose="020F0502020204030204" pitchFamily="34" charset="0"/>
                <a:cs typeface="Calibri" panose="020F0502020204030204" pitchFamily="34" charset="0"/>
                <a:sym typeface="Symbol" charset="2"/>
              </a:rPr>
              <a:t>      </a:t>
            </a:r>
            <a:r>
              <a:rPr lang="en-CA" sz="1500" dirty="0">
                <a:latin typeface="Calibri" panose="020F0502020204030204" pitchFamily="34" charset="0"/>
                <a:cs typeface="Calibri" panose="020F0502020204030204" pitchFamily="34" charset="0"/>
                <a:sym typeface="Symbol" charset="2"/>
              </a:rPr>
              <a:t>$$.</a:t>
            </a:r>
            <a:r>
              <a:rPr lang="en-CA" sz="1500" dirty="0" err="1">
                <a:latin typeface="Calibri" panose="020F0502020204030204" pitchFamily="34" charset="0"/>
                <a:cs typeface="Calibri" panose="020F0502020204030204" pitchFamily="34" charset="0"/>
                <a:sym typeface="Symbol" charset="2"/>
              </a:rPr>
              <a:t>nextlist</a:t>
            </a:r>
            <a:r>
              <a:rPr lang="en-CA" sz="1500" dirty="0">
                <a:latin typeface="Calibri" panose="020F0502020204030204" pitchFamily="34" charset="0"/>
                <a:cs typeface="Calibri" panose="020F0502020204030204" pitchFamily="34" charset="0"/>
                <a:sym typeface="Symbol" charset="2"/>
              </a:rPr>
              <a:t>=$2.nextlist</a:t>
            </a:r>
            <a:r>
              <a:rPr lang="en-US" sz="1500" kern="0" dirty="0">
                <a:latin typeface="Calibri" panose="020F0502020204030204" pitchFamily="34" charset="0"/>
                <a:cs typeface="Calibri" panose="020F0502020204030204" pitchFamily="34" charset="0"/>
                <a:sym typeface="Symbol" charset="2"/>
              </a:rPr>
              <a:t>;}</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p:txBody>
      </p:sp>
      <p:sp>
        <p:nvSpPr>
          <p:cNvPr id="7" name="Rectangle 4"/>
          <p:cNvSpPr txBox="1">
            <a:spLocks noChangeArrowheads="1"/>
          </p:cNvSpPr>
          <p:nvPr/>
        </p:nvSpPr>
        <p:spPr bwMode="auto">
          <a:xfrm>
            <a:off x="4833450" y="264980"/>
            <a:ext cx="2754306" cy="227601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while (i &lt; n) {break;}</a:t>
            </a:r>
          </a:p>
          <a:p>
            <a:pPr eaLnBrk="1" hangingPunct="1"/>
            <a:r>
              <a:rPr lang="en-US" sz="1800" kern="0" dirty="0">
                <a:latin typeface="Calibri" panose="020F0502020204030204" pitchFamily="34" charset="0"/>
                <a:cs typeface="Calibri" panose="020F0502020204030204" pitchFamily="34" charset="0"/>
                <a:sym typeface="Symbol" charset="2"/>
              </a:rPr>
              <a:t>101: c = i &lt; n</a:t>
            </a:r>
          </a:p>
          <a:p>
            <a:pPr eaLnBrk="1" hangingPunct="1"/>
            <a:r>
              <a:rPr lang="en-US" sz="1800" kern="0" dirty="0">
                <a:latin typeface="Calibri" panose="020F0502020204030204" pitchFamily="34" charset="0"/>
                <a:cs typeface="Calibri" panose="020F0502020204030204" pitchFamily="34" charset="0"/>
                <a:sym typeface="Symbol" charset="2"/>
              </a:rPr>
              <a:t>102:  if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&lt; n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104: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105: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101</a:t>
            </a:r>
          </a:p>
        </p:txBody>
      </p:sp>
      <p:sp>
        <p:nvSpPr>
          <p:cNvPr id="11" name="Rectangle 10"/>
          <p:cNvSpPr/>
          <p:nvPr/>
        </p:nvSpPr>
        <p:spPr>
          <a:xfrm>
            <a:off x="4177803" y="3020458"/>
            <a:ext cx="4065600" cy="2031325"/>
          </a:xfrm>
          <a:prstGeom prst="rect">
            <a:avLst/>
          </a:prstGeom>
        </p:spPr>
        <p:txBody>
          <a:bodyPr wrap="none">
            <a:spAutoFit/>
          </a:bodyPr>
          <a:lstStyle/>
          <a:p>
            <a:pPr lvl="1"/>
            <a:r>
              <a:rPr lang="en-US" sz="1800" dirty="0">
                <a:solidFill>
                  <a:schemeClr val="accent2"/>
                </a:solidFill>
                <a:latin typeface="Calibri" panose="020F0502020204030204" pitchFamily="34" charset="0"/>
              </a:rPr>
              <a:t>M($2).instr = 101</a:t>
            </a:r>
          </a:p>
          <a:p>
            <a:pPr lvl="1"/>
            <a:r>
              <a:rPr lang="en-US" sz="1800" dirty="0" err="1">
                <a:solidFill>
                  <a:schemeClr val="accent2"/>
                </a:solidFill>
                <a:latin typeface="Calibri" panose="020F0502020204030204" pitchFamily="34" charset="0"/>
              </a:rPr>
              <a:t>B.truelist</a:t>
            </a:r>
            <a:r>
              <a:rPr lang="en-US" sz="1800" dirty="0">
                <a:solidFill>
                  <a:schemeClr val="accent2"/>
                </a:solidFill>
                <a:latin typeface="Calibri" panose="020F0502020204030204" pitchFamily="34" charset="0"/>
              </a:rPr>
              <a:t>={102}, </a:t>
            </a:r>
            <a:r>
              <a:rPr lang="en-US" sz="1800" dirty="0" err="1">
                <a:solidFill>
                  <a:schemeClr val="accent2"/>
                </a:solidFill>
                <a:latin typeface="Calibri" panose="020F0502020204030204" pitchFamily="34" charset="0"/>
              </a:rPr>
              <a:t>B.falselist</a:t>
            </a:r>
            <a:r>
              <a:rPr lang="en-US" sz="1800" dirty="0">
                <a:solidFill>
                  <a:schemeClr val="accent2"/>
                </a:solidFill>
                <a:latin typeface="Calibri" panose="020F0502020204030204" pitchFamily="34" charset="0"/>
              </a:rPr>
              <a:t>={103}</a:t>
            </a:r>
          </a:p>
          <a:p>
            <a:pPr lvl="1"/>
            <a:r>
              <a:rPr lang="en-US" sz="1800" dirty="0">
                <a:solidFill>
                  <a:schemeClr val="accent2"/>
                </a:solidFill>
                <a:latin typeface="Calibri" panose="020F0502020204030204" pitchFamily="34" charset="0"/>
              </a:rPr>
              <a:t>M($6).instr = 104</a:t>
            </a:r>
          </a:p>
          <a:p>
            <a:pPr lvl="1"/>
            <a:r>
              <a:rPr lang="en-US" sz="1800" dirty="0">
                <a:solidFill>
                  <a:schemeClr val="accent2"/>
                </a:solidFill>
                <a:latin typeface="Calibri" panose="020F0502020204030204" pitchFamily="34" charset="0"/>
              </a:rPr>
              <a:t>S($3).breaklist=</a:t>
            </a:r>
            <a:r>
              <a:rPr lang="en-US" sz="1800" dirty="0" err="1">
                <a:solidFill>
                  <a:schemeClr val="accent2"/>
                </a:solidFill>
                <a:latin typeface="Calibri" panose="020F0502020204030204" pitchFamily="34" charset="0"/>
              </a:rPr>
              <a:t>block.breaklist</a:t>
            </a:r>
            <a:r>
              <a:rPr lang="en-US" sz="1800" dirty="0">
                <a:solidFill>
                  <a:schemeClr val="accent2"/>
                </a:solidFill>
                <a:latin typeface="Calibri" panose="020F0502020204030204" pitchFamily="34" charset="0"/>
              </a:rPr>
              <a:t>={104}</a:t>
            </a:r>
          </a:p>
          <a:p>
            <a:pPr lvl="1"/>
            <a:r>
              <a:rPr lang="en-US" sz="1800" dirty="0" err="1">
                <a:solidFill>
                  <a:schemeClr val="accent2"/>
                </a:solidFill>
                <a:latin typeface="Calibri" panose="020F0502020204030204" pitchFamily="34" charset="0"/>
              </a:rPr>
              <a:t>backpatch</a:t>
            </a:r>
            <a:r>
              <a:rPr lang="en-US" sz="1800" dirty="0">
                <a:solidFill>
                  <a:schemeClr val="accent2"/>
                </a:solidFill>
                <a:latin typeface="Calibri" panose="020F0502020204030204" pitchFamily="34" charset="0"/>
              </a:rPr>
              <a:t>({102}, 104)</a:t>
            </a:r>
          </a:p>
          <a:p>
            <a:pPr lvl="1"/>
            <a:r>
              <a:rPr lang="en-US" sz="1800" dirty="0" err="1">
                <a:solidFill>
                  <a:schemeClr val="accent2"/>
                </a:solidFill>
                <a:latin typeface="Calibri" panose="020F0502020204030204" pitchFamily="34" charset="0"/>
              </a:rPr>
              <a:t>S.nextlist</a:t>
            </a:r>
            <a:r>
              <a:rPr lang="en-US" sz="1800" dirty="0">
                <a:solidFill>
                  <a:schemeClr val="accent2"/>
                </a:solidFill>
                <a:latin typeface="Calibri" panose="020F0502020204030204" pitchFamily="34" charset="0"/>
              </a:rPr>
              <a:t>={105}</a:t>
            </a:r>
          </a:p>
          <a:p>
            <a:pPr lvl="1"/>
            <a:r>
              <a:rPr lang="en-US" sz="1800" dirty="0">
                <a:solidFill>
                  <a:schemeClr val="accent2"/>
                </a:solidFill>
                <a:latin typeface="Calibri" panose="020F0502020204030204" pitchFamily="34" charset="0"/>
              </a:rPr>
              <a:t>backpatch({104}, 105)</a:t>
            </a:r>
          </a:p>
        </p:txBody>
      </p:sp>
      <p:sp>
        <p:nvSpPr>
          <p:cNvPr id="8" name="Rectangle 7"/>
          <p:cNvSpPr/>
          <p:nvPr/>
        </p:nvSpPr>
        <p:spPr>
          <a:xfrm>
            <a:off x="6955440" y="921319"/>
            <a:ext cx="535724" cy="369332"/>
          </a:xfrm>
          <a:prstGeom prst="rect">
            <a:avLst/>
          </a:prstGeom>
        </p:spPr>
        <p:txBody>
          <a:bodyPr wrap="none">
            <a:spAutoFit/>
          </a:bodyPr>
          <a:lstStyle/>
          <a:p>
            <a:r>
              <a:rPr lang="en-US" sz="1800" dirty="0">
                <a:solidFill>
                  <a:schemeClr val="accent2"/>
                </a:solidFill>
                <a:latin typeface="Calibri" panose="020F0502020204030204" pitchFamily="34" charset="0"/>
              </a:rPr>
              <a:t>104</a:t>
            </a:r>
            <a:endParaRPr lang="en-CA" sz="1800" dirty="0">
              <a:latin typeface="Calibri" panose="020F0502020204030204" pitchFamily="34" charset="0"/>
            </a:endParaRPr>
          </a:p>
        </p:txBody>
      </p:sp>
      <p:sp>
        <p:nvSpPr>
          <p:cNvPr id="3" name="Slide Number Placeholder 2">
            <a:extLst>
              <a:ext uri="{FF2B5EF4-FFF2-40B4-BE49-F238E27FC236}">
                <a16:creationId xmlns:a16="http://schemas.microsoft.com/office/drawing/2014/main" id="{B80EF14F-BB7C-5D47-AD49-69CA5D21D042}"/>
              </a:ext>
            </a:extLst>
          </p:cNvPr>
          <p:cNvSpPr>
            <a:spLocks noGrp="1"/>
          </p:cNvSpPr>
          <p:nvPr>
            <p:ph type="sldNum" sz="quarter" idx="12"/>
          </p:nvPr>
        </p:nvSpPr>
        <p:spPr/>
        <p:txBody>
          <a:bodyPr/>
          <a:lstStyle/>
          <a:p>
            <a:fld id="{7B252BF6-6A9C-D04A-BBE8-37A07D64A1C3}" type="slidenum">
              <a:rPr lang="en-US" smtClean="0"/>
              <a:t>26</a:t>
            </a:fld>
            <a:endParaRPr lang="en-US" dirty="0"/>
          </a:p>
        </p:txBody>
      </p:sp>
      <p:sp>
        <p:nvSpPr>
          <p:cNvPr id="9" name="Rectangle 8">
            <a:extLst>
              <a:ext uri="{FF2B5EF4-FFF2-40B4-BE49-F238E27FC236}">
                <a16:creationId xmlns:a16="http://schemas.microsoft.com/office/drawing/2014/main" id="{DD26BC2C-1364-DD45-A7CC-845887B148B5}"/>
              </a:ext>
            </a:extLst>
          </p:cNvPr>
          <p:cNvSpPr/>
          <p:nvPr/>
        </p:nvSpPr>
        <p:spPr>
          <a:xfrm>
            <a:off x="6955439" y="1245879"/>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105</a:t>
            </a:r>
            <a:endParaRPr lang="en-CA" sz="1800" dirty="0">
              <a:latin typeface="Calibri" panose="020F0502020204030204" pitchFamily="34" charset="0"/>
            </a:endParaRPr>
          </a:p>
        </p:txBody>
      </p:sp>
      <p:sp>
        <p:nvSpPr>
          <p:cNvPr id="10" name="Rectangle 9">
            <a:extLst>
              <a:ext uri="{FF2B5EF4-FFF2-40B4-BE49-F238E27FC236}">
                <a16:creationId xmlns:a16="http://schemas.microsoft.com/office/drawing/2014/main" id="{1F4D611D-BA16-C442-96C0-B13B2EC296B2}"/>
              </a:ext>
            </a:extLst>
          </p:cNvPr>
          <p:cNvSpPr/>
          <p:nvPr/>
        </p:nvSpPr>
        <p:spPr>
          <a:xfrm>
            <a:off x="6955439" y="1556355"/>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105</a:t>
            </a:r>
            <a:endParaRPr lang="en-CA" sz="1800" dirty="0">
              <a:latin typeface="Calibri" panose="020F0502020204030204" pitchFamily="34" charset="0"/>
            </a:endParaRPr>
          </a:p>
        </p:txBody>
      </p:sp>
    </p:spTree>
    <p:extLst>
      <p:ext uri="{BB962C8B-B14F-4D97-AF65-F5344CB8AC3E}">
        <p14:creationId xmlns:p14="http://schemas.microsoft.com/office/powerpoint/2010/main" val="186364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Array Elements</a:t>
            </a:r>
          </a:p>
        </p:txBody>
      </p:sp>
      <p:sp>
        <p:nvSpPr>
          <p:cNvPr id="166915" name="Rectangle 3"/>
          <p:cNvSpPr>
            <a:spLocks noGrp="1" noChangeArrowheads="1"/>
          </p:cNvSpPr>
          <p:nvPr>
            <p:ph idx="1"/>
          </p:nvPr>
        </p:nvSpPr>
        <p:spPr/>
        <p:txBody>
          <a:bodyPr/>
          <a:lstStyle/>
          <a:p>
            <a:pPr>
              <a:lnSpc>
                <a:spcPct val="90000"/>
              </a:lnSpc>
            </a:pPr>
            <a:r>
              <a:rPr lang="en-US" dirty="0"/>
              <a:t>Array elements are numbered </a:t>
            </a:r>
            <a:r>
              <a:rPr lang="en-US" dirty="0">
                <a:latin typeface="Consolas" panose="020B0609020204030204" pitchFamily="49" charset="0"/>
                <a:cs typeface="Consolas" panose="020B0609020204030204" pitchFamily="49" charset="0"/>
              </a:rPr>
              <a:t>0,…,n-1</a:t>
            </a:r>
          </a:p>
          <a:p>
            <a:pPr>
              <a:lnSpc>
                <a:spcPct val="90000"/>
              </a:lnSpc>
            </a:pPr>
            <a:r>
              <a:rPr lang="en-US" dirty="0"/>
              <a:t>Let </a:t>
            </a:r>
            <a:r>
              <a:rPr lang="en-US" dirty="0">
                <a:latin typeface="Consolas" panose="020B0609020204030204" pitchFamily="49" charset="0"/>
                <a:cs typeface="Consolas" panose="020B0609020204030204" pitchFamily="49" charset="0"/>
              </a:rPr>
              <a:t>w</a:t>
            </a:r>
            <a:r>
              <a:rPr lang="en-US" dirty="0"/>
              <a:t> be the width of each array element</a:t>
            </a:r>
          </a:p>
          <a:p>
            <a:pPr>
              <a:lnSpc>
                <a:spcPct val="90000"/>
              </a:lnSpc>
            </a:pPr>
            <a:r>
              <a:rPr lang="en-US" dirty="0"/>
              <a:t>Let </a:t>
            </a:r>
            <a:r>
              <a:rPr lang="en-US" dirty="0">
                <a:latin typeface="Consolas" panose="020B0609020204030204" pitchFamily="49" charset="0"/>
                <a:cs typeface="Consolas" panose="020B0609020204030204" pitchFamily="49" charset="0"/>
              </a:rPr>
              <a:t>base</a:t>
            </a:r>
            <a:r>
              <a:rPr lang="en-US" dirty="0"/>
              <a:t> be the address of the storage allocated for the array</a:t>
            </a:r>
          </a:p>
          <a:p>
            <a:pPr>
              <a:lnSpc>
                <a:spcPct val="90000"/>
              </a:lnSpc>
            </a:pPr>
            <a:r>
              <a:rPr lang="en-US" dirty="0"/>
              <a:t>Then the </a:t>
            </a:r>
            <a:r>
              <a:rPr lang="en-US" dirty="0" err="1">
                <a:latin typeface="Consolas" panose="020B0609020204030204" pitchFamily="49" charset="0"/>
                <a:cs typeface="Consolas" panose="020B0609020204030204" pitchFamily="49" charset="0"/>
              </a:rPr>
              <a:t>i</a:t>
            </a:r>
            <a:r>
              <a:rPr lang="en-US" baseline="30000" dirty="0" err="1"/>
              <a:t>th</a:t>
            </a:r>
            <a:r>
              <a:rPr lang="en-US" dirty="0"/>
              <a:t> element </a:t>
            </a:r>
            <a:r>
              <a:rPr lang="en-US" dirty="0">
                <a:latin typeface="Consolas" panose="020B0609020204030204" pitchFamily="49" charset="0"/>
                <a:cs typeface="Consolas" panose="020B0609020204030204" pitchFamily="49" charset="0"/>
              </a:rPr>
              <a:t>A[i]</a:t>
            </a:r>
            <a:r>
              <a:rPr lang="en-US" dirty="0"/>
              <a:t> begins in location </a:t>
            </a:r>
            <a:r>
              <a:rPr lang="en-US" dirty="0" err="1">
                <a:latin typeface="Consolas" panose="020B0609020204030204" pitchFamily="49" charset="0"/>
                <a:cs typeface="Consolas" panose="020B0609020204030204" pitchFamily="49" charset="0"/>
              </a:rPr>
              <a:t>base+i</a:t>
            </a:r>
            <a:r>
              <a:rPr lang="en-US" dirty="0">
                <a:latin typeface="Consolas" panose="020B0609020204030204" pitchFamily="49" charset="0"/>
                <a:cs typeface="Consolas" panose="020B0609020204030204" pitchFamily="49" charset="0"/>
              </a:rPr>
              <a:t>*w</a:t>
            </a:r>
          </a:p>
          <a:p>
            <a:pPr>
              <a:lnSpc>
                <a:spcPct val="90000"/>
              </a:lnSpc>
            </a:pPr>
            <a:r>
              <a:rPr lang="en-US" dirty="0"/>
              <a:t>The element </a:t>
            </a:r>
            <a:r>
              <a:rPr lang="en-US" dirty="0">
                <a:latin typeface="Consolas" panose="020B0609020204030204" pitchFamily="49" charset="0"/>
                <a:cs typeface="Consolas" panose="020B0609020204030204" pitchFamily="49" charset="0"/>
              </a:rPr>
              <a:t>A[i][j] </a:t>
            </a:r>
            <a:r>
              <a:rPr lang="en-US" dirty="0"/>
              <a:t>with </a:t>
            </a:r>
            <a:r>
              <a:rPr lang="en-US" dirty="0">
                <a:latin typeface="Consolas" panose="020B0609020204030204" pitchFamily="49" charset="0"/>
                <a:cs typeface="Consolas" panose="020B0609020204030204" pitchFamily="49" charset="0"/>
              </a:rPr>
              <a:t>n</a:t>
            </a:r>
            <a:r>
              <a:rPr lang="en-US" dirty="0"/>
              <a:t> elements in the 2nd dimension begins at: </a:t>
            </a:r>
            <a:r>
              <a:rPr lang="en-US" dirty="0">
                <a:latin typeface="Consolas" panose="020B0609020204030204" pitchFamily="49" charset="0"/>
                <a:cs typeface="Consolas" panose="020B0609020204030204" pitchFamily="49" charset="0"/>
              </a:rPr>
              <a:t>base+(i*</a:t>
            </a:r>
            <a:r>
              <a:rPr lang="en-US" dirty="0" err="1">
                <a:latin typeface="Consolas" panose="020B0609020204030204" pitchFamily="49" charset="0"/>
                <a:cs typeface="Consolas" panose="020B0609020204030204" pitchFamily="49" charset="0"/>
              </a:rPr>
              <a:t>n+j</a:t>
            </a:r>
            <a:r>
              <a:rPr lang="en-US" dirty="0">
                <a:latin typeface="Consolas" panose="020B0609020204030204" pitchFamily="49" charset="0"/>
                <a:cs typeface="Consolas" panose="020B0609020204030204" pitchFamily="49" charset="0"/>
              </a:rPr>
              <a:t>)*w</a:t>
            </a:r>
          </a:p>
        </p:txBody>
      </p:sp>
      <p:sp>
        <p:nvSpPr>
          <p:cNvPr id="2" name="Slide Number Placeholder 1">
            <a:extLst>
              <a:ext uri="{FF2B5EF4-FFF2-40B4-BE49-F238E27FC236}">
                <a16:creationId xmlns:a16="http://schemas.microsoft.com/office/drawing/2014/main" id="{7D4B0D7D-F4ED-704F-86B3-AC950E61CE69}"/>
              </a:ext>
            </a:extLst>
          </p:cNvPr>
          <p:cNvSpPr>
            <a:spLocks noGrp="1"/>
          </p:cNvSpPr>
          <p:nvPr>
            <p:ph type="sldNum" sz="quarter" idx="12"/>
          </p:nvPr>
        </p:nvSpPr>
        <p:spPr/>
        <p:txBody>
          <a:bodyPr/>
          <a:lstStyle/>
          <a:p>
            <a:fld id="{7B252BF6-6A9C-D04A-BBE8-37A07D64A1C3}" type="slidenum">
              <a:rPr lang="en-US" smtClean="0"/>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sz="half" idx="4294967295"/>
          </p:nvPr>
        </p:nvSpPr>
        <p:spPr>
          <a:xfrm>
            <a:off x="1198880" y="908050"/>
            <a:ext cx="3257550" cy="4000500"/>
          </a:xfrm>
        </p:spPr>
        <p:txBody>
          <a:bodyPr>
            <a:normAutofit lnSpcReduction="10000"/>
          </a:bodyPr>
          <a:lstStyle/>
          <a:p>
            <a:pPr>
              <a:buFontTx/>
              <a:buNone/>
            </a:pPr>
            <a:r>
              <a:rPr lang="en-US" sz="1350" b="1" dirty="0"/>
              <a:t>foo:</a:t>
            </a:r>
          </a:p>
          <a:p>
            <a:pPr>
              <a:buFontTx/>
              <a:buNone/>
            </a:pPr>
            <a:r>
              <a:rPr lang="en-US" sz="1350" b="1" dirty="0"/>
              <a:t>      t0 = 1</a:t>
            </a:r>
          </a:p>
          <a:p>
            <a:pPr>
              <a:buFontTx/>
              <a:buNone/>
            </a:pPr>
            <a:r>
              <a:rPr lang="en-US" sz="1350" b="1" dirty="0"/>
              <a:t>      t1 = 4</a:t>
            </a:r>
          </a:p>
          <a:p>
            <a:pPr>
              <a:buFontTx/>
              <a:buNone/>
            </a:pPr>
            <a:r>
              <a:rPr lang="en-US" sz="1350" b="1" dirty="0"/>
              <a:t>      t2 = t1 * t0</a:t>
            </a:r>
          </a:p>
          <a:p>
            <a:pPr>
              <a:buFontTx/>
              <a:buNone/>
            </a:pPr>
            <a:r>
              <a:rPr lang="en-US" sz="1350" b="1" dirty="0"/>
              <a:t>      </a:t>
            </a:r>
            <a:r>
              <a:rPr lang="en-US" sz="1350" b="1" dirty="0">
                <a:solidFill>
                  <a:srgbClr val="990000"/>
                </a:solidFill>
              </a:rPr>
              <a:t>t3 = </a:t>
            </a:r>
            <a:r>
              <a:rPr lang="en-US" sz="1350" b="1" dirty="0" err="1">
                <a:solidFill>
                  <a:srgbClr val="990000"/>
                </a:solidFill>
              </a:rPr>
              <a:t>arr</a:t>
            </a:r>
            <a:r>
              <a:rPr lang="en-US" sz="1350" b="1" dirty="0">
                <a:solidFill>
                  <a:srgbClr val="990000"/>
                </a:solidFill>
              </a:rPr>
              <a:t> + t2</a:t>
            </a:r>
          </a:p>
          <a:p>
            <a:pPr>
              <a:buFontTx/>
              <a:buNone/>
            </a:pPr>
            <a:r>
              <a:rPr lang="en-US" sz="1350" b="1" dirty="0"/>
              <a:t>      </a:t>
            </a:r>
            <a:r>
              <a:rPr lang="en-US" sz="1350" b="1" dirty="0">
                <a:solidFill>
                  <a:srgbClr val="990000"/>
                </a:solidFill>
              </a:rPr>
              <a:t>t4 = *(t3)</a:t>
            </a:r>
          </a:p>
          <a:p>
            <a:pPr>
              <a:buFontTx/>
              <a:buNone/>
            </a:pPr>
            <a:r>
              <a:rPr lang="en-US" sz="1350" b="1" dirty="0"/>
              <a:t>      t5 = 0</a:t>
            </a:r>
          </a:p>
          <a:p>
            <a:pPr>
              <a:buFontTx/>
              <a:buNone/>
            </a:pPr>
            <a:r>
              <a:rPr lang="en-US" sz="1350" b="1" dirty="0"/>
              <a:t>      t6 = 4</a:t>
            </a:r>
          </a:p>
          <a:p>
            <a:pPr>
              <a:buFontTx/>
              <a:buNone/>
            </a:pPr>
            <a:r>
              <a:rPr lang="en-US" sz="1350" b="1" dirty="0"/>
              <a:t>      t7 = t6 * t5</a:t>
            </a:r>
          </a:p>
          <a:p>
            <a:pPr>
              <a:buFontTx/>
              <a:buNone/>
            </a:pPr>
            <a:r>
              <a:rPr lang="en-US" sz="1350" b="1" dirty="0"/>
              <a:t>      t8 = </a:t>
            </a:r>
            <a:r>
              <a:rPr lang="en-US" sz="1350" b="1" dirty="0" err="1"/>
              <a:t>arr</a:t>
            </a:r>
            <a:r>
              <a:rPr lang="en-US" sz="1350" b="1" dirty="0"/>
              <a:t> + t7</a:t>
            </a:r>
          </a:p>
          <a:p>
            <a:pPr>
              <a:buFontTx/>
              <a:buNone/>
            </a:pPr>
            <a:r>
              <a:rPr lang="en-US" sz="1350" b="1" dirty="0"/>
              <a:t>      t9 = *(t8)</a:t>
            </a:r>
          </a:p>
          <a:p>
            <a:pPr>
              <a:buFontTx/>
              <a:buNone/>
            </a:pPr>
            <a:r>
              <a:rPr lang="en-US" sz="1350" b="1" dirty="0"/>
              <a:t>      t10 = 2</a:t>
            </a:r>
          </a:p>
          <a:p>
            <a:pPr>
              <a:buFontTx/>
              <a:buNone/>
            </a:pPr>
            <a:r>
              <a:rPr lang="en-US" sz="1350" b="1" dirty="0"/>
              <a:t>      t11 = t9 * t10</a:t>
            </a:r>
          </a:p>
          <a:p>
            <a:pPr>
              <a:buFontTx/>
              <a:buNone/>
            </a:pPr>
            <a:r>
              <a:rPr lang="en-US" sz="1350" b="1" dirty="0"/>
              <a:t>      </a:t>
            </a:r>
            <a:r>
              <a:rPr lang="en-US" sz="1350" b="1" dirty="0">
                <a:solidFill>
                  <a:srgbClr val="990000"/>
                </a:solidFill>
              </a:rPr>
              <a:t>t4 = t11</a:t>
            </a:r>
            <a:endParaRPr lang="en-US" sz="1350" b="1" dirty="0"/>
          </a:p>
        </p:txBody>
      </p:sp>
      <p:sp>
        <p:nvSpPr>
          <p:cNvPr id="160771" name="Rectangle 3"/>
          <p:cNvSpPr>
            <a:spLocks noGrp="1" noChangeArrowheads="1"/>
          </p:cNvSpPr>
          <p:nvPr>
            <p:ph type="body" sz="half" idx="4294967295"/>
          </p:nvPr>
        </p:nvSpPr>
        <p:spPr>
          <a:xfrm>
            <a:off x="5368290" y="1080770"/>
            <a:ext cx="2800350" cy="3714750"/>
          </a:xfrm>
        </p:spPr>
        <p:txBody>
          <a:bodyPr>
            <a:normAutofit lnSpcReduction="10000"/>
          </a:bodyPr>
          <a:lstStyle/>
          <a:p>
            <a:pPr>
              <a:buFontTx/>
              <a:buNone/>
            </a:pPr>
            <a:r>
              <a:rPr lang="en-US" sz="1350" b="1" dirty="0"/>
              <a:t>foo:</a:t>
            </a:r>
          </a:p>
          <a:p>
            <a:pPr>
              <a:buFontTx/>
              <a:buNone/>
            </a:pPr>
            <a:r>
              <a:rPr lang="en-US" sz="1350" b="1" dirty="0"/>
              <a:t>      t0 = 1</a:t>
            </a:r>
          </a:p>
          <a:p>
            <a:pPr>
              <a:buFontTx/>
              <a:buNone/>
            </a:pPr>
            <a:r>
              <a:rPr lang="en-US" sz="1350" b="1" dirty="0"/>
              <a:t>      t1 = 4</a:t>
            </a:r>
          </a:p>
          <a:p>
            <a:pPr>
              <a:buFontTx/>
              <a:buNone/>
            </a:pPr>
            <a:r>
              <a:rPr lang="en-US" sz="1350" b="1" dirty="0"/>
              <a:t>      t2 = t1 * t0</a:t>
            </a:r>
          </a:p>
          <a:p>
            <a:pPr>
              <a:buFontTx/>
              <a:buNone/>
            </a:pPr>
            <a:r>
              <a:rPr lang="en-US" sz="1350" b="1" dirty="0"/>
              <a:t>      </a:t>
            </a:r>
            <a:r>
              <a:rPr lang="en-US" sz="1350" b="1" dirty="0">
                <a:solidFill>
                  <a:srgbClr val="990000"/>
                </a:solidFill>
              </a:rPr>
              <a:t>t3 = </a:t>
            </a:r>
            <a:r>
              <a:rPr lang="en-US" sz="1350" b="1" dirty="0" err="1">
                <a:solidFill>
                  <a:srgbClr val="990000"/>
                </a:solidFill>
              </a:rPr>
              <a:t>arr</a:t>
            </a:r>
            <a:r>
              <a:rPr lang="en-US" sz="1350" b="1" dirty="0">
                <a:solidFill>
                  <a:srgbClr val="990000"/>
                </a:solidFill>
              </a:rPr>
              <a:t> + t2</a:t>
            </a:r>
          </a:p>
          <a:p>
            <a:pPr>
              <a:buFontTx/>
              <a:buNone/>
            </a:pPr>
            <a:r>
              <a:rPr lang="en-US" sz="1350" b="1" dirty="0"/>
              <a:t>      t4 = 0</a:t>
            </a:r>
          </a:p>
          <a:p>
            <a:pPr>
              <a:buFontTx/>
              <a:buNone/>
            </a:pPr>
            <a:r>
              <a:rPr lang="en-US" sz="1350" b="1" dirty="0"/>
              <a:t>      t5 = 4</a:t>
            </a:r>
          </a:p>
          <a:p>
            <a:pPr>
              <a:buFontTx/>
              <a:buNone/>
            </a:pPr>
            <a:r>
              <a:rPr lang="en-US" sz="1350" b="1" dirty="0"/>
              <a:t>      t6 = t5 * t4</a:t>
            </a:r>
          </a:p>
          <a:p>
            <a:pPr>
              <a:buFontTx/>
              <a:buNone/>
            </a:pPr>
            <a:r>
              <a:rPr lang="en-US" sz="1350" b="1" dirty="0"/>
              <a:t>      t7 = </a:t>
            </a:r>
            <a:r>
              <a:rPr lang="en-US" sz="1350" b="1" dirty="0" err="1"/>
              <a:t>arr</a:t>
            </a:r>
            <a:r>
              <a:rPr lang="en-US" sz="1350" b="1" dirty="0"/>
              <a:t> + t6</a:t>
            </a:r>
          </a:p>
          <a:p>
            <a:pPr>
              <a:buFontTx/>
              <a:buNone/>
            </a:pPr>
            <a:r>
              <a:rPr lang="en-US" sz="1350" b="1" dirty="0"/>
              <a:t>      t8 = *(t7)</a:t>
            </a:r>
          </a:p>
          <a:p>
            <a:pPr>
              <a:buFontTx/>
              <a:buNone/>
            </a:pPr>
            <a:r>
              <a:rPr lang="en-US" sz="1350" b="1" dirty="0"/>
              <a:t>      t9 = 2</a:t>
            </a:r>
          </a:p>
          <a:p>
            <a:pPr>
              <a:buFontTx/>
              <a:buNone/>
            </a:pPr>
            <a:r>
              <a:rPr lang="en-US" sz="1350" b="1" dirty="0"/>
              <a:t>      t10 = t8 * t9</a:t>
            </a:r>
          </a:p>
          <a:p>
            <a:pPr>
              <a:buFontTx/>
              <a:buNone/>
            </a:pPr>
            <a:r>
              <a:rPr lang="en-US" sz="1350" b="1" dirty="0"/>
              <a:t>      </a:t>
            </a:r>
            <a:r>
              <a:rPr lang="en-US" sz="1350" b="1" dirty="0">
                <a:solidFill>
                  <a:srgbClr val="990000"/>
                </a:solidFill>
              </a:rPr>
              <a:t>*(t3) = t10</a:t>
            </a:r>
            <a:endParaRPr lang="en-US" sz="1350" b="1" dirty="0"/>
          </a:p>
        </p:txBody>
      </p:sp>
      <p:sp>
        <p:nvSpPr>
          <p:cNvPr id="160772" name="Text Box 4"/>
          <p:cNvSpPr txBox="1">
            <a:spLocks noChangeArrowheads="1"/>
          </p:cNvSpPr>
          <p:nvPr/>
        </p:nvSpPr>
        <p:spPr bwMode="auto">
          <a:xfrm>
            <a:off x="2686050" y="171450"/>
            <a:ext cx="3541354" cy="553998"/>
          </a:xfrm>
          <a:prstGeom prst="rect">
            <a:avLst/>
          </a:prstGeom>
          <a:solidFill>
            <a:srgbClr val="DDDDDD"/>
          </a:solidFill>
          <a:ln w="19050">
            <a:solidFill>
              <a:schemeClr val="tx1"/>
            </a:solidFill>
            <a:miter lim="800000"/>
            <a:headEnd/>
            <a:tailEnd/>
          </a:ln>
          <a:effectLst/>
        </p:spPr>
        <p:txBody>
          <a:bodyPr wrap="none">
            <a:prstTxWarp prst="textNoShape">
              <a:avLst/>
            </a:prstTxWarp>
            <a:spAutoFit/>
          </a:bodyPr>
          <a:lstStyle/>
          <a:p>
            <a:pPr eaLnBrk="1" hangingPunct="1"/>
            <a:r>
              <a:rPr lang="en-US" sz="1500" dirty="0">
                <a:latin typeface="Consolas" panose="020B0609020204030204" pitchFamily="49" charset="0"/>
              </a:rPr>
              <a:t>void foo(int[] </a:t>
            </a:r>
            <a:r>
              <a:rPr lang="en-US" sz="1500" dirty="0" err="1">
                <a:latin typeface="Consolas" panose="020B0609020204030204" pitchFamily="49" charset="0"/>
              </a:rPr>
              <a:t>arr</a:t>
            </a:r>
            <a:r>
              <a:rPr lang="en-US" sz="1500" dirty="0">
                <a:latin typeface="Consolas" panose="020B0609020204030204" pitchFamily="49" charset="0"/>
              </a:rPr>
              <a:t>)</a:t>
            </a:r>
            <a:br>
              <a:rPr lang="en-US" sz="1500" dirty="0">
                <a:latin typeface="Consolas" panose="020B0609020204030204" pitchFamily="49" charset="0"/>
              </a:rPr>
            </a:br>
            <a:r>
              <a:rPr lang="en-US" sz="1500" dirty="0">
                <a:latin typeface="Consolas" panose="020B0609020204030204" pitchFamily="49" charset="0"/>
              </a:rPr>
              <a:t>	{ </a:t>
            </a:r>
            <a:r>
              <a:rPr lang="en-US" sz="1500" dirty="0" err="1">
                <a:latin typeface="Consolas" panose="020B0609020204030204" pitchFamily="49" charset="0"/>
              </a:rPr>
              <a:t>arr</a:t>
            </a:r>
            <a:r>
              <a:rPr lang="en-US" sz="1500" dirty="0">
                <a:latin typeface="Consolas" panose="020B0609020204030204" pitchFamily="49" charset="0"/>
              </a:rPr>
              <a:t>[1] = </a:t>
            </a:r>
            <a:r>
              <a:rPr lang="en-US" sz="1500" dirty="0" err="1">
                <a:latin typeface="Consolas" panose="020B0609020204030204" pitchFamily="49" charset="0"/>
              </a:rPr>
              <a:t>arr</a:t>
            </a:r>
            <a:r>
              <a:rPr lang="en-US" sz="1500" dirty="0">
                <a:latin typeface="Consolas" panose="020B0609020204030204" pitchFamily="49" charset="0"/>
              </a:rPr>
              <a:t>[0] * 2 }</a:t>
            </a:r>
          </a:p>
        </p:txBody>
      </p:sp>
      <p:sp>
        <p:nvSpPr>
          <p:cNvPr id="160773" name="Text Box 5"/>
          <p:cNvSpPr txBox="1">
            <a:spLocks noChangeArrowheads="1"/>
          </p:cNvSpPr>
          <p:nvPr/>
        </p:nvSpPr>
        <p:spPr bwMode="auto">
          <a:xfrm>
            <a:off x="6838950" y="3325575"/>
            <a:ext cx="877356" cy="369332"/>
          </a:xfrm>
          <a:prstGeom prst="rect">
            <a:avLst/>
          </a:prstGeom>
          <a:noFill/>
          <a:ln w="19050">
            <a:solidFill>
              <a:srgbClr val="00FF00"/>
            </a:solidFill>
            <a:miter lim="800000"/>
            <a:headEnd/>
            <a:tailEnd/>
          </a:ln>
          <a:effectLst/>
        </p:spPr>
        <p:txBody>
          <a:bodyPr wrap="none">
            <a:prstTxWarp prst="textNoShape">
              <a:avLst/>
            </a:prstTxWarp>
            <a:spAutoFit/>
          </a:bodyPr>
          <a:lstStyle/>
          <a:p>
            <a:pPr eaLnBrk="1" hangingPunct="1"/>
            <a:r>
              <a:rPr lang="en-US" sz="1800" dirty="0">
                <a:solidFill>
                  <a:srgbClr val="00FF00"/>
                </a:solidFill>
                <a:latin typeface="Calibri" panose="020F0502020204030204" pitchFamily="34" charset="0"/>
              </a:rPr>
              <a:t>Correct</a:t>
            </a:r>
          </a:p>
        </p:txBody>
      </p:sp>
      <p:sp>
        <p:nvSpPr>
          <p:cNvPr id="160774" name="Text Box 6"/>
          <p:cNvSpPr txBox="1">
            <a:spLocks noChangeArrowheads="1"/>
          </p:cNvSpPr>
          <p:nvPr/>
        </p:nvSpPr>
        <p:spPr bwMode="auto">
          <a:xfrm>
            <a:off x="2752090" y="3240485"/>
            <a:ext cx="812210" cy="369332"/>
          </a:xfrm>
          <a:prstGeom prst="rect">
            <a:avLst/>
          </a:prstGeom>
          <a:noFill/>
          <a:ln w="19050">
            <a:solidFill>
              <a:srgbClr val="FF0000"/>
            </a:solidFill>
            <a:miter lim="800000"/>
            <a:headEnd/>
            <a:tailEnd/>
          </a:ln>
          <a:effectLst/>
        </p:spPr>
        <p:txBody>
          <a:bodyPr wrap="none">
            <a:prstTxWarp prst="textNoShape">
              <a:avLst/>
            </a:prstTxWarp>
            <a:spAutoFit/>
          </a:bodyPr>
          <a:lstStyle/>
          <a:p>
            <a:pPr eaLnBrk="1" hangingPunct="1"/>
            <a:r>
              <a:rPr lang="en-US" sz="1800" dirty="0">
                <a:solidFill>
                  <a:srgbClr val="FF0000"/>
                </a:solidFill>
                <a:latin typeface="Calibri" panose="020F0502020204030204" pitchFamily="34" charset="0"/>
              </a:rPr>
              <a:t>Wrong</a:t>
            </a:r>
          </a:p>
        </p:txBody>
      </p:sp>
      <p:sp>
        <p:nvSpPr>
          <p:cNvPr id="160775" name="Text Box 7"/>
          <p:cNvSpPr txBox="1">
            <a:spLocks noChangeArrowheads="1"/>
          </p:cNvSpPr>
          <p:nvPr/>
        </p:nvSpPr>
        <p:spPr bwMode="auto">
          <a:xfrm>
            <a:off x="3506470" y="977900"/>
            <a:ext cx="1600200" cy="830997"/>
          </a:xfrm>
          <a:prstGeom prst="rect">
            <a:avLst/>
          </a:prstGeom>
          <a:solidFill>
            <a:srgbClr val="DDDDDD"/>
          </a:solidFill>
          <a:ln w="19050">
            <a:solidFill>
              <a:schemeClr val="tx1"/>
            </a:solidFill>
            <a:miter lim="800000"/>
            <a:headEnd/>
            <a:tailEnd/>
          </a:ln>
          <a:effectLst/>
        </p:spPr>
        <p:txBody>
          <a:bodyPr>
            <a:prstTxWarp prst="textNoShape">
              <a:avLst/>
            </a:prstTxWarp>
            <a:spAutoFit/>
          </a:bodyPr>
          <a:lstStyle/>
          <a:p>
            <a:pPr eaLnBrk="1" hangingPunct="1"/>
            <a:r>
              <a:rPr lang="en-US" dirty="0">
                <a:latin typeface="Calibri" panose="020F0502020204030204" pitchFamily="34" charset="0"/>
              </a:rPr>
              <a:t>Array References</a:t>
            </a:r>
          </a:p>
        </p:txBody>
      </p:sp>
      <p:sp>
        <p:nvSpPr>
          <p:cNvPr id="2" name="Slide Number Placeholder 1">
            <a:extLst>
              <a:ext uri="{FF2B5EF4-FFF2-40B4-BE49-F238E27FC236}">
                <a16:creationId xmlns:a16="http://schemas.microsoft.com/office/drawing/2014/main" id="{D2698BCE-B7F2-F840-B4B1-F7EF89A65B90}"/>
              </a:ext>
            </a:extLst>
          </p:cNvPr>
          <p:cNvSpPr>
            <a:spLocks noGrp="1"/>
          </p:cNvSpPr>
          <p:nvPr>
            <p:ph type="sldNum" sz="quarter" idx="12"/>
          </p:nvPr>
        </p:nvSpPr>
        <p:spPr/>
        <p:txBody>
          <a:bodyPr/>
          <a:lstStyle/>
          <a:p>
            <a:fld id="{7B252BF6-6A9C-D04A-BBE8-37A07D64A1C3}" type="slidenum">
              <a:rPr lang="en-US" smtClean="0"/>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nimBg="1"/>
      <p:bldP spid="16077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sz="half" idx="4294967295"/>
          </p:nvPr>
        </p:nvSpPr>
        <p:spPr>
          <a:xfrm>
            <a:off x="528319" y="762000"/>
            <a:ext cx="3507131" cy="3296122"/>
          </a:xfrm>
        </p:spPr>
        <p:txBody>
          <a:bodyPr>
            <a:noAutofit/>
          </a:bodyPr>
          <a:lstStyle/>
          <a:p>
            <a:pPr>
              <a:lnSpc>
                <a:spcPct val="90000"/>
              </a:lnSpc>
              <a:buFontTx/>
              <a:buNone/>
            </a:pP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factorial(</a:t>
            </a:r>
            <a:r>
              <a:rPr lang="en-US" sz="1600" dirty="0" err="1">
                <a:latin typeface="Consolas" panose="020B0609020204030204" pitchFamily="49" charset="0"/>
                <a:cs typeface="Consolas" panose="020B0609020204030204" pitchFamily="49" charset="0"/>
              </a:rPr>
              <a:t>int</a:t>
            </a:r>
            <a:r>
              <a:rPr lang="en-US" sz="1600" dirty="0">
                <a:latin typeface="Consolas" panose="020B0609020204030204" pitchFamily="49" charset="0"/>
                <a:cs typeface="Consolas" panose="020B0609020204030204" pitchFamily="49" charset="0"/>
              </a:rPr>
              <a:t> n)</a:t>
            </a:r>
          </a:p>
          <a:p>
            <a:pPr>
              <a:lnSpc>
                <a:spcPct val="90000"/>
              </a:lnSpc>
              <a:buFontTx/>
              <a:buNone/>
            </a:pPr>
            <a:r>
              <a:rPr lang="en-US" sz="1600" dirty="0">
                <a:latin typeface="Consolas" panose="020B0609020204030204" pitchFamily="49" charset="0"/>
                <a:cs typeface="Consolas" panose="020B0609020204030204" pitchFamily="49" charset="0"/>
              </a:rPr>
              <a:t>{</a:t>
            </a:r>
          </a:p>
          <a:p>
            <a:pPr>
              <a:lnSpc>
                <a:spcPct val="90000"/>
              </a:lnSpc>
              <a:buFontTx/>
              <a:buNone/>
            </a:pPr>
            <a:r>
              <a:rPr lang="en-US" sz="1600" dirty="0">
                <a:latin typeface="Consolas" panose="020B0609020204030204" pitchFamily="49" charset="0"/>
                <a:cs typeface="Consolas" panose="020B0609020204030204" pitchFamily="49" charset="0"/>
              </a:rPr>
              <a:t>  </a:t>
            </a:r>
            <a:r>
              <a:rPr lang="en-US" sz="1600" dirty="0">
                <a:solidFill>
                  <a:srgbClr val="990000"/>
                </a:solidFill>
                <a:latin typeface="Consolas" panose="020B0609020204030204" pitchFamily="49" charset="0"/>
                <a:cs typeface="Consolas" panose="020B0609020204030204" pitchFamily="49" charset="0"/>
              </a:rPr>
              <a:t>if (n&lt;=1)</a:t>
            </a:r>
            <a:r>
              <a:rPr lang="en-US" sz="1600" dirty="0">
                <a:latin typeface="Consolas" panose="020B0609020204030204" pitchFamily="49" charset="0"/>
                <a:cs typeface="Consolas" panose="020B0609020204030204" pitchFamily="49" charset="0"/>
              </a:rPr>
              <a:t> return 1;</a:t>
            </a:r>
          </a:p>
          <a:p>
            <a:pPr>
              <a:lnSpc>
                <a:spcPct val="90000"/>
              </a:lnSpc>
              <a:buFontTx/>
              <a:buNone/>
            </a:pPr>
            <a:r>
              <a:rPr lang="en-US" sz="1600" dirty="0">
                <a:latin typeface="Consolas" panose="020B0609020204030204" pitchFamily="49" charset="0"/>
                <a:cs typeface="Consolas" panose="020B0609020204030204" pitchFamily="49" charset="0"/>
              </a:rPr>
              <a:t>  return n*factorial(n-1);</a:t>
            </a:r>
          </a:p>
          <a:p>
            <a:pPr>
              <a:lnSpc>
                <a:spcPct val="90000"/>
              </a:lnSpc>
              <a:buFontTx/>
              <a:buNone/>
            </a:pPr>
            <a:r>
              <a:rPr lang="en-US" sz="1600" dirty="0">
                <a:latin typeface="Consolas" panose="020B0609020204030204" pitchFamily="49" charset="0"/>
                <a:cs typeface="Consolas" panose="020B0609020204030204" pitchFamily="49" charset="0"/>
              </a:rPr>
              <a:t>}</a:t>
            </a:r>
          </a:p>
          <a:p>
            <a:pPr>
              <a:lnSpc>
                <a:spcPct val="90000"/>
              </a:lnSpc>
              <a:buFontTx/>
              <a:buNone/>
            </a:pPr>
            <a:endParaRPr lang="en-US" sz="1600" dirty="0">
              <a:latin typeface="Consolas" panose="020B0609020204030204" pitchFamily="49" charset="0"/>
              <a:cs typeface="Consolas" panose="020B0609020204030204" pitchFamily="49" charset="0"/>
            </a:endParaRPr>
          </a:p>
          <a:p>
            <a:pPr>
              <a:lnSpc>
                <a:spcPct val="90000"/>
              </a:lnSpc>
              <a:buFontTx/>
              <a:buNone/>
            </a:pPr>
            <a:r>
              <a:rPr lang="en-US" sz="1600" dirty="0">
                <a:latin typeface="Consolas" panose="020B0609020204030204" pitchFamily="49" charset="0"/>
                <a:cs typeface="Consolas" panose="020B0609020204030204" pitchFamily="49" charset="0"/>
              </a:rPr>
              <a:t>void main()</a:t>
            </a:r>
          </a:p>
          <a:p>
            <a:pPr>
              <a:lnSpc>
                <a:spcPct val="90000"/>
              </a:lnSpc>
              <a:buFontTx/>
              <a:buNone/>
            </a:pPr>
            <a:r>
              <a:rPr lang="en-US" sz="1600" dirty="0">
                <a:latin typeface="Consolas" panose="020B0609020204030204" pitchFamily="49" charset="0"/>
                <a:cs typeface="Consolas" panose="020B0609020204030204" pitchFamily="49" charset="0"/>
              </a:rPr>
              <a:t>{</a:t>
            </a:r>
          </a:p>
          <a:p>
            <a:pPr>
              <a:lnSpc>
                <a:spcPct val="90000"/>
              </a:lnSpc>
              <a:buFontTx/>
              <a:buNone/>
            </a:pPr>
            <a:r>
              <a:rPr lang="en-US" sz="1600" dirty="0">
                <a:latin typeface="Consolas" panose="020B0609020204030204" pitchFamily="49" charset="0"/>
                <a:cs typeface="Consolas" panose="020B0609020204030204" pitchFamily="49" charset="0"/>
              </a:rPr>
              <a:t>    print(factorial(6));</a:t>
            </a:r>
          </a:p>
          <a:p>
            <a:pPr>
              <a:lnSpc>
                <a:spcPct val="90000"/>
              </a:lnSpc>
              <a:buFontTx/>
              <a:buNone/>
            </a:pPr>
            <a:r>
              <a:rPr lang="en-US" sz="1600" dirty="0">
                <a:latin typeface="Consolas" panose="020B0609020204030204" pitchFamily="49" charset="0"/>
                <a:cs typeface="Consolas" panose="020B0609020204030204" pitchFamily="49" charset="0"/>
              </a:rPr>
              <a:t>}</a:t>
            </a:r>
          </a:p>
        </p:txBody>
      </p:sp>
      <p:sp>
        <p:nvSpPr>
          <p:cNvPr id="109572" name="Rectangle 4"/>
          <p:cNvSpPr>
            <a:spLocks noGrp="1" noChangeArrowheads="1"/>
          </p:cNvSpPr>
          <p:nvPr>
            <p:ph type="body" sz="half" idx="4294967295"/>
          </p:nvPr>
        </p:nvSpPr>
        <p:spPr>
          <a:xfrm>
            <a:off x="4324350" y="407670"/>
            <a:ext cx="3143250" cy="4286250"/>
          </a:xfrm>
        </p:spPr>
        <p:txBody>
          <a:bodyPr>
            <a:normAutofit lnSpcReduction="10000"/>
          </a:bodyPr>
          <a:lstStyle/>
          <a:p>
            <a:pPr>
              <a:buFontTx/>
              <a:buNone/>
            </a:pPr>
            <a:r>
              <a:rPr lang="en-US" sz="1500" b="1" dirty="0"/>
              <a:t>factorial:</a:t>
            </a:r>
          </a:p>
          <a:p>
            <a:pPr>
              <a:buFontTx/>
              <a:buNone/>
            </a:pPr>
            <a:r>
              <a:rPr lang="en-US" sz="1500" b="1" dirty="0">
                <a:solidFill>
                  <a:srgbClr val="990000"/>
                </a:solidFill>
              </a:rPr>
              <a:t>        t0 = 1</a:t>
            </a:r>
          </a:p>
          <a:p>
            <a:pPr>
              <a:buFontTx/>
              <a:buNone/>
            </a:pPr>
            <a:r>
              <a:rPr lang="en-US" sz="1500" b="1" dirty="0">
                <a:solidFill>
                  <a:srgbClr val="990000"/>
                </a:solidFill>
              </a:rPr>
              <a:t>        t1 = n </a:t>
            </a:r>
            <a:r>
              <a:rPr lang="en-US" sz="1500" b="1" dirty="0" err="1">
                <a:solidFill>
                  <a:srgbClr val="990000"/>
                </a:solidFill>
              </a:rPr>
              <a:t>lt</a:t>
            </a:r>
            <a:r>
              <a:rPr lang="en-US" sz="1500" b="1" dirty="0">
                <a:solidFill>
                  <a:srgbClr val="990000"/>
                </a:solidFill>
              </a:rPr>
              <a:t> t0</a:t>
            </a:r>
          </a:p>
          <a:p>
            <a:pPr>
              <a:buFontTx/>
              <a:buNone/>
            </a:pPr>
            <a:r>
              <a:rPr lang="en-US" sz="1500" b="1" dirty="0">
                <a:solidFill>
                  <a:srgbClr val="990000"/>
                </a:solidFill>
              </a:rPr>
              <a:t>        t2 = n </a:t>
            </a:r>
            <a:r>
              <a:rPr lang="en-US" sz="1500" b="1" dirty="0" err="1">
                <a:solidFill>
                  <a:srgbClr val="990000"/>
                </a:solidFill>
              </a:rPr>
              <a:t>eq</a:t>
            </a:r>
            <a:r>
              <a:rPr lang="en-US" sz="1500" b="1" dirty="0">
                <a:solidFill>
                  <a:srgbClr val="990000"/>
                </a:solidFill>
              </a:rPr>
              <a:t> t0</a:t>
            </a:r>
          </a:p>
          <a:p>
            <a:pPr>
              <a:buFontTx/>
              <a:buNone/>
            </a:pPr>
            <a:r>
              <a:rPr lang="en-US" sz="1500" b="1" dirty="0">
                <a:solidFill>
                  <a:srgbClr val="990000"/>
                </a:solidFill>
              </a:rPr>
              <a:t>        t3 = t1 or t2</a:t>
            </a:r>
          </a:p>
          <a:p>
            <a:pPr>
              <a:buFontTx/>
              <a:buNone/>
            </a:pPr>
            <a:r>
              <a:rPr lang="en-US" sz="1500" b="1" dirty="0">
                <a:solidFill>
                  <a:srgbClr val="990000"/>
                </a:solidFill>
              </a:rPr>
              <a:t>        </a:t>
            </a:r>
            <a:r>
              <a:rPr lang="en-US" sz="1500" b="1" dirty="0" err="1">
                <a:solidFill>
                  <a:srgbClr val="990000"/>
                </a:solidFill>
              </a:rPr>
              <a:t>ifFalse</a:t>
            </a:r>
            <a:r>
              <a:rPr lang="en-US" sz="1500" b="1" dirty="0">
                <a:solidFill>
                  <a:srgbClr val="990000"/>
                </a:solidFill>
              </a:rPr>
              <a:t> t3</a:t>
            </a:r>
            <a:r>
              <a:rPr lang="en-US" sz="1500" b="1" dirty="0"/>
              <a:t> </a:t>
            </a:r>
            <a:r>
              <a:rPr lang="en-US" sz="1500" b="1" dirty="0" err="1"/>
              <a:t>goto</a:t>
            </a:r>
            <a:r>
              <a:rPr lang="en-US" sz="1500" b="1" dirty="0"/>
              <a:t> end</a:t>
            </a:r>
          </a:p>
          <a:p>
            <a:pPr>
              <a:buFontTx/>
              <a:buNone/>
            </a:pPr>
            <a:r>
              <a:rPr lang="en-US" sz="1500" b="1" dirty="0"/>
              <a:t>        t4 = 1</a:t>
            </a:r>
          </a:p>
          <a:p>
            <a:pPr>
              <a:buFontTx/>
              <a:buNone/>
            </a:pPr>
            <a:r>
              <a:rPr lang="en-US" sz="1500" b="1" dirty="0"/>
              <a:t>        return t4</a:t>
            </a:r>
          </a:p>
          <a:p>
            <a:pPr>
              <a:buFontTx/>
              <a:buNone/>
            </a:pPr>
            <a:r>
              <a:rPr lang="en-US" sz="1500" b="1" dirty="0"/>
              <a:t>end:</a:t>
            </a:r>
          </a:p>
          <a:p>
            <a:pPr>
              <a:buFontTx/>
              <a:buNone/>
            </a:pPr>
            <a:r>
              <a:rPr lang="en-US" sz="1500" b="1" dirty="0"/>
              <a:t>        t5 = 1</a:t>
            </a:r>
          </a:p>
          <a:p>
            <a:pPr>
              <a:buFontTx/>
              <a:buNone/>
            </a:pPr>
            <a:r>
              <a:rPr lang="en-US" sz="1500" b="1" dirty="0"/>
              <a:t>        t6 = n - t5</a:t>
            </a:r>
          </a:p>
          <a:p>
            <a:pPr>
              <a:buFontTx/>
              <a:buNone/>
            </a:pPr>
            <a:r>
              <a:rPr lang="en-US" sz="1500" b="1" dirty="0"/>
              <a:t>        t7 = call factorial (t6)</a:t>
            </a:r>
          </a:p>
          <a:p>
            <a:pPr>
              <a:buFontTx/>
              <a:buNone/>
            </a:pPr>
            <a:r>
              <a:rPr lang="en-US" sz="1500" b="1" dirty="0"/>
              <a:t>        t8 = n * t7</a:t>
            </a:r>
          </a:p>
          <a:p>
            <a:pPr>
              <a:buFontTx/>
              <a:buNone/>
            </a:pPr>
            <a:r>
              <a:rPr lang="en-US" sz="1500" b="1" dirty="0"/>
              <a:t>        return t8</a:t>
            </a:r>
          </a:p>
        </p:txBody>
      </p:sp>
      <p:sp>
        <p:nvSpPr>
          <p:cNvPr id="109574" name="AutoShape 6"/>
          <p:cNvSpPr>
            <a:spLocks noChangeArrowheads="1"/>
          </p:cNvSpPr>
          <p:nvPr/>
        </p:nvSpPr>
        <p:spPr bwMode="auto">
          <a:xfrm>
            <a:off x="5933440" y="1019810"/>
            <a:ext cx="1314450" cy="342900"/>
          </a:xfrm>
          <a:prstGeom prst="wedgeRectCallout">
            <a:avLst>
              <a:gd name="adj1" fmla="val -60417"/>
              <a:gd name="adj2" fmla="val 130208"/>
            </a:avLst>
          </a:prstGeom>
          <a:solidFill>
            <a:srgbClr val="FFFFFF"/>
          </a:solidFill>
          <a:ln w="9525">
            <a:solidFill>
              <a:srgbClr val="000000"/>
            </a:solidFill>
            <a:miter lim="800000"/>
            <a:headEnd/>
            <a:tailEnd/>
          </a:ln>
        </p:spPr>
        <p:txBody>
          <a:bodyPr>
            <a:prstTxWarp prst="textNoShape">
              <a:avLst/>
            </a:prstTxWarp>
          </a:bodyPr>
          <a:lstStyle/>
          <a:p>
            <a:r>
              <a:rPr lang="en-US" sz="1800" dirty="0">
                <a:solidFill>
                  <a:srgbClr val="804000"/>
                </a:solidFill>
                <a:latin typeface="Calibri" panose="020F0502020204030204" pitchFamily="34" charset="0"/>
                <a:ea typeface="ＭＳ Ｐゴシック" charset="-128"/>
                <a:cs typeface="ＭＳ Ｐゴシック" charset="-128"/>
              </a:rPr>
              <a:t>t3 = n &lt;= 1</a:t>
            </a:r>
          </a:p>
        </p:txBody>
      </p:sp>
      <p:sp>
        <p:nvSpPr>
          <p:cNvPr id="2" name="Slide Number Placeholder 1">
            <a:extLst>
              <a:ext uri="{FF2B5EF4-FFF2-40B4-BE49-F238E27FC236}">
                <a16:creationId xmlns:a16="http://schemas.microsoft.com/office/drawing/2014/main" id="{8B44D532-9344-F24B-8102-9E69E78C42E3}"/>
              </a:ext>
            </a:extLst>
          </p:cNvPr>
          <p:cNvSpPr>
            <a:spLocks noGrp="1"/>
          </p:cNvSpPr>
          <p:nvPr>
            <p:ph type="sldNum" sz="quarter" idx="12"/>
          </p:nvPr>
        </p:nvSpPr>
        <p:spPr/>
        <p:txBody>
          <a:bodyPr/>
          <a:lstStyle/>
          <a:p>
            <a:fld id="{7B252BF6-6A9C-D04A-BBE8-37A07D64A1C3}" type="slidenum">
              <a:rPr lang="en-US" smtClean="0"/>
              <a:t>29</a:t>
            </a:fld>
            <a:endParaRPr lang="en-US"/>
          </a:p>
        </p:txBody>
      </p:sp>
    </p:spTree>
    <p:extLst>
      <p:ext uri="{BB962C8B-B14F-4D97-AF65-F5344CB8AC3E}">
        <p14:creationId xmlns:p14="http://schemas.microsoft.com/office/powerpoint/2010/main" val="179689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en-US" dirty="0"/>
              <a:t>IR: 3-Address Code</a:t>
            </a:r>
          </a:p>
        </p:txBody>
      </p:sp>
      <p:sp>
        <p:nvSpPr>
          <p:cNvPr id="98309" name="Rectangle 5"/>
          <p:cNvSpPr>
            <a:spLocks noGrp="1" noChangeArrowheads="1"/>
          </p:cNvSpPr>
          <p:nvPr>
            <p:ph idx="1"/>
          </p:nvPr>
        </p:nvSpPr>
        <p:spPr/>
        <p:txBody>
          <a:bodyPr>
            <a:normAutofit fontScale="92500" lnSpcReduction="10000"/>
          </a:bodyPr>
          <a:lstStyle/>
          <a:p>
            <a:pPr>
              <a:lnSpc>
                <a:spcPct val="90000"/>
              </a:lnSpc>
            </a:pPr>
            <a:r>
              <a:rPr lang="en-US" sz="2100" dirty="0"/>
              <a:t>High level assembly </a:t>
            </a:r>
          </a:p>
          <a:p>
            <a:pPr>
              <a:lnSpc>
                <a:spcPct val="90000"/>
              </a:lnSpc>
            </a:pPr>
            <a:r>
              <a:rPr lang="en-US" sz="2100" dirty="0"/>
              <a:t>Instructions that operate on named locations and labels</a:t>
            </a:r>
          </a:p>
          <a:p>
            <a:pPr>
              <a:lnSpc>
                <a:spcPct val="90000"/>
              </a:lnSpc>
            </a:pPr>
            <a:r>
              <a:rPr lang="en-US" sz="2100" dirty="0"/>
              <a:t>Locations</a:t>
            </a:r>
          </a:p>
          <a:p>
            <a:pPr lvl="1">
              <a:lnSpc>
                <a:spcPct val="90000"/>
              </a:lnSpc>
            </a:pPr>
            <a:r>
              <a:rPr lang="en-US" sz="1800" dirty="0"/>
              <a:t>Each location is some place to store 4 bytes</a:t>
            </a:r>
          </a:p>
          <a:p>
            <a:pPr lvl="2">
              <a:lnSpc>
                <a:spcPct val="90000"/>
              </a:lnSpc>
            </a:pPr>
            <a:r>
              <a:rPr lang="en-US" sz="1500" dirty="0"/>
              <a:t>Pretend we can make infinitely many of them</a:t>
            </a:r>
          </a:p>
          <a:p>
            <a:pPr lvl="1">
              <a:lnSpc>
                <a:spcPct val="90000"/>
              </a:lnSpc>
            </a:pPr>
            <a:r>
              <a:rPr lang="en-US" sz="1800" dirty="0"/>
              <a:t>Or global variable</a:t>
            </a:r>
          </a:p>
          <a:p>
            <a:pPr lvl="2">
              <a:lnSpc>
                <a:spcPct val="90000"/>
              </a:lnSpc>
            </a:pPr>
            <a:r>
              <a:rPr lang="en-US" sz="1500" dirty="0"/>
              <a:t>Referred to by global name</a:t>
            </a:r>
          </a:p>
          <a:p>
            <a:pPr>
              <a:lnSpc>
                <a:spcPct val="90000"/>
              </a:lnSpc>
            </a:pPr>
            <a:r>
              <a:rPr lang="en-US" sz="2100" dirty="0"/>
              <a:t>Labels (you generate as needed)</a:t>
            </a:r>
          </a:p>
          <a:p>
            <a:pPr>
              <a:lnSpc>
                <a:spcPct val="90000"/>
              </a:lnSpc>
            </a:pPr>
            <a:r>
              <a:rPr lang="en-US" sz="2100" dirty="0"/>
              <a:t>3-address code = </a:t>
            </a:r>
            <a:r>
              <a:rPr lang="en-US" sz="2100" b="1" dirty="0"/>
              <a:t>at most </a:t>
            </a:r>
            <a:r>
              <a:rPr lang="en-US" sz="2100" dirty="0"/>
              <a:t>three addresses/locations in each instructions</a:t>
            </a:r>
          </a:p>
        </p:txBody>
      </p:sp>
      <p:sp>
        <p:nvSpPr>
          <p:cNvPr id="2" name="Slide Number Placeholder 1">
            <a:extLst>
              <a:ext uri="{FF2B5EF4-FFF2-40B4-BE49-F238E27FC236}">
                <a16:creationId xmlns:a16="http://schemas.microsoft.com/office/drawing/2014/main" id="{37B9F213-3F6C-6444-941C-4607F83507C2}"/>
              </a:ext>
            </a:extLst>
          </p:cNvPr>
          <p:cNvSpPr>
            <a:spLocks noGrp="1"/>
          </p:cNvSpPr>
          <p:nvPr>
            <p:ph type="sldNum" sz="quarter" idx="12"/>
          </p:nvPr>
        </p:nvSpPr>
        <p:spPr/>
        <p:txBody>
          <a:bodyPr/>
          <a:lstStyle/>
          <a:p>
            <a:fld id="{7B252BF6-6A9C-D04A-BBE8-37A07D64A1C3}"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t>Implementing IR</a:t>
            </a:r>
          </a:p>
        </p:txBody>
      </p:sp>
      <p:graphicFrame>
        <p:nvGraphicFramePr>
          <p:cNvPr id="3" name="Content Placeholder 2"/>
          <p:cNvGraphicFramePr>
            <a:graphicFrameLocks noGrp="1"/>
          </p:cNvGraphicFramePr>
          <p:nvPr>
            <p:ph sz="half" idx="1"/>
            <p:extLst>
              <p:ext uri="{D42A27DB-BD31-4B8C-83A1-F6EECF244321}">
                <p14:modId xmlns:p14="http://schemas.microsoft.com/office/powerpoint/2010/main" val="3274869013"/>
              </p:ext>
            </p:extLst>
          </p:nvPr>
        </p:nvGraphicFramePr>
        <p:xfrm>
          <a:off x="4360794" y="1920984"/>
          <a:ext cx="2857500" cy="1691640"/>
        </p:xfrm>
        <a:graphic>
          <a:graphicData uri="http://schemas.openxmlformats.org/drawingml/2006/table">
            <a:tbl>
              <a:tblPr firstRow="1" bandRow="1">
                <a:tableStyleId>{5940675A-B579-460E-94D1-54222C63F5DA}</a:tableStyleId>
              </a:tblPr>
              <a:tblGrid>
                <a:gridCol w="714375">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tblGrid>
              <a:tr h="278130">
                <a:tc>
                  <a:txBody>
                    <a:bodyPr/>
                    <a:lstStyle/>
                    <a:p>
                      <a:pPr algn="ctr"/>
                      <a:r>
                        <a:rPr lang="en-CA" sz="1400" dirty="0"/>
                        <a:t>minus</a:t>
                      </a:r>
                    </a:p>
                  </a:txBody>
                  <a:tcPr marL="68580" marR="68580" marT="34290" marB="34290"/>
                </a:tc>
                <a:tc>
                  <a:txBody>
                    <a:bodyPr/>
                    <a:lstStyle/>
                    <a:p>
                      <a:pPr algn="ctr"/>
                      <a:r>
                        <a:rPr lang="en-CA" sz="1400" dirty="0"/>
                        <a:t>c</a:t>
                      </a:r>
                    </a:p>
                  </a:txBody>
                  <a:tcPr marL="68580" marR="68580" marT="34290" marB="34290"/>
                </a:tc>
                <a:tc>
                  <a:txBody>
                    <a:bodyPr/>
                    <a:lstStyle/>
                    <a:p>
                      <a:pPr algn="ctr"/>
                      <a:endParaRPr lang="en-CA" sz="1400" dirty="0"/>
                    </a:p>
                  </a:txBody>
                  <a:tcPr marL="68580" marR="68580" marT="34290" marB="34290"/>
                </a:tc>
                <a:tc>
                  <a:txBody>
                    <a:bodyPr/>
                    <a:lstStyle/>
                    <a:p>
                      <a:pPr algn="ctr"/>
                      <a:r>
                        <a:rPr lang="en-CA" sz="1400" dirty="0"/>
                        <a:t>t1</a:t>
                      </a:r>
                    </a:p>
                  </a:txBody>
                  <a:tcPr marL="68580" marR="68580" marT="34290" marB="34290"/>
                </a:tc>
                <a:extLst>
                  <a:ext uri="{0D108BD9-81ED-4DB2-BD59-A6C34878D82A}">
                    <a16:rowId xmlns:a16="http://schemas.microsoft.com/office/drawing/2014/main" val="10000"/>
                  </a:ext>
                </a:extLst>
              </a:tr>
              <a:tr h="278130">
                <a:tc>
                  <a:txBody>
                    <a:bodyPr/>
                    <a:lstStyle/>
                    <a:p>
                      <a:pPr algn="ctr"/>
                      <a:r>
                        <a:rPr lang="en-CA" sz="1400" dirty="0"/>
                        <a:t>*</a:t>
                      </a:r>
                    </a:p>
                  </a:txBody>
                  <a:tcPr marL="68580" marR="68580" marT="34290" marB="34290"/>
                </a:tc>
                <a:tc>
                  <a:txBody>
                    <a:bodyPr/>
                    <a:lstStyle/>
                    <a:p>
                      <a:pPr algn="ctr"/>
                      <a:r>
                        <a:rPr lang="en-CA" sz="1400" dirty="0"/>
                        <a:t>b</a:t>
                      </a:r>
                    </a:p>
                  </a:txBody>
                  <a:tcPr marL="68580" marR="68580" marT="34290" marB="34290"/>
                </a:tc>
                <a:tc>
                  <a:txBody>
                    <a:bodyPr/>
                    <a:lstStyle/>
                    <a:p>
                      <a:pPr algn="ctr"/>
                      <a:r>
                        <a:rPr lang="en-CA" sz="1400" dirty="0"/>
                        <a:t>t1</a:t>
                      </a:r>
                    </a:p>
                  </a:txBody>
                  <a:tcPr marL="68580" marR="68580" marT="34290" marB="34290"/>
                </a:tc>
                <a:tc>
                  <a:txBody>
                    <a:bodyPr/>
                    <a:lstStyle/>
                    <a:p>
                      <a:pPr algn="ctr"/>
                      <a:r>
                        <a:rPr lang="en-CA" sz="1400" dirty="0"/>
                        <a:t>t2</a:t>
                      </a:r>
                    </a:p>
                  </a:txBody>
                  <a:tcPr marL="68580" marR="68580" marT="34290" marB="34290"/>
                </a:tc>
                <a:extLst>
                  <a:ext uri="{0D108BD9-81ED-4DB2-BD59-A6C34878D82A}">
                    <a16:rowId xmlns:a16="http://schemas.microsoft.com/office/drawing/2014/main" val="10001"/>
                  </a:ext>
                </a:extLst>
              </a:tr>
              <a:tr h="278130">
                <a:tc>
                  <a:txBody>
                    <a:bodyPr/>
                    <a:lstStyle/>
                    <a:p>
                      <a:pPr algn="ctr"/>
                      <a:r>
                        <a:rPr lang="en-CA" sz="1400" dirty="0"/>
                        <a:t>minus</a:t>
                      </a:r>
                    </a:p>
                  </a:txBody>
                  <a:tcPr marL="68580" marR="68580" marT="34290" marB="34290"/>
                </a:tc>
                <a:tc>
                  <a:txBody>
                    <a:bodyPr/>
                    <a:lstStyle/>
                    <a:p>
                      <a:pPr algn="ctr"/>
                      <a:r>
                        <a:rPr lang="en-CA" sz="1400" dirty="0"/>
                        <a:t>c</a:t>
                      </a:r>
                    </a:p>
                  </a:txBody>
                  <a:tcPr marL="68580" marR="68580" marT="34290" marB="34290"/>
                </a:tc>
                <a:tc>
                  <a:txBody>
                    <a:bodyPr/>
                    <a:lstStyle/>
                    <a:p>
                      <a:pPr algn="ctr"/>
                      <a:endParaRPr lang="en-CA" sz="1400"/>
                    </a:p>
                  </a:txBody>
                  <a:tcPr marL="68580" marR="68580" marT="34290" marB="34290"/>
                </a:tc>
                <a:tc>
                  <a:txBody>
                    <a:bodyPr/>
                    <a:lstStyle/>
                    <a:p>
                      <a:pPr algn="ctr"/>
                      <a:r>
                        <a:rPr lang="en-CA" sz="1400" dirty="0"/>
                        <a:t>t3</a:t>
                      </a:r>
                    </a:p>
                  </a:txBody>
                  <a:tcPr marL="68580" marR="68580" marT="34290" marB="34290"/>
                </a:tc>
                <a:extLst>
                  <a:ext uri="{0D108BD9-81ED-4DB2-BD59-A6C34878D82A}">
                    <a16:rowId xmlns:a16="http://schemas.microsoft.com/office/drawing/2014/main" val="10002"/>
                  </a:ext>
                </a:extLst>
              </a:tr>
              <a:tr h="278130">
                <a:tc>
                  <a:txBody>
                    <a:bodyPr/>
                    <a:lstStyle/>
                    <a:p>
                      <a:pPr algn="ctr"/>
                      <a:r>
                        <a:rPr lang="en-CA" sz="1400" dirty="0"/>
                        <a:t>*</a:t>
                      </a:r>
                    </a:p>
                  </a:txBody>
                  <a:tcPr marL="68580" marR="68580" marT="34290" marB="34290"/>
                </a:tc>
                <a:tc>
                  <a:txBody>
                    <a:bodyPr/>
                    <a:lstStyle/>
                    <a:p>
                      <a:pPr algn="ctr"/>
                      <a:r>
                        <a:rPr lang="en-CA" sz="1400" dirty="0"/>
                        <a:t>b</a:t>
                      </a:r>
                    </a:p>
                  </a:txBody>
                  <a:tcPr marL="68580" marR="68580" marT="34290" marB="34290"/>
                </a:tc>
                <a:tc>
                  <a:txBody>
                    <a:bodyPr/>
                    <a:lstStyle/>
                    <a:p>
                      <a:pPr algn="ctr"/>
                      <a:r>
                        <a:rPr lang="en-CA" sz="1400" dirty="0"/>
                        <a:t>t3</a:t>
                      </a:r>
                    </a:p>
                  </a:txBody>
                  <a:tcPr marL="68580" marR="68580" marT="34290" marB="34290"/>
                </a:tc>
                <a:tc>
                  <a:txBody>
                    <a:bodyPr/>
                    <a:lstStyle/>
                    <a:p>
                      <a:pPr algn="ctr"/>
                      <a:r>
                        <a:rPr lang="en-CA" sz="1400" dirty="0"/>
                        <a:t>t4</a:t>
                      </a:r>
                    </a:p>
                  </a:txBody>
                  <a:tcPr marL="68580" marR="68580" marT="34290" marB="34290"/>
                </a:tc>
                <a:extLst>
                  <a:ext uri="{0D108BD9-81ED-4DB2-BD59-A6C34878D82A}">
                    <a16:rowId xmlns:a16="http://schemas.microsoft.com/office/drawing/2014/main" val="10003"/>
                  </a:ext>
                </a:extLst>
              </a:tr>
              <a:tr h="278130">
                <a:tc>
                  <a:txBody>
                    <a:bodyPr/>
                    <a:lstStyle/>
                    <a:p>
                      <a:pPr algn="ctr"/>
                      <a:r>
                        <a:rPr lang="en-CA" sz="1400" dirty="0"/>
                        <a:t>+</a:t>
                      </a:r>
                    </a:p>
                  </a:txBody>
                  <a:tcPr marL="68580" marR="68580" marT="34290" marB="34290"/>
                </a:tc>
                <a:tc>
                  <a:txBody>
                    <a:bodyPr/>
                    <a:lstStyle/>
                    <a:p>
                      <a:pPr algn="ctr"/>
                      <a:r>
                        <a:rPr lang="en-CA" sz="1400" dirty="0"/>
                        <a:t>t2</a:t>
                      </a:r>
                    </a:p>
                  </a:txBody>
                  <a:tcPr marL="68580" marR="68580" marT="34290" marB="34290"/>
                </a:tc>
                <a:tc>
                  <a:txBody>
                    <a:bodyPr/>
                    <a:lstStyle/>
                    <a:p>
                      <a:pPr algn="ctr"/>
                      <a:r>
                        <a:rPr lang="en-CA" sz="1400" dirty="0"/>
                        <a:t>t4</a:t>
                      </a:r>
                    </a:p>
                  </a:txBody>
                  <a:tcPr marL="68580" marR="68580" marT="34290" marB="34290"/>
                </a:tc>
                <a:tc>
                  <a:txBody>
                    <a:bodyPr/>
                    <a:lstStyle/>
                    <a:p>
                      <a:pPr algn="ctr"/>
                      <a:r>
                        <a:rPr lang="en-CA" sz="1400" dirty="0"/>
                        <a:t>t5</a:t>
                      </a:r>
                    </a:p>
                  </a:txBody>
                  <a:tcPr marL="68580" marR="68580" marT="34290" marB="34290"/>
                </a:tc>
                <a:extLst>
                  <a:ext uri="{0D108BD9-81ED-4DB2-BD59-A6C34878D82A}">
                    <a16:rowId xmlns:a16="http://schemas.microsoft.com/office/drawing/2014/main" val="10004"/>
                  </a:ext>
                </a:extLst>
              </a:tr>
              <a:tr h="278130">
                <a:tc>
                  <a:txBody>
                    <a:bodyPr/>
                    <a:lstStyle/>
                    <a:p>
                      <a:pPr algn="ctr"/>
                      <a:r>
                        <a:rPr lang="en-CA" sz="1400" dirty="0"/>
                        <a:t>=</a:t>
                      </a:r>
                    </a:p>
                  </a:txBody>
                  <a:tcPr marL="68580" marR="68580" marT="34290" marB="34290"/>
                </a:tc>
                <a:tc>
                  <a:txBody>
                    <a:bodyPr/>
                    <a:lstStyle/>
                    <a:p>
                      <a:pPr algn="ctr"/>
                      <a:r>
                        <a:rPr lang="en-CA" sz="1400" dirty="0"/>
                        <a:t>t5</a:t>
                      </a:r>
                    </a:p>
                  </a:txBody>
                  <a:tcPr marL="68580" marR="68580" marT="34290" marB="34290"/>
                </a:tc>
                <a:tc>
                  <a:txBody>
                    <a:bodyPr/>
                    <a:lstStyle/>
                    <a:p>
                      <a:pPr algn="ctr"/>
                      <a:endParaRPr lang="en-CA" sz="1400" dirty="0"/>
                    </a:p>
                  </a:txBody>
                  <a:tcPr marL="68580" marR="68580" marT="34290" marB="34290"/>
                </a:tc>
                <a:tc>
                  <a:txBody>
                    <a:bodyPr/>
                    <a:lstStyle/>
                    <a:p>
                      <a:pPr algn="ctr"/>
                      <a:r>
                        <a:rPr lang="en-CA" sz="1400" dirty="0"/>
                        <a:t>a</a:t>
                      </a:r>
                    </a:p>
                  </a:txBody>
                  <a:tcPr marL="68580" marR="68580" marT="34290" marB="34290"/>
                </a:tc>
                <a:extLst>
                  <a:ext uri="{0D108BD9-81ED-4DB2-BD59-A6C34878D82A}">
                    <a16:rowId xmlns:a16="http://schemas.microsoft.com/office/drawing/2014/main" val="10005"/>
                  </a:ext>
                </a:extLst>
              </a:tr>
            </a:tbl>
          </a:graphicData>
        </a:graphic>
      </p:graphicFrame>
      <p:sp>
        <p:nvSpPr>
          <p:cNvPr id="176131" name="Rectangle 3"/>
          <p:cNvSpPr>
            <a:spLocks noGrp="1" noChangeArrowheads="1"/>
          </p:cNvSpPr>
          <p:nvPr>
            <p:ph sz="half" idx="2"/>
          </p:nvPr>
        </p:nvSpPr>
        <p:spPr>
          <a:xfrm>
            <a:off x="816692" y="1440792"/>
            <a:ext cx="2050554" cy="2652024"/>
          </a:xfrm>
        </p:spPr>
        <p:txBody>
          <a:bodyPr/>
          <a:lstStyle/>
          <a:p>
            <a:r>
              <a:rPr lang="en-US" dirty="0"/>
              <a:t>Quadruples:</a:t>
            </a:r>
          </a:p>
          <a:p>
            <a:pPr lvl="1">
              <a:buFontTx/>
              <a:buNone/>
            </a:pPr>
            <a:r>
              <a:rPr lang="en-US" dirty="0">
                <a:latin typeface="Consolas" panose="020B0609020204030204" pitchFamily="49" charset="0"/>
                <a:cs typeface="Consolas" panose="020B0609020204030204" pitchFamily="49" charset="0"/>
              </a:rPr>
              <a:t>t1 = - c</a:t>
            </a:r>
          </a:p>
          <a:p>
            <a:pPr lvl="1">
              <a:buFontTx/>
              <a:buNone/>
            </a:pPr>
            <a:r>
              <a:rPr lang="en-US" dirty="0">
                <a:latin typeface="Consolas" panose="020B0609020204030204" pitchFamily="49" charset="0"/>
                <a:cs typeface="Consolas" panose="020B0609020204030204" pitchFamily="49" charset="0"/>
              </a:rPr>
              <a:t>t2 = b * t1</a:t>
            </a:r>
          </a:p>
          <a:p>
            <a:pPr lvl="1">
              <a:buFontTx/>
              <a:buNone/>
            </a:pPr>
            <a:r>
              <a:rPr lang="en-US" dirty="0">
                <a:latin typeface="Consolas" panose="020B0609020204030204" pitchFamily="49" charset="0"/>
                <a:cs typeface="Consolas" panose="020B0609020204030204" pitchFamily="49" charset="0"/>
              </a:rPr>
              <a:t>t3 = - c</a:t>
            </a:r>
          </a:p>
          <a:p>
            <a:pPr lvl="1">
              <a:buFontTx/>
              <a:buNone/>
            </a:pPr>
            <a:r>
              <a:rPr lang="en-US" dirty="0">
                <a:latin typeface="Consolas" panose="020B0609020204030204" pitchFamily="49" charset="0"/>
                <a:cs typeface="Consolas" panose="020B0609020204030204" pitchFamily="49" charset="0"/>
              </a:rPr>
              <a:t>t4 = b * t3</a:t>
            </a:r>
          </a:p>
          <a:p>
            <a:pPr lvl="1">
              <a:buFontTx/>
              <a:buNone/>
            </a:pPr>
            <a:r>
              <a:rPr lang="en-US" dirty="0">
                <a:latin typeface="Consolas" panose="020B0609020204030204" pitchFamily="49" charset="0"/>
                <a:cs typeface="Consolas" panose="020B0609020204030204" pitchFamily="49" charset="0"/>
              </a:rPr>
              <a:t>t5 = t2 + t4</a:t>
            </a:r>
          </a:p>
          <a:p>
            <a:pPr lvl="1">
              <a:buFontTx/>
              <a:buNone/>
            </a:pPr>
            <a:r>
              <a:rPr lang="en-US" dirty="0">
                <a:latin typeface="Consolas" panose="020B0609020204030204" pitchFamily="49" charset="0"/>
                <a:cs typeface="Consolas" panose="020B0609020204030204" pitchFamily="49" charset="0"/>
              </a:rPr>
              <a:t>a = t5</a:t>
            </a:r>
          </a:p>
          <a:p>
            <a:pPr>
              <a:buFontTx/>
              <a:buNone/>
            </a:pPr>
            <a:endParaRPr lang="en-US" dirty="0"/>
          </a:p>
        </p:txBody>
      </p:sp>
      <p:sp>
        <p:nvSpPr>
          <p:cNvPr id="4" name="Rectangle 3"/>
          <p:cNvSpPr/>
          <p:nvPr/>
        </p:nvSpPr>
        <p:spPr>
          <a:xfrm>
            <a:off x="4482889" y="1545636"/>
            <a:ext cx="401072" cy="338554"/>
          </a:xfrm>
          <a:prstGeom prst="rect">
            <a:avLst/>
          </a:prstGeom>
        </p:spPr>
        <p:txBody>
          <a:bodyPr wrap="none">
            <a:spAutoFit/>
          </a:bodyPr>
          <a:lstStyle/>
          <a:p>
            <a:pPr algn="ctr"/>
            <a:r>
              <a:rPr lang="en-CA" sz="1600" dirty="0">
                <a:latin typeface="Calibri" panose="020F0502020204030204" pitchFamily="34" charset="0"/>
              </a:rPr>
              <a:t>op</a:t>
            </a:r>
          </a:p>
        </p:txBody>
      </p:sp>
      <p:sp>
        <p:nvSpPr>
          <p:cNvPr id="10" name="Rectangle 9"/>
          <p:cNvSpPr/>
          <p:nvPr/>
        </p:nvSpPr>
        <p:spPr>
          <a:xfrm>
            <a:off x="5156617" y="1545636"/>
            <a:ext cx="552139" cy="338554"/>
          </a:xfrm>
          <a:prstGeom prst="rect">
            <a:avLst/>
          </a:prstGeom>
        </p:spPr>
        <p:txBody>
          <a:bodyPr wrap="none">
            <a:spAutoFit/>
          </a:bodyPr>
          <a:lstStyle/>
          <a:p>
            <a:pPr algn="ctr"/>
            <a:r>
              <a:rPr lang="en-CA" sz="1600" dirty="0">
                <a:latin typeface="Calibri" panose="020F0502020204030204" pitchFamily="34" charset="0"/>
              </a:rPr>
              <a:t>arg1</a:t>
            </a:r>
          </a:p>
        </p:txBody>
      </p:sp>
      <p:sp>
        <p:nvSpPr>
          <p:cNvPr id="12" name="Rectangle 11"/>
          <p:cNvSpPr/>
          <p:nvPr/>
        </p:nvSpPr>
        <p:spPr>
          <a:xfrm>
            <a:off x="5922473" y="1545636"/>
            <a:ext cx="552139" cy="338554"/>
          </a:xfrm>
          <a:prstGeom prst="rect">
            <a:avLst/>
          </a:prstGeom>
        </p:spPr>
        <p:txBody>
          <a:bodyPr wrap="none">
            <a:spAutoFit/>
          </a:bodyPr>
          <a:lstStyle/>
          <a:p>
            <a:pPr algn="ctr"/>
            <a:r>
              <a:rPr lang="en-CA" sz="1600" dirty="0">
                <a:latin typeface="Calibri" panose="020F0502020204030204" pitchFamily="34" charset="0"/>
              </a:rPr>
              <a:t>arg2</a:t>
            </a:r>
          </a:p>
        </p:txBody>
      </p:sp>
      <p:sp>
        <p:nvSpPr>
          <p:cNvPr id="13" name="Rectangle 12"/>
          <p:cNvSpPr/>
          <p:nvPr/>
        </p:nvSpPr>
        <p:spPr>
          <a:xfrm>
            <a:off x="6551735" y="1545636"/>
            <a:ext cx="659669" cy="338554"/>
          </a:xfrm>
          <a:prstGeom prst="rect">
            <a:avLst/>
          </a:prstGeom>
        </p:spPr>
        <p:txBody>
          <a:bodyPr wrap="none">
            <a:spAutoFit/>
          </a:bodyPr>
          <a:lstStyle/>
          <a:p>
            <a:pPr algn="ctr"/>
            <a:r>
              <a:rPr lang="en-CA" sz="1600" dirty="0">
                <a:latin typeface="Calibri" panose="020F0502020204030204" pitchFamily="34" charset="0"/>
              </a:rPr>
              <a:t>result</a:t>
            </a:r>
          </a:p>
        </p:txBody>
      </p:sp>
      <p:sp>
        <p:nvSpPr>
          <p:cNvPr id="2" name="Slide Number Placeholder 1">
            <a:extLst>
              <a:ext uri="{FF2B5EF4-FFF2-40B4-BE49-F238E27FC236}">
                <a16:creationId xmlns:a16="http://schemas.microsoft.com/office/drawing/2014/main" id="{7188E7B7-BA3B-9140-8846-C9129720B627}"/>
              </a:ext>
            </a:extLst>
          </p:cNvPr>
          <p:cNvSpPr>
            <a:spLocks noGrp="1"/>
          </p:cNvSpPr>
          <p:nvPr>
            <p:ph type="sldNum" sz="quarter" idx="12"/>
          </p:nvPr>
        </p:nvSpPr>
        <p:spPr/>
        <p:txBody>
          <a:bodyPr/>
          <a:lstStyle/>
          <a:p>
            <a:fld id="{7B252BF6-6A9C-D04A-BBE8-37A07D64A1C3}" type="slidenum">
              <a:rPr lang="en-US" smtClean="0"/>
              <a:t>30</a:t>
            </a:fld>
            <a:endParaRPr lang="en-US"/>
          </a:p>
        </p:txBody>
      </p:sp>
    </p:spTree>
    <p:extLst>
      <p:ext uri="{BB962C8B-B14F-4D97-AF65-F5344CB8AC3E}">
        <p14:creationId xmlns:p14="http://schemas.microsoft.com/office/powerpoint/2010/main" val="22907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t>Implementing IR</a:t>
            </a:r>
          </a:p>
        </p:txBody>
      </p:sp>
      <p:sp>
        <p:nvSpPr>
          <p:cNvPr id="2" name="Content Placeholder 1"/>
          <p:cNvSpPr>
            <a:spLocks noGrp="1"/>
          </p:cNvSpPr>
          <p:nvPr>
            <p:ph idx="1"/>
          </p:nvPr>
        </p:nvSpPr>
        <p:spPr/>
        <p:txBody>
          <a:bodyPr>
            <a:normAutofit fontScale="92500" lnSpcReduction="10000"/>
          </a:bodyPr>
          <a:lstStyle/>
          <a:p>
            <a:pPr marL="400050" indent="-400050"/>
            <a:r>
              <a:rPr lang="en-US" dirty="0"/>
              <a:t>Triples</a:t>
            </a:r>
          </a:p>
          <a:p>
            <a:pPr marL="685800" lvl="1" indent="-342900">
              <a:buFont typeface="Arial" charset="0"/>
              <a:buAutoNum type="arabicPeriod"/>
            </a:pPr>
            <a:r>
              <a:rPr lang="en-US" dirty="0">
                <a:latin typeface="Consolas" panose="020B0609020204030204" pitchFamily="49" charset="0"/>
                <a:cs typeface="Consolas" panose="020B0609020204030204" pitchFamily="49" charset="0"/>
              </a:rPr>
              <a:t>- c</a:t>
            </a:r>
          </a:p>
          <a:p>
            <a:pPr marL="685800" lvl="1" indent="-342900">
              <a:buFont typeface="Arial" charset="0"/>
              <a:buAutoNum type="arabicPeriod"/>
            </a:pPr>
            <a:r>
              <a:rPr lang="en-US" dirty="0">
                <a:latin typeface="Consolas" panose="020B0609020204030204" pitchFamily="49" charset="0"/>
                <a:cs typeface="Consolas" panose="020B0609020204030204" pitchFamily="49" charset="0"/>
              </a:rPr>
              <a:t>b * (1)</a:t>
            </a:r>
          </a:p>
          <a:p>
            <a:pPr marL="685800" lvl="1" indent="-342900">
              <a:buFont typeface="Arial" charset="0"/>
              <a:buAutoNum type="arabicPeriod"/>
            </a:pPr>
            <a:r>
              <a:rPr lang="en-US" dirty="0">
                <a:latin typeface="Consolas" panose="020B0609020204030204" pitchFamily="49" charset="0"/>
                <a:cs typeface="Consolas" panose="020B0609020204030204" pitchFamily="49" charset="0"/>
              </a:rPr>
              <a:t>- c</a:t>
            </a:r>
          </a:p>
          <a:p>
            <a:pPr marL="685800" lvl="1" indent="-342900">
              <a:buFont typeface="Arial" charset="0"/>
              <a:buAutoNum type="arabicPeriod"/>
            </a:pPr>
            <a:r>
              <a:rPr lang="en-US" dirty="0">
                <a:latin typeface="Consolas" panose="020B0609020204030204" pitchFamily="49" charset="0"/>
                <a:cs typeface="Consolas" panose="020B0609020204030204" pitchFamily="49" charset="0"/>
              </a:rPr>
              <a:t>b * (3)</a:t>
            </a:r>
          </a:p>
          <a:p>
            <a:pPr marL="685800" lvl="1" indent="-342900">
              <a:buFont typeface="Arial" charset="0"/>
              <a:buAutoNum type="arabicPeriod"/>
            </a:pPr>
            <a:r>
              <a:rPr lang="en-US" dirty="0">
                <a:latin typeface="Consolas" panose="020B0609020204030204" pitchFamily="49" charset="0"/>
                <a:cs typeface="Consolas" panose="020B0609020204030204" pitchFamily="49" charset="0"/>
              </a:rPr>
              <a:t>(2) + (4)</a:t>
            </a:r>
          </a:p>
          <a:p>
            <a:pPr marL="685800" lvl="1" indent="-342900">
              <a:buFont typeface="Arial" charset="0"/>
              <a:buAutoNum type="arabicPeriod"/>
            </a:pPr>
            <a:r>
              <a:rPr lang="en-US" dirty="0">
                <a:latin typeface="Consolas" panose="020B0609020204030204" pitchFamily="49" charset="0"/>
                <a:cs typeface="Consolas" panose="020B0609020204030204" pitchFamily="49" charset="0"/>
              </a:rPr>
              <a:t>a = (5)</a:t>
            </a:r>
          </a:p>
          <a:p>
            <a:pPr marL="42863" indent="0">
              <a:buNone/>
            </a:pPr>
            <a:r>
              <a:rPr lang="en-US" dirty="0"/>
              <a:t>We refer to results of an operation </a:t>
            </a:r>
            <a:r>
              <a:rPr lang="en-US" dirty="0">
                <a:solidFill>
                  <a:schemeClr val="accent2"/>
                </a:solidFill>
                <a:latin typeface="Consolas" panose="020B0609020204030204" pitchFamily="49" charset="0"/>
                <a:cs typeface="Consolas" panose="020B0609020204030204" pitchFamily="49" charset="0"/>
              </a:rPr>
              <a:t>x op y</a:t>
            </a:r>
            <a:r>
              <a:rPr lang="en-US" dirty="0">
                <a:latin typeface="Consolas" panose="020B0609020204030204" pitchFamily="49" charset="0"/>
                <a:cs typeface="Consolas" panose="020B0609020204030204" pitchFamily="49" charset="0"/>
              </a:rPr>
              <a:t> </a:t>
            </a:r>
            <a:r>
              <a:rPr lang="en-US" dirty="0"/>
              <a:t>by its position</a:t>
            </a:r>
          </a:p>
          <a:p>
            <a:pPr marL="0" indent="0">
              <a:buNone/>
            </a:pPr>
            <a:r>
              <a:rPr lang="en-US" dirty="0"/>
              <a:t>Code optimizer can change the order of instructions</a:t>
            </a:r>
          </a:p>
          <a:p>
            <a:pPr marL="0" indent="0">
              <a:buNone/>
            </a:pPr>
            <a:endParaRPr lang="en-CA" dirty="0"/>
          </a:p>
        </p:txBody>
      </p:sp>
      <p:sp>
        <p:nvSpPr>
          <p:cNvPr id="3" name="Slide Number Placeholder 2">
            <a:extLst>
              <a:ext uri="{FF2B5EF4-FFF2-40B4-BE49-F238E27FC236}">
                <a16:creationId xmlns:a16="http://schemas.microsoft.com/office/drawing/2014/main" id="{A4990421-8986-EA45-AA10-504BEF55DCCC}"/>
              </a:ext>
            </a:extLst>
          </p:cNvPr>
          <p:cNvSpPr>
            <a:spLocks noGrp="1"/>
          </p:cNvSpPr>
          <p:nvPr>
            <p:ph type="sldNum" sz="quarter" idx="12"/>
          </p:nvPr>
        </p:nvSpPr>
        <p:spPr/>
        <p:txBody>
          <a:bodyPr/>
          <a:lstStyle/>
          <a:p>
            <a:fld id="{7B252BF6-6A9C-D04A-BBE8-37A07D64A1C3}" type="slidenum">
              <a:rPr lang="en-US" smtClean="0"/>
              <a:t>31</a:t>
            </a:fld>
            <a:endParaRPr lang="en-US"/>
          </a:p>
        </p:txBody>
      </p:sp>
      <p:graphicFrame>
        <p:nvGraphicFramePr>
          <p:cNvPr id="8" name="Content Placeholder 2"/>
          <p:cNvGraphicFramePr>
            <a:graphicFrameLocks noGrp="1"/>
          </p:cNvGraphicFramePr>
          <p:nvPr>
            <p:ph sz="half" idx="4294967295"/>
            <p:extLst>
              <p:ext uri="{D42A27DB-BD31-4B8C-83A1-F6EECF244321}">
                <p14:modId xmlns:p14="http://schemas.microsoft.com/office/powerpoint/2010/main" val="1617540114"/>
              </p:ext>
            </p:extLst>
          </p:nvPr>
        </p:nvGraphicFramePr>
        <p:xfrm>
          <a:off x="4814139" y="1939881"/>
          <a:ext cx="2220843" cy="1691640"/>
        </p:xfrm>
        <a:graphic>
          <a:graphicData uri="http://schemas.openxmlformats.org/drawingml/2006/table">
            <a:tbl>
              <a:tblPr firstRow="1" bandRow="1">
                <a:tableStyleId>{5940675A-B579-460E-94D1-54222C63F5DA}</a:tableStyleId>
              </a:tblPr>
              <a:tblGrid>
                <a:gridCol w="740281">
                  <a:extLst>
                    <a:ext uri="{9D8B030D-6E8A-4147-A177-3AD203B41FA5}">
                      <a16:colId xmlns:a16="http://schemas.microsoft.com/office/drawing/2014/main" val="20000"/>
                    </a:ext>
                  </a:extLst>
                </a:gridCol>
                <a:gridCol w="740281">
                  <a:extLst>
                    <a:ext uri="{9D8B030D-6E8A-4147-A177-3AD203B41FA5}">
                      <a16:colId xmlns:a16="http://schemas.microsoft.com/office/drawing/2014/main" val="20001"/>
                    </a:ext>
                  </a:extLst>
                </a:gridCol>
                <a:gridCol w="740281">
                  <a:extLst>
                    <a:ext uri="{9D8B030D-6E8A-4147-A177-3AD203B41FA5}">
                      <a16:colId xmlns:a16="http://schemas.microsoft.com/office/drawing/2014/main" val="20002"/>
                    </a:ext>
                  </a:extLst>
                </a:gridCol>
              </a:tblGrid>
              <a:tr h="278130">
                <a:tc>
                  <a:txBody>
                    <a:bodyPr/>
                    <a:lstStyle/>
                    <a:p>
                      <a:pPr algn="ctr"/>
                      <a:r>
                        <a:rPr lang="en-CA" sz="1400" dirty="0"/>
                        <a:t>minus</a:t>
                      </a:r>
                    </a:p>
                  </a:txBody>
                  <a:tcPr marL="68580" marR="68580" marT="34290" marB="34290"/>
                </a:tc>
                <a:tc>
                  <a:txBody>
                    <a:bodyPr/>
                    <a:lstStyle/>
                    <a:p>
                      <a:pPr algn="ctr"/>
                      <a:r>
                        <a:rPr lang="en-CA" sz="1400" dirty="0"/>
                        <a:t>c</a:t>
                      </a:r>
                    </a:p>
                  </a:txBody>
                  <a:tcPr marL="68580" marR="68580" marT="34290" marB="34290"/>
                </a:tc>
                <a:tc>
                  <a:txBody>
                    <a:bodyPr/>
                    <a:lstStyle/>
                    <a:p>
                      <a:pPr algn="ctr"/>
                      <a:endParaRPr lang="en-CA" sz="1400" dirty="0"/>
                    </a:p>
                  </a:txBody>
                  <a:tcPr marL="68580" marR="68580" marT="34290" marB="34290"/>
                </a:tc>
                <a:extLst>
                  <a:ext uri="{0D108BD9-81ED-4DB2-BD59-A6C34878D82A}">
                    <a16:rowId xmlns:a16="http://schemas.microsoft.com/office/drawing/2014/main" val="10000"/>
                  </a:ext>
                </a:extLst>
              </a:tr>
              <a:tr h="278130">
                <a:tc>
                  <a:txBody>
                    <a:bodyPr/>
                    <a:lstStyle/>
                    <a:p>
                      <a:pPr algn="ctr"/>
                      <a:r>
                        <a:rPr lang="en-CA" sz="1400" dirty="0"/>
                        <a:t>*</a:t>
                      </a:r>
                    </a:p>
                  </a:txBody>
                  <a:tcPr marL="68580" marR="68580" marT="34290" marB="34290"/>
                </a:tc>
                <a:tc>
                  <a:txBody>
                    <a:bodyPr/>
                    <a:lstStyle/>
                    <a:p>
                      <a:pPr algn="ctr"/>
                      <a:r>
                        <a:rPr lang="en-CA" sz="1400" dirty="0"/>
                        <a:t>b</a:t>
                      </a:r>
                    </a:p>
                  </a:txBody>
                  <a:tcPr marL="68580" marR="68580" marT="34290" marB="34290"/>
                </a:tc>
                <a:tc>
                  <a:txBody>
                    <a:bodyPr/>
                    <a:lstStyle/>
                    <a:p>
                      <a:pPr algn="ctr"/>
                      <a:r>
                        <a:rPr lang="en-CA" sz="1400" dirty="0"/>
                        <a:t>(1)</a:t>
                      </a:r>
                    </a:p>
                  </a:txBody>
                  <a:tcPr marL="68580" marR="68580" marT="34290" marB="34290"/>
                </a:tc>
                <a:extLst>
                  <a:ext uri="{0D108BD9-81ED-4DB2-BD59-A6C34878D82A}">
                    <a16:rowId xmlns:a16="http://schemas.microsoft.com/office/drawing/2014/main" val="10001"/>
                  </a:ext>
                </a:extLst>
              </a:tr>
              <a:tr h="278130">
                <a:tc>
                  <a:txBody>
                    <a:bodyPr/>
                    <a:lstStyle/>
                    <a:p>
                      <a:pPr algn="ctr"/>
                      <a:r>
                        <a:rPr lang="en-CA" sz="1400" dirty="0"/>
                        <a:t>minus</a:t>
                      </a:r>
                    </a:p>
                  </a:txBody>
                  <a:tcPr marL="68580" marR="68580" marT="34290" marB="34290"/>
                </a:tc>
                <a:tc>
                  <a:txBody>
                    <a:bodyPr/>
                    <a:lstStyle/>
                    <a:p>
                      <a:pPr algn="ctr"/>
                      <a:r>
                        <a:rPr lang="en-CA" sz="1400" dirty="0"/>
                        <a:t>c</a:t>
                      </a:r>
                    </a:p>
                  </a:txBody>
                  <a:tcPr marL="68580" marR="68580" marT="34290" marB="34290"/>
                </a:tc>
                <a:tc>
                  <a:txBody>
                    <a:bodyPr/>
                    <a:lstStyle/>
                    <a:p>
                      <a:pPr algn="ctr"/>
                      <a:endParaRPr lang="en-CA" sz="1400" dirty="0"/>
                    </a:p>
                  </a:txBody>
                  <a:tcPr marL="68580" marR="68580" marT="34290" marB="34290"/>
                </a:tc>
                <a:extLst>
                  <a:ext uri="{0D108BD9-81ED-4DB2-BD59-A6C34878D82A}">
                    <a16:rowId xmlns:a16="http://schemas.microsoft.com/office/drawing/2014/main" val="10002"/>
                  </a:ext>
                </a:extLst>
              </a:tr>
              <a:tr h="278130">
                <a:tc>
                  <a:txBody>
                    <a:bodyPr/>
                    <a:lstStyle/>
                    <a:p>
                      <a:pPr algn="ctr"/>
                      <a:r>
                        <a:rPr lang="en-CA" sz="1400" dirty="0"/>
                        <a:t>*</a:t>
                      </a:r>
                    </a:p>
                  </a:txBody>
                  <a:tcPr marL="68580" marR="68580" marT="34290" marB="34290"/>
                </a:tc>
                <a:tc>
                  <a:txBody>
                    <a:bodyPr/>
                    <a:lstStyle/>
                    <a:p>
                      <a:pPr algn="ctr"/>
                      <a:r>
                        <a:rPr lang="en-CA" sz="1400" dirty="0"/>
                        <a:t>b</a:t>
                      </a:r>
                    </a:p>
                  </a:txBody>
                  <a:tcPr marL="68580" marR="68580" marT="34290" marB="34290"/>
                </a:tc>
                <a:tc>
                  <a:txBody>
                    <a:bodyPr/>
                    <a:lstStyle/>
                    <a:p>
                      <a:pPr algn="ctr"/>
                      <a:r>
                        <a:rPr lang="en-CA" sz="1400" dirty="0"/>
                        <a:t>(3)</a:t>
                      </a:r>
                    </a:p>
                  </a:txBody>
                  <a:tcPr marL="68580" marR="68580" marT="34290" marB="34290"/>
                </a:tc>
                <a:extLst>
                  <a:ext uri="{0D108BD9-81ED-4DB2-BD59-A6C34878D82A}">
                    <a16:rowId xmlns:a16="http://schemas.microsoft.com/office/drawing/2014/main" val="10003"/>
                  </a:ext>
                </a:extLst>
              </a:tr>
              <a:tr h="278130">
                <a:tc>
                  <a:txBody>
                    <a:bodyPr/>
                    <a:lstStyle/>
                    <a:p>
                      <a:pPr algn="ctr"/>
                      <a:r>
                        <a:rPr lang="en-CA" sz="1400" dirty="0"/>
                        <a:t>+</a:t>
                      </a:r>
                    </a:p>
                  </a:txBody>
                  <a:tcPr marL="68580" marR="68580" marT="34290" marB="34290"/>
                </a:tc>
                <a:tc>
                  <a:txBody>
                    <a:bodyPr/>
                    <a:lstStyle/>
                    <a:p>
                      <a:pPr algn="ctr"/>
                      <a:r>
                        <a:rPr lang="en-CA" sz="1400" dirty="0"/>
                        <a:t>(2)</a:t>
                      </a:r>
                    </a:p>
                  </a:txBody>
                  <a:tcPr marL="68580" marR="68580" marT="34290" marB="34290"/>
                </a:tc>
                <a:tc>
                  <a:txBody>
                    <a:bodyPr/>
                    <a:lstStyle/>
                    <a:p>
                      <a:pPr algn="ctr"/>
                      <a:r>
                        <a:rPr lang="en-CA" sz="1400" dirty="0"/>
                        <a:t>(4)</a:t>
                      </a:r>
                    </a:p>
                  </a:txBody>
                  <a:tcPr marL="68580" marR="68580" marT="34290" marB="34290"/>
                </a:tc>
                <a:extLst>
                  <a:ext uri="{0D108BD9-81ED-4DB2-BD59-A6C34878D82A}">
                    <a16:rowId xmlns:a16="http://schemas.microsoft.com/office/drawing/2014/main" val="10004"/>
                  </a:ext>
                </a:extLst>
              </a:tr>
              <a:tr h="278130">
                <a:tc>
                  <a:txBody>
                    <a:bodyPr/>
                    <a:lstStyle/>
                    <a:p>
                      <a:pPr algn="ctr"/>
                      <a:r>
                        <a:rPr lang="en-CA" sz="1400" dirty="0"/>
                        <a:t>=</a:t>
                      </a:r>
                    </a:p>
                  </a:txBody>
                  <a:tcPr marL="68580" marR="68580" marT="34290" marB="34290"/>
                </a:tc>
                <a:tc>
                  <a:txBody>
                    <a:bodyPr/>
                    <a:lstStyle/>
                    <a:p>
                      <a:pPr algn="ctr"/>
                      <a:r>
                        <a:rPr lang="en-CA" sz="1400" dirty="0"/>
                        <a:t>a</a:t>
                      </a:r>
                    </a:p>
                  </a:txBody>
                  <a:tcPr marL="68580" marR="68580" marT="34290" marB="34290"/>
                </a:tc>
                <a:tc>
                  <a:txBody>
                    <a:bodyPr/>
                    <a:lstStyle/>
                    <a:p>
                      <a:pPr algn="ctr"/>
                      <a:r>
                        <a:rPr lang="en-CA" sz="1400" dirty="0"/>
                        <a:t>(5)</a:t>
                      </a:r>
                    </a:p>
                  </a:txBody>
                  <a:tcPr marL="68580" marR="68580" marT="34290" marB="34290"/>
                </a:tc>
                <a:extLst>
                  <a:ext uri="{0D108BD9-81ED-4DB2-BD59-A6C34878D82A}">
                    <a16:rowId xmlns:a16="http://schemas.microsoft.com/office/drawing/2014/main" val="10005"/>
                  </a:ext>
                </a:extLst>
              </a:tr>
            </a:tbl>
          </a:graphicData>
        </a:graphic>
      </p:graphicFrame>
      <p:sp>
        <p:nvSpPr>
          <p:cNvPr id="9" name="Rectangle 8"/>
          <p:cNvSpPr/>
          <p:nvPr/>
        </p:nvSpPr>
        <p:spPr>
          <a:xfrm>
            <a:off x="4969464" y="1558554"/>
            <a:ext cx="401072" cy="338554"/>
          </a:xfrm>
          <a:prstGeom prst="rect">
            <a:avLst/>
          </a:prstGeom>
        </p:spPr>
        <p:txBody>
          <a:bodyPr wrap="none">
            <a:spAutoFit/>
          </a:bodyPr>
          <a:lstStyle/>
          <a:p>
            <a:pPr algn="ctr"/>
            <a:r>
              <a:rPr lang="en-CA" sz="1600" dirty="0">
                <a:latin typeface="Calibri" panose="020F0502020204030204" pitchFamily="34" charset="0"/>
              </a:rPr>
              <a:t>op</a:t>
            </a:r>
          </a:p>
        </p:txBody>
      </p:sp>
      <p:sp>
        <p:nvSpPr>
          <p:cNvPr id="10" name="Rectangle 9"/>
          <p:cNvSpPr/>
          <p:nvPr/>
        </p:nvSpPr>
        <p:spPr>
          <a:xfrm>
            <a:off x="5604173" y="1571095"/>
            <a:ext cx="552139" cy="338554"/>
          </a:xfrm>
          <a:prstGeom prst="rect">
            <a:avLst/>
          </a:prstGeom>
        </p:spPr>
        <p:txBody>
          <a:bodyPr wrap="none">
            <a:spAutoFit/>
          </a:bodyPr>
          <a:lstStyle/>
          <a:p>
            <a:pPr algn="ctr"/>
            <a:r>
              <a:rPr lang="en-CA" sz="1600" dirty="0">
                <a:latin typeface="Calibri" panose="020F0502020204030204" pitchFamily="34" charset="0"/>
              </a:rPr>
              <a:t>arg1</a:t>
            </a:r>
          </a:p>
        </p:txBody>
      </p:sp>
      <p:sp>
        <p:nvSpPr>
          <p:cNvPr id="11" name="Rectangle 10"/>
          <p:cNvSpPr/>
          <p:nvPr/>
        </p:nvSpPr>
        <p:spPr>
          <a:xfrm>
            <a:off x="6355452" y="1573482"/>
            <a:ext cx="552139" cy="338554"/>
          </a:xfrm>
          <a:prstGeom prst="rect">
            <a:avLst/>
          </a:prstGeom>
        </p:spPr>
        <p:txBody>
          <a:bodyPr wrap="none">
            <a:spAutoFit/>
          </a:bodyPr>
          <a:lstStyle/>
          <a:p>
            <a:pPr algn="ctr"/>
            <a:r>
              <a:rPr lang="en-CA" sz="1600" dirty="0">
                <a:latin typeface="Calibri" panose="020F0502020204030204" pitchFamily="34" charset="0"/>
              </a:rPr>
              <a:t>arg2</a:t>
            </a:r>
          </a:p>
        </p:txBody>
      </p:sp>
      <p:sp>
        <p:nvSpPr>
          <p:cNvPr id="14" name="Text Box 5"/>
          <p:cNvSpPr txBox="1">
            <a:spLocks noChangeArrowheads="1"/>
          </p:cNvSpPr>
          <p:nvPr/>
        </p:nvSpPr>
        <p:spPr bwMode="auto">
          <a:xfrm>
            <a:off x="4340814" y="1897108"/>
            <a:ext cx="1257300" cy="1754326"/>
          </a:xfrm>
          <a:prstGeom prst="rect">
            <a:avLst/>
          </a:prstGeom>
          <a:noFill/>
          <a:ln w="9525">
            <a:noFill/>
            <a:miter lim="800000"/>
            <a:headEnd/>
            <a:tailEnd/>
          </a:ln>
          <a:effectLst/>
        </p:spPr>
        <p:txBody>
          <a:bodyPr>
            <a:prstTxWarp prst="textNoShape">
              <a:avLst/>
            </a:prstTxWarp>
            <a:spAutoFit/>
          </a:bodyPr>
          <a:lstStyle/>
          <a:p>
            <a:r>
              <a:rPr lang="en-US" sz="1800" dirty="0">
                <a:latin typeface="Calibri" panose="020F0502020204030204" pitchFamily="34" charset="0"/>
              </a:rPr>
              <a:t>(1)</a:t>
            </a:r>
          </a:p>
          <a:p>
            <a:r>
              <a:rPr lang="en-US" sz="1800" dirty="0">
                <a:latin typeface="Calibri" panose="020F0502020204030204" pitchFamily="34" charset="0"/>
              </a:rPr>
              <a:t>(2)</a:t>
            </a:r>
          </a:p>
          <a:p>
            <a:r>
              <a:rPr lang="en-US" sz="1800" dirty="0">
                <a:latin typeface="Calibri" panose="020F0502020204030204" pitchFamily="34" charset="0"/>
              </a:rPr>
              <a:t>(3)</a:t>
            </a:r>
          </a:p>
          <a:p>
            <a:r>
              <a:rPr lang="en-US" sz="1800" dirty="0">
                <a:latin typeface="Calibri" panose="020F0502020204030204" pitchFamily="34" charset="0"/>
              </a:rPr>
              <a:t>(4)</a:t>
            </a:r>
          </a:p>
          <a:p>
            <a:r>
              <a:rPr lang="en-US" sz="1800" dirty="0">
                <a:latin typeface="Calibri" panose="020F0502020204030204" pitchFamily="34" charset="0"/>
              </a:rPr>
              <a:t>(5)</a:t>
            </a:r>
          </a:p>
          <a:p>
            <a:r>
              <a:rPr lang="en-US" sz="1800" dirty="0">
                <a:latin typeface="Calibri" panose="020F0502020204030204"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Implementing IR</a:t>
            </a:r>
          </a:p>
        </p:txBody>
      </p:sp>
      <p:graphicFrame>
        <p:nvGraphicFramePr>
          <p:cNvPr id="10" name="Content Placeholder 2"/>
          <p:cNvGraphicFramePr>
            <a:graphicFrameLocks noGrp="1"/>
          </p:cNvGraphicFramePr>
          <p:nvPr>
            <p:ph sz="half" idx="1"/>
            <p:extLst>
              <p:ext uri="{D42A27DB-BD31-4B8C-83A1-F6EECF244321}">
                <p14:modId xmlns:p14="http://schemas.microsoft.com/office/powerpoint/2010/main" val="510942781"/>
              </p:ext>
            </p:extLst>
          </p:nvPr>
        </p:nvGraphicFramePr>
        <p:xfrm>
          <a:off x="5881836" y="1920984"/>
          <a:ext cx="2296965" cy="1874520"/>
        </p:xfrm>
        <a:graphic>
          <a:graphicData uri="http://schemas.openxmlformats.org/drawingml/2006/table">
            <a:tbl>
              <a:tblPr firstRow="1" bandRow="1">
                <a:tableStyleId>{5940675A-B579-460E-94D1-54222C63F5DA}</a:tableStyleId>
              </a:tblPr>
              <a:tblGrid>
                <a:gridCol w="765655">
                  <a:extLst>
                    <a:ext uri="{9D8B030D-6E8A-4147-A177-3AD203B41FA5}">
                      <a16:colId xmlns:a16="http://schemas.microsoft.com/office/drawing/2014/main" val="20000"/>
                    </a:ext>
                  </a:extLst>
                </a:gridCol>
                <a:gridCol w="765655">
                  <a:extLst>
                    <a:ext uri="{9D8B030D-6E8A-4147-A177-3AD203B41FA5}">
                      <a16:colId xmlns:a16="http://schemas.microsoft.com/office/drawing/2014/main" val="20001"/>
                    </a:ext>
                  </a:extLst>
                </a:gridCol>
                <a:gridCol w="765655">
                  <a:extLst>
                    <a:ext uri="{9D8B030D-6E8A-4147-A177-3AD203B41FA5}">
                      <a16:colId xmlns:a16="http://schemas.microsoft.com/office/drawing/2014/main" val="20002"/>
                    </a:ext>
                  </a:extLst>
                </a:gridCol>
              </a:tblGrid>
              <a:tr h="278130">
                <a:tc>
                  <a:txBody>
                    <a:bodyPr/>
                    <a:lstStyle/>
                    <a:p>
                      <a:pPr algn="ctr"/>
                      <a:r>
                        <a:rPr lang="en-CA" sz="1600" dirty="0"/>
                        <a:t>minus</a:t>
                      </a:r>
                    </a:p>
                  </a:txBody>
                  <a:tcPr marL="68580" marR="68580" marT="34290" marB="34290"/>
                </a:tc>
                <a:tc>
                  <a:txBody>
                    <a:bodyPr/>
                    <a:lstStyle/>
                    <a:p>
                      <a:pPr algn="ctr"/>
                      <a:r>
                        <a:rPr lang="en-CA" sz="1600" dirty="0"/>
                        <a:t>c</a:t>
                      </a:r>
                    </a:p>
                  </a:txBody>
                  <a:tcPr marL="68580" marR="68580" marT="34290" marB="34290"/>
                </a:tc>
                <a:tc>
                  <a:txBody>
                    <a:bodyPr/>
                    <a:lstStyle/>
                    <a:p>
                      <a:pPr algn="ctr"/>
                      <a:endParaRPr lang="en-CA" sz="1600" dirty="0"/>
                    </a:p>
                  </a:txBody>
                  <a:tcPr marL="68580" marR="68580" marT="34290" marB="34290"/>
                </a:tc>
                <a:extLst>
                  <a:ext uri="{0D108BD9-81ED-4DB2-BD59-A6C34878D82A}">
                    <a16:rowId xmlns:a16="http://schemas.microsoft.com/office/drawing/2014/main" val="10000"/>
                  </a:ext>
                </a:extLst>
              </a:tr>
              <a:tr h="278130">
                <a:tc>
                  <a:txBody>
                    <a:bodyPr/>
                    <a:lstStyle/>
                    <a:p>
                      <a:pPr algn="ctr"/>
                      <a:r>
                        <a:rPr lang="en-CA" sz="1600" dirty="0"/>
                        <a:t>*</a:t>
                      </a:r>
                    </a:p>
                  </a:txBody>
                  <a:tcPr marL="68580" marR="68580" marT="34290" marB="34290"/>
                </a:tc>
                <a:tc>
                  <a:txBody>
                    <a:bodyPr/>
                    <a:lstStyle/>
                    <a:p>
                      <a:pPr algn="ctr"/>
                      <a:r>
                        <a:rPr lang="en-CA" sz="1600" dirty="0"/>
                        <a:t>b</a:t>
                      </a:r>
                    </a:p>
                  </a:txBody>
                  <a:tcPr marL="68580" marR="68580" marT="34290" marB="34290"/>
                </a:tc>
                <a:tc>
                  <a:txBody>
                    <a:bodyPr/>
                    <a:lstStyle/>
                    <a:p>
                      <a:pPr algn="ctr"/>
                      <a:r>
                        <a:rPr lang="en-CA" sz="1600" dirty="0"/>
                        <a:t>(1)</a:t>
                      </a:r>
                    </a:p>
                  </a:txBody>
                  <a:tcPr marL="68580" marR="68580" marT="34290" marB="34290"/>
                </a:tc>
                <a:extLst>
                  <a:ext uri="{0D108BD9-81ED-4DB2-BD59-A6C34878D82A}">
                    <a16:rowId xmlns:a16="http://schemas.microsoft.com/office/drawing/2014/main" val="10001"/>
                  </a:ext>
                </a:extLst>
              </a:tr>
              <a:tr h="278130">
                <a:tc>
                  <a:txBody>
                    <a:bodyPr/>
                    <a:lstStyle/>
                    <a:p>
                      <a:pPr algn="ctr"/>
                      <a:r>
                        <a:rPr lang="en-CA" sz="1600" dirty="0"/>
                        <a:t>minus</a:t>
                      </a:r>
                    </a:p>
                  </a:txBody>
                  <a:tcPr marL="68580" marR="68580" marT="34290" marB="34290"/>
                </a:tc>
                <a:tc>
                  <a:txBody>
                    <a:bodyPr/>
                    <a:lstStyle/>
                    <a:p>
                      <a:pPr algn="ctr"/>
                      <a:r>
                        <a:rPr lang="en-CA" sz="1600" dirty="0"/>
                        <a:t>c</a:t>
                      </a:r>
                    </a:p>
                  </a:txBody>
                  <a:tcPr marL="68580" marR="68580" marT="34290" marB="34290"/>
                </a:tc>
                <a:tc>
                  <a:txBody>
                    <a:bodyPr/>
                    <a:lstStyle/>
                    <a:p>
                      <a:pPr algn="ctr"/>
                      <a:endParaRPr lang="en-CA" sz="1600" dirty="0"/>
                    </a:p>
                  </a:txBody>
                  <a:tcPr marL="68580" marR="68580" marT="34290" marB="34290"/>
                </a:tc>
                <a:extLst>
                  <a:ext uri="{0D108BD9-81ED-4DB2-BD59-A6C34878D82A}">
                    <a16:rowId xmlns:a16="http://schemas.microsoft.com/office/drawing/2014/main" val="10002"/>
                  </a:ext>
                </a:extLst>
              </a:tr>
              <a:tr h="278130">
                <a:tc>
                  <a:txBody>
                    <a:bodyPr/>
                    <a:lstStyle/>
                    <a:p>
                      <a:pPr algn="ctr"/>
                      <a:r>
                        <a:rPr lang="en-CA" sz="1600" dirty="0"/>
                        <a:t>*</a:t>
                      </a:r>
                    </a:p>
                  </a:txBody>
                  <a:tcPr marL="68580" marR="68580" marT="34290" marB="34290"/>
                </a:tc>
                <a:tc>
                  <a:txBody>
                    <a:bodyPr/>
                    <a:lstStyle/>
                    <a:p>
                      <a:pPr algn="ctr"/>
                      <a:r>
                        <a:rPr lang="en-CA" sz="1600" dirty="0"/>
                        <a:t>b</a:t>
                      </a:r>
                    </a:p>
                  </a:txBody>
                  <a:tcPr marL="68580" marR="68580" marT="34290" marB="34290"/>
                </a:tc>
                <a:tc>
                  <a:txBody>
                    <a:bodyPr/>
                    <a:lstStyle/>
                    <a:p>
                      <a:pPr algn="ctr"/>
                      <a:r>
                        <a:rPr lang="en-CA" sz="1600" dirty="0"/>
                        <a:t>(3)</a:t>
                      </a:r>
                    </a:p>
                  </a:txBody>
                  <a:tcPr marL="68580" marR="68580" marT="34290" marB="34290"/>
                </a:tc>
                <a:extLst>
                  <a:ext uri="{0D108BD9-81ED-4DB2-BD59-A6C34878D82A}">
                    <a16:rowId xmlns:a16="http://schemas.microsoft.com/office/drawing/2014/main" val="10003"/>
                  </a:ext>
                </a:extLst>
              </a:tr>
              <a:tr h="278130">
                <a:tc>
                  <a:txBody>
                    <a:bodyPr/>
                    <a:lstStyle/>
                    <a:p>
                      <a:pPr algn="ctr"/>
                      <a:r>
                        <a:rPr lang="en-CA" sz="1600" dirty="0"/>
                        <a:t>+</a:t>
                      </a:r>
                    </a:p>
                  </a:txBody>
                  <a:tcPr marL="68580" marR="68580" marT="34290" marB="34290"/>
                </a:tc>
                <a:tc>
                  <a:txBody>
                    <a:bodyPr/>
                    <a:lstStyle/>
                    <a:p>
                      <a:pPr algn="ctr"/>
                      <a:r>
                        <a:rPr lang="en-CA" sz="1600" dirty="0"/>
                        <a:t>(2)</a:t>
                      </a:r>
                    </a:p>
                  </a:txBody>
                  <a:tcPr marL="68580" marR="68580" marT="34290" marB="34290"/>
                </a:tc>
                <a:tc>
                  <a:txBody>
                    <a:bodyPr/>
                    <a:lstStyle/>
                    <a:p>
                      <a:pPr algn="ctr"/>
                      <a:r>
                        <a:rPr lang="en-CA" sz="1600" dirty="0"/>
                        <a:t>(4)</a:t>
                      </a:r>
                    </a:p>
                  </a:txBody>
                  <a:tcPr marL="68580" marR="68580" marT="34290" marB="34290"/>
                </a:tc>
                <a:extLst>
                  <a:ext uri="{0D108BD9-81ED-4DB2-BD59-A6C34878D82A}">
                    <a16:rowId xmlns:a16="http://schemas.microsoft.com/office/drawing/2014/main" val="10004"/>
                  </a:ext>
                </a:extLst>
              </a:tr>
              <a:tr h="278130">
                <a:tc>
                  <a:txBody>
                    <a:bodyPr/>
                    <a:lstStyle/>
                    <a:p>
                      <a:pPr algn="ctr"/>
                      <a:r>
                        <a:rPr lang="en-CA" sz="1600" dirty="0"/>
                        <a:t>=</a:t>
                      </a:r>
                    </a:p>
                  </a:txBody>
                  <a:tcPr marL="68580" marR="68580" marT="34290" marB="34290"/>
                </a:tc>
                <a:tc>
                  <a:txBody>
                    <a:bodyPr/>
                    <a:lstStyle/>
                    <a:p>
                      <a:pPr algn="ctr"/>
                      <a:r>
                        <a:rPr lang="en-CA" sz="1600" dirty="0"/>
                        <a:t>a</a:t>
                      </a:r>
                    </a:p>
                  </a:txBody>
                  <a:tcPr marL="68580" marR="68580" marT="34290" marB="34290"/>
                </a:tc>
                <a:tc>
                  <a:txBody>
                    <a:bodyPr/>
                    <a:lstStyle/>
                    <a:p>
                      <a:pPr algn="ctr"/>
                      <a:r>
                        <a:rPr lang="en-CA" sz="1600" dirty="0"/>
                        <a:t>(5)</a:t>
                      </a:r>
                    </a:p>
                  </a:txBody>
                  <a:tcPr marL="68580" marR="68580" marT="34290" marB="34290"/>
                </a:tc>
                <a:extLst>
                  <a:ext uri="{0D108BD9-81ED-4DB2-BD59-A6C34878D82A}">
                    <a16:rowId xmlns:a16="http://schemas.microsoft.com/office/drawing/2014/main" val="10005"/>
                  </a:ext>
                </a:extLst>
              </a:tr>
            </a:tbl>
          </a:graphicData>
        </a:graphic>
      </p:graphicFrame>
      <p:sp>
        <p:nvSpPr>
          <p:cNvPr id="179203" name="Rectangle 3"/>
          <p:cNvSpPr>
            <a:spLocks noGrp="1" noChangeArrowheads="1"/>
          </p:cNvSpPr>
          <p:nvPr>
            <p:ph sz="half" idx="2"/>
          </p:nvPr>
        </p:nvSpPr>
        <p:spPr>
          <a:xfrm>
            <a:off x="3041496" y="1488022"/>
            <a:ext cx="3886200" cy="3263504"/>
          </a:xfrm>
        </p:spPr>
        <p:txBody>
          <a:bodyPr/>
          <a:lstStyle/>
          <a:p>
            <a:r>
              <a:rPr lang="en-US" dirty="0"/>
              <a:t>Indirect Triples</a:t>
            </a:r>
          </a:p>
          <a:p>
            <a:pPr lvl="1">
              <a:buFont typeface="Arial" charset="0"/>
              <a:buAutoNum type="arabicPeriod"/>
            </a:pPr>
            <a:r>
              <a:rPr lang="en-US" dirty="0">
                <a:latin typeface="Consolas" panose="020B0609020204030204" pitchFamily="49" charset="0"/>
                <a:cs typeface="Consolas" panose="020B0609020204030204" pitchFamily="49" charset="0"/>
              </a:rPr>
              <a:t> - c</a:t>
            </a:r>
          </a:p>
          <a:p>
            <a:pPr lvl="1">
              <a:buFont typeface="Arial" charset="0"/>
              <a:buAutoNum type="arabicPeriod"/>
            </a:pPr>
            <a:r>
              <a:rPr lang="en-US" dirty="0">
                <a:latin typeface="Consolas" panose="020B0609020204030204" pitchFamily="49" charset="0"/>
                <a:cs typeface="Consolas" panose="020B0609020204030204" pitchFamily="49" charset="0"/>
              </a:rPr>
              <a:t> b * (1)</a:t>
            </a:r>
          </a:p>
          <a:p>
            <a:pPr lvl="1">
              <a:buFont typeface="Arial" charset="0"/>
              <a:buAutoNum type="arabicPeriod"/>
            </a:pPr>
            <a:r>
              <a:rPr lang="en-US" dirty="0">
                <a:latin typeface="Consolas" panose="020B0609020204030204" pitchFamily="49" charset="0"/>
                <a:cs typeface="Consolas" panose="020B0609020204030204" pitchFamily="49" charset="0"/>
              </a:rPr>
              <a:t> - c</a:t>
            </a:r>
          </a:p>
          <a:p>
            <a:pPr lvl="1">
              <a:buFont typeface="Arial" charset="0"/>
              <a:buAutoNum type="arabicPeriod"/>
            </a:pPr>
            <a:r>
              <a:rPr lang="en-US" dirty="0">
                <a:latin typeface="Consolas" panose="020B0609020204030204" pitchFamily="49" charset="0"/>
                <a:cs typeface="Consolas" panose="020B0609020204030204" pitchFamily="49" charset="0"/>
              </a:rPr>
              <a:t> b * (3)</a:t>
            </a:r>
          </a:p>
          <a:p>
            <a:pPr lvl="1">
              <a:buFont typeface="Arial" charset="0"/>
              <a:buAutoNum type="arabicPeriod"/>
            </a:pPr>
            <a:r>
              <a:rPr lang="en-US" dirty="0">
                <a:latin typeface="Consolas" panose="020B0609020204030204" pitchFamily="49" charset="0"/>
                <a:cs typeface="Consolas" panose="020B0609020204030204" pitchFamily="49" charset="0"/>
              </a:rPr>
              <a:t> (2) + (4)</a:t>
            </a:r>
          </a:p>
          <a:p>
            <a:pPr lvl="1">
              <a:buFont typeface="Arial" charset="0"/>
              <a:buAutoNum type="arabicPeriod"/>
            </a:pPr>
            <a:r>
              <a:rPr lang="en-US" dirty="0">
                <a:latin typeface="Consolas" panose="020B0609020204030204" pitchFamily="49" charset="0"/>
                <a:cs typeface="Consolas" panose="020B0609020204030204" pitchFamily="49" charset="0"/>
              </a:rPr>
              <a:t> a = (5)</a:t>
            </a:r>
          </a:p>
        </p:txBody>
      </p:sp>
      <p:sp>
        <p:nvSpPr>
          <p:cNvPr id="179205" name="Text Box 5"/>
          <p:cNvSpPr txBox="1">
            <a:spLocks noChangeArrowheads="1"/>
          </p:cNvSpPr>
          <p:nvPr/>
        </p:nvSpPr>
        <p:spPr bwMode="auto">
          <a:xfrm>
            <a:off x="860766" y="1488022"/>
            <a:ext cx="1905372" cy="2031325"/>
          </a:xfrm>
          <a:prstGeom prst="rect">
            <a:avLst/>
          </a:prstGeom>
          <a:noFill/>
          <a:ln w="9525">
            <a:noFill/>
            <a:miter lim="800000"/>
            <a:headEnd/>
            <a:tailEnd/>
          </a:ln>
          <a:effectLst/>
        </p:spPr>
        <p:txBody>
          <a:bodyPr wrap="square">
            <a:prstTxWarp prst="textNoShape">
              <a:avLst/>
            </a:prstTxWarp>
            <a:spAutoFit/>
          </a:bodyPr>
          <a:lstStyle/>
          <a:p>
            <a:r>
              <a:rPr lang="en-US" sz="1800" dirty="0">
                <a:latin typeface="Calibri" panose="020F0502020204030204" pitchFamily="34" charset="0"/>
              </a:rPr>
              <a:t>Instruction List:</a:t>
            </a:r>
          </a:p>
          <a:p>
            <a:r>
              <a:rPr lang="en-US" sz="1800" dirty="0">
                <a:latin typeface="Calibri" panose="020F0502020204030204" pitchFamily="34" charset="0"/>
              </a:rPr>
              <a:t>35</a:t>
            </a:r>
          </a:p>
          <a:p>
            <a:r>
              <a:rPr lang="en-US" sz="1800" dirty="0">
                <a:latin typeface="Calibri" panose="020F0502020204030204" pitchFamily="34" charset="0"/>
              </a:rPr>
              <a:t>36</a:t>
            </a:r>
          </a:p>
          <a:p>
            <a:r>
              <a:rPr lang="en-US" sz="1800" dirty="0">
                <a:latin typeface="Calibri" panose="020F0502020204030204" pitchFamily="34" charset="0"/>
              </a:rPr>
              <a:t>37</a:t>
            </a:r>
          </a:p>
          <a:p>
            <a:r>
              <a:rPr lang="en-US" sz="1800" dirty="0">
                <a:latin typeface="Calibri" panose="020F0502020204030204" pitchFamily="34" charset="0"/>
              </a:rPr>
              <a:t>38</a:t>
            </a:r>
          </a:p>
          <a:p>
            <a:r>
              <a:rPr lang="en-US" sz="1800" dirty="0">
                <a:latin typeface="Calibri" panose="020F0502020204030204" pitchFamily="34" charset="0"/>
              </a:rPr>
              <a:t>39</a:t>
            </a:r>
          </a:p>
          <a:p>
            <a:r>
              <a:rPr lang="en-US" sz="1800" dirty="0">
                <a:latin typeface="Calibri" panose="020F0502020204030204" pitchFamily="34" charset="0"/>
              </a:rPr>
              <a:t>40</a:t>
            </a:r>
          </a:p>
        </p:txBody>
      </p:sp>
      <p:sp>
        <p:nvSpPr>
          <p:cNvPr id="179206" name="AutoShape 6"/>
          <p:cNvSpPr>
            <a:spLocks noChangeArrowheads="1"/>
          </p:cNvSpPr>
          <p:nvPr/>
        </p:nvSpPr>
        <p:spPr bwMode="auto">
          <a:xfrm>
            <a:off x="1248234" y="3946326"/>
            <a:ext cx="2057400" cy="923330"/>
          </a:xfrm>
          <a:prstGeom prst="wedgeRectCallout">
            <a:avLst>
              <a:gd name="adj1" fmla="val 50579"/>
              <a:gd name="adj2" fmla="val -109926"/>
            </a:avLst>
          </a:prstGeom>
          <a:solidFill>
            <a:schemeClr val="accent5">
              <a:lumMod val="40000"/>
              <a:lumOff val="60000"/>
            </a:schemeClr>
          </a:solidFill>
          <a:ln w="9525">
            <a:solidFill>
              <a:schemeClr val="tx1"/>
            </a:solidFill>
            <a:miter lim="800000"/>
            <a:headEnd/>
            <a:tailEnd/>
          </a:ln>
          <a:effectLst/>
        </p:spPr>
        <p:txBody>
          <a:bodyPr anchor="ctr">
            <a:prstTxWarp prst="textNoShape">
              <a:avLst/>
            </a:prstTxWarp>
            <a:spAutoFit/>
          </a:bodyPr>
          <a:lstStyle/>
          <a:p>
            <a:pPr algn="ctr"/>
            <a:r>
              <a:rPr lang="en-US" sz="1800" dirty="0">
                <a:latin typeface="Calibri" panose="020F0502020204030204" pitchFamily="34" charset="0"/>
              </a:rPr>
              <a:t>can be re-ordered by the code optimizer</a:t>
            </a:r>
          </a:p>
        </p:txBody>
      </p:sp>
      <p:sp>
        <p:nvSpPr>
          <p:cNvPr id="11" name="Rectangle 10"/>
          <p:cNvSpPr/>
          <p:nvPr/>
        </p:nvSpPr>
        <p:spPr>
          <a:xfrm>
            <a:off x="6049802" y="1536147"/>
            <a:ext cx="453970" cy="400110"/>
          </a:xfrm>
          <a:prstGeom prst="rect">
            <a:avLst/>
          </a:prstGeom>
        </p:spPr>
        <p:txBody>
          <a:bodyPr wrap="none">
            <a:spAutoFit/>
          </a:bodyPr>
          <a:lstStyle/>
          <a:p>
            <a:pPr algn="ctr"/>
            <a:r>
              <a:rPr lang="en-CA" sz="2000" dirty="0">
                <a:latin typeface="Calibri" panose="020F0502020204030204" pitchFamily="34" charset="0"/>
              </a:rPr>
              <a:t>op</a:t>
            </a:r>
          </a:p>
        </p:txBody>
      </p:sp>
      <p:sp>
        <p:nvSpPr>
          <p:cNvPr id="12" name="Rectangle 11"/>
          <p:cNvSpPr/>
          <p:nvPr/>
        </p:nvSpPr>
        <p:spPr>
          <a:xfrm>
            <a:off x="6708114" y="1545636"/>
            <a:ext cx="644407" cy="400110"/>
          </a:xfrm>
          <a:prstGeom prst="rect">
            <a:avLst/>
          </a:prstGeom>
        </p:spPr>
        <p:txBody>
          <a:bodyPr wrap="none">
            <a:spAutoFit/>
          </a:bodyPr>
          <a:lstStyle/>
          <a:p>
            <a:pPr algn="ctr"/>
            <a:r>
              <a:rPr lang="en-CA" sz="2000" dirty="0">
                <a:latin typeface="Calibri" panose="020F0502020204030204" pitchFamily="34" charset="0"/>
              </a:rPr>
              <a:t>arg1</a:t>
            </a:r>
          </a:p>
        </p:txBody>
      </p:sp>
      <p:sp>
        <p:nvSpPr>
          <p:cNvPr id="13" name="Rectangle 12"/>
          <p:cNvSpPr/>
          <p:nvPr/>
        </p:nvSpPr>
        <p:spPr>
          <a:xfrm>
            <a:off x="7475588" y="1536147"/>
            <a:ext cx="644407" cy="400110"/>
          </a:xfrm>
          <a:prstGeom prst="rect">
            <a:avLst/>
          </a:prstGeom>
        </p:spPr>
        <p:txBody>
          <a:bodyPr wrap="none">
            <a:spAutoFit/>
          </a:bodyPr>
          <a:lstStyle/>
          <a:p>
            <a:pPr algn="ctr"/>
            <a:r>
              <a:rPr lang="en-CA" sz="2000" dirty="0">
                <a:latin typeface="Calibri" panose="020F0502020204030204" pitchFamily="34" charset="0"/>
              </a:rPr>
              <a:t>arg2</a:t>
            </a:r>
          </a:p>
        </p:txBody>
      </p:sp>
      <p:sp>
        <p:nvSpPr>
          <p:cNvPr id="14" name="Text Box 5"/>
          <p:cNvSpPr txBox="1">
            <a:spLocks noChangeArrowheads="1"/>
          </p:cNvSpPr>
          <p:nvPr/>
        </p:nvSpPr>
        <p:spPr bwMode="auto">
          <a:xfrm>
            <a:off x="5606478" y="1927588"/>
            <a:ext cx="1257300" cy="1938992"/>
          </a:xfrm>
          <a:prstGeom prst="rect">
            <a:avLst/>
          </a:prstGeom>
          <a:noFill/>
          <a:ln w="9525">
            <a:noFill/>
            <a:miter lim="800000"/>
            <a:headEnd/>
            <a:tailEnd/>
          </a:ln>
          <a:effectLst/>
        </p:spPr>
        <p:txBody>
          <a:bodyPr>
            <a:prstTxWarp prst="textNoShape">
              <a:avLst/>
            </a:prstTxWarp>
            <a:spAutoFit/>
          </a:bodyPr>
          <a:lstStyle/>
          <a:p>
            <a:r>
              <a:rPr lang="en-US" sz="2000" dirty="0">
                <a:latin typeface="Calibri" panose="020F0502020204030204" pitchFamily="34" charset="0"/>
              </a:rPr>
              <a:t>1</a:t>
            </a:r>
          </a:p>
          <a:p>
            <a:r>
              <a:rPr lang="en-US" sz="2000" dirty="0">
                <a:latin typeface="Calibri" panose="020F0502020204030204" pitchFamily="34" charset="0"/>
              </a:rPr>
              <a:t>2</a:t>
            </a:r>
          </a:p>
          <a:p>
            <a:r>
              <a:rPr lang="en-US" sz="2000" dirty="0">
                <a:latin typeface="Calibri" panose="020F0502020204030204" pitchFamily="34" charset="0"/>
              </a:rPr>
              <a:t>3</a:t>
            </a:r>
          </a:p>
          <a:p>
            <a:r>
              <a:rPr lang="en-US" sz="2000" dirty="0">
                <a:latin typeface="Calibri" panose="020F0502020204030204" pitchFamily="34" charset="0"/>
              </a:rPr>
              <a:t>4</a:t>
            </a:r>
          </a:p>
          <a:p>
            <a:r>
              <a:rPr lang="en-US" sz="2000" dirty="0">
                <a:latin typeface="Calibri" panose="020F0502020204030204" pitchFamily="34" charset="0"/>
              </a:rPr>
              <a:t>5</a:t>
            </a:r>
          </a:p>
          <a:p>
            <a:r>
              <a:rPr lang="en-US" sz="2000" dirty="0">
                <a:latin typeface="Calibri" panose="020F0502020204030204" pitchFamily="34" charset="0"/>
              </a:rPr>
              <a:t>6</a:t>
            </a:r>
          </a:p>
        </p:txBody>
      </p:sp>
      <p:graphicFrame>
        <p:nvGraphicFramePr>
          <p:cNvPr id="3" name="Table 2"/>
          <p:cNvGraphicFramePr>
            <a:graphicFrameLocks noGrp="1"/>
          </p:cNvGraphicFramePr>
          <p:nvPr>
            <p:extLst>
              <p:ext uri="{D42A27DB-BD31-4B8C-83A1-F6EECF244321}">
                <p14:modId xmlns:p14="http://schemas.microsoft.com/office/powerpoint/2010/main" val="2916266457"/>
              </p:ext>
            </p:extLst>
          </p:nvPr>
        </p:nvGraphicFramePr>
        <p:xfrm>
          <a:off x="1344234" y="1827484"/>
          <a:ext cx="449796" cy="1668780"/>
        </p:xfrm>
        <a:graphic>
          <a:graphicData uri="http://schemas.openxmlformats.org/drawingml/2006/table">
            <a:tbl>
              <a:tblPr firstRow="1" bandRow="1">
                <a:tableStyleId>{5940675A-B579-460E-94D1-54222C63F5DA}</a:tableStyleId>
              </a:tblPr>
              <a:tblGrid>
                <a:gridCol w="449796">
                  <a:extLst>
                    <a:ext uri="{9D8B030D-6E8A-4147-A177-3AD203B41FA5}">
                      <a16:colId xmlns:a16="http://schemas.microsoft.com/office/drawing/2014/main" val="20000"/>
                    </a:ext>
                  </a:extLst>
                </a:gridCol>
              </a:tblGrid>
              <a:tr h="278130">
                <a:tc>
                  <a:txBody>
                    <a:bodyPr/>
                    <a:lstStyle/>
                    <a:p>
                      <a:pPr algn="ctr"/>
                      <a:r>
                        <a:rPr lang="en-CA" sz="1000" dirty="0"/>
                        <a:t>(1)</a:t>
                      </a:r>
                    </a:p>
                  </a:txBody>
                  <a:tcPr marL="68580" marR="68580" marT="34290" marB="34290"/>
                </a:tc>
                <a:extLst>
                  <a:ext uri="{0D108BD9-81ED-4DB2-BD59-A6C34878D82A}">
                    <a16:rowId xmlns:a16="http://schemas.microsoft.com/office/drawing/2014/main" val="10000"/>
                  </a:ext>
                </a:extLst>
              </a:tr>
              <a:tr h="278130">
                <a:tc>
                  <a:txBody>
                    <a:bodyPr/>
                    <a:lstStyle/>
                    <a:p>
                      <a:pPr algn="ctr"/>
                      <a:r>
                        <a:rPr lang="en-CA" sz="1000" dirty="0"/>
                        <a:t>(2)</a:t>
                      </a:r>
                    </a:p>
                  </a:txBody>
                  <a:tcPr marL="68580" marR="68580" marT="34290" marB="34290"/>
                </a:tc>
                <a:extLst>
                  <a:ext uri="{0D108BD9-81ED-4DB2-BD59-A6C34878D82A}">
                    <a16:rowId xmlns:a16="http://schemas.microsoft.com/office/drawing/2014/main" val="10001"/>
                  </a:ext>
                </a:extLst>
              </a:tr>
              <a:tr h="278130">
                <a:tc>
                  <a:txBody>
                    <a:bodyPr/>
                    <a:lstStyle/>
                    <a:p>
                      <a:pPr algn="ctr"/>
                      <a:r>
                        <a:rPr lang="en-CA" sz="1000" dirty="0"/>
                        <a:t>(3)</a:t>
                      </a:r>
                    </a:p>
                  </a:txBody>
                  <a:tcPr marL="68580" marR="68580" marT="34290" marB="34290"/>
                </a:tc>
                <a:extLst>
                  <a:ext uri="{0D108BD9-81ED-4DB2-BD59-A6C34878D82A}">
                    <a16:rowId xmlns:a16="http://schemas.microsoft.com/office/drawing/2014/main" val="10002"/>
                  </a:ext>
                </a:extLst>
              </a:tr>
              <a:tr h="278130">
                <a:tc>
                  <a:txBody>
                    <a:bodyPr/>
                    <a:lstStyle/>
                    <a:p>
                      <a:pPr algn="ctr"/>
                      <a:r>
                        <a:rPr lang="en-CA" sz="1000" dirty="0"/>
                        <a:t>(4)</a:t>
                      </a:r>
                    </a:p>
                  </a:txBody>
                  <a:tcPr marL="68580" marR="68580" marT="34290" marB="34290"/>
                </a:tc>
                <a:extLst>
                  <a:ext uri="{0D108BD9-81ED-4DB2-BD59-A6C34878D82A}">
                    <a16:rowId xmlns:a16="http://schemas.microsoft.com/office/drawing/2014/main" val="10003"/>
                  </a:ext>
                </a:extLst>
              </a:tr>
              <a:tr h="278130">
                <a:tc>
                  <a:txBody>
                    <a:bodyPr/>
                    <a:lstStyle/>
                    <a:p>
                      <a:pPr algn="ctr"/>
                      <a:r>
                        <a:rPr lang="en-CA" sz="1000" dirty="0"/>
                        <a:t>(5)</a:t>
                      </a:r>
                    </a:p>
                  </a:txBody>
                  <a:tcPr marL="68580" marR="68580" marT="34290" marB="34290"/>
                </a:tc>
                <a:extLst>
                  <a:ext uri="{0D108BD9-81ED-4DB2-BD59-A6C34878D82A}">
                    <a16:rowId xmlns:a16="http://schemas.microsoft.com/office/drawing/2014/main" val="10004"/>
                  </a:ext>
                </a:extLst>
              </a:tr>
              <a:tr h="278130">
                <a:tc>
                  <a:txBody>
                    <a:bodyPr/>
                    <a:lstStyle/>
                    <a:p>
                      <a:pPr algn="ctr"/>
                      <a:r>
                        <a:rPr lang="en-CA" sz="1000" dirty="0"/>
                        <a:t>(6)</a:t>
                      </a:r>
                    </a:p>
                  </a:txBody>
                  <a:tcPr marL="68580" marR="68580" marT="34290" marB="34290"/>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20DDFAE5-CF1A-B746-A7AF-594DF7C1726A}"/>
              </a:ext>
            </a:extLst>
          </p:cNvPr>
          <p:cNvSpPr>
            <a:spLocks noGrp="1"/>
          </p:cNvSpPr>
          <p:nvPr>
            <p:ph type="sldNum" sz="quarter" idx="12"/>
          </p:nvPr>
        </p:nvSpPr>
        <p:spPr/>
        <p:txBody>
          <a:bodyPr/>
          <a:lstStyle/>
          <a:p>
            <a:fld id="{7B252BF6-6A9C-D04A-BBE8-37A07D64A1C3}" type="slidenum">
              <a:rPr lang="en-US" smtClean="0"/>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Implementing IR</a:t>
            </a:r>
          </a:p>
        </p:txBody>
      </p:sp>
      <p:sp>
        <p:nvSpPr>
          <p:cNvPr id="179204" name="Rectangle 4"/>
          <p:cNvSpPr>
            <a:spLocks noGrp="1" noChangeArrowheads="1"/>
          </p:cNvSpPr>
          <p:nvPr>
            <p:ph idx="1"/>
          </p:nvPr>
        </p:nvSpPr>
        <p:spPr/>
        <p:txBody>
          <a:bodyPr>
            <a:normAutofit fontScale="77500" lnSpcReduction="20000"/>
          </a:bodyPr>
          <a:lstStyle/>
          <a:p>
            <a:pPr marL="0" indent="-400050">
              <a:lnSpc>
                <a:spcPct val="90000"/>
              </a:lnSpc>
            </a:pPr>
            <a:r>
              <a:rPr lang="en-US" dirty="0"/>
              <a:t>Static Single Assignment (SSA): All assignments are to variables with distinct names</a:t>
            </a:r>
          </a:p>
          <a:p>
            <a:pPr marL="400050" indent="-400050">
              <a:lnSpc>
                <a:spcPct val="90000"/>
              </a:lnSpc>
              <a:buNone/>
            </a:pPr>
            <a:r>
              <a:rPr lang="en-US" dirty="0"/>
              <a:t>instead of:</a:t>
            </a:r>
          </a:p>
          <a:p>
            <a:pPr marL="685800" lvl="1" indent="-342900">
              <a:lnSpc>
                <a:spcPct val="90000"/>
              </a:lnSpc>
              <a:buNone/>
            </a:pPr>
            <a:r>
              <a:rPr lang="en-US" dirty="0"/>
              <a:t>a = t1</a:t>
            </a:r>
          </a:p>
          <a:p>
            <a:pPr marL="685800" lvl="1" indent="-342900">
              <a:lnSpc>
                <a:spcPct val="90000"/>
              </a:lnSpc>
              <a:buNone/>
            </a:pPr>
            <a:r>
              <a:rPr lang="en-US" dirty="0"/>
              <a:t>b = a + t1</a:t>
            </a:r>
          </a:p>
          <a:p>
            <a:pPr marL="685800" lvl="1" indent="-342900">
              <a:lnSpc>
                <a:spcPct val="90000"/>
              </a:lnSpc>
              <a:buNone/>
            </a:pPr>
            <a:r>
              <a:rPr lang="en-US" dirty="0"/>
              <a:t>a = b + t1</a:t>
            </a:r>
          </a:p>
          <a:p>
            <a:pPr marL="400050" indent="-400050">
              <a:lnSpc>
                <a:spcPct val="90000"/>
              </a:lnSpc>
              <a:buNone/>
            </a:pPr>
            <a:r>
              <a:rPr lang="en-US" dirty="0"/>
              <a:t>the SSA form has:</a:t>
            </a:r>
          </a:p>
          <a:p>
            <a:pPr marL="685800" lvl="1" indent="-342900">
              <a:lnSpc>
                <a:spcPct val="90000"/>
              </a:lnSpc>
              <a:buNone/>
            </a:pPr>
            <a:r>
              <a:rPr lang="en-US" dirty="0"/>
              <a:t>a1 = t1</a:t>
            </a:r>
          </a:p>
          <a:p>
            <a:pPr marL="685800" lvl="1" indent="-342900">
              <a:lnSpc>
                <a:spcPct val="90000"/>
              </a:lnSpc>
              <a:buNone/>
            </a:pPr>
            <a:r>
              <a:rPr lang="en-US" dirty="0"/>
              <a:t>b1 = a1 + t1</a:t>
            </a:r>
          </a:p>
          <a:p>
            <a:pPr marL="685800" lvl="1" indent="-342900">
              <a:lnSpc>
                <a:spcPct val="90000"/>
              </a:lnSpc>
              <a:buNone/>
            </a:pPr>
            <a:r>
              <a:rPr lang="en-US" dirty="0"/>
              <a:t>a2 = b1 + t1</a:t>
            </a:r>
          </a:p>
          <a:p>
            <a:pPr marL="400050" indent="-400050">
              <a:lnSpc>
                <a:spcPct val="90000"/>
              </a:lnSpc>
              <a:buNone/>
            </a:pPr>
            <a:r>
              <a:rPr lang="en-US" dirty="0"/>
              <a:t>a variable is never reassigned</a:t>
            </a:r>
          </a:p>
        </p:txBody>
      </p:sp>
      <p:sp>
        <p:nvSpPr>
          <p:cNvPr id="2" name="Slide Number Placeholder 1">
            <a:extLst>
              <a:ext uri="{FF2B5EF4-FFF2-40B4-BE49-F238E27FC236}">
                <a16:creationId xmlns:a16="http://schemas.microsoft.com/office/drawing/2014/main" id="{2264DAFF-ABA7-5C4B-8442-39399249800E}"/>
              </a:ext>
            </a:extLst>
          </p:cNvPr>
          <p:cNvSpPr>
            <a:spLocks noGrp="1"/>
          </p:cNvSpPr>
          <p:nvPr>
            <p:ph type="sldNum" sz="quarter" idx="12"/>
          </p:nvPr>
        </p:nvSpPr>
        <p:spPr/>
        <p:txBody>
          <a:bodyPr/>
          <a:lstStyle/>
          <a:p>
            <a:fld id="{7B252BF6-6A9C-D04A-BBE8-37A07D64A1C3}" type="slidenum">
              <a:rPr lang="en-US" smtClean="0"/>
              <a:t>33</a:t>
            </a:fld>
            <a:endParaRPr lang="en-US"/>
          </a:p>
        </p:txBody>
      </p:sp>
    </p:spTree>
    <p:extLst>
      <p:ext uri="{BB962C8B-B14F-4D97-AF65-F5344CB8AC3E}">
        <p14:creationId xmlns:p14="http://schemas.microsoft.com/office/powerpoint/2010/main" val="398516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US"/>
              <a:t>Correctness vs. Optimizations</a:t>
            </a:r>
          </a:p>
        </p:txBody>
      </p:sp>
      <p:sp>
        <p:nvSpPr>
          <p:cNvPr id="116741" name="Rectangle 5"/>
          <p:cNvSpPr>
            <a:spLocks noGrp="1" noChangeArrowheads="1"/>
          </p:cNvSpPr>
          <p:nvPr>
            <p:ph idx="1"/>
          </p:nvPr>
        </p:nvSpPr>
        <p:spPr/>
        <p:txBody>
          <a:bodyPr/>
          <a:lstStyle/>
          <a:p>
            <a:r>
              <a:rPr lang="en-US"/>
              <a:t>When writing backend, correctness is paramount</a:t>
            </a:r>
          </a:p>
          <a:p>
            <a:pPr lvl="1"/>
            <a:r>
              <a:rPr lang="en-US"/>
              <a:t>Efficiency and optimizations are secondary concerns at this point</a:t>
            </a:r>
          </a:p>
          <a:p>
            <a:r>
              <a:rPr lang="en-US"/>
              <a:t>Don’t try optimizations at this stage</a:t>
            </a:r>
          </a:p>
        </p:txBody>
      </p:sp>
      <p:sp>
        <p:nvSpPr>
          <p:cNvPr id="2" name="Slide Number Placeholder 1">
            <a:extLst>
              <a:ext uri="{FF2B5EF4-FFF2-40B4-BE49-F238E27FC236}">
                <a16:creationId xmlns:a16="http://schemas.microsoft.com/office/drawing/2014/main" id="{14DBB72A-B295-1543-99A3-C1D51BEEE1D1}"/>
              </a:ext>
            </a:extLst>
          </p:cNvPr>
          <p:cNvSpPr>
            <a:spLocks noGrp="1"/>
          </p:cNvSpPr>
          <p:nvPr>
            <p:ph type="sldNum" sz="quarter" idx="12"/>
          </p:nvPr>
        </p:nvSpPr>
        <p:spPr/>
        <p:txBody>
          <a:bodyPr/>
          <a:lstStyle/>
          <a:p>
            <a:fld id="{7B252BF6-6A9C-D04A-BBE8-37A07D64A1C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p:txBody>
          <a:bodyPr/>
          <a:lstStyle/>
          <a:p>
            <a:r>
              <a:rPr lang="en-US"/>
              <a:t>Summary</a:t>
            </a:r>
          </a:p>
        </p:txBody>
      </p:sp>
      <p:sp>
        <p:nvSpPr>
          <p:cNvPr id="121861" name="Rectangle 5"/>
          <p:cNvSpPr>
            <a:spLocks noGrp="1" noChangeArrowheads="1"/>
          </p:cNvSpPr>
          <p:nvPr>
            <p:ph idx="1"/>
          </p:nvPr>
        </p:nvSpPr>
        <p:spPr/>
        <p:txBody>
          <a:bodyPr/>
          <a:lstStyle/>
          <a:p>
            <a:r>
              <a:rPr lang="en-US" sz="2100" dirty="0"/>
              <a:t>3-address code (TAC) is one example of an intermediate representation (IR)</a:t>
            </a:r>
          </a:p>
          <a:p>
            <a:r>
              <a:rPr lang="en-US" sz="2100" dirty="0"/>
              <a:t>An IR should be close enough to existing machine code instructions so that subsequent translation into assembly is trivial</a:t>
            </a:r>
          </a:p>
          <a:p>
            <a:r>
              <a:rPr lang="en-US" sz="2100" dirty="0"/>
              <a:t>In an IR we ignore some complexities and differences in computer architectures, such as limited registers, multiple instructions, branch delays, load delays, etc.</a:t>
            </a:r>
          </a:p>
        </p:txBody>
      </p:sp>
      <p:sp>
        <p:nvSpPr>
          <p:cNvPr id="2" name="Slide Number Placeholder 1">
            <a:extLst>
              <a:ext uri="{FF2B5EF4-FFF2-40B4-BE49-F238E27FC236}">
                <a16:creationId xmlns:a16="http://schemas.microsoft.com/office/drawing/2014/main" id="{F9D60744-03B8-C14E-8B0A-C5864706659A}"/>
              </a:ext>
            </a:extLst>
          </p:cNvPr>
          <p:cNvSpPr>
            <a:spLocks noGrp="1"/>
          </p:cNvSpPr>
          <p:nvPr>
            <p:ph type="sldNum" sz="quarter" idx="12"/>
          </p:nvPr>
        </p:nvSpPr>
        <p:spPr/>
        <p:txBody>
          <a:bodyPr/>
          <a:lstStyle/>
          <a:p>
            <a:fld id="{7B252BF6-6A9C-D04A-BBE8-37A07D64A1C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2794-2C3A-0B45-B1A8-879237B1B1ED}"/>
              </a:ext>
            </a:extLst>
          </p:cNvPr>
          <p:cNvSpPr>
            <a:spLocks noGrp="1"/>
          </p:cNvSpPr>
          <p:nvPr>
            <p:ph type="title"/>
          </p:nvPr>
        </p:nvSpPr>
        <p:spPr/>
        <p:txBody>
          <a:bodyPr>
            <a:normAutofit/>
          </a:bodyPr>
          <a:lstStyle/>
          <a:p>
            <a:r>
              <a:rPr lang="en-US" dirty="0"/>
              <a:t>Extra Slides</a:t>
            </a:r>
          </a:p>
        </p:txBody>
      </p:sp>
    </p:spTree>
    <p:extLst>
      <p:ext uri="{BB962C8B-B14F-4D97-AF65-F5344CB8AC3E}">
        <p14:creationId xmlns:p14="http://schemas.microsoft.com/office/powerpoint/2010/main" val="350744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What TAC doesn’t give you</a:t>
            </a:r>
          </a:p>
        </p:txBody>
      </p:sp>
      <p:sp>
        <p:nvSpPr>
          <p:cNvPr id="104451" name="Rectangle 3"/>
          <p:cNvSpPr>
            <a:spLocks noGrp="1" noChangeArrowheads="1"/>
          </p:cNvSpPr>
          <p:nvPr>
            <p:ph idx="1"/>
          </p:nvPr>
        </p:nvSpPr>
        <p:spPr/>
        <p:txBody>
          <a:bodyPr/>
          <a:lstStyle/>
          <a:p>
            <a:pPr>
              <a:lnSpc>
                <a:spcPct val="90000"/>
              </a:lnSpc>
            </a:pPr>
            <a:r>
              <a:rPr lang="en-US" dirty="0"/>
              <a:t>Check bounds (array indexing)</a:t>
            </a:r>
          </a:p>
          <a:p>
            <a:pPr>
              <a:lnSpc>
                <a:spcPct val="90000"/>
              </a:lnSpc>
            </a:pPr>
            <a:r>
              <a:rPr lang="en-US" dirty="0"/>
              <a:t>Two or n-dimensional arrays</a:t>
            </a:r>
          </a:p>
          <a:p>
            <a:pPr>
              <a:lnSpc>
                <a:spcPct val="90000"/>
              </a:lnSpc>
            </a:pPr>
            <a:r>
              <a:rPr lang="en-US" dirty="0"/>
              <a:t>Conditional branches other than </a:t>
            </a:r>
            <a:r>
              <a:rPr lang="en-US" b="1" dirty="0"/>
              <a:t>if </a:t>
            </a:r>
            <a:r>
              <a:rPr lang="en-US" dirty="0"/>
              <a:t>or </a:t>
            </a:r>
            <a:r>
              <a:rPr lang="en-US" b="1" dirty="0" err="1"/>
              <a:t>ifFalse</a:t>
            </a:r>
            <a:endParaRPr lang="en-US" dirty="0"/>
          </a:p>
          <a:p>
            <a:pPr>
              <a:lnSpc>
                <a:spcPct val="90000"/>
              </a:lnSpc>
            </a:pPr>
            <a:r>
              <a:rPr lang="en-US" dirty="0"/>
              <a:t>Field names in records/structures</a:t>
            </a:r>
          </a:p>
          <a:p>
            <a:pPr lvl="1">
              <a:lnSpc>
                <a:spcPct val="90000"/>
              </a:lnSpc>
            </a:pPr>
            <a:r>
              <a:rPr lang="en-US" dirty="0"/>
              <a:t>Use </a:t>
            </a:r>
            <a:r>
              <a:rPr lang="en-US" dirty="0" err="1"/>
              <a:t>base+offset</a:t>
            </a:r>
            <a:r>
              <a:rPr lang="en-US" dirty="0"/>
              <a:t> load/store</a:t>
            </a:r>
          </a:p>
          <a:p>
            <a:pPr>
              <a:lnSpc>
                <a:spcPct val="90000"/>
              </a:lnSpc>
            </a:pPr>
            <a:r>
              <a:rPr lang="en-US" dirty="0"/>
              <a:t>Object data and method access</a:t>
            </a:r>
          </a:p>
        </p:txBody>
      </p:sp>
      <p:sp>
        <p:nvSpPr>
          <p:cNvPr id="2" name="Slide Number Placeholder 1">
            <a:extLst>
              <a:ext uri="{FF2B5EF4-FFF2-40B4-BE49-F238E27FC236}">
                <a16:creationId xmlns:a16="http://schemas.microsoft.com/office/drawing/2014/main" id="{2B4E6A56-F8F1-D644-9E13-6ADD969DE6CF}"/>
              </a:ext>
            </a:extLst>
          </p:cNvPr>
          <p:cNvSpPr>
            <a:spLocks noGrp="1"/>
          </p:cNvSpPr>
          <p:nvPr>
            <p:ph type="sldNum" sz="quarter" idx="12"/>
          </p:nvPr>
        </p:nvSpPr>
        <p:spPr/>
        <p:txBody>
          <a:bodyPr/>
          <a:lstStyle/>
          <a:p>
            <a:fld id="{7B252BF6-6A9C-D04A-BBE8-37A07D64A1C3}" type="slidenum">
              <a:rPr lang="en-US" smtClean="0"/>
              <a:t>37</a:t>
            </a:fld>
            <a:endParaRPr lang="en-US"/>
          </a:p>
        </p:txBody>
      </p:sp>
    </p:spTree>
    <p:extLst>
      <p:ext uri="{BB962C8B-B14F-4D97-AF65-F5344CB8AC3E}">
        <p14:creationId xmlns:p14="http://schemas.microsoft.com/office/powerpoint/2010/main" val="946939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262" y="1383619"/>
            <a:ext cx="1443038" cy="18788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Left Brace 3"/>
          <p:cNvSpPr/>
          <p:nvPr/>
        </p:nvSpPr>
        <p:spPr bwMode="auto">
          <a:xfrm>
            <a:off x="5512129" y="1492767"/>
            <a:ext cx="193997" cy="1708006"/>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sp>
        <p:nvSpPr>
          <p:cNvPr id="18" name="Rectangle 17"/>
          <p:cNvSpPr/>
          <p:nvPr/>
        </p:nvSpPr>
        <p:spPr>
          <a:xfrm>
            <a:off x="4207650" y="1887527"/>
            <a:ext cx="1336458" cy="923330"/>
          </a:xfrm>
          <a:prstGeom prst="rect">
            <a:avLst/>
          </a:prstGeom>
        </p:spPr>
        <p:txBody>
          <a:bodyPr wrap="square">
            <a:spAutoFit/>
          </a:bodyPr>
          <a:lstStyle/>
          <a:p>
            <a:r>
              <a:rPr lang="en-US" sz="1800" dirty="0">
                <a:latin typeface="Calibri" panose="020F0502020204030204" pitchFamily="34" charset="0"/>
              </a:rPr>
              <a:t>Stack frame for function f(a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N</a:t>
            </a:r>
            <a:r>
              <a:rPr lang="en-US" sz="1800" dirty="0">
                <a:latin typeface="Calibri" panose="020F0502020204030204" pitchFamily="34" charset="0"/>
              </a:rPr>
              <a:t>)</a:t>
            </a:r>
            <a:endParaRPr lang="en-CA" sz="1800" dirty="0">
              <a:latin typeface="Calibri" panose="020F0502020204030204" pitchFamily="34" charset="0"/>
            </a:endParaRPr>
          </a:p>
        </p:txBody>
      </p:sp>
      <p:sp>
        <p:nvSpPr>
          <p:cNvPr id="2" name="Slide Number Placeholder 1">
            <a:extLst>
              <a:ext uri="{FF2B5EF4-FFF2-40B4-BE49-F238E27FC236}">
                <a16:creationId xmlns:a16="http://schemas.microsoft.com/office/drawing/2014/main" id="{C516B408-8700-2345-B875-6F8AB6F3AD2D}"/>
              </a:ext>
            </a:extLst>
          </p:cNvPr>
          <p:cNvSpPr>
            <a:spLocks noGrp="1"/>
          </p:cNvSpPr>
          <p:nvPr>
            <p:ph type="sldNum" sz="quarter" idx="12"/>
          </p:nvPr>
        </p:nvSpPr>
        <p:spPr/>
        <p:txBody>
          <a:bodyPr/>
          <a:lstStyle/>
          <a:p>
            <a:fld id="{7B252BF6-6A9C-D04A-BBE8-37A07D64A1C3}" type="slidenum">
              <a:rPr lang="en-US" smtClean="0"/>
              <a:t>38</a:t>
            </a:fld>
            <a:endParaRPr lang="en-US"/>
          </a:p>
        </p:txBody>
      </p:sp>
    </p:spTree>
    <p:extLst>
      <p:ext uri="{BB962C8B-B14F-4D97-AF65-F5344CB8AC3E}">
        <p14:creationId xmlns:p14="http://schemas.microsoft.com/office/powerpoint/2010/main" val="32089358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4" name="Left Brace 3"/>
          <p:cNvSpPr/>
          <p:nvPr/>
        </p:nvSpPr>
        <p:spPr bwMode="auto">
          <a:xfrm>
            <a:off x="5512129" y="1492767"/>
            <a:ext cx="193997" cy="1708006"/>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213" y="1389999"/>
            <a:ext cx="1450181" cy="21502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a:xfrm>
            <a:off x="4207650" y="1887527"/>
            <a:ext cx="1336458" cy="923330"/>
          </a:xfrm>
          <a:prstGeom prst="rect">
            <a:avLst/>
          </a:prstGeom>
        </p:spPr>
        <p:txBody>
          <a:bodyPr wrap="square">
            <a:spAutoFit/>
          </a:bodyPr>
          <a:lstStyle/>
          <a:p>
            <a:r>
              <a:rPr lang="en-US" sz="1800" dirty="0">
                <a:latin typeface="Calibri" panose="020F0502020204030204" pitchFamily="34" charset="0"/>
              </a:rPr>
              <a:t>Stack frame for function f(a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N</a:t>
            </a:r>
            <a:r>
              <a:rPr lang="en-US" sz="1800" dirty="0">
                <a:latin typeface="Calibri" panose="020F0502020204030204" pitchFamily="34" charset="0"/>
              </a:rPr>
              <a:t>)</a:t>
            </a:r>
            <a:endParaRPr lang="en-CA" sz="1800" dirty="0">
              <a:latin typeface="Calibri" panose="020F0502020204030204" pitchFamily="34" charset="0"/>
            </a:endParaRPr>
          </a:p>
        </p:txBody>
      </p:sp>
      <p:sp>
        <p:nvSpPr>
          <p:cNvPr id="2" name="Slide Number Placeholder 1">
            <a:extLst>
              <a:ext uri="{FF2B5EF4-FFF2-40B4-BE49-F238E27FC236}">
                <a16:creationId xmlns:a16="http://schemas.microsoft.com/office/drawing/2014/main" id="{A47FA133-ED1A-B846-BC33-BD6F32D6DDD3}"/>
              </a:ext>
            </a:extLst>
          </p:cNvPr>
          <p:cNvSpPr>
            <a:spLocks noGrp="1"/>
          </p:cNvSpPr>
          <p:nvPr>
            <p:ph type="sldNum" sz="quarter" idx="12"/>
          </p:nvPr>
        </p:nvSpPr>
        <p:spPr/>
        <p:txBody>
          <a:bodyPr/>
          <a:lstStyle/>
          <a:p>
            <a:fld id="{7B252BF6-6A9C-D04A-BBE8-37A07D64A1C3}" type="slidenum">
              <a:rPr lang="en-US" smtClean="0"/>
              <a:t>39</a:t>
            </a:fld>
            <a:endParaRPr lang="en-US"/>
          </a:p>
        </p:txBody>
      </p:sp>
    </p:spTree>
    <p:extLst>
      <p:ext uri="{BB962C8B-B14F-4D97-AF65-F5344CB8AC3E}">
        <p14:creationId xmlns:p14="http://schemas.microsoft.com/office/powerpoint/2010/main" val="43759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IR: 3-Address Code</a:t>
            </a:r>
          </a:p>
        </p:txBody>
      </p:sp>
      <p:sp>
        <p:nvSpPr>
          <p:cNvPr id="3" name="Content Placeholder 2"/>
          <p:cNvSpPr>
            <a:spLocks noGrp="1"/>
          </p:cNvSpPr>
          <p:nvPr>
            <p:ph idx="1"/>
          </p:nvPr>
        </p:nvSpPr>
        <p:spPr/>
        <p:txBody>
          <a:bodyPr/>
          <a:lstStyle/>
          <a:p>
            <a:r>
              <a:rPr lang="en-CA" dirty="0"/>
              <a:t>Address or locations:</a:t>
            </a:r>
          </a:p>
          <a:p>
            <a:pPr lvl="1"/>
            <a:r>
              <a:rPr lang="en-CA" dirty="0"/>
              <a:t>Names/Labels</a:t>
            </a:r>
          </a:p>
          <a:p>
            <a:pPr lvl="1"/>
            <a:r>
              <a:rPr lang="en-US" dirty="0"/>
              <a:t>Constants</a:t>
            </a:r>
          </a:p>
          <a:p>
            <a:pPr lvl="1"/>
            <a:r>
              <a:rPr lang="en-US" dirty="0"/>
              <a:t>Temporaries </a:t>
            </a:r>
            <a:endParaRPr lang="en-CA" dirty="0"/>
          </a:p>
        </p:txBody>
      </p:sp>
      <p:sp>
        <p:nvSpPr>
          <p:cNvPr id="4" name="Slide Number Placeholder 3">
            <a:extLst>
              <a:ext uri="{FF2B5EF4-FFF2-40B4-BE49-F238E27FC236}">
                <a16:creationId xmlns:a16="http://schemas.microsoft.com/office/drawing/2014/main" id="{F401B97F-F88C-574A-B6CB-D40487335877}"/>
              </a:ext>
            </a:extLst>
          </p:cNvPr>
          <p:cNvSpPr>
            <a:spLocks noGrp="1"/>
          </p:cNvSpPr>
          <p:nvPr>
            <p:ph type="sldNum" sz="quarter" idx="12"/>
          </p:nvPr>
        </p:nvSpPr>
        <p:spPr/>
        <p:txBody>
          <a:bodyPr/>
          <a:lstStyle/>
          <a:p>
            <a:fld id="{7B252BF6-6A9C-D04A-BBE8-37A07D64A1C3}" type="slidenum">
              <a:rPr lang="en-US" smtClean="0"/>
              <a:t>4</a:t>
            </a:fld>
            <a:endParaRPr lang="en-US"/>
          </a:p>
        </p:txBody>
      </p:sp>
    </p:spTree>
    <p:extLst>
      <p:ext uri="{BB962C8B-B14F-4D97-AF65-F5344CB8AC3E}">
        <p14:creationId xmlns:p14="http://schemas.microsoft.com/office/powerpoint/2010/main" val="4088048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4" name="Left Brace 3"/>
          <p:cNvSpPr/>
          <p:nvPr/>
        </p:nvSpPr>
        <p:spPr bwMode="auto">
          <a:xfrm>
            <a:off x="5512129" y="1492767"/>
            <a:ext cx="193997" cy="1708006"/>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693" y="1412193"/>
            <a:ext cx="1471613" cy="2714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a:xfrm>
            <a:off x="4207650" y="1887527"/>
            <a:ext cx="1336458" cy="923330"/>
          </a:xfrm>
          <a:prstGeom prst="rect">
            <a:avLst/>
          </a:prstGeom>
        </p:spPr>
        <p:txBody>
          <a:bodyPr wrap="square">
            <a:spAutoFit/>
          </a:bodyPr>
          <a:lstStyle/>
          <a:p>
            <a:r>
              <a:rPr lang="en-US" sz="1800" dirty="0">
                <a:latin typeface="Calibri" panose="020F0502020204030204" pitchFamily="34" charset="0"/>
              </a:rPr>
              <a:t>Stack frame for function f(a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N</a:t>
            </a:r>
            <a:r>
              <a:rPr lang="en-US" sz="1800" dirty="0">
                <a:latin typeface="Calibri" panose="020F0502020204030204" pitchFamily="34" charset="0"/>
              </a:rPr>
              <a:t>)</a:t>
            </a:r>
            <a:endParaRPr lang="en-CA" sz="1800" dirty="0">
              <a:latin typeface="Calibri" panose="020F0502020204030204" pitchFamily="34" charset="0"/>
            </a:endParaRPr>
          </a:p>
        </p:txBody>
      </p:sp>
      <p:sp>
        <p:nvSpPr>
          <p:cNvPr id="2" name="Slide Number Placeholder 1">
            <a:extLst>
              <a:ext uri="{FF2B5EF4-FFF2-40B4-BE49-F238E27FC236}">
                <a16:creationId xmlns:a16="http://schemas.microsoft.com/office/drawing/2014/main" id="{F9B6870F-4165-5546-BFDD-567A19D7D6AB}"/>
              </a:ext>
            </a:extLst>
          </p:cNvPr>
          <p:cNvSpPr>
            <a:spLocks noGrp="1"/>
          </p:cNvSpPr>
          <p:nvPr>
            <p:ph type="sldNum" sz="quarter" idx="12"/>
          </p:nvPr>
        </p:nvSpPr>
        <p:spPr/>
        <p:txBody>
          <a:bodyPr/>
          <a:lstStyle/>
          <a:p>
            <a:fld id="{7B252BF6-6A9C-D04A-BBE8-37A07D64A1C3}" type="slidenum">
              <a:rPr lang="en-US" smtClean="0"/>
              <a:t>40</a:t>
            </a:fld>
            <a:endParaRPr lang="en-US"/>
          </a:p>
        </p:txBody>
      </p:sp>
    </p:spTree>
    <p:extLst>
      <p:ext uri="{BB962C8B-B14F-4D97-AF65-F5344CB8AC3E}">
        <p14:creationId xmlns:p14="http://schemas.microsoft.com/office/powerpoint/2010/main" val="464466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2" name="Rectangle 1"/>
          <p:cNvSpPr/>
          <p:nvPr/>
        </p:nvSpPr>
        <p:spPr>
          <a:xfrm>
            <a:off x="4207650" y="1886391"/>
            <a:ext cx="1336458" cy="923330"/>
          </a:xfrm>
          <a:prstGeom prst="rect">
            <a:avLst/>
          </a:prstGeom>
        </p:spPr>
        <p:txBody>
          <a:bodyPr wrap="square">
            <a:spAutoFit/>
          </a:bodyPr>
          <a:lstStyle/>
          <a:p>
            <a:r>
              <a:rPr lang="en-US" sz="1800" dirty="0">
                <a:latin typeface="Calibri" panose="020F0502020204030204" pitchFamily="34" charset="0"/>
              </a:rPr>
              <a:t>Stack frame for function f(a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N</a:t>
            </a:r>
            <a:r>
              <a:rPr lang="en-US" sz="1800" dirty="0">
                <a:latin typeface="Calibri" panose="020F0502020204030204" pitchFamily="34" charset="0"/>
              </a:rPr>
              <a:t>)</a:t>
            </a:r>
            <a:endParaRPr lang="en-CA" sz="1800" dirty="0">
              <a:latin typeface="Calibri" panose="020F0502020204030204" pitchFamily="34" charset="0"/>
            </a:endParaRPr>
          </a:p>
        </p:txBody>
      </p:sp>
      <p:sp>
        <p:nvSpPr>
          <p:cNvPr id="4" name="Left Brace 3"/>
          <p:cNvSpPr/>
          <p:nvPr/>
        </p:nvSpPr>
        <p:spPr bwMode="auto">
          <a:xfrm>
            <a:off x="5512129" y="1491630"/>
            <a:ext cx="193997" cy="1708006"/>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113" y="1412194"/>
            <a:ext cx="1450181" cy="33932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a:xfrm>
            <a:off x="4207650" y="3580763"/>
            <a:ext cx="1336458" cy="923330"/>
          </a:xfrm>
          <a:prstGeom prst="rect">
            <a:avLst/>
          </a:prstGeom>
        </p:spPr>
        <p:txBody>
          <a:bodyPr wrap="square">
            <a:spAutoFit/>
          </a:bodyPr>
          <a:lstStyle/>
          <a:p>
            <a:r>
              <a:rPr lang="en-US" sz="1800" dirty="0">
                <a:latin typeface="Calibri" panose="020F0502020204030204" pitchFamily="34" charset="0"/>
              </a:rPr>
              <a:t>Stack frame for function g(a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M</a:t>
            </a:r>
            <a:r>
              <a:rPr lang="en-US" sz="1800" dirty="0">
                <a:latin typeface="Calibri" panose="020F0502020204030204" pitchFamily="34" charset="0"/>
              </a:rPr>
              <a:t>)</a:t>
            </a:r>
            <a:endParaRPr lang="en-CA" sz="1800" dirty="0">
              <a:latin typeface="Calibri" panose="020F0502020204030204" pitchFamily="34" charset="0"/>
            </a:endParaRPr>
          </a:p>
        </p:txBody>
      </p:sp>
      <p:sp>
        <p:nvSpPr>
          <p:cNvPr id="10" name="Left Brace 9"/>
          <p:cNvSpPr/>
          <p:nvPr/>
        </p:nvSpPr>
        <p:spPr bwMode="auto">
          <a:xfrm>
            <a:off x="5512129" y="3225538"/>
            <a:ext cx="193997" cy="1552733"/>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sp>
        <p:nvSpPr>
          <p:cNvPr id="6" name="Rectangle 5"/>
          <p:cNvSpPr/>
          <p:nvPr/>
        </p:nvSpPr>
        <p:spPr>
          <a:xfrm>
            <a:off x="1223628" y="1718541"/>
            <a:ext cx="2984022" cy="1200329"/>
          </a:xfrm>
          <a:prstGeom prst="rect">
            <a:avLst/>
          </a:prstGeom>
        </p:spPr>
        <p:txBody>
          <a:bodyPr wrap="square">
            <a:spAutoFit/>
          </a:bodyPr>
          <a:lstStyle/>
          <a:p>
            <a:pPr marL="257175" indent="-257175">
              <a:buFont typeface="Arial" panose="020B0604020202020204" pitchFamily="34" charset="0"/>
              <a:buChar char="•"/>
            </a:pPr>
            <a:r>
              <a:rPr lang="en-CA" sz="1800" dirty="0">
                <a:latin typeface="Calibri" panose="020F0502020204030204" pitchFamily="34" charset="0"/>
              </a:rPr>
              <a:t>Usually, stacks start at high memory addresses and grow to low memory addresses.</a:t>
            </a:r>
          </a:p>
        </p:txBody>
      </p:sp>
      <p:sp>
        <p:nvSpPr>
          <p:cNvPr id="3" name="Slide Number Placeholder 2">
            <a:extLst>
              <a:ext uri="{FF2B5EF4-FFF2-40B4-BE49-F238E27FC236}">
                <a16:creationId xmlns:a16="http://schemas.microsoft.com/office/drawing/2014/main" id="{C816E78D-A150-5440-A9FA-FA4CCD06B64A}"/>
              </a:ext>
            </a:extLst>
          </p:cNvPr>
          <p:cNvSpPr>
            <a:spLocks noGrp="1"/>
          </p:cNvSpPr>
          <p:nvPr>
            <p:ph type="sldNum" sz="quarter" idx="12"/>
          </p:nvPr>
        </p:nvSpPr>
        <p:spPr/>
        <p:txBody>
          <a:bodyPr/>
          <a:lstStyle/>
          <a:p>
            <a:fld id="{7B252BF6-6A9C-D04A-BBE8-37A07D64A1C3}" type="slidenum">
              <a:rPr lang="en-US" smtClean="0"/>
              <a:t>41</a:t>
            </a:fld>
            <a:endParaRPr lang="en-US"/>
          </a:p>
        </p:txBody>
      </p:sp>
    </p:spTree>
    <p:extLst>
      <p:ext uri="{BB962C8B-B14F-4D97-AF65-F5344CB8AC3E}">
        <p14:creationId xmlns:p14="http://schemas.microsoft.com/office/powerpoint/2010/main" val="1910100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1115616" y="1221600"/>
            <a:ext cx="4590510" cy="302895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latin typeface="Calibri" panose="020F0502020204030204" pitchFamily="34" charset="0"/>
                <a:cs typeface="Calibri" panose="020F0502020204030204" pitchFamily="34" charset="0"/>
              </a:rPr>
              <a:t>Compute offsets for all incoming arguments, local variables and temporaries</a:t>
            </a:r>
          </a:p>
          <a:p>
            <a:pPr lvl="1" eaLnBrk="1" hangingPunct="1"/>
            <a:r>
              <a:rPr lang="en-US" sz="2100" kern="0" dirty="0">
                <a:latin typeface="Calibri" panose="020F0502020204030204" pitchFamily="34" charset="0"/>
                <a:cs typeface="Calibri" panose="020F0502020204030204" pitchFamily="34" charset="0"/>
              </a:rPr>
              <a:t>Incoming arguments </a:t>
            </a:r>
          </a:p>
          <a:p>
            <a:pPr marL="342900" lvl="1" indent="0" eaLnBrk="1" hangingPunct="1">
              <a:buNone/>
            </a:pPr>
            <a:r>
              <a:rPr lang="en-US" sz="2100" kern="0" dirty="0">
                <a:latin typeface="Calibri" panose="020F0502020204030204" pitchFamily="34" charset="0"/>
                <a:cs typeface="Calibri" panose="020F0502020204030204" pitchFamily="34" charset="0"/>
              </a:rPr>
              <a:t>    are at offset @x, @x+4, @x+8,…</a:t>
            </a:r>
          </a:p>
          <a:p>
            <a:pPr lvl="1" eaLnBrk="1" hangingPunct="1"/>
            <a:r>
              <a:rPr lang="en-US" sz="2100" kern="0" dirty="0" err="1">
                <a:latin typeface="Calibri" panose="020F0502020204030204" pitchFamily="34" charset="0"/>
                <a:cs typeface="Calibri" panose="020F0502020204030204" pitchFamily="34" charset="0"/>
              </a:rPr>
              <a:t>Locals+Temps</a:t>
            </a:r>
            <a:r>
              <a:rPr lang="en-US" sz="2100" kern="0" dirty="0">
                <a:latin typeface="Calibri" panose="020F0502020204030204" pitchFamily="34" charset="0"/>
                <a:cs typeface="Calibri" panose="020F0502020204030204" pitchFamily="34" charset="0"/>
              </a:rPr>
              <a:t> are at @-y-4, @-y-8, … </a:t>
            </a:r>
          </a:p>
        </p:txBody>
      </p:sp>
      <p:sp>
        <p:nvSpPr>
          <p:cNvPr id="152587" name="Rectangle 11"/>
          <p:cNvSpPr>
            <a:spLocks noGrp="1" noChangeArrowheads="1"/>
          </p:cNvSpPr>
          <p:nvPr>
            <p:ph type="title"/>
          </p:nvPr>
        </p:nvSpPr>
        <p:spPr/>
        <p:txBody>
          <a:bodyPr/>
          <a:lstStyle/>
          <a:p>
            <a:r>
              <a:rPr lang="en-US"/>
              <a:t>Function arguments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310" y="1383619"/>
            <a:ext cx="1443038" cy="18788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a:off x="4470822" y="2351903"/>
            <a:ext cx="1505334" cy="363682"/>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sz="1800" dirty="0">
                <a:latin typeface="Calibri" panose="020F0502020204030204" pitchFamily="34" charset="0"/>
              </a:rPr>
              <a:t>Frame pointer</a:t>
            </a:r>
          </a:p>
        </p:txBody>
      </p:sp>
      <p:cxnSp>
        <p:nvCxnSpPr>
          <p:cNvPr id="9" name="Straight Arrow Connector 8"/>
          <p:cNvCxnSpPr/>
          <p:nvPr/>
        </p:nvCxnSpPr>
        <p:spPr bwMode="auto">
          <a:xfrm>
            <a:off x="5953241" y="2533743"/>
            <a:ext cx="31398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Slide Number Placeholder 1">
            <a:extLst>
              <a:ext uri="{FF2B5EF4-FFF2-40B4-BE49-F238E27FC236}">
                <a16:creationId xmlns:a16="http://schemas.microsoft.com/office/drawing/2014/main" id="{377AC955-8373-B44B-B6BE-537B034F8C46}"/>
              </a:ext>
            </a:extLst>
          </p:cNvPr>
          <p:cNvSpPr>
            <a:spLocks noGrp="1"/>
          </p:cNvSpPr>
          <p:nvPr>
            <p:ph type="sldNum" sz="quarter" idx="12"/>
          </p:nvPr>
        </p:nvSpPr>
        <p:spPr/>
        <p:txBody>
          <a:bodyPr/>
          <a:lstStyle/>
          <a:p>
            <a:fld id="{7B252BF6-6A9C-D04A-BBE8-37A07D64A1C3}" type="slidenum">
              <a:rPr lang="en-US" smtClean="0"/>
              <a:t>42</a:t>
            </a:fld>
            <a:endParaRPr lang="en-US"/>
          </a:p>
        </p:txBody>
      </p:sp>
    </p:spTree>
    <p:extLst>
      <p:ext uri="{BB962C8B-B14F-4D97-AF65-F5344CB8AC3E}">
        <p14:creationId xmlns:p14="http://schemas.microsoft.com/office/powerpoint/2010/main" val="4079017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title"/>
          </p:nvPr>
        </p:nvSpPr>
        <p:spPr/>
        <p:txBody>
          <a:bodyPr/>
          <a:lstStyle/>
          <a:p>
            <a:r>
              <a:rPr lang="en-US" dirty="0"/>
              <a:t>Computing Location Offsets</a:t>
            </a:r>
          </a:p>
        </p:txBody>
      </p:sp>
      <p:sp>
        <p:nvSpPr>
          <p:cNvPr id="154626" name="Rectangle 2"/>
          <p:cNvSpPr>
            <a:spLocks noGrp="1" noChangeArrowheads="1"/>
          </p:cNvSpPr>
          <p:nvPr>
            <p:ph idx="1"/>
          </p:nvPr>
        </p:nvSpPr>
        <p:spPr/>
        <p:txBody>
          <a:bodyPr>
            <a:normAutofit fontScale="55000" lnSpcReduction="20000"/>
          </a:bodyPr>
          <a:lstStyle/>
          <a:p>
            <a:pPr>
              <a:lnSpc>
                <a:spcPct val="90000"/>
              </a:lnSpc>
              <a:buFontTx/>
              <a:buNone/>
            </a:pPr>
            <a:r>
              <a:rPr lang="en-US" sz="1200" b="1" dirty="0"/>
              <a:t>class A {</a:t>
            </a:r>
          </a:p>
          <a:p>
            <a:pPr>
              <a:lnSpc>
                <a:spcPct val="90000"/>
              </a:lnSpc>
              <a:buFontTx/>
              <a:buNone/>
            </a:pPr>
            <a:r>
              <a:rPr lang="en-US" sz="1200" b="1" dirty="0"/>
              <a:t>  void f (</a:t>
            </a:r>
            <a:r>
              <a:rPr lang="en-US" sz="1200" b="1" dirty="0" err="1"/>
              <a:t>int</a:t>
            </a:r>
            <a:r>
              <a:rPr lang="en-US" sz="1200" b="1" dirty="0"/>
              <a:t> a </a:t>
            </a:r>
            <a:r>
              <a:rPr lang="en-US" sz="1200" b="1" dirty="0">
                <a:solidFill>
                  <a:srgbClr val="CC0000"/>
                </a:solidFill>
              </a:rPr>
              <a:t>/* @x+4 */</a:t>
            </a:r>
            <a:r>
              <a:rPr lang="en-US" sz="1200" b="1" dirty="0"/>
              <a:t>, </a:t>
            </a:r>
          </a:p>
          <a:p>
            <a:pPr>
              <a:lnSpc>
                <a:spcPct val="90000"/>
              </a:lnSpc>
              <a:buFontTx/>
              <a:buNone/>
            </a:pPr>
            <a:r>
              <a:rPr lang="en-US" sz="1200" b="1" dirty="0"/>
              <a:t>		</a:t>
            </a:r>
            <a:r>
              <a:rPr lang="en-US" sz="1200" b="1" dirty="0" err="1"/>
              <a:t>int</a:t>
            </a:r>
            <a:r>
              <a:rPr lang="en-US" sz="1200" b="1" dirty="0"/>
              <a:t> b </a:t>
            </a:r>
            <a:r>
              <a:rPr lang="en-US" sz="1200" b="1" dirty="0">
                <a:solidFill>
                  <a:srgbClr val="CC0000"/>
                </a:solidFill>
              </a:rPr>
              <a:t>/* @x+8 */</a:t>
            </a:r>
            <a:r>
              <a:rPr lang="en-US" sz="1200" b="1" dirty="0"/>
              <a:t>, </a:t>
            </a:r>
          </a:p>
          <a:p>
            <a:pPr>
              <a:lnSpc>
                <a:spcPct val="90000"/>
              </a:lnSpc>
              <a:buFontTx/>
              <a:buNone/>
            </a:pPr>
            <a:r>
              <a:rPr lang="en-US" sz="1200" b="1" dirty="0"/>
              <a:t>		</a:t>
            </a:r>
            <a:r>
              <a:rPr lang="en-US" sz="1200" b="1" dirty="0" err="1"/>
              <a:t>int</a:t>
            </a:r>
            <a:r>
              <a:rPr lang="en-US" sz="1200" b="1" dirty="0"/>
              <a:t> c </a:t>
            </a:r>
            <a:r>
              <a:rPr lang="en-US" sz="1200" b="1" dirty="0">
                <a:solidFill>
                  <a:srgbClr val="CC0000"/>
                </a:solidFill>
              </a:rPr>
              <a:t>/* @x+12 */</a:t>
            </a:r>
            <a:r>
              <a:rPr lang="en-US" sz="1200" b="1" dirty="0"/>
              <a:t>) {</a:t>
            </a:r>
          </a:p>
          <a:p>
            <a:pPr>
              <a:lnSpc>
                <a:spcPct val="90000"/>
              </a:lnSpc>
              <a:buFontTx/>
              <a:buNone/>
            </a:pPr>
            <a:r>
              <a:rPr lang="en-US" sz="1200" b="1" dirty="0"/>
              <a:t>	</a:t>
            </a:r>
            <a:r>
              <a:rPr lang="en-US" sz="1200" b="1" dirty="0" err="1"/>
              <a:t>int</a:t>
            </a:r>
            <a:r>
              <a:rPr lang="en-US" sz="1200" b="1" dirty="0"/>
              <a:t> s	</a:t>
            </a:r>
            <a:r>
              <a:rPr lang="en-US" sz="1200" b="1" dirty="0">
                <a:solidFill>
                  <a:srgbClr val="CC0000"/>
                </a:solidFill>
              </a:rPr>
              <a:t>// @-y-4</a:t>
            </a:r>
          </a:p>
          <a:p>
            <a:pPr>
              <a:lnSpc>
                <a:spcPct val="90000"/>
              </a:lnSpc>
              <a:buFontTx/>
              <a:buNone/>
            </a:pPr>
            <a:r>
              <a:rPr lang="en-US" sz="1200" b="1" dirty="0"/>
              <a:t>	if (c &gt; 0) {</a:t>
            </a:r>
          </a:p>
          <a:p>
            <a:pPr>
              <a:lnSpc>
                <a:spcPct val="90000"/>
              </a:lnSpc>
              <a:buFontTx/>
              <a:buNone/>
            </a:pPr>
            <a:r>
              <a:rPr lang="en-US" sz="1200" b="1" dirty="0"/>
              <a:t>		</a:t>
            </a:r>
            <a:r>
              <a:rPr lang="en-US" sz="1200" b="1" dirty="0" err="1"/>
              <a:t>int</a:t>
            </a:r>
            <a:r>
              <a:rPr lang="en-US" sz="1200" b="1" dirty="0"/>
              <a:t> t …	</a:t>
            </a:r>
            <a:r>
              <a:rPr lang="en-US" sz="1200" b="1" dirty="0">
                <a:solidFill>
                  <a:srgbClr val="CC0000"/>
                </a:solidFill>
              </a:rPr>
              <a:t>// @-y-8</a:t>
            </a:r>
          </a:p>
          <a:p>
            <a:pPr>
              <a:lnSpc>
                <a:spcPct val="90000"/>
              </a:lnSpc>
              <a:buFontTx/>
              <a:buNone/>
            </a:pPr>
            <a:r>
              <a:rPr lang="en-US" sz="1200" b="1" dirty="0"/>
              <a:t>	} else {</a:t>
            </a:r>
          </a:p>
          <a:p>
            <a:pPr>
              <a:lnSpc>
                <a:spcPct val="90000"/>
              </a:lnSpc>
              <a:buFontTx/>
              <a:buNone/>
            </a:pPr>
            <a:r>
              <a:rPr lang="en-US" sz="1200" b="1" dirty="0"/>
              <a:t>		</a:t>
            </a:r>
            <a:r>
              <a:rPr lang="en-US" sz="1200" b="1" dirty="0" err="1"/>
              <a:t>int</a:t>
            </a:r>
            <a:r>
              <a:rPr lang="en-US" sz="1200" b="1" dirty="0"/>
              <a:t> u	</a:t>
            </a:r>
            <a:r>
              <a:rPr lang="en-US" sz="1200" b="1" dirty="0">
                <a:solidFill>
                  <a:srgbClr val="CC0000"/>
                </a:solidFill>
              </a:rPr>
              <a:t>// @-y-12</a:t>
            </a:r>
          </a:p>
          <a:p>
            <a:pPr>
              <a:lnSpc>
                <a:spcPct val="90000"/>
              </a:lnSpc>
              <a:buFontTx/>
              <a:buNone/>
            </a:pPr>
            <a:r>
              <a:rPr lang="en-US" sz="1200" b="1" dirty="0"/>
              <a:t>		</a:t>
            </a:r>
            <a:r>
              <a:rPr lang="en-US" sz="1200" b="1" dirty="0" err="1"/>
              <a:t>int</a:t>
            </a:r>
            <a:r>
              <a:rPr lang="en-US" sz="1200" b="1" dirty="0"/>
              <a:t> t …	</a:t>
            </a:r>
            <a:r>
              <a:rPr lang="en-US" sz="1200" b="1" dirty="0">
                <a:solidFill>
                  <a:srgbClr val="CC0000"/>
                </a:solidFill>
              </a:rPr>
              <a:t>// @-y-16</a:t>
            </a:r>
          </a:p>
          <a:p>
            <a:pPr>
              <a:lnSpc>
                <a:spcPct val="90000"/>
              </a:lnSpc>
              <a:buFontTx/>
              <a:buNone/>
            </a:pPr>
            <a:r>
              <a:rPr lang="en-US" sz="1200" b="1" dirty="0"/>
              <a:t>	}</a:t>
            </a:r>
          </a:p>
          <a:p>
            <a:pPr>
              <a:lnSpc>
                <a:spcPct val="90000"/>
              </a:lnSpc>
              <a:buFontTx/>
              <a:buNone/>
            </a:pPr>
            <a:r>
              <a:rPr lang="en-US" sz="1200" b="1" dirty="0"/>
              <a:t>  }</a:t>
            </a:r>
          </a:p>
          <a:p>
            <a:pPr>
              <a:lnSpc>
                <a:spcPct val="90000"/>
              </a:lnSpc>
              <a:buFontTx/>
              <a:buNone/>
            </a:pPr>
            <a:r>
              <a:rPr lang="en-US" sz="1200" b="1" dirty="0"/>
              <a:t>}</a:t>
            </a:r>
          </a:p>
        </p:txBody>
      </p:sp>
      <p:sp>
        <p:nvSpPr>
          <p:cNvPr id="154628" name="Text Box 4"/>
          <p:cNvSpPr txBox="1">
            <a:spLocks noChangeArrowheads="1"/>
          </p:cNvSpPr>
          <p:nvPr/>
        </p:nvSpPr>
        <p:spPr bwMode="auto">
          <a:xfrm>
            <a:off x="5012825" y="1943100"/>
            <a:ext cx="2455672" cy="923330"/>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800" dirty="0">
                <a:latin typeface="Calibri" panose="020F0502020204030204" pitchFamily="34" charset="0"/>
              </a:rPr>
              <a:t>Location offsets for </a:t>
            </a:r>
          </a:p>
          <a:p>
            <a:pPr algn="ctr" eaLnBrk="1" hangingPunct="1"/>
            <a:r>
              <a:rPr lang="en-US" sz="1800" dirty="0">
                <a:latin typeface="Calibri" panose="020F0502020204030204" pitchFamily="34" charset="0"/>
              </a:rPr>
              <a:t>temporaries are ignored</a:t>
            </a:r>
          </a:p>
          <a:p>
            <a:pPr algn="ctr" eaLnBrk="1" hangingPunct="1"/>
            <a:r>
              <a:rPr lang="en-US" sz="1800" dirty="0">
                <a:latin typeface="Calibri" panose="020F0502020204030204" pitchFamily="34" charset="0"/>
              </a:rPr>
              <a:t>on this slide</a:t>
            </a:r>
          </a:p>
        </p:txBody>
      </p:sp>
      <p:grpSp>
        <p:nvGrpSpPr>
          <p:cNvPr id="154629" name="Group 5"/>
          <p:cNvGrpSpPr>
            <a:grpSpLocks/>
          </p:cNvGrpSpPr>
          <p:nvPr/>
        </p:nvGrpSpPr>
        <p:grpSpPr bwMode="auto">
          <a:xfrm>
            <a:off x="4229100" y="3543302"/>
            <a:ext cx="3340894" cy="646510"/>
            <a:chOff x="2592" y="2823"/>
            <a:chExt cx="2806" cy="543"/>
          </a:xfrm>
        </p:grpSpPr>
        <p:sp>
          <p:nvSpPr>
            <p:cNvPr id="154630" name="Text Box 6"/>
            <p:cNvSpPr txBox="1">
              <a:spLocks noChangeArrowheads="1"/>
            </p:cNvSpPr>
            <p:nvPr/>
          </p:nvSpPr>
          <p:spPr bwMode="auto">
            <a:xfrm>
              <a:off x="3010" y="2823"/>
              <a:ext cx="2388" cy="543"/>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800" dirty="0">
                  <a:latin typeface="Calibri" panose="020F0502020204030204" pitchFamily="34" charset="0"/>
                </a:rPr>
                <a:t>You could reuse </a:t>
              </a:r>
              <a:r>
                <a:rPr lang="en-US" sz="1800" dirty="0">
                  <a:solidFill>
                    <a:srgbClr val="CC0000"/>
                  </a:solidFill>
                  <a:latin typeface="Calibri" panose="020F0502020204030204" pitchFamily="34" charset="0"/>
                </a:rPr>
                <a:t>@-y-8</a:t>
              </a:r>
              <a:r>
                <a:rPr lang="en-US" sz="1800" dirty="0">
                  <a:latin typeface="Calibri" panose="020F0502020204030204" pitchFamily="34" charset="0"/>
                </a:rPr>
                <a:t> here,</a:t>
              </a:r>
            </a:p>
            <a:p>
              <a:pPr algn="ctr" eaLnBrk="1" hangingPunct="1"/>
              <a:r>
                <a:rPr lang="en-US" sz="1800" dirty="0">
                  <a:latin typeface="Calibri" panose="020F0502020204030204" pitchFamily="34" charset="0"/>
                </a:rPr>
                <a:t>but okay if you don’t</a:t>
              </a:r>
            </a:p>
          </p:txBody>
        </p:sp>
        <p:sp>
          <p:nvSpPr>
            <p:cNvPr id="154631" name="Line 7"/>
            <p:cNvSpPr>
              <a:spLocks noChangeShapeType="1"/>
            </p:cNvSpPr>
            <p:nvPr/>
          </p:nvSpPr>
          <p:spPr bwMode="auto">
            <a:xfrm flipH="1">
              <a:off x="2592" y="2928"/>
              <a:ext cx="288" cy="0"/>
            </a:xfrm>
            <a:prstGeom prst="line">
              <a:avLst/>
            </a:prstGeom>
            <a:noFill/>
            <a:ln w="19050">
              <a:solidFill>
                <a:schemeClr val="tx1"/>
              </a:solidFill>
              <a:round/>
              <a:headEnd/>
              <a:tailEnd type="triangle" w="med" len="med"/>
            </a:ln>
            <a:effectLst/>
          </p:spPr>
          <p:txBody>
            <a:bodyPr wrap="none" anchor="ctr">
              <a:prstTxWarp prst="textNoShape">
                <a:avLst/>
              </a:prstTxWarp>
            </a:bodyPr>
            <a:lstStyle/>
            <a:p>
              <a:endParaRPr lang="en-US" sz="1800" dirty="0">
                <a:latin typeface="Calibri" panose="020F0502020204030204" pitchFamily="34" charset="0"/>
              </a:endParaRPr>
            </a:p>
          </p:txBody>
        </p:sp>
      </p:grpSp>
      <p:sp>
        <p:nvSpPr>
          <p:cNvPr id="2" name="Slide Number Placeholder 1">
            <a:extLst>
              <a:ext uri="{FF2B5EF4-FFF2-40B4-BE49-F238E27FC236}">
                <a16:creationId xmlns:a16="http://schemas.microsoft.com/office/drawing/2014/main" id="{4083FC7C-D4EB-0343-9608-253165EBE744}"/>
              </a:ext>
            </a:extLst>
          </p:cNvPr>
          <p:cNvSpPr>
            <a:spLocks noGrp="1"/>
          </p:cNvSpPr>
          <p:nvPr>
            <p:ph type="sldNum" sz="quarter" idx="12"/>
          </p:nvPr>
        </p:nvSpPr>
        <p:spPr/>
        <p:txBody>
          <a:bodyPr/>
          <a:lstStyle/>
          <a:p>
            <a:fld id="{7B252BF6-6A9C-D04A-BBE8-37A07D64A1C3}" type="slidenum">
              <a:rPr lang="en-US" smtClean="0"/>
              <a:t>43</a:t>
            </a:fld>
            <a:endParaRPr lang="en-US"/>
          </a:p>
        </p:txBody>
      </p:sp>
    </p:spTree>
    <p:extLst>
      <p:ext uri="{BB962C8B-B14F-4D97-AF65-F5344CB8AC3E}">
        <p14:creationId xmlns:p14="http://schemas.microsoft.com/office/powerpoint/2010/main" val="196300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9" name="Rectangle 7"/>
          <p:cNvSpPr>
            <a:spLocks noGrp="1" noChangeArrowheads="1"/>
          </p:cNvSpPr>
          <p:nvPr>
            <p:ph type="title"/>
          </p:nvPr>
        </p:nvSpPr>
        <p:spPr/>
        <p:txBody>
          <a:bodyPr/>
          <a:lstStyle/>
          <a:p>
            <a:r>
              <a:rPr lang="en-US" dirty="0"/>
              <a:t>IR: 3-Address Code</a:t>
            </a:r>
          </a:p>
        </p:txBody>
      </p:sp>
      <p:sp>
        <p:nvSpPr>
          <p:cNvPr id="125961" name="Rectangle 9"/>
          <p:cNvSpPr>
            <a:spLocks noGrp="1" noChangeArrowheads="1"/>
          </p:cNvSpPr>
          <p:nvPr>
            <p:ph idx="1"/>
          </p:nvPr>
        </p:nvSpPr>
        <p:spPr/>
        <p:txBody>
          <a:bodyPr>
            <a:normAutofit fontScale="77500" lnSpcReduction="20000"/>
          </a:bodyPr>
          <a:lstStyle/>
          <a:p>
            <a:pPr>
              <a:lnSpc>
                <a:spcPct val="90000"/>
              </a:lnSpc>
            </a:pPr>
            <a:r>
              <a:rPr lang="en-US" sz="2400" dirty="0"/>
              <a:t>Instructions: </a:t>
            </a:r>
          </a:p>
          <a:p>
            <a:pPr lvl="1">
              <a:lnSpc>
                <a:spcPct val="90000"/>
              </a:lnSpc>
            </a:pPr>
            <a:r>
              <a:rPr lang="en-US" sz="2100" dirty="0"/>
              <a:t>assignments: </a:t>
            </a:r>
          </a:p>
          <a:p>
            <a:pPr lvl="2">
              <a:lnSpc>
                <a:spcPct val="90000"/>
              </a:lnSpc>
            </a:pPr>
            <a:r>
              <a:rPr lang="en-US" sz="1800" dirty="0">
                <a:solidFill>
                  <a:srgbClr val="002060"/>
                </a:solidFill>
                <a:latin typeface="Consolas" panose="020B0609020204030204" pitchFamily="49" charset="0"/>
                <a:cs typeface="Consolas" panose="020B0609020204030204" pitchFamily="49" charset="0"/>
              </a:rPr>
              <a:t>x = y op z   </a:t>
            </a:r>
            <a:r>
              <a:rPr lang="en-US" sz="1800" dirty="0"/>
              <a:t>(op: binary arithmetic or logical operation)</a:t>
            </a:r>
          </a:p>
          <a:p>
            <a:pPr lvl="2">
              <a:lnSpc>
                <a:spcPct val="90000"/>
              </a:lnSpc>
            </a:pPr>
            <a:r>
              <a:rPr lang="en-US" sz="1800" dirty="0">
                <a:solidFill>
                  <a:srgbClr val="002060"/>
                </a:solidFill>
                <a:latin typeface="Consolas" panose="020B0609020204030204" pitchFamily="49" charset="0"/>
                <a:cs typeface="Consolas" panose="020B0609020204030204" pitchFamily="49" charset="0"/>
              </a:rPr>
              <a:t>x = op y     </a:t>
            </a:r>
            <a:r>
              <a:rPr lang="en-US" sz="1800" i="1" dirty="0"/>
              <a:t>(op: unary operation)</a:t>
            </a:r>
          </a:p>
          <a:p>
            <a:pPr lvl="1">
              <a:lnSpc>
                <a:spcPct val="90000"/>
              </a:lnSpc>
            </a:pPr>
            <a:r>
              <a:rPr lang="en-US" sz="2100" dirty="0"/>
              <a:t>copy: </a:t>
            </a:r>
            <a:r>
              <a:rPr lang="en-US" sz="2100" dirty="0">
                <a:solidFill>
                  <a:srgbClr val="002060"/>
                </a:solidFill>
                <a:latin typeface="Consolas" panose="020B0609020204030204" pitchFamily="49" charset="0"/>
                <a:cs typeface="Consolas" panose="020B0609020204030204" pitchFamily="49" charset="0"/>
              </a:rPr>
              <a:t>x = y</a:t>
            </a:r>
          </a:p>
          <a:p>
            <a:pPr lvl="1">
              <a:lnSpc>
                <a:spcPct val="90000"/>
              </a:lnSpc>
            </a:pPr>
            <a:r>
              <a:rPr lang="en-US" sz="2100" dirty="0"/>
              <a:t>unconditional jump: </a:t>
            </a:r>
          </a:p>
          <a:p>
            <a:pPr lvl="2">
              <a:lnSpc>
                <a:spcPct val="90000"/>
              </a:lnSpc>
            </a:pPr>
            <a:r>
              <a:rPr lang="en-US" sz="1800" dirty="0" err="1">
                <a:solidFill>
                  <a:srgbClr val="002060"/>
                </a:solidFill>
                <a:latin typeface="Consolas" panose="020B0609020204030204" pitchFamily="49" charset="0"/>
                <a:cs typeface="Consolas" panose="020B0609020204030204" pitchFamily="49" charset="0"/>
              </a:rPr>
              <a:t>goto</a:t>
            </a:r>
            <a:r>
              <a:rPr lang="en-US" sz="1800" dirty="0">
                <a:solidFill>
                  <a:srgbClr val="002060"/>
                </a:solidFill>
                <a:latin typeface="Consolas" panose="020B0609020204030204" pitchFamily="49" charset="0"/>
                <a:cs typeface="Consolas" panose="020B0609020204030204" pitchFamily="49" charset="0"/>
              </a:rPr>
              <a:t> L</a:t>
            </a:r>
            <a:r>
              <a:rPr lang="en-US" sz="1800" i="1" dirty="0">
                <a:solidFill>
                  <a:srgbClr val="002060"/>
                </a:solidFill>
              </a:rPr>
              <a:t>  </a:t>
            </a:r>
            <a:r>
              <a:rPr lang="en-US" sz="1800" i="1" dirty="0"/>
              <a:t>(L is a symbolic label of a statement)</a:t>
            </a:r>
            <a:endParaRPr lang="en-US" sz="1800" dirty="0"/>
          </a:p>
          <a:p>
            <a:pPr lvl="1">
              <a:lnSpc>
                <a:spcPct val="90000"/>
              </a:lnSpc>
            </a:pPr>
            <a:r>
              <a:rPr lang="en-US" sz="2100" dirty="0"/>
              <a:t>conditional jumps: </a:t>
            </a:r>
          </a:p>
          <a:p>
            <a:pPr lvl="2">
              <a:lnSpc>
                <a:spcPct val="90000"/>
              </a:lnSpc>
            </a:pPr>
            <a:r>
              <a:rPr lang="en-US" sz="1800" dirty="0">
                <a:solidFill>
                  <a:srgbClr val="002060"/>
                </a:solidFill>
                <a:latin typeface="Consolas" panose="020B0609020204030204" pitchFamily="49" charset="0"/>
                <a:cs typeface="Consolas" panose="020B0609020204030204" pitchFamily="49" charset="0"/>
              </a:rPr>
              <a:t>if x </a:t>
            </a:r>
            <a:r>
              <a:rPr lang="en-US" sz="1800" dirty="0" err="1">
                <a:solidFill>
                  <a:srgbClr val="002060"/>
                </a:solidFill>
                <a:latin typeface="Consolas" panose="020B0609020204030204" pitchFamily="49" charset="0"/>
                <a:cs typeface="Consolas" panose="020B0609020204030204" pitchFamily="49" charset="0"/>
              </a:rPr>
              <a:t>goto</a:t>
            </a:r>
            <a:r>
              <a:rPr lang="en-US" sz="1800" dirty="0">
                <a:solidFill>
                  <a:srgbClr val="002060"/>
                </a:solidFill>
                <a:latin typeface="Consolas" panose="020B0609020204030204" pitchFamily="49" charset="0"/>
                <a:cs typeface="Consolas" panose="020B0609020204030204" pitchFamily="49" charset="0"/>
              </a:rPr>
              <a:t> L </a:t>
            </a:r>
          </a:p>
          <a:p>
            <a:pPr lvl="2"/>
            <a:r>
              <a:rPr lang="en-US" sz="1800" dirty="0" err="1">
                <a:solidFill>
                  <a:srgbClr val="002060"/>
                </a:solidFill>
                <a:latin typeface="Consolas" panose="020B0609020204030204" pitchFamily="49" charset="0"/>
                <a:cs typeface="Consolas" panose="020B0609020204030204" pitchFamily="49" charset="0"/>
              </a:rPr>
              <a:t>IfFalse</a:t>
            </a:r>
            <a:r>
              <a:rPr lang="en-US" sz="1800" dirty="0">
                <a:solidFill>
                  <a:srgbClr val="002060"/>
                </a:solidFill>
                <a:latin typeface="Consolas" panose="020B0609020204030204" pitchFamily="49" charset="0"/>
                <a:cs typeface="Consolas" panose="020B0609020204030204" pitchFamily="49" charset="0"/>
              </a:rPr>
              <a:t> x </a:t>
            </a:r>
            <a:r>
              <a:rPr lang="en-US" sz="1800" dirty="0" err="1">
                <a:solidFill>
                  <a:srgbClr val="002060"/>
                </a:solidFill>
                <a:latin typeface="Consolas" panose="020B0609020204030204" pitchFamily="49" charset="0"/>
                <a:cs typeface="Consolas" panose="020B0609020204030204" pitchFamily="49" charset="0"/>
              </a:rPr>
              <a:t>goto</a:t>
            </a:r>
            <a:r>
              <a:rPr lang="en-US" sz="1800" dirty="0">
                <a:solidFill>
                  <a:srgbClr val="002060"/>
                </a:solidFill>
                <a:latin typeface="Consolas" panose="020B0609020204030204" pitchFamily="49" charset="0"/>
                <a:cs typeface="Consolas" panose="020B0609020204030204" pitchFamily="49" charset="0"/>
              </a:rPr>
              <a:t> L</a:t>
            </a:r>
          </a:p>
          <a:p>
            <a:pPr lvl="2">
              <a:lnSpc>
                <a:spcPct val="90000"/>
              </a:lnSpc>
            </a:pPr>
            <a:r>
              <a:rPr lang="en-US" sz="1800" dirty="0">
                <a:solidFill>
                  <a:srgbClr val="002060"/>
                </a:solidFill>
                <a:latin typeface="Consolas" panose="020B0609020204030204" pitchFamily="49" charset="0"/>
                <a:cs typeface="Consolas" panose="020B0609020204030204" pitchFamily="49" charset="0"/>
              </a:rPr>
              <a:t>if x </a:t>
            </a:r>
            <a:r>
              <a:rPr lang="en-US" sz="1800" dirty="0" err="1">
                <a:solidFill>
                  <a:srgbClr val="002060"/>
                </a:solidFill>
                <a:latin typeface="Consolas" panose="020B0609020204030204" pitchFamily="49" charset="0"/>
                <a:cs typeface="Consolas" panose="020B0609020204030204" pitchFamily="49" charset="0"/>
              </a:rPr>
              <a:t>relop</a:t>
            </a:r>
            <a:r>
              <a:rPr lang="en-US" sz="1800" dirty="0">
                <a:solidFill>
                  <a:srgbClr val="002060"/>
                </a:solidFill>
                <a:latin typeface="Consolas" panose="020B0609020204030204" pitchFamily="49" charset="0"/>
                <a:cs typeface="Consolas" panose="020B0609020204030204" pitchFamily="49" charset="0"/>
              </a:rPr>
              <a:t> y </a:t>
            </a:r>
            <a:r>
              <a:rPr lang="en-US" sz="1800" dirty="0" err="1">
                <a:solidFill>
                  <a:srgbClr val="002060"/>
                </a:solidFill>
                <a:latin typeface="Consolas" panose="020B0609020204030204" pitchFamily="49" charset="0"/>
                <a:cs typeface="Consolas" panose="020B0609020204030204" pitchFamily="49" charset="0"/>
              </a:rPr>
              <a:t>goto</a:t>
            </a:r>
            <a:r>
              <a:rPr lang="en-US" sz="1800" dirty="0">
                <a:solidFill>
                  <a:srgbClr val="002060"/>
                </a:solidFill>
                <a:latin typeface="Consolas" panose="020B0609020204030204" pitchFamily="49" charset="0"/>
                <a:cs typeface="Consolas" panose="020B0609020204030204" pitchFamily="49" charset="0"/>
              </a:rPr>
              <a:t> L  </a:t>
            </a:r>
            <a:r>
              <a:rPr lang="en-US" sz="1800" i="1" dirty="0"/>
              <a:t>(</a:t>
            </a:r>
            <a:r>
              <a:rPr lang="en-US" sz="1800" i="1" dirty="0" err="1"/>
              <a:t>relop</a:t>
            </a:r>
            <a:r>
              <a:rPr lang="en-US" sz="1800" i="1" dirty="0"/>
              <a:t>: relation operator: &lt;,==,&lt;=)</a:t>
            </a:r>
            <a:endParaRPr lang="en-US" sz="1800" dirty="0"/>
          </a:p>
        </p:txBody>
      </p:sp>
      <p:sp>
        <p:nvSpPr>
          <p:cNvPr id="2" name="Slide Number Placeholder 1">
            <a:extLst>
              <a:ext uri="{FF2B5EF4-FFF2-40B4-BE49-F238E27FC236}">
                <a16:creationId xmlns:a16="http://schemas.microsoft.com/office/drawing/2014/main" id="{F574E692-4CEB-7341-8EDB-D7193C782692}"/>
              </a:ext>
            </a:extLst>
          </p:cNvPr>
          <p:cNvSpPr>
            <a:spLocks noGrp="1"/>
          </p:cNvSpPr>
          <p:nvPr>
            <p:ph type="sldNum" sz="quarter" idx="12"/>
          </p:nvPr>
        </p:nvSpPr>
        <p:spPr/>
        <p:txBody>
          <a:bodyPr/>
          <a:lstStyle/>
          <a:p>
            <a:fld id="{7B252BF6-6A9C-D04A-BBE8-37A07D64A1C3}" type="slidenum">
              <a:rPr lang="en-US" smtClean="0"/>
              <a:t>5</a:t>
            </a:fld>
            <a:endParaRPr lang="en-US"/>
          </a:p>
        </p:txBody>
      </p:sp>
      <p:sp>
        <p:nvSpPr>
          <p:cNvPr id="3" name="Rectangular Callout 2">
            <a:extLst>
              <a:ext uri="{FF2B5EF4-FFF2-40B4-BE49-F238E27FC236}">
                <a16:creationId xmlns:a16="http://schemas.microsoft.com/office/drawing/2014/main" id="{1053C0DE-6E53-9445-BE3C-5FEDD56ED625}"/>
              </a:ext>
            </a:extLst>
          </p:cNvPr>
          <p:cNvSpPr/>
          <p:nvPr/>
        </p:nvSpPr>
        <p:spPr>
          <a:xfrm>
            <a:off x="4231935" y="273844"/>
            <a:ext cx="4216819" cy="1192219"/>
          </a:xfrm>
          <a:prstGeom prst="wedgeRectCallout">
            <a:avLst>
              <a:gd name="adj1" fmla="val -55421"/>
              <a:gd name="adj2" fmla="val -169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For simplicity, in these slides we will omit the type of each address/location. In real IR (like LLVM) the type and alignment for each location has to be defined.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6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9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96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596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96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96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59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title"/>
          </p:nvPr>
        </p:nvSpPr>
        <p:spPr/>
        <p:txBody>
          <a:bodyPr/>
          <a:lstStyle/>
          <a:p>
            <a:r>
              <a:rPr lang="en-US" dirty="0"/>
              <a:t>IR: 3-Address Code</a:t>
            </a:r>
          </a:p>
        </p:txBody>
      </p:sp>
      <p:sp>
        <p:nvSpPr>
          <p:cNvPr id="129030" name="Rectangle 6"/>
          <p:cNvSpPr>
            <a:spLocks noGrp="1" noChangeArrowheads="1"/>
          </p:cNvSpPr>
          <p:nvPr>
            <p:ph idx="1"/>
          </p:nvPr>
        </p:nvSpPr>
        <p:spPr/>
        <p:txBody>
          <a:bodyPr>
            <a:normAutofit fontScale="85000" lnSpcReduction="20000"/>
          </a:bodyPr>
          <a:lstStyle/>
          <a:p>
            <a:pPr>
              <a:lnSpc>
                <a:spcPct val="90000"/>
              </a:lnSpc>
              <a:buFontTx/>
              <a:buNone/>
            </a:pPr>
            <a:r>
              <a:rPr lang="en-US" dirty="0"/>
              <a:t>Instructions:</a:t>
            </a:r>
          </a:p>
          <a:p>
            <a:pPr>
              <a:lnSpc>
                <a:spcPct val="90000"/>
              </a:lnSpc>
            </a:pPr>
            <a:r>
              <a:rPr lang="en-US" dirty="0"/>
              <a:t>Function/procedure calls: p(x1,x2,…,</a:t>
            </a:r>
            <a:r>
              <a:rPr lang="en-US" dirty="0" err="1"/>
              <a:t>xn</a:t>
            </a:r>
            <a:r>
              <a:rPr lang="en-US" dirty="0"/>
              <a:t>) </a:t>
            </a:r>
          </a:p>
          <a:p>
            <a:pPr lvl="1">
              <a:lnSpc>
                <a:spcPct val="90000"/>
              </a:lnSpc>
            </a:pPr>
            <a:r>
              <a:rPr lang="en-US" sz="1900" dirty="0" err="1">
                <a:solidFill>
                  <a:srgbClr val="002060"/>
                </a:solidFill>
                <a:latin typeface="Consolas" panose="020B0609020204030204" pitchFamily="49" charset="0"/>
                <a:cs typeface="Consolas" panose="020B0609020204030204" pitchFamily="49" charset="0"/>
              </a:rPr>
              <a:t>param</a:t>
            </a:r>
            <a:r>
              <a:rPr lang="en-US" sz="1900" dirty="0">
                <a:solidFill>
                  <a:srgbClr val="002060"/>
                </a:solidFill>
                <a:latin typeface="Consolas" panose="020B0609020204030204" pitchFamily="49" charset="0"/>
                <a:cs typeface="Consolas" panose="020B0609020204030204" pitchFamily="49" charset="0"/>
              </a:rPr>
              <a:t> x1</a:t>
            </a:r>
          </a:p>
          <a:p>
            <a:pPr lvl="1">
              <a:lnSpc>
                <a:spcPct val="90000"/>
              </a:lnSpc>
            </a:pPr>
            <a:r>
              <a:rPr lang="en-US" sz="1900" dirty="0" err="1">
                <a:solidFill>
                  <a:srgbClr val="002060"/>
                </a:solidFill>
                <a:latin typeface="Consolas" panose="020B0609020204030204" pitchFamily="49" charset="0"/>
                <a:cs typeface="Consolas" panose="020B0609020204030204" pitchFamily="49" charset="0"/>
              </a:rPr>
              <a:t>param</a:t>
            </a:r>
            <a:r>
              <a:rPr lang="en-US" sz="1900" dirty="0">
                <a:solidFill>
                  <a:srgbClr val="002060"/>
                </a:solidFill>
                <a:latin typeface="Consolas" panose="020B0609020204030204" pitchFamily="49" charset="0"/>
                <a:cs typeface="Consolas" panose="020B0609020204030204" pitchFamily="49" charset="0"/>
              </a:rPr>
              <a:t> x2</a:t>
            </a:r>
          </a:p>
          <a:p>
            <a:pPr lvl="1">
              <a:lnSpc>
                <a:spcPct val="90000"/>
              </a:lnSpc>
            </a:pPr>
            <a:r>
              <a:rPr lang="en-US" sz="1900" dirty="0">
                <a:solidFill>
                  <a:srgbClr val="002060"/>
                </a:solidFill>
                <a:latin typeface="Consolas" panose="020B0609020204030204" pitchFamily="49" charset="0"/>
                <a:cs typeface="Consolas" panose="020B0609020204030204" pitchFamily="49" charset="0"/>
              </a:rPr>
              <a:t>…</a:t>
            </a:r>
          </a:p>
          <a:p>
            <a:pPr lvl="1">
              <a:lnSpc>
                <a:spcPct val="90000"/>
              </a:lnSpc>
            </a:pPr>
            <a:r>
              <a:rPr lang="en-US" sz="1900" dirty="0" err="1">
                <a:solidFill>
                  <a:srgbClr val="002060"/>
                </a:solidFill>
                <a:latin typeface="Consolas" panose="020B0609020204030204" pitchFamily="49" charset="0"/>
                <a:cs typeface="Consolas" panose="020B0609020204030204" pitchFamily="49" charset="0"/>
              </a:rPr>
              <a:t>param</a:t>
            </a:r>
            <a:r>
              <a:rPr lang="en-US" sz="1900" dirty="0">
                <a:solidFill>
                  <a:srgbClr val="002060"/>
                </a:solidFill>
                <a:latin typeface="Consolas" panose="020B0609020204030204" pitchFamily="49" charset="0"/>
                <a:cs typeface="Consolas" panose="020B0609020204030204" pitchFamily="49" charset="0"/>
              </a:rPr>
              <a:t> </a:t>
            </a:r>
            <a:r>
              <a:rPr lang="en-US" sz="1900" dirty="0" err="1">
                <a:solidFill>
                  <a:srgbClr val="002060"/>
                </a:solidFill>
                <a:latin typeface="Consolas" panose="020B0609020204030204" pitchFamily="49" charset="0"/>
                <a:cs typeface="Consolas" panose="020B0609020204030204" pitchFamily="49" charset="0"/>
              </a:rPr>
              <a:t>xn</a:t>
            </a:r>
            <a:endParaRPr lang="en-US" sz="1900" dirty="0">
              <a:solidFill>
                <a:srgbClr val="002060"/>
              </a:solidFill>
              <a:latin typeface="Consolas" panose="020B0609020204030204" pitchFamily="49" charset="0"/>
              <a:cs typeface="Consolas" panose="020B0609020204030204" pitchFamily="49" charset="0"/>
            </a:endParaRPr>
          </a:p>
          <a:p>
            <a:pPr lvl="1">
              <a:lnSpc>
                <a:spcPct val="90000"/>
              </a:lnSpc>
            </a:pPr>
            <a:r>
              <a:rPr lang="en-US" sz="1900" dirty="0">
                <a:solidFill>
                  <a:srgbClr val="002060"/>
                </a:solidFill>
                <a:latin typeface="Consolas" panose="020B0609020204030204" pitchFamily="49" charset="0"/>
                <a:cs typeface="Consolas" panose="020B0609020204030204" pitchFamily="49" charset="0"/>
              </a:rPr>
              <a:t>y=call p, n</a:t>
            </a:r>
          </a:p>
          <a:p>
            <a:pPr>
              <a:lnSpc>
                <a:spcPct val="90000"/>
              </a:lnSpc>
            </a:pPr>
            <a:r>
              <a:rPr lang="en-US" dirty="0"/>
              <a:t>Return statement:</a:t>
            </a:r>
          </a:p>
          <a:p>
            <a:pPr lvl="1">
              <a:lnSpc>
                <a:spcPct val="90000"/>
              </a:lnSpc>
            </a:pPr>
            <a:r>
              <a:rPr lang="en-US" sz="1900" dirty="0">
                <a:solidFill>
                  <a:srgbClr val="002060"/>
                </a:solidFill>
                <a:latin typeface="Consolas" panose="020B0609020204030204" pitchFamily="49" charset="0"/>
                <a:cs typeface="Consolas" panose="020B0609020204030204" pitchFamily="49" charset="0"/>
              </a:rPr>
              <a:t>return y</a:t>
            </a:r>
          </a:p>
          <a:p>
            <a:r>
              <a:rPr lang="en-US" dirty="0"/>
              <a:t>You can save the return:</a:t>
            </a:r>
            <a:r>
              <a:rPr lang="en-US" i="1" dirty="0"/>
              <a:t> </a:t>
            </a:r>
            <a:r>
              <a:rPr lang="en-US" dirty="0">
                <a:solidFill>
                  <a:srgbClr val="002060"/>
                </a:solidFill>
                <a:latin typeface="Consolas" panose="020B0609020204030204" pitchFamily="49" charset="0"/>
                <a:cs typeface="Consolas" panose="020B0609020204030204" pitchFamily="49" charset="0"/>
              </a:rPr>
              <a:t>y=call p() </a:t>
            </a:r>
            <a:r>
              <a:rPr lang="en-US" dirty="0"/>
              <a:t>or if it is a void return: </a:t>
            </a:r>
            <a:r>
              <a:rPr lang="en-US" dirty="0">
                <a:solidFill>
                  <a:srgbClr val="002060"/>
                </a:solidFill>
                <a:latin typeface="Consolas" panose="020B0609020204030204" pitchFamily="49" charset="0"/>
                <a:cs typeface="Consolas" panose="020B0609020204030204" pitchFamily="49" charset="0"/>
              </a:rPr>
              <a:t>call p()</a:t>
            </a:r>
          </a:p>
        </p:txBody>
      </p:sp>
      <p:sp>
        <p:nvSpPr>
          <p:cNvPr id="2" name="Rectangular Callout 1">
            <a:extLst>
              <a:ext uri="{FF2B5EF4-FFF2-40B4-BE49-F238E27FC236}">
                <a16:creationId xmlns:a16="http://schemas.microsoft.com/office/drawing/2014/main" id="{9AB2D6F3-101B-6545-8C0E-9AC1E7CE8324}"/>
              </a:ext>
            </a:extLst>
          </p:cNvPr>
          <p:cNvSpPr/>
          <p:nvPr/>
        </p:nvSpPr>
        <p:spPr>
          <a:xfrm>
            <a:off x="2614731" y="2524046"/>
            <a:ext cx="6098520" cy="559220"/>
          </a:xfrm>
          <a:prstGeom prst="wedgeRectCallout">
            <a:avLst>
              <a:gd name="adj1" fmla="val -52083"/>
              <a:gd name="adj2" fmla="val 487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t>In LLVM:</a:t>
            </a:r>
          </a:p>
          <a:p>
            <a:r>
              <a:rPr lang="en-US" sz="1400" dirty="0">
                <a:latin typeface="Consolas" panose="020B0609020204030204" pitchFamily="49" charset="0"/>
                <a:cs typeface="Consolas" panose="020B0609020204030204" pitchFamily="49" charset="0"/>
              </a:rPr>
              <a:t>r = call &lt;return-type&gt; p(&lt;type&gt; x1, &lt;type&gt; x2, …, &lt;type&gt; </a:t>
            </a:r>
            <a:r>
              <a:rPr lang="en-US" sz="1400" dirty="0" err="1">
                <a:latin typeface="Consolas" panose="020B0609020204030204" pitchFamily="49" charset="0"/>
                <a:cs typeface="Consolas" panose="020B0609020204030204" pitchFamily="49" charset="0"/>
              </a:rPr>
              <a:t>xn</a:t>
            </a:r>
            <a:r>
              <a:rPr lang="en-US" sz="1400" dirty="0">
                <a:latin typeface="Consolas" panose="020B0609020204030204" pitchFamily="49" charset="0"/>
                <a:cs typeface="Consolas" panose="020B0609020204030204" pitchFamily="49" charset="0"/>
              </a:rPr>
              <a:t>)</a:t>
            </a:r>
          </a:p>
        </p:txBody>
      </p:sp>
      <p:sp>
        <p:nvSpPr>
          <p:cNvPr id="3" name="Slide Number Placeholder 2">
            <a:extLst>
              <a:ext uri="{FF2B5EF4-FFF2-40B4-BE49-F238E27FC236}">
                <a16:creationId xmlns:a16="http://schemas.microsoft.com/office/drawing/2014/main" id="{2DA32EB3-8817-CC40-BE8B-438B1A40A29C}"/>
              </a:ext>
            </a:extLst>
          </p:cNvPr>
          <p:cNvSpPr>
            <a:spLocks noGrp="1"/>
          </p:cNvSpPr>
          <p:nvPr>
            <p:ph type="sldNum" sz="quarter" idx="12"/>
          </p:nvPr>
        </p:nvSpPr>
        <p:spPr/>
        <p:txBody>
          <a:bodyPr/>
          <a:lstStyle/>
          <a:p>
            <a:fld id="{7B252BF6-6A9C-D04A-BBE8-37A07D64A1C3}" type="slidenum">
              <a:rPr lang="en-US" smtClean="0"/>
              <a:t>6</a:t>
            </a:fld>
            <a:endParaRPr lang="en-US"/>
          </a:p>
        </p:txBody>
      </p:sp>
    </p:spTree>
    <p:extLst>
      <p:ext uri="{BB962C8B-B14F-4D97-AF65-F5344CB8AC3E}">
        <p14:creationId xmlns:p14="http://schemas.microsoft.com/office/powerpoint/2010/main" val="68392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0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0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3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903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903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90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uiExpand="1"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title"/>
          </p:nvPr>
        </p:nvSpPr>
        <p:spPr/>
        <p:txBody>
          <a:bodyPr/>
          <a:lstStyle/>
          <a:p>
            <a:r>
              <a:rPr lang="en-US" dirty="0"/>
              <a:t>IR: 3-Address Code</a:t>
            </a:r>
          </a:p>
        </p:txBody>
      </p:sp>
      <p:sp>
        <p:nvSpPr>
          <p:cNvPr id="129031" name="Rectangle 7"/>
          <p:cNvSpPr>
            <a:spLocks noGrp="1" noChangeArrowheads="1"/>
          </p:cNvSpPr>
          <p:nvPr>
            <p:ph idx="1"/>
          </p:nvPr>
        </p:nvSpPr>
        <p:spPr/>
        <p:txBody>
          <a:bodyPr>
            <a:normAutofit fontScale="92500" lnSpcReduction="10000"/>
          </a:bodyPr>
          <a:lstStyle/>
          <a:p>
            <a:pPr>
              <a:buFontTx/>
              <a:buNone/>
            </a:pPr>
            <a:r>
              <a:rPr lang="en-US" dirty="0"/>
              <a:t>Instructions:</a:t>
            </a:r>
          </a:p>
          <a:p>
            <a:r>
              <a:rPr lang="en-US" dirty="0"/>
              <a:t>Indexed assignments (Arrays):</a:t>
            </a:r>
          </a:p>
          <a:p>
            <a:pPr lvl="1"/>
            <a:r>
              <a:rPr lang="en-US" dirty="0">
                <a:solidFill>
                  <a:srgbClr val="002060"/>
                </a:solidFill>
                <a:latin typeface="Consolas" panose="020B0609020204030204" pitchFamily="49" charset="0"/>
                <a:cs typeface="Consolas" panose="020B0609020204030204" pitchFamily="49" charset="0"/>
              </a:rPr>
              <a:t>x = y[</a:t>
            </a:r>
            <a:r>
              <a:rPr lang="en-US" dirty="0" err="1">
                <a:solidFill>
                  <a:srgbClr val="002060"/>
                </a:solidFill>
                <a:latin typeface="Consolas" panose="020B0609020204030204" pitchFamily="49" charset="0"/>
                <a:cs typeface="Consolas" panose="020B0609020204030204" pitchFamily="49" charset="0"/>
              </a:rPr>
              <a:t>i</a:t>
            </a:r>
            <a:r>
              <a:rPr lang="en-US" dirty="0">
                <a:solidFill>
                  <a:srgbClr val="002060"/>
                </a:solidFill>
                <a:latin typeface="Consolas" panose="020B0609020204030204" pitchFamily="49" charset="0"/>
                <a:cs typeface="Consolas" panose="020B0609020204030204" pitchFamily="49" charset="0"/>
              </a:rPr>
              <a:t>]</a:t>
            </a:r>
          </a:p>
          <a:p>
            <a:pPr lvl="1"/>
            <a:r>
              <a:rPr lang="en-US" dirty="0">
                <a:solidFill>
                  <a:srgbClr val="002060"/>
                </a:solidFill>
                <a:latin typeface="Consolas" panose="020B0609020204030204" pitchFamily="49" charset="0"/>
                <a:cs typeface="Consolas" panose="020B0609020204030204" pitchFamily="49" charset="0"/>
              </a:rPr>
              <a:t>x[</a:t>
            </a:r>
            <a:r>
              <a:rPr lang="en-US" dirty="0" err="1">
                <a:solidFill>
                  <a:srgbClr val="002060"/>
                </a:solidFill>
                <a:latin typeface="Consolas" panose="020B0609020204030204" pitchFamily="49" charset="0"/>
                <a:cs typeface="Consolas" panose="020B0609020204030204" pitchFamily="49" charset="0"/>
              </a:rPr>
              <a:t>i</a:t>
            </a:r>
            <a:r>
              <a:rPr lang="en-US" dirty="0">
                <a:solidFill>
                  <a:srgbClr val="002060"/>
                </a:solidFill>
                <a:latin typeface="Consolas" panose="020B0609020204030204" pitchFamily="49" charset="0"/>
                <a:cs typeface="Consolas" panose="020B0609020204030204" pitchFamily="49" charset="0"/>
              </a:rPr>
              <a:t>] = y</a:t>
            </a:r>
          </a:p>
          <a:p>
            <a:r>
              <a:rPr lang="en-US" dirty="0"/>
              <a:t>Address assignments:</a:t>
            </a:r>
          </a:p>
          <a:p>
            <a:pPr lvl="1"/>
            <a:r>
              <a:rPr lang="en-US" dirty="0">
                <a:solidFill>
                  <a:srgbClr val="002060"/>
                </a:solidFill>
                <a:latin typeface="Consolas" panose="020B0609020204030204" pitchFamily="49" charset="0"/>
                <a:cs typeface="Consolas" panose="020B0609020204030204" pitchFamily="49" charset="0"/>
              </a:rPr>
              <a:t>x = &amp;y</a:t>
            </a:r>
            <a:r>
              <a:rPr lang="en-US" dirty="0"/>
              <a:t>   (which sets x to the location of y)</a:t>
            </a:r>
          </a:p>
          <a:p>
            <a:r>
              <a:rPr lang="en-US" dirty="0"/>
              <a:t>Pointer assignments:</a:t>
            </a:r>
          </a:p>
          <a:p>
            <a:pPr lvl="1"/>
            <a:r>
              <a:rPr lang="en-US" dirty="0">
                <a:solidFill>
                  <a:srgbClr val="002060"/>
                </a:solidFill>
                <a:latin typeface="Consolas" panose="020B0609020204030204" pitchFamily="49" charset="0"/>
                <a:cs typeface="Consolas" panose="020B0609020204030204" pitchFamily="49" charset="0"/>
              </a:rPr>
              <a:t>x = *y</a:t>
            </a:r>
            <a:r>
              <a:rPr lang="en-US" dirty="0">
                <a:latin typeface="Consolas" panose="020B0609020204030204" pitchFamily="49" charset="0"/>
                <a:cs typeface="Consolas" panose="020B0609020204030204" pitchFamily="49" charset="0"/>
              </a:rPr>
              <a:t>   </a:t>
            </a:r>
            <a:r>
              <a:rPr lang="en-US" i="1" dirty="0"/>
              <a:t>(y is a pointer, sets x to the value pointed by y)</a:t>
            </a:r>
          </a:p>
          <a:p>
            <a:pPr lvl="1"/>
            <a:r>
              <a:rPr lang="en-US" dirty="0">
                <a:solidFill>
                  <a:srgbClr val="002060"/>
                </a:solidFill>
                <a:latin typeface="Consolas" panose="020B0609020204030204" pitchFamily="49" charset="0"/>
                <a:cs typeface="Consolas" panose="020B0609020204030204" pitchFamily="49" charset="0"/>
              </a:rPr>
              <a:t>*x = y   </a:t>
            </a:r>
          </a:p>
        </p:txBody>
      </p:sp>
      <p:sp>
        <p:nvSpPr>
          <p:cNvPr id="2" name="Slide Number Placeholder 1">
            <a:extLst>
              <a:ext uri="{FF2B5EF4-FFF2-40B4-BE49-F238E27FC236}">
                <a16:creationId xmlns:a16="http://schemas.microsoft.com/office/drawing/2014/main" id="{E0DB0C06-1BCD-AB43-B91E-CEF7F8422ADB}"/>
              </a:ext>
            </a:extLst>
          </p:cNvPr>
          <p:cNvSpPr>
            <a:spLocks noGrp="1"/>
          </p:cNvSpPr>
          <p:nvPr>
            <p:ph type="sldNum" sz="quarter" idx="12"/>
          </p:nvPr>
        </p:nvSpPr>
        <p:spPr/>
        <p:txBody>
          <a:bodyPr/>
          <a:lstStyle/>
          <a:p>
            <a:fld id="{7B252BF6-6A9C-D04A-BBE8-37A07D64A1C3}" type="slidenum">
              <a:rPr lang="en-US" smtClean="0"/>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03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0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90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963F-85D6-5248-B8CC-78A01A872DD0}"/>
              </a:ext>
            </a:extLst>
          </p:cNvPr>
          <p:cNvSpPr>
            <a:spLocks noGrp="1"/>
          </p:cNvSpPr>
          <p:nvPr>
            <p:ph type="title"/>
          </p:nvPr>
        </p:nvSpPr>
        <p:spPr/>
        <p:txBody>
          <a:bodyPr/>
          <a:lstStyle/>
          <a:p>
            <a:r>
              <a:rPr lang="en-US" dirty="0"/>
              <a:t>Basic Blocks and Control Flow</a:t>
            </a:r>
          </a:p>
        </p:txBody>
      </p:sp>
    </p:spTree>
    <p:extLst>
      <p:ext uri="{BB962C8B-B14F-4D97-AF65-F5344CB8AC3E}">
        <p14:creationId xmlns:p14="http://schemas.microsoft.com/office/powerpoint/2010/main" val="287200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Basic Blocks</a:t>
            </a:r>
          </a:p>
        </p:txBody>
      </p:sp>
      <p:sp>
        <p:nvSpPr>
          <p:cNvPr id="106499" name="Rectangle 3"/>
          <p:cNvSpPr>
            <a:spLocks noGrp="1" noChangeArrowheads="1"/>
          </p:cNvSpPr>
          <p:nvPr>
            <p:ph idx="1"/>
          </p:nvPr>
        </p:nvSpPr>
        <p:spPr/>
        <p:txBody>
          <a:bodyPr/>
          <a:lstStyle/>
          <a:p>
            <a:pPr>
              <a:lnSpc>
                <a:spcPct val="90000"/>
              </a:lnSpc>
            </a:pPr>
            <a:r>
              <a:rPr lang="en-US" sz="2100" dirty="0"/>
              <a:t>A </a:t>
            </a:r>
            <a:r>
              <a:rPr lang="en-US" sz="2100" i="1" dirty="0"/>
              <a:t>basic block</a:t>
            </a:r>
            <a:r>
              <a:rPr lang="en-US" sz="2100" dirty="0"/>
              <a:t> is a sequence of statements that enters at the start and ends with a branch at the end</a:t>
            </a:r>
          </a:p>
          <a:p>
            <a:pPr>
              <a:lnSpc>
                <a:spcPct val="90000"/>
              </a:lnSpc>
            </a:pPr>
            <a:r>
              <a:rPr lang="en-US" sz="2100" dirty="0"/>
              <a:t>Functions transfer control from one place (the caller) to another (the called function)</a:t>
            </a:r>
          </a:p>
          <a:p>
            <a:pPr>
              <a:lnSpc>
                <a:spcPct val="90000"/>
              </a:lnSpc>
            </a:pPr>
            <a:r>
              <a:rPr lang="en-US" sz="2100" dirty="0"/>
              <a:t>Other examples include any place where there are branch instructions</a:t>
            </a:r>
          </a:p>
          <a:p>
            <a:pPr>
              <a:lnSpc>
                <a:spcPct val="90000"/>
              </a:lnSpc>
            </a:pPr>
            <a:r>
              <a:rPr lang="en-US" sz="2100" dirty="0"/>
              <a:t>Code generation should create code for basic blocks and branch them together</a:t>
            </a:r>
          </a:p>
        </p:txBody>
      </p:sp>
      <p:sp>
        <p:nvSpPr>
          <p:cNvPr id="2" name="Slide Number Placeholder 1">
            <a:extLst>
              <a:ext uri="{FF2B5EF4-FFF2-40B4-BE49-F238E27FC236}">
                <a16:creationId xmlns:a16="http://schemas.microsoft.com/office/drawing/2014/main" id="{6B3D96FD-4D2B-A340-8AA8-A32A38BF36BF}"/>
              </a:ext>
            </a:extLst>
          </p:cNvPr>
          <p:cNvSpPr>
            <a:spLocks noGrp="1"/>
          </p:cNvSpPr>
          <p:nvPr>
            <p:ph type="sldNum" sz="quarter" idx="12"/>
          </p:nvPr>
        </p:nvSpPr>
        <p:spPr/>
        <p:txBody>
          <a:bodyPr/>
          <a:lstStyle/>
          <a:p>
            <a:fld id="{7B252BF6-6A9C-D04A-BBE8-37A07D64A1C3}" type="slidenum">
              <a:rPr lang="en-US" smtClean="0"/>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5763</TotalTime>
  <Words>3997</Words>
  <Application>Microsoft Macintosh PowerPoint</Application>
  <PresentationFormat>On-screen Show (16:9)</PresentationFormat>
  <Paragraphs>754</Paragraphs>
  <Slides>43</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Consolas</vt:lpstr>
      <vt:lpstr>Times</vt:lpstr>
      <vt:lpstr>Times New Roman</vt:lpstr>
      <vt:lpstr>1_Office Theme</vt:lpstr>
      <vt:lpstr>Intermediate Representation</vt:lpstr>
      <vt:lpstr>Intermediate Representation</vt:lpstr>
      <vt:lpstr>IR: 3-Address Code</vt:lpstr>
      <vt:lpstr>IR: 3-Address Code</vt:lpstr>
      <vt:lpstr>IR: 3-Address Code</vt:lpstr>
      <vt:lpstr>IR: 3-Address Code</vt:lpstr>
      <vt:lpstr>IR: 3-Address Code</vt:lpstr>
      <vt:lpstr>Basic Blocks and Control Flow</vt:lpstr>
      <vt:lpstr>Basic Blocks</vt:lpstr>
      <vt:lpstr>Control Flow</vt:lpstr>
      <vt:lpstr>Basic Blocks</vt:lpstr>
      <vt:lpstr>PowerPoint Presentation</vt:lpstr>
      <vt:lpstr>Short-circuiting Booleans</vt:lpstr>
      <vt:lpstr>PowerPoint Presentation</vt:lpstr>
      <vt:lpstr>Translation of Expressions</vt:lpstr>
      <vt:lpstr>Backpatching in Control-Flow</vt:lpstr>
      <vt:lpstr>Control Flow using an IR that supports multiple insertion points</vt:lpstr>
      <vt:lpstr>Control flow: if statements</vt:lpstr>
      <vt:lpstr>Control flow: while statements</vt:lpstr>
      <vt:lpstr>Control flow: for statements</vt:lpstr>
      <vt:lpstr>Backpatching for an IR that only supports line numbers</vt:lpstr>
      <vt:lpstr>Backpatching</vt:lpstr>
      <vt:lpstr>Backpatching</vt:lpstr>
      <vt:lpstr>PowerPoint Presentation</vt:lpstr>
      <vt:lpstr>PowerPoint Presentation</vt:lpstr>
      <vt:lpstr>PowerPoint Presentation</vt:lpstr>
      <vt:lpstr>Array Elements</vt:lpstr>
      <vt:lpstr>PowerPoint Presentation</vt:lpstr>
      <vt:lpstr>PowerPoint Presentation</vt:lpstr>
      <vt:lpstr>Implementing IR</vt:lpstr>
      <vt:lpstr>Implementing IR</vt:lpstr>
      <vt:lpstr>Implementing IR</vt:lpstr>
      <vt:lpstr>Implementing IR</vt:lpstr>
      <vt:lpstr>Correctness vs. Optimizations</vt:lpstr>
      <vt:lpstr>Summary</vt:lpstr>
      <vt:lpstr>Extra Slides</vt:lpstr>
      <vt:lpstr>What TAC doesn’t give you</vt:lpstr>
      <vt:lpstr>Function arguments</vt:lpstr>
      <vt:lpstr>Function arguments</vt:lpstr>
      <vt:lpstr>Function arguments</vt:lpstr>
      <vt:lpstr>Function arguments</vt:lpstr>
      <vt:lpstr>Function arguments</vt:lpstr>
      <vt:lpstr>Computing Location Offsets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379  Compilers</dc:title>
  <dc:creator>Anoop Sarkar</dc:creator>
  <cp:lastModifiedBy>Anoop Sarkar</cp:lastModifiedBy>
  <cp:revision>1013</cp:revision>
  <cp:lastPrinted>2019-07-09T17:07:48Z</cp:lastPrinted>
  <dcterms:created xsi:type="dcterms:W3CDTF">2010-11-08T22:22:01Z</dcterms:created>
  <dcterms:modified xsi:type="dcterms:W3CDTF">2020-11-02T16:58:24Z</dcterms:modified>
</cp:coreProperties>
</file>