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323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6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14" r:id="rId21"/>
    <p:sldId id="317" r:id="rId22"/>
    <p:sldId id="316" r:id="rId23"/>
    <p:sldId id="315" r:id="rId24"/>
    <p:sldId id="318" r:id="rId25"/>
    <p:sldId id="319" r:id="rId26"/>
    <p:sldId id="301" r:id="rId27"/>
    <p:sldId id="303" r:id="rId28"/>
    <p:sldId id="312" r:id="rId29"/>
    <p:sldId id="320" r:id="rId30"/>
    <p:sldId id="321" r:id="rId31"/>
    <p:sldId id="302" r:id="rId32"/>
    <p:sldId id="305" r:id="rId33"/>
    <p:sldId id="304" r:id="rId34"/>
    <p:sldId id="306" r:id="rId35"/>
    <p:sldId id="307" r:id="rId36"/>
    <p:sldId id="308" r:id="rId37"/>
    <p:sldId id="309" r:id="rId38"/>
    <p:sldId id="310" r:id="rId39"/>
    <p:sldId id="313" r:id="rId40"/>
    <p:sldId id="311" r:id="rId41"/>
    <p:sldId id="322" r:id="rId42"/>
    <p:sldId id="265" r:id="rId43"/>
    <p:sldId id="266" r:id="rId44"/>
    <p:sldId id="268" r:id="rId45"/>
    <p:sldId id="276" r:id="rId46"/>
    <p:sldId id="277" r:id="rId47"/>
    <p:sldId id="263" r:id="rId48"/>
    <p:sldId id="270" r:id="rId49"/>
    <p:sldId id="271" r:id="rId50"/>
    <p:sldId id="272" r:id="rId51"/>
    <p:sldId id="274" r:id="rId52"/>
    <p:sldId id="273" r:id="rId53"/>
    <p:sldId id="279" r:id="rId54"/>
    <p:sldId id="280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90929"/>
  </p:normalViewPr>
  <p:slideViewPr>
    <p:cSldViewPr>
      <p:cViewPr varScale="1">
        <p:scale>
          <a:sx n="89" d="100"/>
          <a:sy n="89" d="100"/>
        </p:scale>
        <p:origin x="-56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notesMaster" Target="notesMasters/notesMaster1.xml"/><Relationship Id="rId57" Type="http://schemas.openxmlformats.org/officeDocument/2006/relationships/handoutMaster" Target="handoutMasters/handoutMaster1.xml"/><Relationship Id="rId58" Type="http://schemas.openxmlformats.org/officeDocument/2006/relationships/printerSettings" Target="printerSettings/printerSettings1.bin"/><Relationship Id="rId59" Type="http://schemas.openxmlformats.org/officeDocument/2006/relationships/presProps" Target="presProp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76AA8D-35CB-424F-B1D1-70BA14843A7F}" type="datetimeFigureOut">
              <a:rPr lang="en-US" smtClean="0"/>
              <a:t>16-07-07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29279-3979-AE44-A7B5-352592FD2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13948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035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0035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035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035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0035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1CF4DC47-61F0-0E4A-AFD7-578851C99F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05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201" name="Shape 20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B4587A-2E87-154D-A63F-3983C66572FC}" type="slidenum">
              <a:rPr lang="en-US"/>
              <a:pPr/>
              <a:t>44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07BCA8-6537-EE45-8E0C-A25AFA752A5D}" type="slidenum">
              <a:rPr lang="en-US"/>
              <a:pPr/>
              <a:t>45</a:t>
            </a:fld>
            <a:endParaRPr lang="en-US"/>
          </a:p>
        </p:txBody>
      </p:sp>
      <p:sp>
        <p:nvSpPr>
          <p:cNvPr id="11366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C7A05C-6192-3E4F-90E2-980AD65153B6}" type="slidenum">
              <a:rPr lang="en-US"/>
              <a:pPr/>
              <a:t>46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03EA75-AF6D-7B45-9F4B-3F7831CD4BF0}" type="slidenum">
              <a:rPr lang="en-US"/>
              <a:pPr/>
              <a:t>47</a:t>
            </a:fld>
            <a:endParaRPr lang="en-US"/>
          </a:p>
        </p:txBody>
      </p:sp>
      <p:sp>
        <p:nvSpPr>
          <p:cNvPr id="11571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18F668D-3747-E641-AC7D-DB54C6584C77}" type="slidenum">
              <a:rPr lang="en-US"/>
              <a:pPr/>
              <a:t>48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E621EB-E48E-B44A-B245-76C15535A481}" type="slidenum">
              <a:rPr lang="en-US"/>
              <a:pPr/>
              <a:t>49</a:t>
            </a:fld>
            <a:endParaRPr lang="en-US"/>
          </a:p>
        </p:txBody>
      </p:sp>
      <p:sp>
        <p:nvSpPr>
          <p:cNvPr id="11776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A033EE-9F2D-3F40-A239-35664A4C6A7B}" type="slidenum">
              <a:rPr lang="en-US"/>
              <a:pPr/>
              <a:t>50</a:t>
            </a:fld>
            <a:endParaRPr lang="en-US"/>
          </a:p>
        </p:txBody>
      </p:sp>
      <p:sp>
        <p:nvSpPr>
          <p:cNvPr id="11981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FD1C243-268C-6D42-885F-F2F9B969D257}" type="slidenum">
              <a:rPr lang="en-US"/>
              <a:pPr/>
              <a:t>51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085DEC-16EB-594F-8502-22726ECFC4BE}" type="slidenum">
              <a:rPr lang="en-US"/>
              <a:pPr/>
              <a:t>52</a:t>
            </a:fld>
            <a:endParaRPr lang="en-US"/>
          </a:p>
        </p:txBody>
      </p:sp>
      <p:sp>
        <p:nvSpPr>
          <p:cNvPr id="121858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C236C4-94BC-AE4C-98B5-B9F195ED2186}" type="slidenum">
              <a:rPr lang="en-US"/>
              <a:pPr/>
              <a:t>53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BB58D13-320A-B046-A516-C4170F2DADB5}" type="slidenum">
              <a:rPr lang="en-US"/>
              <a:pPr/>
              <a:t>9</a:t>
            </a:fld>
            <a:endParaRPr lang="en-US"/>
          </a:p>
        </p:txBody>
      </p:sp>
      <p:sp>
        <p:nvSpPr>
          <p:cNvPr id="104450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58D38C-0B57-B244-8A2C-64E27D014027}" type="slidenum">
              <a:rPr lang="en-US"/>
              <a:pPr/>
              <a:t>54</a:t>
            </a:fld>
            <a:endParaRPr lang="en-US"/>
          </a:p>
        </p:txBody>
      </p:sp>
      <p:sp>
        <p:nvSpPr>
          <p:cNvPr id="123906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CAD9B9-BCFA-3B42-9503-59E3FD95EEA1}" type="slidenum">
              <a:rPr lang="en-US"/>
              <a:pPr/>
              <a:t>18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152E34-9F71-A24A-A63B-F745045A75A3}" type="slidenum">
              <a:rPr lang="en-US"/>
              <a:pPr/>
              <a:t>28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653D2B-06D8-964B-AB70-9B86198CE375}" type="slidenum">
              <a:rPr lang="en-US"/>
              <a:pPr/>
              <a:t>30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B9E9D3-DEB6-084D-9C05-9773C434B998}" type="slidenum">
              <a:rPr lang="en-US"/>
              <a:pPr/>
              <a:t>40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9B993-6468-4940-BD5C-588AE441FE1F}" type="slidenum">
              <a:rPr lang="en-US"/>
              <a:pPr/>
              <a:t>41</a:t>
            </a:fld>
            <a:endParaRPr lang="en-US"/>
          </a:p>
        </p:txBody>
      </p:sp>
      <p:sp>
        <p:nvSpPr>
          <p:cNvPr id="33689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68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ABE95A-2AF8-1740-987F-6CCF40512845}" type="slidenum">
              <a:rPr lang="en-US"/>
              <a:pPr/>
              <a:t>42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03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856DA2-26F4-5E46-88ED-4E3BA7DBF346}" type="slidenum">
              <a:rPr lang="en-US"/>
              <a:pPr/>
              <a:t>43</a:t>
            </a:fld>
            <a:endParaRPr lang="en-US"/>
          </a:p>
        </p:txBody>
      </p:sp>
      <p:sp>
        <p:nvSpPr>
          <p:cNvPr id="110594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733C5728-672F-7047-A224-752C8B25746F}" type="datetime1">
              <a:rPr lang="en-CA" smtClean="0"/>
              <a:t>16-07-07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A80D9AF-107F-FB42-956B-CB0A8BDE134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4C20B341-C45D-E942-B7AE-5938ABC199F1}" type="datetime1">
              <a:rPr lang="en-CA" smtClean="0"/>
              <a:t>16-07-07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B99189A-E7C8-AD4F-AE8D-680AC3A520C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83FAE5D-9DBE-5C47-A519-B687A05237EA}" type="datetime1">
              <a:rPr lang="en-CA" smtClean="0"/>
              <a:t>16-07-07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8F476B0-0C07-E341-997E-51241DFF0C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2D57635-B6E1-E445-A9ED-856D0A3A205A}" type="datetime1">
              <a:rPr lang="en-CA" smtClean="0"/>
              <a:t>16-07-07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FA508D8-6740-FE46-95CC-F1012A7A27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3D054386-23DE-F343-8671-294F00B9E172}" type="datetime1">
              <a:rPr lang="en-CA" smtClean="0"/>
              <a:t>16-07-07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C3A9869-9574-FD48-9AA7-D52438435C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11C85651-6F7A-214D-AFCB-1737430624C4}" type="datetime1">
              <a:rPr lang="en-CA" smtClean="0"/>
              <a:t>16-07-07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4385F321-35F6-1540-8195-B54ED803495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9B810EE1-C814-804A-86C6-2E3FFA79B09A}" type="datetime1">
              <a:rPr lang="en-CA" smtClean="0"/>
              <a:t>16-07-07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2DB1681-E884-CF41-AD83-5A837FB7B2B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E73C42ED-E168-184A-9FBA-E4CC9ECDF6AF}" type="datetime1">
              <a:rPr lang="en-CA" smtClean="0"/>
              <a:t>16-07-07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156C34B-FA17-A04E-B62C-CDBE808FCF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D4818A6-32A7-5F49-8533-FA6158D0E9A0}" type="datetime1">
              <a:rPr lang="en-CA" smtClean="0"/>
              <a:t>16-07-07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2A5AD61A-A22C-244B-8CA8-8A2A302602F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DC61ECEF-8DE8-7F4F-A392-1133A0FB31FB}" type="datetime1">
              <a:rPr lang="en-CA" smtClean="0"/>
              <a:t>16-07-07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FF11E3D-91B5-C44D-A05B-5FBF6FEF987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fld id="{8E432F6E-385F-C84A-A6D8-24557CF262FC}" type="datetime1">
              <a:rPr lang="en-CA" smtClean="0"/>
              <a:t>16-07-07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5CBA9CA-3872-1E4A-A231-86140AD0A22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andara"/>
                <a:cs typeface="Candara"/>
              </a:defRPr>
            </a:lvl1pPr>
          </a:lstStyle>
          <a:p>
            <a:fld id="{B37CB990-3D08-CA47-9376-D92211F603DA}" type="datetime1">
              <a:rPr lang="en-CA" smtClean="0"/>
              <a:t>16-07-07</a:t>
            </a:fld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andara"/>
                <a:cs typeface="Candara"/>
              </a:defRPr>
            </a:lvl1pPr>
          </a:lstStyle>
          <a:p>
            <a:fld id="{D4BDF376-3AC3-0B4B-A1B7-8EA60718E11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andara"/>
          <a:ea typeface="+mj-ea"/>
          <a:cs typeface="Candara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Candara"/>
          <a:ea typeface="+mn-ea"/>
          <a:cs typeface="Candara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Candara"/>
          <a:ea typeface="ＭＳ Ｐゴシック" charset="-128"/>
          <a:cs typeface="Candar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Candara"/>
          <a:ea typeface="ＭＳ Ｐゴシック" charset="-128"/>
          <a:cs typeface="Candar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ndara"/>
          <a:ea typeface="ＭＳ Ｐゴシック" charset="-128"/>
          <a:cs typeface="Candar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 txBox="1">
            <a:spLocks noGrp="1"/>
          </p:cNvSpPr>
          <p:nvPr>
            <p:ph type="ctrTitle"/>
          </p:nvPr>
        </p:nvSpPr>
        <p:spPr>
          <a:xfrm>
            <a:off x="311708" y="1041916"/>
            <a:ext cx="8520600" cy="2736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 Support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Shape 204"/>
          <p:cNvSpPr txBox="1">
            <a:spLocks noGrp="1"/>
          </p:cNvSpPr>
          <p:nvPr>
            <p:ph type="subTitle" idx="1"/>
          </p:nvPr>
        </p:nvSpPr>
        <p:spPr>
          <a:xfrm>
            <a:off x="311700" y="3778819"/>
            <a:ext cx="8520600" cy="1734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3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 marL="0" marR="0" lvl="0" indent="0" algn="ctr" rtl="0">
              <a:spcBef>
                <a:spcPts val="640"/>
              </a:spcBef>
              <a:buClr>
                <a:srgbClr val="888888"/>
              </a:buClr>
              <a:buSzPct val="25000"/>
              <a:buFont typeface="Arial"/>
              <a:buNone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205" name="Shape 205"/>
          <p:cNvSpPr/>
          <p:nvPr/>
        </p:nvSpPr>
        <p:spPr>
          <a:xfrm>
            <a:off x="6444208" y="548675"/>
            <a:ext cx="2286542" cy="510900"/>
          </a:xfrm>
          <a:prstGeom prst="roundRect">
            <a:avLst>
              <a:gd name="adj" fmla="val 16667"/>
            </a:avLst>
          </a:prstGeom>
          <a:solidFill>
            <a:srgbClr val="FFAB40"/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lvl="0" algn="ctr" rtl="0">
              <a:spcBef>
                <a:spcPts val="0"/>
              </a:spcBef>
              <a:buClr>
                <a:schemeClr val="dk1"/>
              </a:buClr>
              <a:buSzPct val="25000"/>
              <a:buFont typeface="Times New Roman"/>
              <a:buNone/>
            </a:pPr>
            <a:r>
              <a:rPr lang="en-US" sz="24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Runtime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D9AF-107F-FB42-956B-CB0A8BDE134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861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Activation Tree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9812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US" kern="0" dirty="0" smtClean="0"/>
              <a:t>The activation tree depends on run-time behavior</a:t>
            </a:r>
          </a:p>
          <a:p>
            <a:pPr eaLnBrk="1" hangingPunct="1"/>
            <a:r>
              <a:rPr lang="en-US" kern="0" dirty="0" smtClean="0"/>
              <a:t>The activation tree may be different for every program input</a:t>
            </a:r>
          </a:p>
          <a:p>
            <a:pPr eaLnBrk="1" hangingPunct="1"/>
            <a:r>
              <a:rPr lang="en-US" kern="0" dirty="0" smtClean="0"/>
              <a:t>Since activations are properly nested, a stack can track  currently active procedures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1308832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 of </a:t>
            </a:r>
            <a:r>
              <a:rPr lang="en-CA" dirty="0"/>
              <a:t>A</a:t>
            </a:r>
            <a:r>
              <a:rPr lang="en-CA" dirty="0" smtClean="0"/>
              <a:t>ctive Procedures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33653" y="1484784"/>
            <a:ext cx="407454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46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(1,3</a:t>
            </a:r>
            <a:r>
              <a:rPr lang="en-US" dirty="0"/>
              <a:t>)</a:t>
            </a:r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 does not keep track of entire activation tree, just </a:t>
            </a:r>
            <a:r>
              <a:rPr lang="en-US" dirty="0" smtClean="0">
                <a:solidFill>
                  <a:schemeClr val="accent2"/>
                </a:solidFill>
              </a:rPr>
              <a:t>active</a:t>
            </a:r>
            <a:r>
              <a:rPr lang="en-US" dirty="0" smtClean="0"/>
              <a:t>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558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2" grpId="0"/>
      <p:bldP spid="39" grpId="0" autoUpdateAnimBg="0"/>
      <p:bldP spid="44" grpId="0"/>
      <p:bldP spid="49" grpId="0"/>
      <p:bldP spid="51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 of </a:t>
            </a:r>
            <a:r>
              <a:rPr lang="en-CA" dirty="0"/>
              <a:t>A</a:t>
            </a:r>
            <a:r>
              <a:rPr lang="en-CA" dirty="0" smtClean="0"/>
              <a:t>ctive Procedures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222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117503" y="3453408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39" name="Text Box 38"/>
          <p:cNvSpPr txBox="1">
            <a:spLocks noChangeArrowheads="1"/>
          </p:cNvSpPr>
          <p:nvPr/>
        </p:nvSpPr>
        <p:spPr bwMode="auto">
          <a:xfrm>
            <a:off x="0" y="1484784"/>
            <a:ext cx="400253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Q(1,0)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 does not keep track of entire activation tree, just </a:t>
            </a:r>
            <a:r>
              <a:rPr lang="en-US" dirty="0" smtClean="0">
                <a:solidFill>
                  <a:schemeClr val="accent2"/>
                </a:solidFill>
              </a:rPr>
              <a:t>active</a:t>
            </a:r>
            <a:r>
              <a:rPr lang="en-US" dirty="0" smtClean="0"/>
              <a:t> procedures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856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 of </a:t>
            </a:r>
            <a:r>
              <a:rPr lang="en-CA" dirty="0"/>
              <a:t>A</a:t>
            </a:r>
            <a:r>
              <a:rPr lang="en-CA" dirty="0" smtClean="0"/>
              <a:t>ctive Procedures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222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8414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Q(2,3)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165003" y="47488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P(2,3)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117503" y="3453408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4193703" y="3453408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14" idx="2"/>
            <a:endCxn id="15" idx="0"/>
          </p:cNvCxnSpPr>
          <p:nvPr/>
        </p:nvCxnSpPr>
        <p:spPr bwMode="auto">
          <a:xfrm flipH="1">
            <a:off x="3634903" y="4291608"/>
            <a:ext cx="1701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Q(2,3)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895355" y="3140968"/>
            <a:ext cx="946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</a:t>
            </a:r>
            <a:r>
              <a:rPr lang="en-US" dirty="0" smtClean="0"/>
              <a:t>(2,3)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876256" y="361644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 does not keep track of entire activation tree, just </a:t>
            </a:r>
            <a:r>
              <a:rPr lang="en-US" dirty="0" smtClean="0">
                <a:solidFill>
                  <a:schemeClr val="accent2"/>
                </a:solidFill>
              </a:rPr>
              <a:t>active</a:t>
            </a:r>
            <a:r>
              <a:rPr lang="en-US" dirty="0" smtClean="0"/>
              <a:t> procedures</a:t>
            </a:r>
            <a:endParaRPr lang="en-US" dirty="0"/>
          </a:p>
        </p:txBody>
      </p:sp>
      <p:sp>
        <p:nvSpPr>
          <p:cNvPr id="32" name="Text Box 38"/>
          <p:cNvSpPr txBox="1">
            <a:spLocks noChangeArrowheads="1"/>
          </p:cNvSpPr>
          <p:nvPr/>
        </p:nvSpPr>
        <p:spPr bwMode="auto">
          <a:xfrm>
            <a:off x="0" y="1484784"/>
            <a:ext cx="400253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42885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51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 of </a:t>
            </a:r>
            <a:r>
              <a:rPr lang="en-CA" dirty="0"/>
              <a:t>A</a:t>
            </a:r>
            <a:r>
              <a:rPr lang="en-CA" dirty="0" smtClean="0"/>
              <a:t>ctive Procedures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222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8414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Q(2,3)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165003" y="47488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P(2,3)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384203" y="47488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Q(2,1)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117503" y="3453408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4193703" y="3453408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14" idx="2"/>
            <a:endCxn id="15" idx="0"/>
          </p:cNvCxnSpPr>
          <p:nvPr/>
        </p:nvCxnSpPr>
        <p:spPr bwMode="auto">
          <a:xfrm flipH="1">
            <a:off x="3634903" y="4291608"/>
            <a:ext cx="1701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30"/>
          <p:cNvCxnSpPr>
            <a:cxnSpLocks noChangeShapeType="1"/>
            <a:stCxn id="14" idx="2"/>
            <a:endCxn id="16" idx="0"/>
          </p:cNvCxnSpPr>
          <p:nvPr/>
        </p:nvCxnSpPr>
        <p:spPr bwMode="auto">
          <a:xfrm flipH="1">
            <a:off x="4879503" y="4291608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Q(2,3)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895355" y="3140968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Q(2,1)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876256" y="361644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 does not keep track of entire activation tree, just </a:t>
            </a:r>
            <a:r>
              <a:rPr lang="en-US" dirty="0" smtClean="0">
                <a:solidFill>
                  <a:schemeClr val="accent2"/>
                </a:solidFill>
              </a:rPr>
              <a:t>active</a:t>
            </a:r>
            <a:r>
              <a:rPr lang="en-US" dirty="0" smtClean="0"/>
              <a:t> procedures</a:t>
            </a:r>
            <a:endParaRPr lang="en-US" dirty="0"/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0" y="1484784"/>
            <a:ext cx="400253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20546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Stack of </a:t>
            </a:r>
            <a:r>
              <a:rPr lang="en-CA" dirty="0"/>
              <a:t>A</a:t>
            </a:r>
            <a:r>
              <a:rPr lang="en-CA" dirty="0" smtClean="0"/>
              <a:t>ctive Procedures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3857699" y="2060848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698403" y="29962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11" name="Text Box 9"/>
          <p:cNvSpPr txBox="1">
            <a:spLocks noChangeArrowheads="1"/>
          </p:cNvSpPr>
          <p:nvPr/>
        </p:nvSpPr>
        <p:spPr bwMode="auto">
          <a:xfrm>
            <a:off x="36222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2479203" y="38344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4841403" y="38344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Q(2,3)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3165003" y="4748808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P(2,3)</a:t>
            </a: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384203" y="47488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Q(2,1)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5527203" y="4748808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Q(3,3)</a:t>
            </a:r>
          </a:p>
        </p:txBody>
      </p:sp>
      <p:cxnSp>
        <p:nvCxnSpPr>
          <p:cNvPr id="18" name="AutoShape 17"/>
          <p:cNvCxnSpPr>
            <a:cxnSpLocks noChangeShapeType="1"/>
            <a:stCxn id="6" idx="2"/>
            <a:endCxn id="9" idx="0"/>
          </p:cNvCxnSpPr>
          <p:nvPr/>
        </p:nvCxnSpPr>
        <p:spPr bwMode="auto">
          <a:xfrm flipH="1">
            <a:off x="4192910" y="2518048"/>
            <a:ext cx="44996" cy="47816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7" name="AutoShape 26"/>
          <p:cNvCxnSpPr>
            <a:cxnSpLocks noChangeShapeType="1"/>
            <a:stCxn id="9" idx="2"/>
            <a:endCxn id="12" idx="0"/>
          </p:cNvCxnSpPr>
          <p:nvPr/>
        </p:nvCxnSpPr>
        <p:spPr bwMode="auto">
          <a:xfrm flipH="1">
            <a:off x="2949103" y="3453408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8" name="AutoShape 27"/>
          <p:cNvCxnSpPr>
            <a:cxnSpLocks noChangeShapeType="1"/>
            <a:stCxn id="9" idx="2"/>
            <a:endCxn id="11" idx="0"/>
          </p:cNvCxnSpPr>
          <p:nvPr/>
        </p:nvCxnSpPr>
        <p:spPr bwMode="auto">
          <a:xfrm flipH="1">
            <a:off x="4117503" y="3453408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29" name="AutoShape 28"/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4193703" y="3453408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0" name="AutoShape 29"/>
          <p:cNvCxnSpPr>
            <a:cxnSpLocks noChangeShapeType="1"/>
            <a:stCxn id="14" idx="2"/>
            <a:endCxn id="15" idx="0"/>
          </p:cNvCxnSpPr>
          <p:nvPr/>
        </p:nvCxnSpPr>
        <p:spPr bwMode="auto">
          <a:xfrm flipH="1">
            <a:off x="3634903" y="4291608"/>
            <a:ext cx="1701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1" name="AutoShape 30"/>
          <p:cNvCxnSpPr>
            <a:cxnSpLocks noChangeShapeType="1"/>
            <a:stCxn id="14" idx="2"/>
            <a:endCxn id="16" idx="0"/>
          </p:cNvCxnSpPr>
          <p:nvPr/>
        </p:nvCxnSpPr>
        <p:spPr bwMode="auto">
          <a:xfrm flipH="1">
            <a:off x="4879503" y="4291608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32" name="AutoShape 31"/>
          <p:cNvCxnSpPr>
            <a:cxnSpLocks noChangeShapeType="1"/>
            <a:stCxn id="14" idx="2"/>
            <a:endCxn id="17" idx="0"/>
          </p:cNvCxnSpPr>
          <p:nvPr/>
        </p:nvCxnSpPr>
        <p:spPr bwMode="auto">
          <a:xfrm>
            <a:off x="5336703" y="4291608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44" name="Text Box 7"/>
          <p:cNvSpPr txBox="1">
            <a:spLocks noChangeArrowheads="1"/>
          </p:cNvSpPr>
          <p:nvPr/>
        </p:nvSpPr>
        <p:spPr bwMode="auto">
          <a:xfrm>
            <a:off x="6895355" y="2276872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grpSp>
        <p:nvGrpSpPr>
          <p:cNvPr id="48" name="Group 47"/>
          <p:cNvGrpSpPr/>
          <p:nvPr/>
        </p:nvGrpSpPr>
        <p:grpSpPr>
          <a:xfrm>
            <a:off x="6876256" y="2289448"/>
            <a:ext cx="1080120" cy="2689672"/>
            <a:chOff x="6876256" y="2289448"/>
            <a:chExt cx="1080120" cy="2689672"/>
          </a:xfrm>
        </p:grpSpPr>
        <p:cxnSp>
          <p:nvCxnSpPr>
            <p:cNvPr id="42" name="Straight Connector 41"/>
            <p:cNvCxnSpPr/>
            <p:nvPr/>
          </p:nvCxnSpPr>
          <p:spPr bwMode="auto">
            <a:xfrm>
              <a:off x="6876256" y="2289448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7956376" y="2291160"/>
              <a:ext cx="0" cy="268796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>
              <a:off x="6876256" y="2289448"/>
              <a:ext cx="108012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9" name="Text Box 7"/>
          <p:cNvSpPr txBox="1">
            <a:spLocks noChangeArrowheads="1"/>
          </p:cNvSpPr>
          <p:nvPr/>
        </p:nvSpPr>
        <p:spPr bwMode="auto">
          <a:xfrm>
            <a:off x="7068119" y="1700808"/>
            <a:ext cx="8162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</a:t>
            </a:r>
            <a:endParaRPr lang="en-US" dirty="0"/>
          </a:p>
        </p:txBody>
      </p:sp>
      <p:cxnSp>
        <p:nvCxnSpPr>
          <p:cNvPr id="50" name="Straight Connector 49"/>
          <p:cNvCxnSpPr/>
          <p:nvPr/>
        </p:nvCxnSpPr>
        <p:spPr bwMode="auto">
          <a:xfrm>
            <a:off x="6876256" y="2752352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6895355" y="2708920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Q(2,3)</a:t>
            </a:r>
            <a:endParaRPr lang="en-US" dirty="0"/>
          </a:p>
        </p:txBody>
      </p:sp>
      <p:cxnSp>
        <p:nvCxnSpPr>
          <p:cNvPr id="52" name="Straight Connector 51"/>
          <p:cNvCxnSpPr/>
          <p:nvPr/>
        </p:nvCxnSpPr>
        <p:spPr bwMode="auto">
          <a:xfrm>
            <a:off x="6876256" y="3184400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 Box 7"/>
          <p:cNvSpPr txBox="1">
            <a:spLocks noChangeArrowheads="1"/>
          </p:cNvSpPr>
          <p:nvPr/>
        </p:nvSpPr>
        <p:spPr bwMode="auto">
          <a:xfrm>
            <a:off x="6895355" y="3140968"/>
            <a:ext cx="99738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Q(3,3)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 bwMode="auto">
          <a:xfrm>
            <a:off x="6876256" y="3616448"/>
            <a:ext cx="10801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6" name="Text Box 7"/>
          <p:cNvSpPr txBox="1">
            <a:spLocks noChangeArrowheads="1"/>
          </p:cNvSpPr>
          <p:nvPr/>
        </p:nvSpPr>
        <p:spPr bwMode="auto">
          <a:xfrm>
            <a:off x="78928" y="5559623"/>
            <a:ext cx="900919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smtClean="0"/>
              <a:t>Stack does not keep track of entire activation tree, just </a:t>
            </a:r>
            <a:r>
              <a:rPr lang="en-US" dirty="0" smtClean="0">
                <a:solidFill>
                  <a:schemeClr val="accent2"/>
                </a:solidFill>
              </a:rPr>
              <a:t>active</a:t>
            </a:r>
            <a:r>
              <a:rPr lang="en-US" dirty="0" smtClean="0"/>
              <a:t> procedures</a:t>
            </a:r>
            <a:endParaRPr lang="en-US" dirty="0"/>
          </a:p>
        </p:txBody>
      </p:sp>
      <p:sp>
        <p:nvSpPr>
          <p:cNvPr id="35" name="Text Box 38"/>
          <p:cNvSpPr txBox="1">
            <a:spLocks noChangeArrowheads="1"/>
          </p:cNvSpPr>
          <p:nvPr/>
        </p:nvSpPr>
        <p:spPr bwMode="auto">
          <a:xfrm>
            <a:off x="0" y="1484784"/>
            <a:ext cx="400253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28509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4" grpId="0"/>
      <p:bldP spid="51" grpId="0"/>
      <p:bldP spid="33" grpId="0"/>
      <p:bldP spid="3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 Organization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1988840"/>
            <a:ext cx="2592288" cy="424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35433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6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599167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21328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455876" y="3543399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stack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27809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627784" y="422108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Down Arrow 12"/>
          <p:cNvSpPr/>
          <p:nvPr/>
        </p:nvSpPr>
        <p:spPr bwMode="auto">
          <a:xfrm>
            <a:off x="3779912" y="4005064"/>
            <a:ext cx="288032" cy="576064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6117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Activation Records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685800" y="1628800"/>
            <a:ext cx="7772400" cy="4114800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Candara"/>
                <a:ea typeface="+mn-ea"/>
                <a:cs typeface="Candara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ndara"/>
                <a:ea typeface="ＭＳ Ｐゴシック" charset="-128"/>
                <a:cs typeface="Candar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eaLnBrk="1" hangingPunct="1"/>
            <a:r>
              <a:rPr lang="en-US" sz="2800" kern="0" dirty="0" smtClean="0"/>
              <a:t>The information needed to manage one procedure activation is called an </a:t>
            </a:r>
            <a:r>
              <a:rPr lang="en-US" sz="2800" i="1" kern="0" dirty="0" smtClean="0">
                <a:solidFill>
                  <a:schemeClr val="accent2"/>
                </a:solidFill>
              </a:rPr>
              <a:t>activation record</a:t>
            </a:r>
            <a:r>
              <a:rPr lang="en-US" sz="2800" kern="0" dirty="0" smtClean="0"/>
              <a:t> (AR) or </a:t>
            </a:r>
            <a:r>
              <a:rPr lang="en-US" sz="2800" i="1" kern="0" dirty="0" smtClean="0">
                <a:solidFill>
                  <a:schemeClr val="accent2"/>
                </a:solidFill>
              </a:rPr>
              <a:t>frame</a:t>
            </a:r>
          </a:p>
          <a:p>
            <a:pPr eaLnBrk="1" hangingPunct="1"/>
            <a:r>
              <a:rPr lang="en-US" sz="2800" kern="0" dirty="0" smtClean="0"/>
              <a:t>If procedure </a:t>
            </a:r>
            <a:r>
              <a:rPr lang="en-US" sz="2800" kern="0" dirty="0" smtClean="0">
                <a:solidFill>
                  <a:schemeClr val="accent2"/>
                </a:solidFill>
              </a:rPr>
              <a:t>F</a:t>
            </a:r>
            <a:r>
              <a:rPr lang="en-US" sz="2800" kern="0" dirty="0" smtClean="0"/>
              <a:t> calls </a:t>
            </a:r>
            <a:r>
              <a:rPr lang="en-US" sz="2800" kern="0" dirty="0" smtClean="0">
                <a:solidFill>
                  <a:schemeClr val="accent2"/>
                </a:solidFill>
              </a:rPr>
              <a:t>G</a:t>
            </a:r>
            <a:r>
              <a:rPr lang="en-US" sz="2800" kern="0" dirty="0" smtClean="0"/>
              <a:t>, then </a:t>
            </a:r>
            <a:r>
              <a:rPr lang="en-US" sz="2800" kern="0" dirty="0" smtClean="0">
                <a:solidFill>
                  <a:schemeClr val="accent2"/>
                </a:solidFill>
              </a:rPr>
              <a:t>G</a:t>
            </a:r>
            <a:r>
              <a:rPr lang="en-US" sz="2800" kern="0" dirty="0" smtClean="0"/>
              <a:t>’s activation record contains mix of info about </a:t>
            </a:r>
            <a:r>
              <a:rPr lang="en-US" sz="2800" kern="0" dirty="0" smtClean="0">
                <a:solidFill>
                  <a:schemeClr val="accent2"/>
                </a:solidFill>
              </a:rPr>
              <a:t>F</a:t>
            </a:r>
            <a:r>
              <a:rPr lang="en-US" sz="2800" kern="0" dirty="0" smtClean="0"/>
              <a:t> and </a:t>
            </a:r>
            <a:r>
              <a:rPr lang="en-US" sz="2800" kern="0" dirty="0" smtClean="0">
                <a:solidFill>
                  <a:schemeClr val="accent2"/>
                </a:solidFill>
              </a:rPr>
              <a:t>G</a:t>
            </a:r>
          </a:p>
          <a:p>
            <a:pPr eaLnBrk="1" hangingPunct="1"/>
            <a:r>
              <a:rPr lang="en-US" sz="2800" kern="0" dirty="0" smtClean="0">
                <a:solidFill>
                  <a:schemeClr val="accent2"/>
                </a:solidFill>
              </a:rPr>
              <a:t>F</a:t>
            </a:r>
            <a:r>
              <a:rPr lang="en-US" sz="2800" kern="0" dirty="0" smtClean="0"/>
              <a:t> is suspended until </a:t>
            </a:r>
            <a:r>
              <a:rPr lang="en-US" sz="2800" kern="0" dirty="0" smtClean="0">
                <a:solidFill>
                  <a:schemeClr val="accent2"/>
                </a:solidFill>
              </a:rPr>
              <a:t>G</a:t>
            </a:r>
            <a:r>
              <a:rPr lang="en-US" sz="2800" kern="0" dirty="0" smtClean="0"/>
              <a:t> complete, at which point </a:t>
            </a:r>
            <a:r>
              <a:rPr lang="en-US" sz="2800" kern="0" dirty="0" smtClean="0">
                <a:solidFill>
                  <a:schemeClr val="accent2"/>
                </a:solidFill>
              </a:rPr>
              <a:t>F</a:t>
            </a:r>
            <a:r>
              <a:rPr lang="en-US" sz="2800" kern="0" dirty="0" smtClean="0"/>
              <a:t> resumes</a:t>
            </a:r>
          </a:p>
          <a:p>
            <a:pPr eaLnBrk="1" hangingPunct="1"/>
            <a:r>
              <a:rPr lang="en-US" sz="2800" kern="0" dirty="0" smtClean="0">
                <a:solidFill>
                  <a:schemeClr val="accent2"/>
                </a:solidFill>
              </a:rPr>
              <a:t>G</a:t>
            </a:r>
            <a:r>
              <a:rPr lang="en-US" sz="2800" kern="0" dirty="0" smtClean="0"/>
              <a:t>’s AR contains information needed to </a:t>
            </a:r>
          </a:p>
          <a:p>
            <a:pPr lvl="1" eaLnBrk="1" hangingPunct="1"/>
            <a:r>
              <a:rPr lang="en-US" sz="2400" kern="0" dirty="0" smtClean="0"/>
              <a:t>Complete execution of </a:t>
            </a:r>
            <a:r>
              <a:rPr lang="en-US" sz="2400" kern="0" dirty="0" smtClean="0">
                <a:solidFill>
                  <a:schemeClr val="accent2"/>
                </a:solidFill>
              </a:rPr>
              <a:t>G</a:t>
            </a:r>
          </a:p>
          <a:p>
            <a:pPr lvl="1" eaLnBrk="1" hangingPunct="1"/>
            <a:r>
              <a:rPr lang="en-US" sz="2400" kern="0" dirty="0" smtClean="0"/>
              <a:t>Resumes execution of </a:t>
            </a:r>
            <a:r>
              <a:rPr lang="en-US" sz="2400" kern="0" dirty="0" smtClean="0">
                <a:solidFill>
                  <a:schemeClr val="accent2"/>
                </a:solidFill>
              </a:rPr>
              <a:t>F</a:t>
            </a:r>
            <a:endParaRPr lang="en-US" sz="2400" kern="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45638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2952B2-F813-FA43-9AED-D78E2BFED098}" type="slidenum">
              <a:rPr lang="en-US"/>
              <a:pPr/>
              <a:t>18</a:t>
            </a:fld>
            <a:endParaRPr lang="en-US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Activation Records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A </a:t>
            </a:r>
            <a:r>
              <a:rPr lang="en-US" dirty="0"/>
              <a:t>frame contains: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Control link (pointer to the caller frame)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Local </a:t>
            </a:r>
            <a:r>
              <a:rPr lang="en-US" dirty="0"/>
              <a:t>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Snapshot of machine state (important registers)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 address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Link to global data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Parameters passed to function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Return value for the caller</a:t>
            </a:r>
          </a:p>
        </p:txBody>
      </p:sp>
    </p:spTree>
    <p:extLst>
      <p:ext uri="{BB962C8B-B14F-4D97-AF65-F5344CB8AC3E}">
        <p14:creationId xmlns:p14="http://schemas.microsoft.com/office/powerpoint/2010/main" val="399606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220072" y="3026569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2780928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2" name="Rectangle 1"/>
          <p:cNvSpPr/>
          <p:nvPr/>
        </p:nvSpPr>
        <p:spPr>
          <a:xfrm>
            <a:off x="111384" y="2420888"/>
            <a:ext cx="215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Call g(a</a:t>
            </a:r>
            <a:r>
              <a:rPr lang="en-US" b="1" baseline="-25000" dirty="0" smtClean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,…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b="1" baseline="-25000" dirty="0" err="1">
                <a:solidFill>
                  <a:schemeClr val="accent2"/>
                </a:solidFill>
              </a:rPr>
              <a:t>M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  <a:endParaRPr lang="en-CA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100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Runtime Support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Management of runtime resources</a:t>
            </a:r>
          </a:p>
          <a:p>
            <a:r>
              <a:rPr lang="en-CA" dirty="0" smtClean="0"/>
              <a:t>Correspondence between:</a:t>
            </a:r>
          </a:p>
          <a:p>
            <a:pPr lvl="1"/>
            <a:r>
              <a:rPr lang="en-CA" dirty="0" smtClean="0"/>
              <a:t>Static (compile-time) structures</a:t>
            </a:r>
          </a:p>
          <a:p>
            <a:pPr lvl="1"/>
            <a:r>
              <a:rPr lang="en-CA" dirty="0" smtClean="0"/>
              <a:t>Dynamic (run-time) structures</a:t>
            </a:r>
          </a:p>
          <a:p>
            <a:r>
              <a:rPr lang="en-CA" dirty="0" smtClean="0"/>
              <a:t>Storage organization </a:t>
            </a:r>
          </a:p>
          <a:p>
            <a:pPr lvl="1"/>
            <a:r>
              <a:rPr lang="en-CA" dirty="0" smtClean="0"/>
              <a:t>Using memory to </a:t>
            </a:r>
            <a:r>
              <a:rPr lang="en-CA" dirty="0"/>
              <a:t>store data structures of the executing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5220072" y="3429000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703664" y="3183359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g(…)</a:t>
            </a:r>
            <a:endParaRPr lang="en-CA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sp>
        <p:nvSpPr>
          <p:cNvPr id="44" name="Rectangle 43"/>
          <p:cNvSpPr/>
          <p:nvPr/>
        </p:nvSpPr>
        <p:spPr>
          <a:xfrm>
            <a:off x="111384" y="2420888"/>
            <a:ext cx="215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Call g(a</a:t>
            </a:r>
            <a:r>
              <a:rPr lang="en-US" b="1" baseline="-25000" dirty="0" smtClean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,…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b="1" baseline="-25000" dirty="0" err="1">
                <a:solidFill>
                  <a:schemeClr val="accent2"/>
                </a:solidFill>
              </a:rPr>
              <a:t>M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  <a:endParaRPr lang="en-CA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668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5220072" y="4077072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3831431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g(…)</a:t>
            </a:r>
            <a:endParaRPr lang="en-CA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Arguments(a</a:t>
            </a:r>
            <a:r>
              <a:rPr lang="en-CA" sz="2200" baseline="-25000" dirty="0" smtClean="0"/>
              <a:t>1</a:t>
            </a:r>
            <a:r>
              <a:rPr lang="en-CA" sz="2200" dirty="0" smtClean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 smtClean="0"/>
              <a:t>M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Rectangle 30"/>
          <p:cNvSpPr/>
          <p:nvPr/>
        </p:nvSpPr>
        <p:spPr>
          <a:xfrm>
            <a:off x="111384" y="2420888"/>
            <a:ext cx="215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Call g(a</a:t>
            </a:r>
            <a:r>
              <a:rPr lang="en-US" b="1" baseline="-25000" dirty="0" smtClean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,…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b="1" baseline="-25000" dirty="0" err="1">
                <a:solidFill>
                  <a:schemeClr val="accent2"/>
                </a:solidFill>
              </a:rPr>
              <a:t>M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  <a:endParaRPr lang="en-CA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89439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728936" y="4074955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3174704" y="4867043"/>
            <a:ext cx="200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522708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627784" y="493905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627784" y="529909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Arguments(a</a:t>
            </a:r>
            <a:r>
              <a:rPr lang="en-CA" sz="2200" baseline="-25000" dirty="0" smtClean="0"/>
              <a:t>1</a:t>
            </a:r>
            <a:r>
              <a:rPr lang="en-CA" sz="2200" dirty="0" smtClean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 smtClean="0"/>
              <a:t>M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39" name="Rectangle 38"/>
          <p:cNvSpPr/>
          <p:nvPr/>
        </p:nvSpPr>
        <p:spPr>
          <a:xfrm>
            <a:off x="611560" y="3247327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g(a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/>
              <a:t>M</a:t>
            </a:r>
            <a:r>
              <a:rPr lang="en-US" dirty="0" smtClean="0"/>
              <a:t>)</a:t>
            </a:r>
            <a:endParaRPr lang="en-CA" dirty="0"/>
          </a:p>
        </p:txBody>
      </p:sp>
      <p:sp>
        <p:nvSpPr>
          <p:cNvPr id="40" name="Left Brace 39"/>
          <p:cNvSpPr/>
          <p:nvPr/>
        </p:nvSpPr>
        <p:spPr bwMode="auto">
          <a:xfrm>
            <a:off x="2350865" y="3023979"/>
            <a:ext cx="258663" cy="2622460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2627784" y="566124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Curved Connector 44"/>
          <p:cNvCxnSpPr/>
          <p:nvPr/>
        </p:nvCxnSpPr>
        <p:spPr bwMode="auto">
          <a:xfrm flipV="1">
            <a:off x="5177208" y="1412776"/>
            <a:ext cx="12700" cy="3628620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580112" y="519958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932040" y="5487567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7" name="Straight Arrow Connector 66"/>
          <p:cNvCxnSpPr/>
          <p:nvPr/>
        </p:nvCxnSpPr>
        <p:spPr bwMode="auto">
          <a:xfrm flipH="1">
            <a:off x="5220072" y="56612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5415607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g(…)</a:t>
            </a:r>
            <a:endParaRPr lang="en-CA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sp>
        <p:nvSpPr>
          <p:cNvPr id="44" name="Rectangle 43"/>
          <p:cNvSpPr/>
          <p:nvPr/>
        </p:nvSpPr>
        <p:spPr>
          <a:xfrm>
            <a:off x="111384" y="2420888"/>
            <a:ext cx="2156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Call g(a</a:t>
            </a:r>
            <a:r>
              <a:rPr lang="en-US" b="1" baseline="-25000" dirty="0" smtClean="0">
                <a:solidFill>
                  <a:schemeClr val="accent2"/>
                </a:solidFill>
              </a:rPr>
              <a:t>1</a:t>
            </a:r>
            <a:r>
              <a:rPr lang="en-US" b="1" dirty="0">
                <a:solidFill>
                  <a:schemeClr val="accent2"/>
                </a:solidFill>
              </a:rPr>
              <a:t>,…</a:t>
            </a:r>
            <a:r>
              <a:rPr lang="en-US" b="1" dirty="0" err="1">
                <a:solidFill>
                  <a:schemeClr val="accent2"/>
                </a:solidFill>
              </a:rPr>
              <a:t>a</a:t>
            </a:r>
            <a:r>
              <a:rPr lang="en-US" b="1" baseline="-25000" dirty="0" err="1">
                <a:solidFill>
                  <a:schemeClr val="accent2"/>
                </a:solidFill>
              </a:rPr>
              <a:t>M</a:t>
            </a:r>
            <a:r>
              <a:rPr lang="en-US" b="1" dirty="0">
                <a:solidFill>
                  <a:schemeClr val="accent2"/>
                </a:solidFill>
              </a:rPr>
              <a:t>)</a:t>
            </a:r>
            <a:endParaRPr lang="en-CA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055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728936" y="4074955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3174704" y="4867043"/>
            <a:ext cx="200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522708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627784" y="493905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627784" y="529909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Arguments(a</a:t>
            </a:r>
            <a:r>
              <a:rPr lang="en-CA" sz="2200" baseline="-25000" dirty="0" smtClean="0"/>
              <a:t>1</a:t>
            </a:r>
            <a:r>
              <a:rPr lang="en-CA" sz="2200" dirty="0" smtClean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 smtClean="0"/>
              <a:t>M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39" name="Rectangle 38"/>
          <p:cNvSpPr/>
          <p:nvPr/>
        </p:nvSpPr>
        <p:spPr>
          <a:xfrm>
            <a:off x="611560" y="3247327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g(a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/>
              <a:t>M</a:t>
            </a:r>
            <a:r>
              <a:rPr lang="en-US" dirty="0" smtClean="0"/>
              <a:t>)</a:t>
            </a:r>
            <a:endParaRPr lang="en-CA" dirty="0"/>
          </a:p>
        </p:txBody>
      </p:sp>
      <p:sp>
        <p:nvSpPr>
          <p:cNvPr id="40" name="Left Brace 39"/>
          <p:cNvSpPr/>
          <p:nvPr/>
        </p:nvSpPr>
        <p:spPr bwMode="auto">
          <a:xfrm>
            <a:off x="2350865" y="3023979"/>
            <a:ext cx="258663" cy="2622460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2627784" y="566124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580112" y="519958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932040" y="5487567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220072" y="41056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660232" y="3831431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220072" y="56612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5415607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71" name="TextBox 70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g(…)</a:t>
            </a:r>
            <a:endParaRPr lang="en-CA" dirty="0"/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5177208" y="1412776"/>
            <a:ext cx="12700" cy="3628620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977728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728936" y="4074955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3174704" y="4867043"/>
            <a:ext cx="200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522708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627784" y="493905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627784" y="529909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Arguments(a</a:t>
            </a:r>
            <a:r>
              <a:rPr lang="en-CA" sz="2200" baseline="-25000" dirty="0" smtClean="0"/>
              <a:t>1</a:t>
            </a:r>
            <a:r>
              <a:rPr lang="en-CA" sz="2200" dirty="0" smtClean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 smtClean="0"/>
              <a:t>M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39" name="Rectangle 38"/>
          <p:cNvSpPr/>
          <p:nvPr/>
        </p:nvSpPr>
        <p:spPr>
          <a:xfrm>
            <a:off x="611560" y="3247327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g(a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/>
              <a:t>M</a:t>
            </a:r>
            <a:r>
              <a:rPr lang="en-US" dirty="0" smtClean="0"/>
              <a:t>)</a:t>
            </a:r>
            <a:endParaRPr lang="en-CA" dirty="0"/>
          </a:p>
        </p:txBody>
      </p:sp>
      <p:sp>
        <p:nvSpPr>
          <p:cNvPr id="40" name="Left Brace 39"/>
          <p:cNvSpPr/>
          <p:nvPr/>
        </p:nvSpPr>
        <p:spPr bwMode="auto">
          <a:xfrm>
            <a:off x="2350865" y="3023979"/>
            <a:ext cx="258663" cy="2622460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2627784" y="566124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580112" y="519958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932040" y="5487567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220072" y="41056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660232" y="3831431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220072" y="56612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5415607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42" name="TextBox 41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Result of g(…)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5177208" y="1412776"/>
            <a:ext cx="12700" cy="3628620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9478876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</a:t>
            </a:r>
            <a:r>
              <a:rPr lang="en-CA" sz="2200" dirty="0"/>
              <a:t>(a</a:t>
            </a:r>
            <a:r>
              <a:rPr lang="en-CA" sz="2200" baseline="-25000" dirty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5" name="Left Brace 24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728936" y="4074955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3174704" y="4867043"/>
            <a:ext cx="200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522708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627784" y="493905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627784" y="529909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Arguments(a</a:t>
            </a:r>
            <a:r>
              <a:rPr lang="en-CA" sz="2200" baseline="-25000" dirty="0" smtClean="0"/>
              <a:t>1</a:t>
            </a:r>
            <a:r>
              <a:rPr lang="en-CA" sz="2200" dirty="0" smtClean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 smtClean="0"/>
              <a:t>M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39" name="Rectangle 38"/>
          <p:cNvSpPr/>
          <p:nvPr/>
        </p:nvSpPr>
        <p:spPr>
          <a:xfrm>
            <a:off x="611560" y="3247327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g(a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/>
              <a:t>M</a:t>
            </a:r>
            <a:r>
              <a:rPr lang="en-US" dirty="0" smtClean="0"/>
              <a:t>)</a:t>
            </a:r>
            <a:endParaRPr lang="en-CA" dirty="0"/>
          </a:p>
        </p:txBody>
      </p:sp>
      <p:sp>
        <p:nvSpPr>
          <p:cNvPr id="40" name="Left Brace 39"/>
          <p:cNvSpPr/>
          <p:nvPr/>
        </p:nvSpPr>
        <p:spPr bwMode="auto">
          <a:xfrm>
            <a:off x="2350865" y="3023979"/>
            <a:ext cx="258663" cy="2622460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2627784" y="566124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9" name="Straight Arrow Connector 58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580112" y="5199583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cxnSp>
        <p:nvCxnSpPr>
          <p:cNvPr id="61" name="Straight Arrow Connector 60"/>
          <p:cNvCxnSpPr/>
          <p:nvPr/>
        </p:nvCxnSpPr>
        <p:spPr bwMode="auto">
          <a:xfrm flipV="1">
            <a:off x="4932040" y="5487567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65" name="Straight Arrow Connector 64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6" name="TextBox 65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cxnSp>
        <p:nvCxnSpPr>
          <p:cNvPr id="67" name="Straight Arrow Connector 66"/>
          <p:cNvCxnSpPr/>
          <p:nvPr/>
        </p:nvCxnSpPr>
        <p:spPr bwMode="auto">
          <a:xfrm flipH="1">
            <a:off x="5220072" y="5661248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Box 67"/>
          <p:cNvSpPr txBox="1"/>
          <p:nvPr/>
        </p:nvSpPr>
        <p:spPr>
          <a:xfrm>
            <a:off x="6660232" y="5415607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sp>
        <p:nvSpPr>
          <p:cNvPr id="42" name="TextBox 41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Result of g(…)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43" name="Curved Connector 42"/>
          <p:cNvCxnSpPr/>
          <p:nvPr/>
        </p:nvCxnSpPr>
        <p:spPr bwMode="auto">
          <a:xfrm flipV="1">
            <a:off x="5177208" y="1412776"/>
            <a:ext cx="12700" cy="3628620"/>
          </a:xfrm>
          <a:prstGeom prst="curvedConnector3">
            <a:avLst>
              <a:gd name="adj1" fmla="val 11137496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058760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332656"/>
            <a:ext cx="2592288" cy="640871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2" y="11663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623731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2929535" y="260648"/>
            <a:ext cx="23625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Result of f(…)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7355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/>
          <p:cNvCxnSpPr/>
          <p:nvPr/>
        </p:nvCxnSpPr>
        <p:spPr bwMode="auto">
          <a:xfrm>
            <a:off x="2627784" y="13836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3131840" y="634976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/>
              <a:t>A</a:t>
            </a:r>
            <a:r>
              <a:rPr lang="en-CA" sz="2200" dirty="0" smtClean="0"/>
              <a:t>rguments(a</a:t>
            </a:r>
            <a:r>
              <a:rPr lang="en-CA" sz="2200" baseline="-25000" dirty="0" smtClean="0"/>
              <a:t>1</a:t>
            </a:r>
            <a:r>
              <a:rPr lang="en-CA" sz="2200" dirty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/>
              <a:t>N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sp>
        <p:nvSpPr>
          <p:cNvPr id="16" name="TextBox 15"/>
          <p:cNvSpPr txBox="1"/>
          <p:nvPr/>
        </p:nvSpPr>
        <p:spPr>
          <a:xfrm>
            <a:off x="2728936" y="1383632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17" name="TextBox 16"/>
          <p:cNvSpPr txBox="1"/>
          <p:nvPr/>
        </p:nvSpPr>
        <p:spPr>
          <a:xfrm>
            <a:off x="3174704" y="2175720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18" name="TextBox 17"/>
          <p:cNvSpPr txBox="1"/>
          <p:nvPr/>
        </p:nvSpPr>
        <p:spPr>
          <a:xfrm>
            <a:off x="2987824" y="2535760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19" name="Straight Connector 18"/>
          <p:cNvCxnSpPr/>
          <p:nvPr/>
        </p:nvCxnSpPr>
        <p:spPr bwMode="auto">
          <a:xfrm>
            <a:off x="2627784" y="22477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>
            <a:off x="2627784" y="260776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/>
          <p:nvPr/>
        </p:nvCxnSpPr>
        <p:spPr bwMode="auto">
          <a:xfrm>
            <a:off x="2627784" y="33265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/>
          <p:cNvSpPr/>
          <p:nvPr/>
        </p:nvSpPr>
        <p:spPr>
          <a:xfrm>
            <a:off x="611560" y="916156"/>
            <a:ext cx="17819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Stack frame for function f(a</a:t>
            </a:r>
            <a:r>
              <a:rPr lang="en-US" baseline="-25000" dirty="0" smtClean="0"/>
              <a:t>1</a:t>
            </a:r>
            <a:r>
              <a:rPr lang="en-US" dirty="0" smtClean="0"/>
              <a:t>,…</a:t>
            </a:r>
            <a:r>
              <a:rPr lang="en-US" dirty="0" err="1" smtClean="0"/>
              <a:t>a</a:t>
            </a:r>
            <a:r>
              <a:rPr lang="en-US" baseline="-25000" dirty="0" err="1" smtClean="0"/>
              <a:t>N</a:t>
            </a:r>
            <a:r>
              <a:rPr lang="en-US" dirty="0"/>
              <a:t>)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2915816" y="2951971"/>
            <a:ext cx="2146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Result of g(…)</a:t>
            </a:r>
            <a:endParaRPr lang="en-CA" b="1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 bwMode="auto">
          <a:xfrm>
            <a:off x="2627784" y="3426883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/>
          <p:cNvCxnSpPr/>
          <p:nvPr/>
        </p:nvCxnSpPr>
        <p:spPr bwMode="auto">
          <a:xfrm>
            <a:off x="2627784" y="4074955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2" name="TextBox 31"/>
          <p:cNvSpPr txBox="1"/>
          <p:nvPr/>
        </p:nvSpPr>
        <p:spPr>
          <a:xfrm>
            <a:off x="2728936" y="4074955"/>
            <a:ext cx="2448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 smtClean="0"/>
              <a:t>Local and temporary data</a:t>
            </a:r>
            <a:endParaRPr lang="en-CA" dirty="0"/>
          </a:p>
        </p:txBody>
      </p:sp>
      <p:sp>
        <p:nvSpPr>
          <p:cNvPr id="33" name="TextBox 32"/>
          <p:cNvSpPr txBox="1"/>
          <p:nvPr/>
        </p:nvSpPr>
        <p:spPr>
          <a:xfrm>
            <a:off x="3174704" y="4867043"/>
            <a:ext cx="2002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Caller FP</a:t>
            </a:r>
            <a:endParaRPr lang="en-CA" dirty="0"/>
          </a:p>
        </p:txBody>
      </p:sp>
      <p:sp>
        <p:nvSpPr>
          <p:cNvPr id="34" name="TextBox 33"/>
          <p:cNvSpPr txBox="1"/>
          <p:nvPr/>
        </p:nvSpPr>
        <p:spPr>
          <a:xfrm>
            <a:off x="2987824" y="5227083"/>
            <a:ext cx="20162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Return address</a:t>
            </a:r>
            <a:endParaRPr lang="en-CA" dirty="0"/>
          </a:p>
        </p:txBody>
      </p:sp>
      <p:cxnSp>
        <p:nvCxnSpPr>
          <p:cNvPr id="35" name="Straight Connector 34"/>
          <p:cNvCxnSpPr/>
          <p:nvPr/>
        </p:nvCxnSpPr>
        <p:spPr bwMode="auto">
          <a:xfrm>
            <a:off x="2627784" y="493905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>
            <a:off x="2627784" y="529909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7" name="Straight Connector 36"/>
          <p:cNvCxnSpPr/>
          <p:nvPr/>
        </p:nvCxnSpPr>
        <p:spPr bwMode="auto">
          <a:xfrm>
            <a:off x="2627784" y="3023979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3204984" y="3336207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200" dirty="0" smtClean="0"/>
              <a:t>Arguments(a</a:t>
            </a:r>
            <a:r>
              <a:rPr lang="en-CA" sz="2200" baseline="-25000" dirty="0" smtClean="0"/>
              <a:t>1</a:t>
            </a:r>
            <a:r>
              <a:rPr lang="en-CA" sz="2200" dirty="0" smtClean="0"/>
              <a:t>,…</a:t>
            </a:r>
            <a:r>
              <a:rPr lang="en-CA" sz="2200" dirty="0" err="1" smtClean="0"/>
              <a:t>a</a:t>
            </a:r>
            <a:r>
              <a:rPr lang="en-CA" sz="2200" baseline="-25000" dirty="0" err="1" smtClean="0"/>
              <a:t>M</a:t>
            </a:r>
            <a:r>
              <a:rPr lang="en-CA" sz="2200" dirty="0" smtClean="0"/>
              <a:t>)</a:t>
            </a:r>
            <a:endParaRPr lang="en-CA" sz="2200" dirty="0"/>
          </a:p>
        </p:txBody>
      </p:sp>
      <p:cxnSp>
        <p:nvCxnSpPr>
          <p:cNvPr id="41" name="Straight Connector 40"/>
          <p:cNvCxnSpPr/>
          <p:nvPr/>
        </p:nvCxnSpPr>
        <p:spPr bwMode="auto">
          <a:xfrm>
            <a:off x="2627784" y="566124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580112" y="2492896"/>
            <a:ext cx="1008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cxnSp>
        <p:nvCxnSpPr>
          <p:cNvPr id="43" name="Straight Arrow Connector 42"/>
          <p:cNvCxnSpPr/>
          <p:nvPr/>
        </p:nvCxnSpPr>
        <p:spPr bwMode="auto">
          <a:xfrm flipV="1">
            <a:off x="4932040" y="2766592"/>
            <a:ext cx="706674" cy="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Left Brace 38"/>
          <p:cNvSpPr/>
          <p:nvPr/>
        </p:nvSpPr>
        <p:spPr bwMode="auto">
          <a:xfrm>
            <a:off x="2350865" y="332656"/>
            <a:ext cx="258663" cy="2691323"/>
          </a:xfrm>
          <a:prstGeom prst="leftBrace">
            <a:avLst>
              <a:gd name="adj1" fmla="val 66284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40" name="Straight Arrow Connector 39"/>
          <p:cNvCxnSpPr/>
          <p:nvPr/>
        </p:nvCxnSpPr>
        <p:spPr bwMode="auto">
          <a:xfrm flipH="1">
            <a:off x="5220072" y="1398961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4" name="TextBox 43"/>
          <p:cNvSpPr txBox="1"/>
          <p:nvPr/>
        </p:nvSpPr>
        <p:spPr>
          <a:xfrm>
            <a:off x="6660232" y="1124744"/>
            <a:ext cx="2116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Frame Pointer</a:t>
            </a:r>
            <a:endParaRPr lang="en-CA" b="1" dirty="0"/>
          </a:p>
        </p:txBody>
      </p:sp>
      <p:cxnSp>
        <p:nvCxnSpPr>
          <p:cNvPr id="47" name="Straight Arrow Connector 46"/>
          <p:cNvCxnSpPr/>
          <p:nvPr/>
        </p:nvCxnSpPr>
        <p:spPr bwMode="auto">
          <a:xfrm flipH="1">
            <a:off x="5220072" y="3026569"/>
            <a:ext cx="151216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6660232" y="2780928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71009284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Activation Record Organization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r>
              <a:rPr lang="en-CA" sz="2800" dirty="0" smtClean="0"/>
              <a:t>There is nothing magic about this organization</a:t>
            </a:r>
          </a:p>
          <a:p>
            <a:pPr lvl="1"/>
            <a:r>
              <a:rPr lang="en-CA" sz="2400" dirty="0" smtClean="0"/>
              <a:t>Can rearrange order of frame elements</a:t>
            </a:r>
          </a:p>
          <a:p>
            <a:pPr lvl="1"/>
            <a:r>
              <a:rPr lang="en-CA" sz="2400" dirty="0" smtClean="0"/>
              <a:t>Can divide caller/</a:t>
            </a:r>
            <a:r>
              <a:rPr lang="en-CA" sz="2400" dirty="0" err="1" smtClean="0"/>
              <a:t>callee</a:t>
            </a:r>
            <a:r>
              <a:rPr lang="en-CA" sz="2400" dirty="0" smtClean="0"/>
              <a:t> responsibilities differently </a:t>
            </a:r>
          </a:p>
          <a:p>
            <a:pPr lvl="1"/>
            <a:r>
              <a:rPr lang="en-CA" sz="2400" dirty="0" smtClean="0"/>
              <a:t>An organization is better if it improves execution speed or simplifies code generation</a:t>
            </a:r>
          </a:p>
          <a:p>
            <a:r>
              <a:rPr lang="en-CA" sz="2800" dirty="0" smtClean="0"/>
              <a:t>Real compilers hold as much of the frame as possible in registers</a:t>
            </a:r>
          </a:p>
          <a:p>
            <a:pPr lvl="1"/>
            <a:r>
              <a:rPr lang="en-CA" sz="2400" dirty="0" smtClean="0"/>
              <a:t>Especially the method result and arguments</a:t>
            </a:r>
            <a:endParaRPr lang="en-CA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846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393549-EAF5-6541-9573-246DD75762A5}" type="slidenum">
              <a:rPr lang="en-US"/>
              <a:pPr/>
              <a:t>28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frame</a:t>
            </a: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24000"/>
            <a:ext cx="6629400" cy="516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ounded Rectangular Callout 5"/>
          <p:cNvSpPr/>
          <p:nvPr/>
        </p:nvSpPr>
        <p:spPr bwMode="auto">
          <a:xfrm>
            <a:off x="228600" y="2209800"/>
            <a:ext cx="1981200" cy="609600"/>
          </a:xfrm>
          <a:prstGeom prst="wedgeRoundRectCallout">
            <a:avLst>
              <a:gd name="adj1" fmla="val 28965"/>
              <a:gd name="adj2" fmla="val 6922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Frame pointer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28600" y="5486400"/>
            <a:ext cx="1981200" cy="609600"/>
          </a:xfrm>
          <a:prstGeom prst="wedgeRoundRectCallout">
            <a:avLst>
              <a:gd name="adj1" fmla="val 28965"/>
              <a:gd name="adj2" fmla="val 6922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Stack pointer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334000" y="2348880"/>
            <a:ext cx="3352800" cy="1752600"/>
          </a:xfrm>
          <a:prstGeom prst="wedgeRoundRectCallout">
            <a:avLst>
              <a:gd name="adj1" fmla="val -61567"/>
              <a:gd name="adj2" fmla="val -20174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In MIPS,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Argument 1-4 are provided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to the function in registers $a0-$a3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378607" y="4797153"/>
            <a:ext cx="2153833" cy="792087"/>
          </a:xfrm>
          <a:prstGeom prst="wedgeRoundRectCallout">
            <a:avLst>
              <a:gd name="adj1" fmla="val -62230"/>
              <a:gd name="adj2" fmla="val -5625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Return address in $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7418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1BFF4-DB76-D940-A65B-72E1BC4F90E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381000"/>
            <a:ext cx="7467600" cy="5632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#include &lt;</a:t>
            </a:r>
            <a:r>
              <a:rPr lang="en-US" dirty="0" err="1" smtClean="0"/>
              <a:t>stdio.h</a:t>
            </a:r>
            <a:r>
              <a:rPr lang="en-US" dirty="0" smtClean="0"/>
              <a:t>&gt;</a:t>
            </a:r>
          </a:p>
          <a:p>
            <a:endParaRPr lang="en-US" dirty="0" smtClean="0"/>
          </a:p>
          <a:p>
            <a:r>
              <a:rPr lang="en-US" dirty="0" smtClean="0"/>
              <a:t>main ()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 = 10;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printf("The</a:t>
            </a:r>
            <a:r>
              <a:rPr lang="en-US" dirty="0" smtClean="0"/>
              <a:t> factorial of 10 is %</a:t>
            </a:r>
            <a:r>
              <a:rPr lang="en-US" dirty="0" err="1" smtClean="0"/>
              <a:t>d\n</a:t>
            </a:r>
            <a:r>
              <a:rPr lang="en-US" dirty="0" smtClean="0"/>
              <a:t>", </a:t>
            </a:r>
            <a:r>
              <a:rPr lang="en-US" dirty="0" err="1" smtClean="0"/>
              <a:t>fact(n</a:t>
            </a:r>
            <a:r>
              <a:rPr lang="en-US" dirty="0" smtClean="0"/>
              <a:t>)); </a:t>
            </a:r>
          </a:p>
          <a:p>
            <a:r>
              <a:rPr lang="en-US" dirty="0" smtClean="0"/>
              <a:t>} </a:t>
            </a:r>
          </a:p>
          <a:p>
            <a:endParaRPr lang="en-US" dirty="0" smtClean="0"/>
          </a:p>
          <a:p>
            <a:r>
              <a:rPr lang="en-US" dirty="0" err="1" smtClean="0"/>
              <a:t>int</a:t>
            </a:r>
            <a:r>
              <a:rPr lang="en-US" dirty="0" smtClean="0"/>
              <a:t> fact 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</a:t>
            </a:r>
            <a:r>
              <a:rPr lang="en-US" dirty="0" smtClean="0"/>
              <a:t>) </a:t>
            </a:r>
          </a:p>
          <a:p>
            <a:r>
              <a:rPr lang="en-US" dirty="0" smtClean="0"/>
              <a:t>{ </a:t>
            </a:r>
          </a:p>
          <a:p>
            <a:r>
              <a:rPr lang="en-US" dirty="0" smtClean="0"/>
              <a:t>      if (</a:t>
            </a:r>
            <a:r>
              <a:rPr lang="en-US" dirty="0" err="1" smtClean="0"/>
              <a:t>n</a:t>
            </a:r>
            <a:r>
              <a:rPr lang="en-US" dirty="0" smtClean="0"/>
              <a:t> &lt; 1) </a:t>
            </a:r>
          </a:p>
          <a:p>
            <a:r>
              <a:rPr lang="en-US" dirty="0" smtClean="0"/>
              <a:t>            return(1); </a:t>
            </a:r>
          </a:p>
          <a:p>
            <a:r>
              <a:rPr lang="en-US" dirty="0" smtClean="0"/>
              <a:t>      else </a:t>
            </a:r>
          </a:p>
          <a:p>
            <a:r>
              <a:rPr lang="en-US" dirty="0" smtClean="0"/>
              <a:t>            </a:t>
            </a:r>
            <a:r>
              <a:rPr lang="en-US" dirty="0" err="1" smtClean="0"/>
              <a:t>return(n</a:t>
            </a:r>
            <a:r>
              <a:rPr lang="en-US" dirty="0" smtClean="0"/>
              <a:t> * </a:t>
            </a:r>
            <a:r>
              <a:rPr lang="en-US" dirty="0" err="1" smtClean="0"/>
              <a:t>fact(n</a:t>
            </a:r>
            <a:r>
              <a:rPr lang="en-US" dirty="0" smtClean="0"/>
              <a:t> - 1)); </a:t>
            </a:r>
          </a:p>
          <a:p>
            <a:r>
              <a:rPr lang="en-US" dirty="0" smtClean="0"/>
              <a:t>} </a:t>
            </a:r>
          </a:p>
          <a:p>
            <a:endParaRPr lang="en-US" dirty="0" err="1" smtClean="0"/>
          </a:p>
        </p:txBody>
      </p:sp>
    </p:spTree>
    <p:extLst>
      <p:ext uri="{BB962C8B-B14F-4D97-AF65-F5344CB8AC3E}">
        <p14:creationId xmlns:p14="http://schemas.microsoft.com/office/powerpoint/2010/main" val="17169956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Invoke the Program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Execution of the program is initially under the control of the operating system</a:t>
            </a:r>
          </a:p>
          <a:p>
            <a:r>
              <a:rPr lang="en-CA" dirty="0" smtClean="0"/>
              <a:t>When program is invoked:</a:t>
            </a:r>
          </a:p>
          <a:p>
            <a:pPr lvl="1"/>
            <a:r>
              <a:rPr lang="en-CA" dirty="0" smtClean="0"/>
              <a:t>The OS allocates space for the program</a:t>
            </a:r>
          </a:p>
          <a:p>
            <a:pPr lvl="1"/>
            <a:r>
              <a:rPr lang="en-CA" dirty="0" smtClean="0"/>
              <a:t>The code is loaded into part of the memory</a:t>
            </a:r>
          </a:p>
          <a:p>
            <a:pPr lvl="1"/>
            <a:r>
              <a:rPr lang="en-CA" dirty="0" smtClean="0"/>
              <a:t>The OS jumps to the entry point (i.e., main)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5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C591AD-4D89-CD47-B3D5-BB1C3EB73C69}" type="slidenum">
              <a:rPr lang="en-US"/>
              <a:pPr/>
              <a:t>30</a:t>
            </a:fld>
            <a:endParaRPr lang="en-US"/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75992" y="0"/>
            <a:ext cx="47244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ounded Rectangular Callout 1"/>
          <p:cNvSpPr/>
          <p:nvPr/>
        </p:nvSpPr>
        <p:spPr bwMode="auto">
          <a:xfrm>
            <a:off x="428729" y="2420888"/>
            <a:ext cx="2847127" cy="649208"/>
          </a:xfrm>
          <a:prstGeom prst="wedgeRoundRectCallout">
            <a:avLst>
              <a:gd name="adj1" fmla="val 64075"/>
              <a:gd name="adj2" fmla="val -31361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return address</a:t>
            </a:r>
            <a:r>
              <a:rPr kumimoji="0" lang="en-CA" sz="2000" b="1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in</a:t>
            </a:r>
            <a:r>
              <a: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 main</a:t>
            </a:r>
            <a:endParaRPr kumimoji="0" lang="en-CA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23528" y="1556792"/>
            <a:ext cx="2847127" cy="649208"/>
          </a:xfrm>
          <a:prstGeom prst="wedgeRoundRectCallout">
            <a:avLst>
              <a:gd name="adj1" fmla="val 67086"/>
              <a:gd name="adj2" fmla="val 45665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CA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</a:rPr>
              <a:t>$a0(=10) saved in stack</a:t>
            </a:r>
            <a:endParaRPr kumimoji="0" lang="en-CA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052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Global Variables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All references to a global variable point to the same object</a:t>
            </a:r>
          </a:p>
          <a:p>
            <a:pPr lvl="1"/>
            <a:r>
              <a:rPr lang="en-CA" dirty="0" smtClean="0">
                <a:solidFill>
                  <a:schemeClr val="accent2"/>
                </a:solidFill>
              </a:rPr>
              <a:t>Cannot store a global in an activation record</a:t>
            </a:r>
          </a:p>
          <a:p>
            <a:r>
              <a:rPr lang="en-CA" dirty="0" err="1" smtClean="0"/>
              <a:t>Globals</a:t>
            </a:r>
            <a:r>
              <a:rPr lang="en-CA" dirty="0" smtClean="0"/>
              <a:t> are assigned a fixed address once </a:t>
            </a:r>
          </a:p>
          <a:p>
            <a:pPr lvl="1"/>
            <a:r>
              <a:rPr lang="en-CA" dirty="0" smtClean="0">
                <a:solidFill>
                  <a:schemeClr val="accent2"/>
                </a:solidFill>
              </a:rPr>
              <a:t>Variables with fixed address are “statically allocated”</a:t>
            </a:r>
          </a:p>
          <a:p>
            <a:r>
              <a:rPr lang="en-CA" dirty="0" smtClean="0"/>
              <a:t>Depending on the language, there may be other statically allocated values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226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 Organization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1988840"/>
            <a:ext cx="2592288" cy="424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35433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6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599167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21328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455876" y="3975447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stack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27809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627784" y="4653136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Down Arrow 12"/>
          <p:cNvSpPr/>
          <p:nvPr/>
        </p:nvSpPr>
        <p:spPr bwMode="auto">
          <a:xfrm>
            <a:off x="3779912" y="4437112"/>
            <a:ext cx="288032" cy="576064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1840" y="282331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Static Data</a:t>
            </a:r>
            <a:endParaRPr lang="en-CA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2627784" y="335699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480127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Heap Allocation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Any value that outlives the procedure that creates it cannot be kept in AR</a:t>
            </a:r>
          </a:p>
          <a:p>
            <a:pPr marL="457200" lvl="1" indent="0">
              <a:buNone/>
            </a:pPr>
            <a:r>
              <a:rPr lang="en-CA" dirty="0" err="1" smtClean="0">
                <a:solidFill>
                  <a:schemeClr val="accent2"/>
                </a:solidFill>
              </a:rPr>
              <a:t>int</a:t>
            </a:r>
            <a:r>
              <a:rPr lang="en-CA" dirty="0" smtClean="0">
                <a:solidFill>
                  <a:schemeClr val="accent2"/>
                </a:solidFill>
              </a:rPr>
              <a:t>* foo() {</a:t>
            </a:r>
            <a:r>
              <a:rPr lang="en-CA" dirty="0" err="1" smtClean="0">
                <a:solidFill>
                  <a:schemeClr val="accent2"/>
                </a:solidFill>
              </a:rPr>
              <a:t>int</a:t>
            </a:r>
            <a:r>
              <a:rPr lang="en-CA" dirty="0" smtClean="0">
                <a:solidFill>
                  <a:schemeClr val="accent2"/>
                </a:solidFill>
              </a:rPr>
              <a:t> </a:t>
            </a:r>
            <a:r>
              <a:rPr lang="en-CA" dirty="0">
                <a:solidFill>
                  <a:schemeClr val="accent2"/>
                </a:solidFill>
              </a:rPr>
              <a:t>* </a:t>
            </a:r>
            <a:r>
              <a:rPr lang="en-CA" dirty="0" smtClean="0">
                <a:solidFill>
                  <a:schemeClr val="accent2"/>
                </a:solidFill>
              </a:rPr>
              <a:t>bar </a:t>
            </a:r>
            <a:r>
              <a:rPr lang="en-CA" dirty="0">
                <a:solidFill>
                  <a:schemeClr val="accent2"/>
                </a:solidFill>
              </a:rPr>
              <a:t>= new </a:t>
            </a:r>
            <a:r>
              <a:rPr lang="en-CA" dirty="0" err="1">
                <a:solidFill>
                  <a:schemeClr val="accent2"/>
                </a:solidFill>
              </a:rPr>
              <a:t>int</a:t>
            </a:r>
            <a:r>
              <a:rPr lang="en-CA" dirty="0">
                <a:solidFill>
                  <a:schemeClr val="accent2"/>
                </a:solidFill>
              </a:rPr>
              <a:t>[size</a:t>
            </a:r>
            <a:r>
              <a:rPr lang="en-CA" dirty="0" smtClean="0">
                <a:solidFill>
                  <a:schemeClr val="accent2"/>
                </a:solidFill>
              </a:rPr>
              <a:t>]; return bar;}</a:t>
            </a:r>
          </a:p>
          <a:p>
            <a:pPr marL="457200" lvl="1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The bat value must survive de-allocation of foo’s AR</a:t>
            </a:r>
          </a:p>
          <a:p>
            <a:pPr marL="514350" indent="-457200"/>
            <a:r>
              <a:rPr lang="en-CA" dirty="0" smtClean="0"/>
              <a:t>Languages with dynamically allocated data use a heap to store dynamic data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48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 organization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r>
              <a:rPr lang="en-CA" sz="2800" dirty="0" smtClean="0"/>
              <a:t>The code area contains object code</a:t>
            </a:r>
          </a:p>
          <a:p>
            <a:pPr lvl="1"/>
            <a:r>
              <a:rPr lang="en-CA" sz="2400" dirty="0" smtClean="0">
                <a:solidFill>
                  <a:schemeClr val="accent2"/>
                </a:solidFill>
              </a:rPr>
              <a:t>For many languages, fixed size and read only</a:t>
            </a:r>
          </a:p>
          <a:p>
            <a:r>
              <a:rPr lang="en-CA" sz="2800" dirty="0" smtClean="0"/>
              <a:t>The static area contain data (not code) with fixed addresses (e.g., global data)</a:t>
            </a:r>
          </a:p>
          <a:p>
            <a:pPr lvl="1"/>
            <a:r>
              <a:rPr lang="en-CA" sz="2400" dirty="0" smtClean="0">
                <a:solidFill>
                  <a:schemeClr val="accent2"/>
                </a:solidFill>
              </a:rPr>
              <a:t>Fixed size, may be readable or writable</a:t>
            </a:r>
          </a:p>
          <a:p>
            <a:r>
              <a:rPr lang="en-CA" sz="2800" dirty="0" smtClean="0"/>
              <a:t>The stack contains and AR for each currently active procedure </a:t>
            </a:r>
          </a:p>
          <a:p>
            <a:pPr lvl="1"/>
            <a:r>
              <a:rPr lang="en-CA" sz="2400" dirty="0" smtClean="0">
                <a:solidFill>
                  <a:schemeClr val="accent2"/>
                </a:solidFill>
              </a:rPr>
              <a:t>Each AR usually fixed size, contains locals</a:t>
            </a:r>
          </a:p>
          <a:p>
            <a:r>
              <a:rPr lang="en-CA" sz="2800" dirty="0" smtClean="0"/>
              <a:t>Heap contains all other data</a:t>
            </a:r>
          </a:p>
          <a:p>
            <a:pPr lvl="1"/>
            <a:r>
              <a:rPr lang="en-CA" sz="2400" dirty="0" smtClean="0">
                <a:solidFill>
                  <a:schemeClr val="accent2"/>
                </a:solidFill>
              </a:rPr>
              <a:t>In C, heap is managed by </a:t>
            </a:r>
            <a:r>
              <a:rPr lang="en-CA" sz="2400" i="1" dirty="0" err="1" smtClean="0">
                <a:solidFill>
                  <a:schemeClr val="accent2"/>
                </a:solidFill>
              </a:rPr>
              <a:t>malloc</a:t>
            </a:r>
            <a:r>
              <a:rPr lang="en-CA" sz="2400" dirty="0" smtClean="0">
                <a:solidFill>
                  <a:schemeClr val="accent2"/>
                </a:solidFill>
              </a:rPr>
              <a:t> and </a:t>
            </a:r>
            <a:r>
              <a:rPr lang="en-CA" sz="2400" i="1" dirty="0" smtClean="0">
                <a:solidFill>
                  <a:schemeClr val="accent2"/>
                </a:solidFill>
              </a:rPr>
              <a:t>free</a:t>
            </a:r>
            <a:endParaRPr lang="en-CA" sz="2400" i="1" dirty="0">
              <a:solidFill>
                <a:schemeClr val="accent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86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Heap and Stack Management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Both the heap and stack grow</a:t>
            </a:r>
          </a:p>
          <a:p>
            <a:r>
              <a:rPr lang="en-CA" dirty="0" smtClean="0"/>
              <a:t>Must take care that they do not grow into each other</a:t>
            </a:r>
          </a:p>
          <a:p>
            <a:r>
              <a:rPr lang="en-CA" dirty="0" smtClean="0"/>
              <a:t>Solution: start heap and stack at opposite ends of memory and let them grow towards each other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1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 Organization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6C34B-FA17-A04E-B62C-CDBE808FCFD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Rectangle 4"/>
          <p:cNvSpPr/>
          <p:nvPr/>
        </p:nvSpPr>
        <p:spPr bwMode="auto">
          <a:xfrm>
            <a:off x="2627784" y="1988840"/>
            <a:ext cx="2592288" cy="424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92080" y="35433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5220072" y="16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599167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3419872" y="2132856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10" name="TextBox 9"/>
          <p:cNvSpPr txBox="1"/>
          <p:nvPr/>
        </p:nvSpPr>
        <p:spPr>
          <a:xfrm>
            <a:off x="3455876" y="3717032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</a:t>
            </a:r>
            <a:r>
              <a:rPr lang="en-CA" dirty="0" smtClean="0"/>
              <a:t>tack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2627784" y="2780928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2627784" y="4394721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Down Arrow 12"/>
          <p:cNvSpPr/>
          <p:nvPr/>
        </p:nvSpPr>
        <p:spPr bwMode="auto">
          <a:xfrm>
            <a:off x="3779912" y="4178697"/>
            <a:ext cx="288032" cy="576064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131840" y="282331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Static Data</a:t>
            </a:r>
            <a:endParaRPr lang="en-CA" dirty="0"/>
          </a:p>
        </p:txBody>
      </p:sp>
      <p:cxnSp>
        <p:nvCxnSpPr>
          <p:cNvPr id="15" name="Straight Connector 14"/>
          <p:cNvCxnSpPr/>
          <p:nvPr/>
        </p:nvCxnSpPr>
        <p:spPr bwMode="auto">
          <a:xfrm>
            <a:off x="2627784" y="335699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/>
          <p:nvPr/>
        </p:nvCxnSpPr>
        <p:spPr bwMode="auto">
          <a:xfrm>
            <a:off x="2627784" y="5517232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7" name="TextBox 16"/>
          <p:cNvSpPr txBox="1"/>
          <p:nvPr/>
        </p:nvSpPr>
        <p:spPr>
          <a:xfrm>
            <a:off x="3491880" y="5631631"/>
            <a:ext cx="9001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Heap</a:t>
            </a:r>
            <a:endParaRPr lang="en-CA" dirty="0"/>
          </a:p>
        </p:txBody>
      </p:sp>
      <p:sp>
        <p:nvSpPr>
          <p:cNvPr id="18" name="Down Arrow 17"/>
          <p:cNvSpPr/>
          <p:nvPr/>
        </p:nvSpPr>
        <p:spPr bwMode="auto">
          <a:xfrm rot="10800000">
            <a:off x="3779912" y="5157191"/>
            <a:ext cx="288032" cy="576064"/>
          </a:xfrm>
          <a:prstGeom prst="down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9512" y="4149080"/>
            <a:ext cx="2188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S</a:t>
            </a:r>
            <a:r>
              <a:rPr lang="en-CA" b="1" dirty="0" smtClean="0"/>
              <a:t>tack Pointer</a:t>
            </a:r>
            <a:endParaRPr lang="en-CA" b="1" dirty="0"/>
          </a:p>
        </p:txBody>
      </p:sp>
      <p:sp>
        <p:nvSpPr>
          <p:cNvPr id="20" name="Right Arrow 19"/>
          <p:cNvSpPr/>
          <p:nvPr/>
        </p:nvSpPr>
        <p:spPr bwMode="auto">
          <a:xfrm>
            <a:off x="2195736" y="4316212"/>
            <a:ext cx="360040" cy="16979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27000" y="4941168"/>
            <a:ext cx="1540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/>
              <a:t>Heap allocation pointer</a:t>
            </a:r>
            <a:endParaRPr lang="en-CA" b="1" dirty="0"/>
          </a:p>
        </p:txBody>
      </p:sp>
      <p:sp>
        <p:nvSpPr>
          <p:cNvPr id="22" name="Right Arrow 21"/>
          <p:cNvSpPr/>
          <p:nvPr/>
        </p:nvSpPr>
        <p:spPr bwMode="auto">
          <a:xfrm>
            <a:off x="2167160" y="5395859"/>
            <a:ext cx="360040" cy="169792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482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7" grpId="0"/>
      <p:bldP spid="18" grpId="0" animBg="1"/>
      <p:bldP spid="19" grpId="0"/>
      <p:bldP spid="20" grpId="0" animBg="1"/>
      <p:bldP spid="21" grpId="0"/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Alignment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1700808"/>
            <a:ext cx="7990656" cy="4114800"/>
          </a:xfrm>
        </p:spPr>
        <p:txBody>
          <a:bodyPr/>
          <a:lstStyle/>
          <a:p>
            <a:r>
              <a:rPr lang="en-CA" dirty="0" smtClean="0"/>
              <a:t>Most modern machines are 32 or 64 bit</a:t>
            </a:r>
          </a:p>
          <a:p>
            <a:pPr lvl="1"/>
            <a:r>
              <a:rPr lang="en-CA" dirty="0" smtClean="0"/>
              <a:t>8 bits in a byte </a:t>
            </a:r>
          </a:p>
          <a:p>
            <a:pPr lvl="1"/>
            <a:r>
              <a:rPr lang="en-CA" dirty="0" smtClean="0"/>
              <a:t>4 or 8 bytes in a word</a:t>
            </a:r>
          </a:p>
          <a:p>
            <a:pPr lvl="1"/>
            <a:r>
              <a:rPr lang="en-CA" dirty="0" smtClean="0"/>
              <a:t>Machines are either byte or word addressable</a:t>
            </a:r>
          </a:p>
          <a:p>
            <a:r>
              <a:rPr lang="en-CA" dirty="0" smtClean="0"/>
              <a:t>Data is </a:t>
            </a:r>
            <a:r>
              <a:rPr lang="en-CA" dirty="0" smtClean="0">
                <a:solidFill>
                  <a:schemeClr val="accent2"/>
                </a:solidFill>
              </a:rPr>
              <a:t>word aligned</a:t>
            </a:r>
            <a:r>
              <a:rPr lang="en-CA" dirty="0" smtClean="0"/>
              <a:t> if it begins at a word boundary</a:t>
            </a:r>
          </a:p>
          <a:p>
            <a:r>
              <a:rPr lang="en-CA" dirty="0" smtClean="0"/>
              <a:t>Most machines have  some alignment restrictions</a:t>
            </a:r>
          </a:p>
          <a:p>
            <a:pPr lvl="1"/>
            <a:r>
              <a:rPr lang="en-CA" dirty="0" smtClean="0"/>
              <a:t>Or performance penalties for poor alignment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2230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Padding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00808"/>
            <a:ext cx="7772400" cy="4114800"/>
          </a:xfrm>
        </p:spPr>
        <p:txBody>
          <a:bodyPr/>
          <a:lstStyle/>
          <a:p>
            <a:r>
              <a:rPr lang="en-CA" dirty="0" smtClean="0"/>
              <a:t>Example: A string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 smtClean="0"/>
              <a:t>			“Hello”</a:t>
            </a:r>
          </a:p>
          <a:p>
            <a:pPr marL="400050" lvl="1" indent="0">
              <a:buNone/>
            </a:pPr>
            <a:r>
              <a:rPr lang="en-CA" dirty="0" smtClean="0">
                <a:solidFill>
                  <a:schemeClr val="accent2"/>
                </a:solidFill>
              </a:rPr>
              <a:t>Takes 6 characters (including a terminating \0)</a:t>
            </a:r>
          </a:p>
          <a:p>
            <a:pPr marL="400050" lvl="1" indent="0">
              <a:buNone/>
            </a:pPr>
            <a:endParaRPr lang="en-CA" dirty="0" smtClean="0">
              <a:solidFill>
                <a:schemeClr val="accent2"/>
              </a:solidFill>
            </a:endParaRPr>
          </a:p>
          <a:p>
            <a:r>
              <a:rPr lang="en-CA" dirty="0" smtClean="0"/>
              <a:t>To word align next word, add 2 “padding” characters</a:t>
            </a:r>
          </a:p>
          <a:p>
            <a:r>
              <a:rPr lang="en-CA" dirty="0" smtClean="0"/>
              <a:t>The padding is not part of the string, it’s juts unused memory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600937"/>
              </p:ext>
            </p:extLst>
          </p:nvPr>
        </p:nvGraphicFramePr>
        <p:xfrm>
          <a:off x="2411760" y="3501008"/>
          <a:ext cx="4032448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4056"/>
                <a:gridCol w="504056"/>
                <a:gridCol w="504056"/>
                <a:gridCol w="504056"/>
                <a:gridCol w="504056"/>
                <a:gridCol w="504056"/>
                <a:gridCol w="504056"/>
                <a:gridCol w="50405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H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o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 smtClean="0"/>
                        <a:t>\0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CA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Multiply 7"/>
          <p:cNvSpPr/>
          <p:nvPr/>
        </p:nvSpPr>
        <p:spPr bwMode="auto">
          <a:xfrm>
            <a:off x="5478960" y="3501008"/>
            <a:ext cx="432048" cy="360040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9" name="Multiply 8"/>
          <p:cNvSpPr/>
          <p:nvPr/>
        </p:nvSpPr>
        <p:spPr bwMode="auto">
          <a:xfrm>
            <a:off x="5983584" y="3501008"/>
            <a:ext cx="432048" cy="360040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4921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Padding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Compilers </a:t>
            </a:r>
            <a:r>
              <a:rPr lang="en-CA" dirty="0"/>
              <a:t>may insert unused bytes called "padding bytes" after structure members to ensure that each member is appropriately </a:t>
            </a:r>
            <a:r>
              <a:rPr lang="en-CA" dirty="0" smtClean="0"/>
              <a:t>aligned.</a:t>
            </a:r>
          </a:p>
          <a:p>
            <a:pPr marL="914400" lvl="2" indent="0">
              <a:buNone/>
            </a:pPr>
            <a:r>
              <a:rPr lang="en-CA" dirty="0" err="1" smtClean="0"/>
              <a:t>struct</a:t>
            </a:r>
            <a:r>
              <a:rPr lang="en-CA" dirty="0" smtClean="0"/>
              <a:t> widget {</a:t>
            </a:r>
          </a:p>
          <a:p>
            <a:pPr marL="914400" lvl="2" indent="0">
              <a:buNone/>
            </a:pPr>
            <a:r>
              <a:rPr lang="en-CA" dirty="0"/>
              <a:t>    char m1;</a:t>
            </a:r>
          </a:p>
          <a:p>
            <a:pPr marL="914400" lvl="2" indent="0">
              <a:buNone/>
            </a:pPr>
            <a:r>
              <a:rPr lang="en-CA" dirty="0"/>
              <a:t>    </a:t>
            </a:r>
            <a:r>
              <a:rPr lang="en-CA" dirty="0" err="1"/>
              <a:t>int</a:t>
            </a:r>
            <a:r>
              <a:rPr lang="en-CA" dirty="0"/>
              <a:t> m2;</a:t>
            </a:r>
          </a:p>
          <a:p>
            <a:pPr marL="914400" lvl="2" indent="0">
              <a:buNone/>
            </a:pPr>
            <a:r>
              <a:rPr lang="en-CA" dirty="0"/>
              <a:t>    char m3;</a:t>
            </a:r>
          </a:p>
          <a:p>
            <a:pPr marL="914400" lvl="2" indent="0">
              <a:buNone/>
            </a:pPr>
            <a:r>
              <a:rPr lang="en-CA" dirty="0"/>
              <a:t>};</a:t>
            </a:r>
          </a:p>
          <a:p>
            <a:pPr marL="457200" lvl="1" indent="0">
              <a:buNone/>
            </a:pP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211960" y="4388911"/>
            <a:ext cx="40324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 smtClean="0">
                <a:solidFill>
                  <a:schemeClr val="accent2"/>
                </a:solidFill>
              </a:rPr>
              <a:t>On a word aligned machine:</a:t>
            </a:r>
          </a:p>
          <a:p>
            <a:r>
              <a:rPr lang="en-CA" b="1" dirty="0" smtClean="0">
                <a:solidFill>
                  <a:schemeClr val="accent2"/>
                </a:solidFill>
              </a:rPr>
              <a:t>add 3 bytes of padding </a:t>
            </a:r>
          </a:p>
          <a:p>
            <a:r>
              <a:rPr lang="en-CA" b="1" dirty="0" smtClean="0">
                <a:solidFill>
                  <a:schemeClr val="accent2"/>
                </a:solidFill>
              </a:rPr>
              <a:t>after m1 and m3</a:t>
            </a:r>
            <a:endParaRPr lang="en-CA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3615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981200"/>
            <a:ext cx="3888432" cy="4114800"/>
          </a:xfrm>
        </p:spPr>
        <p:txBody>
          <a:bodyPr/>
          <a:lstStyle/>
          <a:p>
            <a:r>
              <a:rPr lang="en-CA" dirty="0" smtClean="0"/>
              <a:t>Compiler is responsible for:</a:t>
            </a:r>
          </a:p>
          <a:p>
            <a:pPr lvl="1"/>
            <a:r>
              <a:rPr lang="en-CA" dirty="0" smtClean="0"/>
              <a:t>Generating code</a:t>
            </a:r>
          </a:p>
          <a:p>
            <a:pPr lvl="1"/>
            <a:r>
              <a:rPr lang="en-CA" dirty="0" smtClean="0"/>
              <a:t>Orchestrating use of the data area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auto">
          <a:xfrm>
            <a:off x="4355976" y="1988840"/>
            <a:ext cx="2592288" cy="4248472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020272" y="3543399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Memory</a:t>
            </a:r>
            <a:endParaRPr lang="en-CA" dirty="0"/>
          </a:p>
        </p:txBody>
      </p:sp>
      <p:sp>
        <p:nvSpPr>
          <p:cNvPr id="8" name="TextBox 7"/>
          <p:cNvSpPr txBox="1"/>
          <p:nvPr/>
        </p:nvSpPr>
        <p:spPr>
          <a:xfrm>
            <a:off x="6948264" y="1628800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H</a:t>
            </a:r>
            <a:r>
              <a:rPr lang="en-CA" dirty="0" smtClean="0"/>
              <a:t>igh address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6948264" y="5991671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Low address</a:t>
            </a:r>
            <a:endParaRPr lang="en-CA" dirty="0"/>
          </a:p>
        </p:txBody>
      </p:sp>
      <p:cxnSp>
        <p:nvCxnSpPr>
          <p:cNvPr id="11" name="Straight Connector 10"/>
          <p:cNvCxnSpPr/>
          <p:nvPr/>
        </p:nvCxnSpPr>
        <p:spPr bwMode="auto">
          <a:xfrm>
            <a:off x="4355976" y="3068960"/>
            <a:ext cx="25922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5148064" y="2276872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code</a:t>
            </a:r>
            <a:endParaRPr lang="en-CA" dirty="0"/>
          </a:p>
        </p:txBody>
      </p:sp>
      <p:sp>
        <p:nvSpPr>
          <p:cNvPr id="13" name="TextBox 12"/>
          <p:cNvSpPr txBox="1"/>
          <p:nvPr/>
        </p:nvSpPr>
        <p:spPr>
          <a:xfrm>
            <a:off x="4788024" y="4407495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smtClean="0"/>
              <a:t>Data space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764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/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2DFEC-14F2-6543-828C-982591103638}" type="slidenum">
              <a:rPr lang="en-US"/>
              <a:pPr/>
              <a:t>40</a:t>
            </a:fld>
            <a:endParaRPr lang="en-US"/>
          </a:p>
        </p:txBody>
      </p:sp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Run-time support for functions</a:t>
            </a:r>
          </a:p>
          <a:p>
            <a:r>
              <a:rPr lang="en-US" sz="2800" dirty="0"/>
              <a:t>Dealing with (potentially infinite) recursion</a:t>
            </a:r>
          </a:p>
          <a:p>
            <a:r>
              <a:rPr lang="en-US" sz="2800" dirty="0"/>
              <a:t>Activation records for each function invocation</a:t>
            </a:r>
          </a:p>
          <a:p>
            <a:r>
              <a:rPr lang="en-US" sz="2800" dirty="0"/>
              <a:t>Storage allocation for activation records in recursive function calls</a:t>
            </a:r>
          </a:p>
          <a:p>
            <a:r>
              <a:rPr lang="en-US" sz="2800" dirty="0"/>
              <a:t>Stack allocation is easiest to implement while retaining recursion</a:t>
            </a:r>
          </a:p>
          <a:p>
            <a:r>
              <a:rPr lang="en-US" sz="2800" dirty="0"/>
              <a:t>Functional PLs use heap allocation</a:t>
            </a:r>
          </a:p>
        </p:txBody>
      </p:sp>
    </p:spTree>
    <p:extLst>
      <p:ext uri="{BB962C8B-B14F-4D97-AF65-F5344CB8AC3E}">
        <p14:creationId xmlns:p14="http://schemas.microsoft.com/office/powerpoint/2010/main" val="7812158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80539-9C1E-EC49-9D41-6EDD58F3639D}" type="slidenum">
              <a:rPr lang="en-US"/>
              <a:pPr/>
              <a:t>41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667000"/>
            <a:ext cx="79248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Extra Slides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436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5C795-7DAB-B442-B639-80218F73E84D}" type="slidenum">
              <a:rPr lang="en-US"/>
              <a:pPr/>
              <a:t>42</a:t>
            </a:fld>
            <a:endParaRPr lang="en-US"/>
          </a:p>
        </p:txBody>
      </p:sp>
      <p:sp>
        <p:nvSpPr>
          <p:cNvPr id="81926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Stack Allocation </a:t>
            </a:r>
            <a:r>
              <a:rPr lang="en-US">
                <a:sym typeface="Symbol" charset="2"/>
              </a:rPr>
              <a:t>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Storage for recursive functions is organized as a stack: last-in first-out (LIFO) order</a:t>
            </a:r>
          </a:p>
          <a:p>
            <a:pPr lvl="1">
              <a:lnSpc>
                <a:spcPct val="90000"/>
              </a:lnSpc>
            </a:pPr>
            <a:r>
              <a:rPr lang="en-US"/>
              <a:t>Activation records are associated with each function activation</a:t>
            </a:r>
          </a:p>
          <a:p>
            <a:pPr lvl="1">
              <a:lnSpc>
                <a:spcPct val="90000"/>
              </a:lnSpc>
            </a:pPr>
            <a:r>
              <a:rPr lang="en-US"/>
              <a:t>Activation records are pushed onto the stack when a call is made to the function</a:t>
            </a:r>
          </a:p>
          <a:p>
            <a:pPr lvl="1">
              <a:lnSpc>
                <a:spcPct val="90000"/>
              </a:lnSpc>
            </a:pPr>
            <a:r>
              <a:rPr lang="en-US"/>
              <a:t>Size of activation records can be fixed or variable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7" grpId="0" build="p" bldLvl="2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0C18A-94F5-2042-80F6-19625B7C0DC1}" type="slidenum">
              <a:rPr lang="en-US"/>
              <a:pPr/>
              <a:t>43</a:t>
            </a:fld>
            <a:endParaRPr lang="en-US"/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8294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Stack Allocation </a:t>
            </a:r>
            <a:r>
              <a:rPr lang="en-US" dirty="0">
                <a:sym typeface="Symbol" charset="2"/>
              </a:rPr>
              <a:t></a:t>
            </a:r>
            <a:endParaRPr lang="en-US" dirty="0"/>
          </a:p>
          <a:p>
            <a:pPr lvl="1"/>
            <a:r>
              <a:rPr lang="en-US" dirty="0"/>
              <a:t>Sometimes a minimum size is required</a:t>
            </a:r>
          </a:p>
          <a:p>
            <a:pPr lvl="1"/>
            <a:r>
              <a:rPr lang="en-US" dirty="0"/>
              <a:t>Variable length data is handled using pointers</a:t>
            </a:r>
          </a:p>
          <a:p>
            <a:pPr lvl="1"/>
            <a:r>
              <a:rPr lang="en-US" dirty="0"/>
              <a:t>Locals are deleted after activation ends</a:t>
            </a:r>
          </a:p>
          <a:p>
            <a:pPr lvl="1"/>
            <a:r>
              <a:rPr lang="en-US" dirty="0"/>
              <a:t>Caller locals are reinstated and execution continues</a:t>
            </a:r>
          </a:p>
          <a:p>
            <a:pPr lvl="1"/>
            <a:r>
              <a:rPr lang="en-US" dirty="0"/>
              <a:t>C, Pascal and most modern programming languages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9" grpId="0" build="p" bldLvl="2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EF993-54B0-C34A-8C1A-2BD3CF04B331}" type="slidenum">
              <a:rPr lang="en-US"/>
              <a:pPr/>
              <a:t>44</a:t>
            </a:fld>
            <a:endParaRPr lang="en-US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Heap Allocation</a:t>
            </a:r>
          </a:p>
          <a:p>
            <a:pPr lvl="1">
              <a:lnSpc>
                <a:spcPct val="90000"/>
              </a:lnSpc>
            </a:pPr>
            <a:r>
              <a:rPr lang="en-US"/>
              <a:t>In some special cases stack allocation is not possible</a:t>
            </a:r>
          </a:p>
          <a:p>
            <a:pPr lvl="1">
              <a:lnSpc>
                <a:spcPct val="90000"/>
              </a:lnSpc>
            </a:pPr>
            <a:r>
              <a:rPr lang="en-US"/>
              <a:t>If local variables must be retained after the activation ends</a:t>
            </a:r>
          </a:p>
          <a:p>
            <a:pPr lvl="1">
              <a:lnSpc>
                <a:spcPct val="90000"/>
              </a:lnSpc>
            </a:pPr>
            <a:r>
              <a:rPr lang="en-US"/>
              <a:t>If called activation outlives the caller</a:t>
            </a:r>
          </a:p>
          <a:p>
            <a:pPr lvl="1">
              <a:lnSpc>
                <a:spcPct val="90000"/>
              </a:lnSpc>
            </a:pPr>
            <a:r>
              <a:rPr lang="en-US"/>
              <a:t>Anything that violates the last-in first-out nature of stack allocation e.g. closures in Lisp and other functional PLs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022C-57C6-3245-B0A5-C2956BEBABCC}" type="slidenum">
              <a:rPr lang="en-US"/>
              <a:pPr/>
              <a:t>45</a:t>
            </a:fld>
            <a:endParaRPr lang="en-US"/>
          </a:p>
        </p:txBody>
      </p:sp>
      <p:sp>
        <p:nvSpPr>
          <p:cNvPr id="9318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  <p:sp>
        <p:nvSpPr>
          <p:cNvPr id="93189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Function Composition: (</a:t>
            </a:r>
            <a:r>
              <a:rPr lang="en-US" sz="2400" dirty="0" err="1"/>
              <a:t>f</a:t>
            </a:r>
            <a:r>
              <a:rPr lang="en-US" sz="2400" dirty="0" err="1">
                <a:sym typeface="Symbol" charset="2"/>
              </a:rPr>
              <a:t>g)(x</a:t>
            </a:r>
            <a:r>
              <a:rPr lang="en-US" sz="2400" dirty="0">
                <a:sym typeface="Symbol" charset="2"/>
              </a:rPr>
              <a:t>) = </a:t>
            </a:r>
            <a:r>
              <a:rPr lang="en-US" sz="2400" dirty="0" err="1">
                <a:sym typeface="Symbol" charset="2"/>
              </a:rPr>
              <a:t>f(g(x</a:t>
            </a:r>
            <a:r>
              <a:rPr lang="en-US" sz="2400" dirty="0">
                <a:sym typeface="Symbol" charset="2"/>
              </a:rPr>
              <a:t>))</a:t>
            </a:r>
            <a:endParaRPr lang="en-US" sz="2400" dirty="0"/>
          </a:p>
          <a:p>
            <a:pPr lvl="1">
              <a:buFontTx/>
              <a:buNone/>
            </a:pPr>
            <a:r>
              <a:rPr lang="en-US" sz="2000" dirty="0"/>
              <a:t>class Compose {</a:t>
            </a:r>
          </a:p>
          <a:p>
            <a:pPr lvl="2">
              <a:buFontTx/>
              <a:buNone/>
            </a:pPr>
            <a:r>
              <a:rPr lang="en-US" sz="2000" dirty="0"/>
              <a:t>fun sq 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x</a:t>
            </a:r>
            <a:r>
              <a:rPr lang="en-US" sz="2000" dirty="0"/>
              <a:t>) { return (</a:t>
            </a:r>
            <a:r>
              <a:rPr lang="en-US" sz="2000" dirty="0" err="1"/>
              <a:t>x</a:t>
            </a:r>
            <a:r>
              <a:rPr lang="en-US" sz="2000" dirty="0"/>
              <a:t> * </a:t>
            </a:r>
            <a:r>
              <a:rPr lang="en-US" sz="2000" dirty="0" err="1"/>
              <a:t>x</a:t>
            </a:r>
            <a:r>
              <a:rPr lang="en-US" sz="2000" dirty="0"/>
              <a:t>); }</a:t>
            </a:r>
          </a:p>
          <a:p>
            <a:pPr lvl="2">
              <a:buFontTx/>
              <a:buNone/>
            </a:pPr>
            <a:r>
              <a:rPr lang="en-US" sz="2000" dirty="0"/>
              <a:t>fun </a:t>
            </a:r>
            <a:r>
              <a:rPr lang="en-US" sz="2000" dirty="0" err="1"/>
              <a:t>f</a:t>
            </a:r>
            <a:r>
              <a:rPr lang="en-US" sz="2000" dirty="0"/>
              <a:t> (fun </a:t>
            </a:r>
            <a:r>
              <a:rPr lang="en-US" sz="2000" dirty="0" err="1"/>
              <a:t>m</a:t>
            </a:r>
            <a:r>
              <a:rPr lang="en-US" sz="2000" dirty="0"/>
              <a:t>) { return (</a:t>
            </a:r>
            <a:r>
              <a:rPr lang="en-US" sz="2000" dirty="0" err="1"/>
              <a:t>m</a:t>
            </a:r>
            <a:r>
              <a:rPr lang="en-US" sz="2000" dirty="0" err="1">
                <a:sym typeface="Symbol" charset="2"/>
              </a:rPr>
              <a:t>h</a:t>
            </a:r>
            <a:r>
              <a:rPr lang="en-US" sz="2000" dirty="0">
                <a:sym typeface="Symbol" charset="2"/>
              </a:rPr>
              <a:t>); }</a:t>
            </a:r>
            <a:endParaRPr lang="en-US" sz="2000" dirty="0"/>
          </a:p>
          <a:p>
            <a:pPr lvl="2">
              <a:buFontTx/>
              <a:buNone/>
            </a:pPr>
            <a:r>
              <a:rPr lang="en-US" sz="2000" dirty="0"/>
              <a:t>fun </a:t>
            </a:r>
            <a:r>
              <a:rPr lang="en-US" sz="2000" dirty="0" err="1"/>
              <a:t>h</a:t>
            </a:r>
            <a:r>
              <a:rPr lang="en-US" sz="2000" dirty="0"/>
              <a:t> () { return sq; }</a:t>
            </a:r>
          </a:p>
          <a:p>
            <a:pPr lvl="2">
              <a:buFontTx/>
              <a:buNone/>
            </a:pPr>
            <a:r>
              <a:rPr lang="en-US" sz="2000" dirty="0"/>
              <a:t>fun </a:t>
            </a:r>
            <a:r>
              <a:rPr lang="en-US" sz="2000" dirty="0" err="1"/>
              <a:t>g</a:t>
            </a:r>
            <a:r>
              <a:rPr lang="en-US" sz="2000" dirty="0"/>
              <a:t> (fun </a:t>
            </a:r>
            <a:r>
              <a:rPr lang="en-US" sz="2000" dirty="0" err="1"/>
              <a:t>z</a:t>
            </a:r>
            <a:r>
              <a:rPr lang="en-US" sz="2000" dirty="0"/>
              <a:t>) { return (</a:t>
            </a:r>
            <a:r>
              <a:rPr lang="en-US" sz="2000" dirty="0" err="1"/>
              <a:t>sq</a:t>
            </a:r>
            <a:r>
              <a:rPr lang="en-US" sz="2000" dirty="0" err="1">
                <a:sym typeface="Symbol" charset="2"/>
              </a:rPr>
              <a:t>z</a:t>
            </a:r>
            <a:r>
              <a:rPr lang="en-US" sz="2000" dirty="0">
                <a:sym typeface="Symbol" charset="2"/>
              </a:rPr>
              <a:t>); }</a:t>
            </a:r>
            <a:endParaRPr lang="en-US" sz="2000" dirty="0"/>
          </a:p>
          <a:p>
            <a:pPr lvl="2">
              <a:buFontTx/>
              <a:buNone/>
            </a:pPr>
            <a:r>
              <a:rPr lang="en-US" sz="2000" dirty="0" err="1"/>
              <a:t>int</a:t>
            </a:r>
            <a:r>
              <a:rPr lang="en-US" sz="2000" dirty="0"/>
              <a:t> main() { </a:t>
            </a:r>
          </a:p>
          <a:p>
            <a:pPr lvl="3">
              <a:buFontTx/>
              <a:buNone/>
            </a:pPr>
            <a:r>
              <a:rPr lang="en-US" dirty="0"/>
              <a:t>fun </a:t>
            </a:r>
            <a:r>
              <a:rPr lang="en-US" dirty="0" err="1"/>
              <a:t>v</a:t>
            </a:r>
            <a:r>
              <a:rPr lang="en-US" dirty="0"/>
              <a:t> = </a:t>
            </a:r>
            <a:r>
              <a:rPr lang="en-US" dirty="0" err="1"/>
              <a:t>g</a:t>
            </a:r>
            <a:r>
              <a:rPr lang="en-US" dirty="0" err="1">
                <a:sym typeface="Symbol" charset="2"/>
              </a:rPr>
              <a:t>h</a:t>
            </a:r>
            <a:r>
              <a:rPr lang="en-US" dirty="0"/>
              <a:t>;</a:t>
            </a:r>
            <a:endParaRPr lang="en-US" dirty="0" smtClean="0"/>
          </a:p>
          <a:p>
            <a:pPr lvl="3">
              <a:buFontTx/>
              <a:buNone/>
            </a:pPr>
            <a:r>
              <a:rPr lang="en-US" dirty="0" smtClean="0"/>
              <a:t>print_int((</a:t>
            </a:r>
            <a:r>
              <a:rPr lang="en-US" dirty="0"/>
              <a:t>v())(3)); </a:t>
            </a:r>
          </a:p>
          <a:p>
            <a:pPr lvl="2">
              <a:buFontTx/>
              <a:buNone/>
            </a:pPr>
            <a:r>
              <a:rPr lang="en-US" sz="2000" dirty="0"/>
              <a:t>}</a:t>
            </a:r>
          </a:p>
          <a:p>
            <a:pPr lvl="1">
              <a:buFontTx/>
              <a:buNone/>
            </a:pPr>
            <a:r>
              <a:rPr lang="en-US" sz="2000" dirty="0"/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25E63-21E9-EF4B-9E1D-2B243800535E}" type="slidenum">
              <a:rPr lang="en-US"/>
              <a:pPr/>
              <a:t>46</a:t>
            </a:fld>
            <a:endParaRPr lang="en-US"/>
          </a:p>
        </p:txBody>
      </p:sp>
      <p:sp>
        <p:nvSpPr>
          <p:cNvPr id="94220" name="Rectangle 12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/>
              <a:t>Function Composition: (f</a:t>
            </a:r>
            <a:r>
              <a:rPr lang="en-US" sz="2400">
                <a:sym typeface="Symbol" charset="2"/>
              </a:rPr>
              <a:t>g)(x) = f(g(x))</a:t>
            </a:r>
            <a:endParaRPr lang="en-US" sz="2400"/>
          </a:p>
          <a:p>
            <a:pPr lvl="1">
              <a:buFontTx/>
              <a:buNone/>
            </a:pPr>
            <a:r>
              <a:rPr lang="en-US" sz="2000"/>
              <a:t>class Compose {</a:t>
            </a:r>
          </a:p>
          <a:p>
            <a:pPr lvl="2">
              <a:buFontTx/>
              <a:buNone/>
            </a:pPr>
            <a:r>
              <a:rPr lang="en-US" sz="2000"/>
              <a:t>fun sq (int x) { return (x * x); }</a:t>
            </a:r>
          </a:p>
          <a:p>
            <a:pPr lvl="2">
              <a:buFontTx/>
              <a:buNone/>
            </a:pPr>
            <a:r>
              <a:rPr lang="en-US" sz="2000"/>
              <a:t>fun f (fun m) { return (m</a:t>
            </a:r>
            <a:r>
              <a:rPr lang="en-US" sz="2000">
                <a:sym typeface="Symbol" charset="2"/>
              </a:rPr>
              <a:t>h); }</a:t>
            </a:r>
            <a:endParaRPr lang="en-US" sz="2000"/>
          </a:p>
          <a:p>
            <a:pPr lvl="2">
              <a:buFontTx/>
              <a:buNone/>
            </a:pPr>
            <a:r>
              <a:rPr lang="en-US" sz="2000"/>
              <a:t>fun h () { return sq; }</a:t>
            </a:r>
          </a:p>
          <a:p>
            <a:pPr lvl="2">
              <a:buFontTx/>
              <a:buNone/>
            </a:pPr>
            <a:r>
              <a:rPr lang="en-US" sz="2000"/>
              <a:t>fun g (fun z) { return (sq</a:t>
            </a:r>
            <a:r>
              <a:rPr lang="en-US" sz="2000">
                <a:sym typeface="Symbol" charset="2"/>
              </a:rPr>
              <a:t>z); }</a:t>
            </a:r>
            <a:endParaRPr lang="en-US" sz="2000"/>
          </a:p>
          <a:p>
            <a:pPr lvl="2">
              <a:buFontTx/>
              <a:buNone/>
            </a:pPr>
            <a:r>
              <a:rPr lang="en-US" sz="2000"/>
              <a:t>int main() { </a:t>
            </a:r>
          </a:p>
          <a:p>
            <a:pPr lvl="3">
              <a:buFontTx/>
              <a:buNone/>
            </a:pPr>
            <a:r>
              <a:rPr lang="en-US"/>
              <a:t>fun v = g</a:t>
            </a:r>
            <a:r>
              <a:rPr lang="en-US">
                <a:sym typeface="Symbol" charset="2"/>
              </a:rPr>
              <a:t>h</a:t>
            </a:r>
            <a:r>
              <a:rPr lang="en-US"/>
              <a:t>;</a:t>
            </a:r>
          </a:p>
          <a:p>
            <a:pPr lvl="3">
              <a:buFontTx/>
              <a:buNone/>
            </a:pPr>
            <a:r>
              <a:rPr lang="en-US"/>
              <a:t>callout(“print_int”, (v())(3)); </a:t>
            </a:r>
          </a:p>
          <a:p>
            <a:pPr lvl="2">
              <a:buFontTx/>
              <a:buNone/>
            </a:pPr>
            <a:r>
              <a:rPr lang="en-US" sz="2000"/>
              <a:t>}</a:t>
            </a:r>
          </a:p>
          <a:p>
            <a:pPr lvl="1">
              <a:buFontTx/>
              <a:buNone/>
            </a:pPr>
            <a:r>
              <a:rPr lang="en-US" sz="2000"/>
              <a:t>}</a:t>
            </a:r>
          </a:p>
        </p:txBody>
      </p:sp>
      <p:sp>
        <p:nvSpPr>
          <p:cNvPr id="94212" name="Text Box 4"/>
          <p:cNvSpPr txBox="1">
            <a:spLocks noChangeArrowheads="1"/>
          </p:cNvSpPr>
          <p:nvPr/>
        </p:nvSpPr>
        <p:spPr bwMode="auto">
          <a:xfrm>
            <a:off x="6019800" y="2438400"/>
            <a:ext cx="11064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 = g</a:t>
            </a:r>
            <a:r>
              <a:rPr lang="en-US">
                <a:sym typeface="Symbol" charset="2"/>
              </a:rPr>
              <a:t>h</a:t>
            </a:r>
            <a:endParaRPr lang="en-US" sz="3200">
              <a:sym typeface="Symbol" charset="2"/>
            </a:endParaRPr>
          </a:p>
        </p:txBody>
      </p:sp>
      <p:sp>
        <p:nvSpPr>
          <p:cNvPr id="94213" name="Text Box 5"/>
          <p:cNvSpPr txBox="1">
            <a:spLocks noChangeArrowheads="1"/>
          </p:cNvSpPr>
          <p:nvPr/>
        </p:nvSpPr>
        <p:spPr bwMode="auto">
          <a:xfrm>
            <a:off x="6019800" y="2971800"/>
            <a:ext cx="17145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 = (g</a:t>
            </a:r>
            <a:r>
              <a:rPr lang="en-US">
                <a:sym typeface="Symbol" charset="2"/>
              </a:rPr>
              <a:t>h)()</a:t>
            </a:r>
            <a:endParaRPr lang="en-US" sz="3200">
              <a:sym typeface="Symbol" charset="2"/>
            </a:endParaRP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6019800" y="3505200"/>
            <a:ext cx="157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 = g</a:t>
            </a:r>
            <a:r>
              <a:rPr lang="en-US">
                <a:sym typeface="Symbol" charset="2"/>
              </a:rPr>
              <a:t>(h())</a:t>
            </a:r>
            <a:endParaRPr lang="en-US" sz="3200">
              <a:sym typeface="Symbol" charset="2"/>
            </a:endParaRPr>
          </a:p>
        </p:txBody>
      </p:sp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6019800" y="4038600"/>
            <a:ext cx="14906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 = g</a:t>
            </a:r>
            <a:r>
              <a:rPr lang="en-US">
                <a:sym typeface="Symbol" charset="2"/>
              </a:rPr>
              <a:t>(sq)</a:t>
            </a:r>
            <a:endParaRPr lang="en-US" sz="3200">
              <a:sym typeface="Symbol" charset="2"/>
            </a:endParaRPr>
          </a:p>
        </p:txBody>
      </p:sp>
      <p:sp>
        <p:nvSpPr>
          <p:cNvPr id="94216" name="Text Box 8"/>
          <p:cNvSpPr txBox="1">
            <a:spLocks noChangeArrowheads="1"/>
          </p:cNvSpPr>
          <p:nvPr/>
        </p:nvSpPr>
        <p:spPr bwMode="auto">
          <a:xfrm>
            <a:off x="6019800" y="4572000"/>
            <a:ext cx="1749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 = (sq</a:t>
            </a:r>
            <a:r>
              <a:rPr lang="en-US">
                <a:sym typeface="Symbol" charset="2"/>
              </a:rPr>
              <a:t>sq)</a:t>
            </a:r>
          </a:p>
        </p:txBody>
      </p:sp>
      <p:sp>
        <p:nvSpPr>
          <p:cNvPr id="94217" name="Text Box 9"/>
          <p:cNvSpPr txBox="1">
            <a:spLocks noChangeArrowheads="1"/>
          </p:cNvSpPr>
          <p:nvPr/>
        </p:nvSpPr>
        <p:spPr bwMode="auto">
          <a:xfrm>
            <a:off x="6019800" y="5105400"/>
            <a:ext cx="24606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v()(3) = (sq</a:t>
            </a:r>
            <a:r>
              <a:rPr lang="en-US">
                <a:sym typeface="Symbol" charset="2"/>
              </a:rPr>
              <a:t>sq)(3)</a:t>
            </a:r>
          </a:p>
        </p:txBody>
      </p:sp>
      <p:sp>
        <p:nvSpPr>
          <p:cNvPr id="94218" name="Text Box 10"/>
          <p:cNvSpPr txBox="1">
            <a:spLocks noChangeArrowheads="1"/>
          </p:cNvSpPr>
          <p:nvPr/>
        </p:nvSpPr>
        <p:spPr bwMode="auto">
          <a:xfrm>
            <a:off x="6019800" y="5638800"/>
            <a:ext cx="24209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v()(3) = (sq</a:t>
            </a:r>
            <a:r>
              <a:rPr lang="en-US">
                <a:sym typeface="Symbol" charset="2"/>
              </a:rPr>
              <a:t>(sq(3))</a:t>
            </a:r>
          </a:p>
        </p:txBody>
      </p:sp>
      <p:sp>
        <p:nvSpPr>
          <p:cNvPr id="94219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Storage Allocation for Functions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 autoUpdateAnimBg="0"/>
      <p:bldP spid="94213" grpId="0" autoUpdateAnimBg="0"/>
      <p:bldP spid="94214" grpId="0" autoUpdateAnimBg="0"/>
      <p:bldP spid="94215" grpId="0" autoUpdateAnimBg="0"/>
      <p:bldP spid="94216" grpId="0" autoUpdateAnimBg="0"/>
      <p:bldP spid="94217" grpId="0" autoUpdateAnimBg="0"/>
      <p:bldP spid="94218" grpId="0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03BA4-E09C-2746-B9E6-E50334536A49}" type="slidenum">
              <a:rPr lang="en-US"/>
              <a:pPr/>
              <a:t>47</a:t>
            </a:fld>
            <a:endParaRPr lang="en-US"/>
          </a:p>
        </p:txBody>
      </p:sp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Run-time Memory</a:t>
            </a:r>
          </a:p>
        </p:txBody>
      </p:sp>
      <p:pic>
        <p:nvPicPr>
          <p:cNvPr id="7987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600200"/>
            <a:ext cx="6591300" cy="506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840815-5F89-AB4A-A122-454C6D281BED}" type="slidenum">
              <a:rPr lang="en-US"/>
              <a:pPr/>
              <a:t>48</a:t>
            </a:fld>
            <a:endParaRPr lang="en-US"/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Stack frame</a:t>
            </a: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524000"/>
            <a:ext cx="6629400" cy="516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3222E-2707-074F-977D-2524EF7CE2BB}" type="slidenum">
              <a:rPr lang="en-US"/>
              <a:pPr/>
              <a:t>49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MIPS stack frame</a:t>
            </a: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209800" y="1905000"/>
            <a:ext cx="4648200" cy="434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0" name="Line 6"/>
          <p:cNvSpPr>
            <a:spLocks noChangeShapeType="1"/>
          </p:cNvSpPr>
          <p:nvPr/>
        </p:nvSpPr>
        <p:spPr bwMode="auto">
          <a:xfrm>
            <a:off x="2209800" y="3429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1" name="Line 7"/>
          <p:cNvSpPr>
            <a:spLocks noChangeShapeType="1"/>
          </p:cNvSpPr>
          <p:nvPr/>
        </p:nvSpPr>
        <p:spPr bwMode="auto">
          <a:xfrm>
            <a:off x="2209800" y="3810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2" name="Line 8"/>
          <p:cNvSpPr>
            <a:spLocks noChangeShapeType="1"/>
          </p:cNvSpPr>
          <p:nvPr/>
        </p:nvSpPr>
        <p:spPr bwMode="auto">
          <a:xfrm>
            <a:off x="2209800" y="4191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3" name="Line 9"/>
          <p:cNvSpPr>
            <a:spLocks noChangeShapeType="1"/>
          </p:cNvSpPr>
          <p:nvPr/>
        </p:nvSpPr>
        <p:spPr bwMode="auto">
          <a:xfrm>
            <a:off x="2209800" y="3048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4" name="Line 10"/>
          <p:cNvSpPr>
            <a:spLocks noChangeShapeType="1"/>
          </p:cNvSpPr>
          <p:nvPr/>
        </p:nvSpPr>
        <p:spPr bwMode="auto">
          <a:xfrm>
            <a:off x="2209800" y="26670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75" name="Text Box 11"/>
          <p:cNvSpPr txBox="1">
            <a:spLocks noChangeArrowheads="1"/>
          </p:cNvSpPr>
          <p:nvPr/>
        </p:nvSpPr>
        <p:spPr bwMode="auto">
          <a:xfrm>
            <a:off x="1371600" y="38100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" charset="0"/>
              </a:rPr>
              <a:t>$a3</a:t>
            </a:r>
          </a:p>
        </p:txBody>
      </p:sp>
      <p:sp>
        <p:nvSpPr>
          <p:cNvPr id="88076" name="Text Box 12"/>
          <p:cNvSpPr txBox="1">
            <a:spLocks noChangeArrowheads="1"/>
          </p:cNvSpPr>
          <p:nvPr/>
        </p:nvSpPr>
        <p:spPr bwMode="auto">
          <a:xfrm>
            <a:off x="1371600" y="34290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" charset="0"/>
              </a:rPr>
              <a:t>$a2</a:t>
            </a:r>
          </a:p>
        </p:txBody>
      </p:sp>
      <p:sp>
        <p:nvSpPr>
          <p:cNvPr id="88077" name="Text Box 13"/>
          <p:cNvSpPr txBox="1">
            <a:spLocks noChangeArrowheads="1"/>
          </p:cNvSpPr>
          <p:nvPr/>
        </p:nvSpPr>
        <p:spPr bwMode="auto">
          <a:xfrm>
            <a:off x="1371600" y="30480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" charset="0"/>
              </a:rPr>
              <a:t>$a1</a:t>
            </a:r>
          </a:p>
        </p:txBody>
      </p:sp>
      <p:sp>
        <p:nvSpPr>
          <p:cNvPr id="88078" name="Text Box 14"/>
          <p:cNvSpPr txBox="1">
            <a:spLocks noChangeArrowheads="1"/>
          </p:cNvSpPr>
          <p:nvPr/>
        </p:nvSpPr>
        <p:spPr bwMode="auto">
          <a:xfrm>
            <a:off x="1371600" y="2667000"/>
            <a:ext cx="7334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ourier" charset="0"/>
              </a:rPr>
              <a:t>$a0</a:t>
            </a:r>
          </a:p>
        </p:txBody>
      </p:sp>
      <p:sp>
        <p:nvSpPr>
          <p:cNvPr id="88079" name="Text Box 15"/>
          <p:cNvSpPr txBox="1">
            <a:spLocks noChangeArrowheads="1"/>
          </p:cNvSpPr>
          <p:nvPr/>
        </p:nvSpPr>
        <p:spPr bwMode="auto">
          <a:xfrm>
            <a:off x="6934200" y="2514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8080" name="Text Box 16"/>
          <p:cNvSpPr txBox="1">
            <a:spLocks noChangeArrowheads="1"/>
          </p:cNvSpPr>
          <p:nvPr/>
        </p:nvSpPr>
        <p:spPr bwMode="auto">
          <a:xfrm>
            <a:off x="6934200" y="29718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8081" name="Text Box 17"/>
          <p:cNvSpPr txBox="1">
            <a:spLocks noChangeArrowheads="1"/>
          </p:cNvSpPr>
          <p:nvPr/>
        </p:nvSpPr>
        <p:spPr bwMode="auto">
          <a:xfrm>
            <a:off x="6934200" y="34290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8082" name="Text Box 18"/>
          <p:cNvSpPr txBox="1">
            <a:spLocks noChangeArrowheads="1"/>
          </p:cNvSpPr>
          <p:nvPr/>
        </p:nvSpPr>
        <p:spPr bwMode="auto">
          <a:xfrm>
            <a:off x="6934200" y="3886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88083" name="Text Box 19"/>
          <p:cNvSpPr txBox="1">
            <a:spLocks noChangeArrowheads="1"/>
          </p:cNvSpPr>
          <p:nvPr/>
        </p:nvSpPr>
        <p:spPr bwMode="auto">
          <a:xfrm>
            <a:off x="7543800" y="3200400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16</a:t>
            </a: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7010400" y="4648200"/>
            <a:ext cx="160655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(n*4)($fp)</a:t>
            </a:r>
          </a:p>
          <a:p>
            <a:r>
              <a:rPr lang="en-US"/>
              <a:t>for param n</a:t>
            </a:r>
          </a:p>
        </p:txBody>
      </p:sp>
      <p:sp>
        <p:nvSpPr>
          <p:cNvPr id="88085" name="Text Box 21"/>
          <p:cNvSpPr txBox="1">
            <a:spLocks noChangeArrowheads="1"/>
          </p:cNvSpPr>
          <p:nvPr/>
        </p:nvSpPr>
        <p:spPr bwMode="auto">
          <a:xfrm>
            <a:off x="457200" y="4572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$fp</a:t>
            </a:r>
          </a:p>
        </p:txBody>
      </p:sp>
      <p:sp>
        <p:nvSpPr>
          <p:cNvPr id="88086" name="Text Box 22"/>
          <p:cNvSpPr txBox="1">
            <a:spLocks noChangeArrowheads="1"/>
          </p:cNvSpPr>
          <p:nvPr/>
        </p:nvSpPr>
        <p:spPr bwMode="auto">
          <a:xfrm>
            <a:off x="457200" y="5715000"/>
            <a:ext cx="608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$sp</a:t>
            </a:r>
          </a:p>
        </p:txBody>
      </p:sp>
      <p:cxnSp>
        <p:nvCxnSpPr>
          <p:cNvPr id="88087" name="AutoShape 23"/>
          <p:cNvCxnSpPr>
            <a:cxnSpLocks noChangeShapeType="1"/>
            <a:stCxn id="88085" idx="3"/>
            <a:endCxn id="88072" idx="0"/>
          </p:cNvCxnSpPr>
          <p:nvPr/>
        </p:nvCxnSpPr>
        <p:spPr bwMode="auto">
          <a:xfrm flipV="1">
            <a:off x="1047750" y="4191000"/>
            <a:ext cx="1162050" cy="609600"/>
          </a:xfrm>
          <a:prstGeom prst="curvedConnector4">
            <a:avLst>
              <a:gd name="adj1" fmla="val 50000"/>
              <a:gd name="adj2" fmla="val 5025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8088" name="AutoShape 24"/>
          <p:cNvCxnSpPr>
            <a:cxnSpLocks noChangeShapeType="1"/>
            <a:stCxn id="88086" idx="3"/>
            <a:endCxn id="88089" idx="0"/>
          </p:cNvCxnSpPr>
          <p:nvPr/>
        </p:nvCxnSpPr>
        <p:spPr bwMode="auto">
          <a:xfrm flipV="1">
            <a:off x="1065213" y="5257800"/>
            <a:ext cx="1144587" cy="685800"/>
          </a:xfrm>
          <a:prstGeom prst="curvedConnector4">
            <a:avLst>
              <a:gd name="adj1" fmla="val 49931"/>
              <a:gd name="adj2" fmla="val 44907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8089" name="Line 25"/>
          <p:cNvSpPr>
            <a:spLocks noChangeShapeType="1"/>
          </p:cNvSpPr>
          <p:nvPr/>
        </p:nvSpPr>
        <p:spPr bwMode="auto">
          <a:xfrm>
            <a:off x="2209800" y="52578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91" name="Line 27"/>
          <p:cNvSpPr>
            <a:spLocks noChangeShapeType="1"/>
          </p:cNvSpPr>
          <p:nvPr/>
        </p:nvSpPr>
        <p:spPr bwMode="auto">
          <a:xfrm>
            <a:off x="4572000" y="4343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092" name="Text Box 28"/>
          <p:cNvSpPr txBox="1">
            <a:spLocks noChangeArrowheads="1"/>
          </p:cNvSpPr>
          <p:nvPr/>
        </p:nvSpPr>
        <p:spPr bwMode="auto">
          <a:xfrm>
            <a:off x="2514600" y="4267200"/>
            <a:ext cx="573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$ra</a:t>
            </a:r>
          </a:p>
        </p:txBody>
      </p:sp>
      <p:sp>
        <p:nvSpPr>
          <p:cNvPr id="88093" name="Text Box 29"/>
          <p:cNvSpPr txBox="1">
            <a:spLocks noChangeArrowheads="1"/>
          </p:cNvSpPr>
          <p:nvPr/>
        </p:nvSpPr>
        <p:spPr bwMode="auto">
          <a:xfrm>
            <a:off x="2514600" y="47244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$fp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Procedure Activation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772816"/>
            <a:ext cx="7772400" cy="4114800"/>
          </a:xfrm>
        </p:spPr>
        <p:txBody>
          <a:bodyPr/>
          <a:lstStyle/>
          <a:p>
            <a:r>
              <a:rPr lang="en-CA" dirty="0" smtClean="0"/>
              <a:t>Two assumptions about programming languages</a:t>
            </a:r>
          </a:p>
          <a:p>
            <a:pPr lvl="1"/>
            <a:r>
              <a:rPr lang="en-CA" dirty="0"/>
              <a:t>Execution is </a:t>
            </a:r>
            <a:r>
              <a:rPr lang="en-CA" dirty="0" smtClean="0"/>
              <a:t>sequential; control moves from one point in a program to another in a well-defined order</a:t>
            </a:r>
          </a:p>
          <a:p>
            <a:pPr lvl="2"/>
            <a:r>
              <a:rPr lang="en-CA" dirty="0" smtClean="0">
                <a:solidFill>
                  <a:schemeClr val="accent2"/>
                </a:solidFill>
              </a:rPr>
              <a:t>Violated by concurrency</a:t>
            </a:r>
          </a:p>
          <a:p>
            <a:pPr lvl="1"/>
            <a:r>
              <a:rPr lang="en-CA" dirty="0" smtClean="0"/>
              <a:t>When a procedure is called, control always returns to the point immediately after the call</a:t>
            </a:r>
            <a:endParaRPr lang="en-CA" dirty="0"/>
          </a:p>
          <a:p>
            <a:pPr lvl="2"/>
            <a:r>
              <a:rPr lang="en-CA" dirty="0" smtClean="0">
                <a:solidFill>
                  <a:schemeClr val="accent2"/>
                </a:solidFill>
              </a:rPr>
              <a:t>Violated by exceptions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971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CF4A1-FB05-5846-A21E-FA82B68F2AFA}" type="slidenum">
              <a:rPr lang="en-US"/>
              <a:pPr/>
              <a:t>50</a:t>
            </a:fld>
            <a:endParaRPr lang="en-US"/>
          </a:p>
        </p:txBody>
      </p:sp>
      <p:sp>
        <p:nvSpPr>
          <p:cNvPr id="8909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89095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Differences based on:</a:t>
            </a:r>
          </a:p>
          <a:p>
            <a:pPr lvl="1"/>
            <a:r>
              <a:rPr lang="en-US" sz="2400"/>
              <a:t>The parameter represents an r-value (the rhs of an expr)</a:t>
            </a:r>
          </a:p>
          <a:p>
            <a:pPr lvl="1"/>
            <a:r>
              <a:rPr lang="en-US" sz="2400"/>
              <a:t>An l-value</a:t>
            </a:r>
          </a:p>
          <a:p>
            <a:pPr lvl="1"/>
            <a:r>
              <a:rPr lang="en-US" sz="2400"/>
              <a:t>Or the text of the parameter itself</a:t>
            </a:r>
          </a:p>
          <a:p>
            <a:r>
              <a:rPr lang="en-US" sz="2800"/>
              <a:t>Call by Value</a:t>
            </a:r>
          </a:p>
          <a:p>
            <a:pPr lvl="1"/>
            <a:r>
              <a:rPr lang="en-US" sz="2400"/>
              <a:t>Each parameter is evaluated</a:t>
            </a:r>
          </a:p>
          <a:p>
            <a:pPr lvl="1"/>
            <a:r>
              <a:rPr lang="en-US" sz="2400"/>
              <a:t>Pass the r-value to the function</a:t>
            </a:r>
          </a:p>
          <a:p>
            <a:pPr lvl="1"/>
            <a:r>
              <a:rPr lang="en-US" sz="2400"/>
              <a:t>No side-effect on the parameter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0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5" grpId="0" build="p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53B20-8B9A-FD4A-9B9E-1BBF5097635C}" type="slidenum">
              <a:rPr lang="en-US"/>
              <a:pPr/>
              <a:t>51</a:t>
            </a:fld>
            <a:endParaRPr lang="en-US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Call by Reference</a:t>
            </a:r>
          </a:p>
          <a:p>
            <a:pPr lvl="1"/>
            <a:r>
              <a:rPr lang="en-US"/>
              <a:t>Also called call by address/location</a:t>
            </a:r>
          </a:p>
          <a:p>
            <a:pPr lvl="1"/>
            <a:r>
              <a:rPr lang="en-US"/>
              <a:t>If the parameter is a name or expr that is an l-value then pass the l-value</a:t>
            </a:r>
          </a:p>
          <a:p>
            <a:pPr lvl="1"/>
            <a:r>
              <a:rPr lang="en-US"/>
              <a:t>Else create a new temporary l-value and pass that</a:t>
            </a:r>
          </a:p>
          <a:p>
            <a:pPr lvl="1"/>
            <a:r>
              <a:rPr lang="en-US"/>
              <a:t>Typical example: passing array elements a[i]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build="p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0204-D1B6-5948-928B-D46F76848CAF}" type="slidenum">
              <a:rPr lang="en-US"/>
              <a:pPr/>
              <a:t>52</a:t>
            </a:fld>
            <a:endParaRPr lang="en-US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Copy Restore Linkage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Pass only r-values to the called function (but keep the l-value around for those parameters that have it)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control returns back, take the r-values and copy it into the l-values for the parameters that have it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Fortran</a:t>
            </a:r>
          </a:p>
          <a:p>
            <a:pPr>
              <a:lnSpc>
                <a:spcPct val="90000"/>
              </a:lnSpc>
            </a:pPr>
            <a:r>
              <a:rPr lang="en-US" sz="2800"/>
              <a:t>Call by Name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Function is treated like a macro (a #define) or in-line expansion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The parameters are literally re-written as passed arguments (keep caller variables distinct by renaming)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90C499-4E16-1045-8E7A-8CCC16CD33EC}" type="slidenum">
              <a:rPr lang="en-US"/>
              <a:pPr/>
              <a:t>53</a:t>
            </a:fld>
            <a:endParaRPr lang="en-US"/>
          </a:p>
        </p:txBody>
      </p:sp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Lazy evaluation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In some languages, call-by-name is accomplished by sending a function (also called a thunk) instead of an r-value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the r-value is needed the function is called with zero arguments to produce the r-value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This avoids the time-consuming evaluation of r-values which may or may not be used by the called function (especially when you consider short-circuit evaluation)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Used in lazy functional languages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3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71724-E91A-7442-A29E-FAB2B77F2D60}" type="slidenum">
              <a:rPr lang="en-US"/>
              <a:pPr/>
              <a:t>54</a:t>
            </a:fld>
            <a:endParaRPr lang="en-US"/>
          </a:p>
        </p:txBody>
      </p:sp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Parameter Passing Conventions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Call-by-need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Similar to lazy evaluation, but more efficient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To avoid executing similar r-values multiple times, some languages used a memo slot to avoid repeated function evaluations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function parameter is only evaluated when used inside the called function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When used multiple times there is no overhead due to the memo table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Haskell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Procedure Activation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An invocation of procedure </a:t>
            </a:r>
            <a:r>
              <a:rPr lang="en-CA" dirty="0" smtClean="0">
                <a:solidFill>
                  <a:schemeClr val="accent2"/>
                </a:solidFill>
              </a:rPr>
              <a:t>P</a:t>
            </a:r>
            <a:r>
              <a:rPr lang="en-CA" dirty="0" smtClean="0"/>
              <a:t> is an </a:t>
            </a:r>
            <a:r>
              <a:rPr lang="en-CA" i="1" dirty="0" smtClean="0">
                <a:solidFill>
                  <a:schemeClr val="accent2"/>
                </a:solidFill>
              </a:rPr>
              <a:t>activation</a:t>
            </a:r>
            <a:r>
              <a:rPr lang="en-CA" i="1" dirty="0" smtClean="0"/>
              <a:t> of </a:t>
            </a:r>
            <a:r>
              <a:rPr lang="en-CA" i="1" dirty="0" smtClean="0">
                <a:solidFill>
                  <a:schemeClr val="accent2"/>
                </a:solidFill>
              </a:rPr>
              <a:t>P</a:t>
            </a:r>
          </a:p>
          <a:p>
            <a:r>
              <a:rPr lang="en-CA" dirty="0" smtClean="0"/>
              <a:t>The </a:t>
            </a:r>
            <a:r>
              <a:rPr lang="en-CA" dirty="0" smtClean="0">
                <a:solidFill>
                  <a:schemeClr val="accent2"/>
                </a:solidFill>
              </a:rPr>
              <a:t>lifetime</a:t>
            </a:r>
            <a:r>
              <a:rPr lang="en-CA" dirty="0" smtClean="0"/>
              <a:t> of an activation of </a:t>
            </a:r>
            <a:r>
              <a:rPr lang="en-CA" dirty="0" smtClean="0">
                <a:solidFill>
                  <a:schemeClr val="accent2"/>
                </a:solidFill>
              </a:rPr>
              <a:t>P</a:t>
            </a:r>
            <a:r>
              <a:rPr lang="en-CA" dirty="0" smtClean="0"/>
              <a:t> is</a:t>
            </a:r>
          </a:p>
          <a:p>
            <a:pPr lvl="1"/>
            <a:r>
              <a:rPr lang="en-CA" dirty="0" smtClean="0"/>
              <a:t>All the steps to execute </a:t>
            </a:r>
            <a:r>
              <a:rPr lang="en-CA" dirty="0" smtClean="0">
                <a:solidFill>
                  <a:schemeClr val="accent2"/>
                </a:solidFill>
              </a:rPr>
              <a:t>P</a:t>
            </a:r>
          </a:p>
          <a:p>
            <a:pPr lvl="1"/>
            <a:r>
              <a:rPr lang="en-CA" dirty="0" smtClean="0"/>
              <a:t>Including all the steps in procedures </a:t>
            </a:r>
            <a:r>
              <a:rPr lang="en-CA" dirty="0" smtClean="0">
                <a:solidFill>
                  <a:schemeClr val="accent2"/>
                </a:solidFill>
              </a:rPr>
              <a:t>P</a:t>
            </a:r>
            <a:r>
              <a:rPr lang="en-CA" dirty="0" smtClean="0"/>
              <a:t> calls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118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Procedure Activation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lifetime of a variable </a:t>
            </a:r>
            <a:r>
              <a:rPr lang="en-CA" dirty="0" smtClean="0">
                <a:solidFill>
                  <a:schemeClr val="accent2"/>
                </a:solidFill>
              </a:rPr>
              <a:t>x</a:t>
            </a:r>
            <a:r>
              <a:rPr lang="en-CA" dirty="0" smtClean="0"/>
              <a:t> is the portion of execution in which </a:t>
            </a:r>
            <a:r>
              <a:rPr lang="en-CA" dirty="0" smtClean="0">
                <a:solidFill>
                  <a:schemeClr val="accent2"/>
                </a:solidFill>
              </a:rPr>
              <a:t>x</a:t>
            </a:r>
            <a:r>
              <a:rPr lang="en-CA" dirty="0" smtClean="0"/>
              <a:t> is defined (until </a:t>
            </a:r>
            <a:r>
              <a:rPr lang="en-CA" dirty="0" smtClean="0">
                <a:solidFill>
                  <a:schemeClr val="accent2"/>
                </a:solidFill>
              </a:rPr>
              <a:t>x</a:t>
            </a:r>
            <a:r>
              <a:rPr lang="en-CA" dirty="0" smtClean="0"/>
              <a:t> is de-allocated)</a:t>
            </a:r>
          </a:p>
          <a:p>
            <a:r>
              <a:rPr lang="en-CA" dirty="0" smtClean="0"/>
              <a:t>Note that</a:t>
            </a:r>
          </a:p>
          <a:p>
            <a:pPr lvl="1"/>
            <a:r>
              <a:rPr lang="en-CA" dirty="0" smtClean="0"/>
              <a:t>Lifetime is a dynamic (run-time) concept</a:t>
            </a:r>
          </a:p>
          <a:p>
            <a:pPr lvl="1"/>
            <a:r>
              <a:rPr lang="en-CA" dirty="0" smtClean="0"/>
              <a:t>Scope is a static concept</a:t>
            </a:r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596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Activation Trees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34480"/>
            <a:ext cx="7772400" cy="4114800"/>
          </a:xfrm>
        </p:spPr>
        <p:txBody>
          <a:bodyPr/>
          <a:lstStyle/>
          <a:p>
            <a:r>
              <a:rPr lang="en-CA" dirty="0" smtClean="0"/>
              <a:t>Observation</a:t>
            </a:r>
          </a:p>
          <a:p>
            <a:pPr lvl="1"/>
            <a:r>
              <a:rPr lang="en-CA" dirty="0" smtClean="0"/>
              <a:t>When </a:t>
            </a:r>
            <a:r>
              <a:rPr lang="en-CA" dirty="0" smtClean="0">
                <a:solidFill>
                  <a:schemeClr val="accent2"/>
                </a:solidFill>
              </a:rPr>
              <a:t>P</a:t>
            </a:r>
            <a:r>
              <a:rPr lang="en-CA" dirty="0" smtClean="0"/>
              <a:t> calls </a:t>
            </a:r>
            <a:r>
              <a:rPr lang="en-CA" dirty="0" smtClean="0">
                <a:solidFill>
                  <a:schemeClr val="accent2"/>
                </a:solidFill>
              </a:rPr>
              <a:t>Q</a:t>
            </a:r>
            <a:r>
              <a:rPr lang="en-CA" dirty="0" smtClean="0"/>
              <a:t>, then </a:t>
            </a:r>
            <a:r>
              <a:rPr lang="en-CA" dirty="0" smtClean="0">
                <a:solidFill>
                  <a:schemeClr val="accent2"/>
                </a:solidFill>
              </a:rPr>
              <a:t>Q</a:t>
            </a:r>
            <a:r>
              <a:rPr lang="en-CA" dirty="0" smtClean="0"/>
              <a:t> returns before </a:t>
            </a:r>
            <a:r>
              <a:rPr lang="en-CA" dirty="0" smtClean="0">
                <a:solidFill>
                  <a:schemeClr val="accent2"/>
                </a:solidFill>
              </a:rPr>
              <a:t>P</a:t>
            </a:r>
            <a:r>
              <a:rPr lang="en-CA" dirty="0" smtClean="0"/>
              <a:t> returns</a:t>
            </a:r>
          </a:p>
          <a:p>
            <a:r>
              <a:rPr lang="en-CA" dirty="0" smtClean="0"/>
              <a:t>Lifetimes of procedure activations are properly nested</a:t>
            </a:r>
          </a:p>
          <a:p>
            <a:r>
              <a:rPr lang="en-CA" dirty="0" smtClean="0"/>
              <a:t>Activation lifetimes (sequence of function calls) can be depicted as a tree: </a:t>
            </a:r>
            <a:r>
              <a:rPr lang="en-CA" i="1" dirty="0" smtClean="0">
                <a:solidFill>
                  <a:schemeClr val="accent2"/>
                </a:solidFill>
              </a:rPr>
              <a:t>activation tree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508D8-6740-FE46-95CC-F1012A7A27C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1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6D427-BA07-1143-8201-D96998E67B6C}" type="slidenum">
              <a:rPr lang="en-US"/>
              <a:pPr/>
              <a:t>9</a:t>
            </a:fld>
            <a:endParaRPr lang="en-US"/>
          </a:p>
        </p:txBody>
      </p:sp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Activation Tree</a:t>
            </a:r>
          </a:p>
        </p:txBody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2209800" y="2057400"/>
            <a:ext cx="7604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2057400" y="29718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Q(1,9)</a:t>
            </a:r>
          </a:p>
        </p:txBody>
      </p:sp>
      <p:sp>
        <p:nvSpPr>
          <p:cNvPr id="76806" name="Text Box 6"/>
          <p:cNvSpPr txBox="1">
            <a:spLocks noChangeArrowheads="1"/>
          </p:cNvSpPr>
          <p:nvPr/>
        </p:nvSpPr>
        <p:spPr bwMode="auto">
          <a:xfrm>
            <a:off x="533400" y="38100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P(1,9)</a:t>
            </a:r>
          </a:p>
        </p:txBody>
      </p:sp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1676400" y="38100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Q(1,3)</a:t>
            </a:r>
          </a:p>
        </p:txBody>
      </p:sp>
      <p:sp>
        <p:nvSpPr>
          <p:cNvPr id="76808" name="Text Box 8"/>
          <p:cNvSpPr txBox="1">
            <a:spLocks noChangeArrowheads="1"/>
          </p:cNvSpPr>
          <p:nvPr/>
        </p:nvSpPr>
        <p:spPr bwMode="auto">
          <a:xfrm>
            <a:off x="5715000" y="38100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Q(5,9)</a:t>
            </a:r>
          </a:p>
        </p:txBody>
      </p:sp>
      <p:sp>
        <p:nvSpPr>
          <p:cNvPr id="76809" name="Text Box 9"/>
          <p:cNvSpPr txBox="1">
            <a:spLocks noChangeArrowheads="1"/>
          </p:cNvSpPr>
          <p:nvPr/>
        </p:nvSpPr>
        <p:spPr bwMode="auto">
          <a:xfrm>
            <a:off x="1600200" y="46482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Q(1,0)</a:t>
            </a:r>
          </a:p>
        </p:txBody>
      </p:sp>
      <p:sp>
        <p:nvSpPr>
          <p:cNvPr id="76810" name="Text Box 10"/>
          <p:cNvSpPr txBox="1">
            <a:spLocks noChangeArrowheads="1"/>
          </p:cNvSpPr>
          <p:nvPr/>
        </p:nvSpPr>
        <p:spPr bwMode="auto">
          <a:xfrm>
            <a:off x="457200" y="46482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P(1,3)</a:t>
            </a:r>
          </a:p>
        </p:txBody>
      </p:sp>
      <p:sp>
        <p:nvSpPr>
          <p:cNvPr id="76811" name="Text Box 11"/>
          <p:cNvSpPr txBox="1">
            <a:spLocks noChangeArrowheads="1"/>
          </p:cNvSpPr>
          <p:nvPr/>
        </p:nvSpPr>
        <p:spPr bwMode="auto">
          <a:xfrm>
            <a:off x="4495800" y="46482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P(5,9)</a:t>
            </a:r>
          </a:p>
        </p:txBody>
      </p:sp>
      <p:sp>
        <p:nvSpPr>
          <p:cNvPr id="76812" name="Text Box 12"/>
          <p:cNvSpPr txBox="1">
            <a:spLocks noChangeArrowheads="1"/>
          </p:cNvSpPr>
          <p:nvPr/>
        </p:nvSpPr>
        <p:spPr bwMode="auto">
          <a:xfrm>
            <a:off x="2819400" y="46482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Q(2,3)</a:t>
            </a:r>
          </a:p>
        </p:txBody>
      </p:sp>
      <p:sp>
        <p:nvSpPr>
          <p:cNvPr id="76813" name="Text Box 13"/>
          <p:cNvSpPr txBox="1">
            <a:spLocks noChangeArrowheads="1"/>
          </p:cNvSpPr>
          <p:nvPr/>
        </p:nvSpPr>
        <p:spPr bwMode="auto">
          <a:xfrm>
            <a:off x="1143000" y="55626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P(2,3)</a:t>
            </a:r>
          </a:p>
        </p:txBody>
      </p:sp>
      <p:sp>
        <p:nvSpPr>
          <p:cNvPr id="76814" name="Text Box 14"/>
          <p:cNvSpPr txBox="1">
            <a:spLocks noChangeArrowheads="1"/>
          </p:cNvSpPr>
          <p:nvPr/>
        </p:nvSpPr>
        <p:spPr bwMode="auto">
          <a:xfrm>
            <a:off x="2362200" y="55626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Q(2,1)</a:t>
            </a:r>
          </a:p>
        </p:txBody>
      </p:sp>
      <p:sp>
        <p:nvSpPr>
          <p:cNvPr id="76815" name="Text Box 15"/>
          <p:cNvSpPr txBox="1">
            <a:spLocks noChangeArrowheads="1"/>
          </p:cNvSpPr>
          <p:nvPr/>
        </p:nvSpPr>
        <p:spPr bwMode="auto">
          <a:xfrm>
            <a:off x="3505200" y="55626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Q(3,3)</a:t>
            </a:r>
          </a:p>
        </p:txBody>
      </p:sp>
      <p:cxnSp>
        <p:nvCxnSpPr>
          <p:cNvPr id="76817" name="AutoShape 17"/>
          <p:cNvCxnSpPr>
            <a:cxnSpLocks noChangeShapeType="1"/>
            <a:stCxn id="76803" idx="2"/>
            <a:endCxn id="76805" idx="0"/>
          </p:cNvCxnSpPr>
          <p:nvPr/>
        </p:nvCxnSpPr>
        <p:spPr bwMode="auto">
          <a:xfrm flipH="1">
            <a:off x="2552700" y="2514600"/>
            <a:ext cx="381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18" name="AutoShape 18"/>
          <p:cNvCxnSpPr>
            <a:cxnSpLocks noChangeShapeType="1"/>
            <a:stCxn id="76805" idx="2"/>
            <a:endCxn id="76806" idx="0"/>
          </p:cNvCxnSpPr>
          <p:nvPr/>
        </p:nvCxnSpPr>
        <p:spPr bwMode="auto">
          <a:xfrm flipH="1">
            <a:off x="1003300" y="3429000"/>
            <a:ext cx="1549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19" name="AutoShape 19"/>
          <p:cNvCxnSpPr>
            <a:cxnSpLocks noChangeShapeType="1"/>
            <a:stCxn id="76805" idx="2"/>
            <a:endCxn id="76807" idx="0"/>
          </p:cNvCxnSpPr>
          <p:nvPr/>
        </p:nvCxnSpPr>
        <p:spPr bwMode="auto">
          <a:xfrm flipH="1">
            <a:off x="2171700" y="3429000"/>
            <a:ext cx="381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0" name="AutoShape 20"/>
          <p:cNvCxnSpPr>
            <a:cxnSpLocks noChangeShapeType="1"/>
            <a:stCxn id="76805" idx="2"/>
            <a:endCxn id="76808" idx="0"/>
          </p:cNvCxnSpPr>
          <p:nvPr/>
        </p:nvCxnSpPr>
        <p:spPr bwMode="auto">
          <a:xfrm>
            <a:off x="2552700" y="3429000"/>
            <a:ext cx="3657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6821" name="Text Box 21"/>
          <p:cNvSpPr txBox="1">
            <a:spLocks noChangeArrowheads="1"/>
          </p:cNvSpPr>
          <p:nvPr/>
        </p:nvSpPr>
        <p:spPr bwMode="auto">
          <a:xfrm>
            <a:off x="5562600" y="46482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Q(5,5)</a:t>
            </a:r>
          </a:p>
        </p:txBody>
      </p:sp>
      <p:sp>
        <p:nvSpPr>
          <p:cNvPr id="76822" name="Text Box 22"/>
          <p:cNvSpPr txBox="1">
            <a:spLocks noChangeArrowheads="1"/>
          </p:cNvSpPr>
          <p:nvPr/>
        </p:nvSpPr>
        <p:spPr bwMode="auto">
          <a:xfrm>
            <a:off x="6705600" y="46482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Q(7,9)</a:t>
            </a:r>
          </a:p>
        </p:txBody>
      </p:sp>
      <p:sp>
        <p:nvSpPr>
          <p:cNvPr id="76823" name="Text Box 23"/>
          <p:cNvSpPr txBox="1">
            <a:spLocks noChangeArrowheads="1"/>
          </p:cNvSpPr>
          <p:nvPr/>
        </p:nvSpPr>
        <p:spPr bwMode="auto">
          <a:xfrm>
            <a:off x="5486400" y="5562600"/>
            <a:ext cx="9382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P(7,9)</a:t>
            </a:r>
          </a:p>
        </p:txBody>
      </p:sp>
      <p:sp>
        <p:nvSpPr>
          <p:cNvPr id="76824" name="Text Box 24"/>
          <p:cNvSpPr txBox="1">
            <a:spLocks noChangeArrowheads="1"/>
          </p:cNvSpPr>
          <p:nvPr/>
        </p:nvSpPr>
        <p:spPr bwMode="auto">
          <a:xfrm>
            <a:off x="6553200" y="55626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Q(7,7)</a:t>
            </a:r>
          </a:p>
        </p:txBody>
      </p:sp>
      <p:sp>
        <p:nvSpPr>
          <p:cNvPr id="76825" name="Text Box 25"/>
          <p:cNvSpPr txBox="1">
            <a:spLocks noChangeArrowheads="1"/>
          </p:cNvSpPr>
          <p:nvPr/>
        </p:nvSpPr>
        <p:spPr bwMode="auto">
          <a:xfrm>
            <a:off x="7696200" y="5562600"/>
            <a:ext cx="989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Q(9,9)</a:t>
            </a:r>
          </a:p>
        </p:txBody>
      </p:sp>
      <p:cxnSp>
        <p:nvCxnSpPr>
          <p:cNvPr id="76826" name="AutoShape 26"/>
          <p:cNvCxnSpPr>
            <a:cxnSpLocks noChangeShapeType="1"/>
            <a:stCxn id="76807" idx="2"/>
            <a:endCxn id="76810" idx="0"/>
          </p:cNvCxnSpPr>
          <p:nvPr/>
        </p:nvCxnSpPr>
        <p:spPr bwMode="auto">
          <a:xfrm flipH="1">
            <a:off x="927100" y="4267200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7" name="AutoShape 27"/>
          <p:cNvCxnSpPr>
            <a:cxnSpLocks noChangeShapeType="1"/>
            <a:stCxn id="76807" idx="2"/>
            <a:endCxn id="76809" idx="0"/>
          </p:cNvCxnSpPr>
          <p:nvPr/>
        </p:nvCxnSpPr>
        <p:spPr bwMode="auto">
          <a:xfrm flipH="1">
            <a:off x="2095500" y="4267200"/>
            <a:ext cx="762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8" name="AutoShape 28"/>
          <p:cNvCxnSpPr>
            <a:cxnSpLocks noChangeShapeType="1"/>
            <a:stCxn id="76807" idx="2"/>
            <a:endCxn id="76812" idx="0"/>
          </p:cNvCxnSpPr>
          <p:nvPr/>
        </p:nvCxnSpPr>
        <p:spPr bwMode="auto">
          <a:xfrm>
            <a:off x="2171700" y="4267200"/>
            <a:ext cx="11430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29" name="AutoShape 29"/>
          <p:cNvCxnSpPr>
            <a:cxnSpLocks noChangeShapeType="1"/>
            <a:stCxn id="76812" idx="2"/>
            <a:endCxn id="76813" idx="0"/>
          </p:cNvCxnSpPr>
          <p:nvPr/>
        </p:nvCxnSpPr>
        <p:spPr bwMode="auto">
          <a:xfrm flipH="1">
            <a:off x="1612900" y="5105400"/>
            <a:ext cx="1701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0" name="AutoShape 30"/>
          <p:cNvCxnSpPr>
            <a:cxnSpLocks noChangeShapeType="1"/>
            <a:stCxn id="76812" idx="2"/>
            <a:endCxn id="76814" idx="0"/>
          </p:cNvCxnSpPr>
          <p:nvPr/>
        </p:nvCxnSpPr>
        <p:spPr bwMode="auto">
          <a:xfrm flipH="1">
            <a:off x="2857500" y="5105400"/>
            <a:ext cx="4572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1" name="AutoShape 31"/>
          <p:cNvCxnSpPr>
            <a:cxnSpLocks noChangeShapeType="1"/>
            <a:stCxn id="76812" idx="2"/>
            <a:endCxn id="76815" idx="0"/>
          </p:cNvCxnSpPr>
          <p:nvPr/>
        </p:nvCxnSpPr>
        <p:spPr bwMode="auto">
          <a:xfrm>
            <a:off x="3314700" y="5105400"/>
            <a:ext cx="6858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2" name="AutoShape 32"/>
          <p:cNvCxnSpPr>
            <a:cxnSpLocks noChangeShapeType="1"/>
            <a:stCxn id="76808" idx="2"/>
            <a:endCxn id="76811" idx="0"/>
          </p:cNvCxnSpPr>
          <p:nvPr/>
        </p:nvCxnSpPr>
        <p:spPr bwMode="auto">
          <a:xfrm flipH="1">
            <a:off x="4965700" y="4267200"/>
            <a:ext cx="1244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3" name="AutoShape 33"/>
          <p:cNvCxnSpPr>
            <a:cxnSpLocks noChangeShapeType="1"/>
            <a:stCxn id="76808" idx="2"/>
            <a:endCxn id="76821" idx="0"/>
          </p:cNvCxnSpPr>
          <p:nvPr/>
        </p:nvCxnSpPr>
        <p:spPr bwMode="auto">
          <a:xfrm flipH="1">
            <a:off x="6057900" y="4267200"/>
            <a:ext cx="1524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4" name="AutoShape 34"/>
          <p:cNvCxnSpPr>
            <a:cxnSpLocks noChangeShapeType="1"/>
            <a:stCxn id="76808" idx="2"/>
            <a:endCxn id="76822" idx="0"/>
          </p:cNvCxnSpPr>
          <p:nvPr/>
        </p:nvCxnSpPr>
        <p:spPr bwMode="auto">
          <a:xfrm>
            <a:off x="6210300" y="4267200"/>
            <a:ext cx="9906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5" name="AutoShape 35"/>
          <p:cNvCxnSpPr>
            <a:cxnSpLocks noChangeShapeType="1"/>
            <a:stCxn id="76822" idx="2"/>
            <a:endCxn id="76823" idx="0"/>
          </p:cNvCxnSpPr>
          <p:nvPr/>
        </p:nvCxnSpPr>
        <p:spPr bwMode="auto">
          <a:xfrm flipH="1">
            <a:off x="5956300" y="5105400"/>
            <a:ext cx="1244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6" name="AutoShape 36"/>
          <p:cNvCxnSpPr>
            <a:cxnSpLocks noChangeShapeType="1"/>
            <a:stCxn id="76822" idx="2"/>
            <a:endCxn id="76824" idx="0"/>
          </p:cNvCxnSpPr>
          <p:nvPr/>
        </p:nvCxnSpPr>
        <p:spPr bwMode="auto">
          <a:xfrm flipH="1">
            <a:off x="7048500" y="5105400"/>
            <a:ext cx="1524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76837" name="AutoShape 37"/>
          <p:cNvCxnSpPr>
            <a:cxnSpLocks noChangeShapeType="1"/>
            <a:stCxn id="76822" idx="2"/>
            <a:endCxn id="76825" idx="0"/>
          </p:cNvCxnSpPr>
          <p:nvPr/>
        </p:nvCxnSpPr>
        <p:spPr bwMode="auto">
          <a:xfrm>
            <a:off x="7200900" y="5105400"/>
            <a:ext cx="990600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76838" name="Text Box 38"/>
          <p:cNvSpPr txBox="1">
            <a:spLocks noChangeArrowheads="1"/>
          </p:cNvSpPr>
          <p:nvPr/>
        </p:nvSpPr>
        <p:spPr bwMode="auto">
          <a:xfrm>
            <a:off x="4427984" y="1556792"/>
            <a:ext cx="43924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Q(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m,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n) {</a:t>
            </a:r>
          </a:p>
          <a:p>
            <a:r>
              <a:rPr lang="en-US" sz="2000" dirty="0">
                <a:latin typeface="Courier" charset="0"/>
              </a:rPr>
              <a:t>  if (n &gt; m) {</a:t>
            </a:r>
          </a:p>
          <a:p>
            <a:r>
              <a:rPr lang="en-US" sz="2000" dirty="0">
                <a:latin typeface="Courier" charset="0"/>
              </a:rPr>
              <a:t>    </a:t>
            </a:r>
            <a:r>
              <a:rPr lang="en-US" sz="2000" dirty="0" err="1">
                <a:latin typeface="Courier" charset="0"/>
              </a:rPr>
              <a:t>int</a:t>
            </a:r>
            <a:r>
              <a:rPr lang="en-US" sz="2000" dirty="0">
                <a:latin typeface="Courier" charset="0"/>
              </a:rPr>
              <a:t> </a:t>
            </a:r>
            <a:r>
              <a:rPr lang="en-US" sz="2000" dirty="0" err="1">
                <a:latin typeface="Courier" charset="0"/>
              </a:rPr>
              <a:t>i</a:t>
            </a:r>
            <a:r>
              <a:rPr lang="en-US" sz="2000" dirty="0">
                <a:latin typeface="Courier" charset="0"/>
              </a:rPr>
              <a:t> = P(m, n);</a:t>
            </a:r>
          </a:p>
          <a:p>
            <a:r>
              <a:rPr lang="en-US" sz="2000" dirty="0">
                <a:latin typeface="Courier" charset="0"/>
              </a:rPr>
              <a:t>    Q(m, i-1); Q(i+1, n); </a:t>
            </a:r>
          </a:p>
          <a:p>
            <a:r>
              <a:rPr lang="en-US" sz="2000" dirty="0">
                <a:latin typeface="Courier" charset="0"/>
              </a:rPr>
              <a:t>  }</a:t>
            </a:r>
          </a:p>
          <a:p>
            <a:r>
              <a:rPr lang="en-US" sz="2000" dirty="0">
                <a:latin typeface="Courier" charset="0"/>
              </a:rPr>
              <a:t>}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/>
      <p:bldP spid="76805" grpId="0"/>
      <p:bldP spid="76806" grpId="0"/>
      <p:bldP spid="76807" grpId="0"/>
      <p:bldP spid="76808" grpId="0"/>
      <p:bldP spid="76809" grpId="0"/>
      <p:bldP spid="76810" grpId="0"/>
      <p:bldP spid="76811" grpId="0"/>
      <p:bldP spid="76812" grpId="0"/>
      <p:bldP spid="76813" grpId="0"/>
      <p:bldP spid="76814" grpId="0"/>
      <p:bldP spid="76815" grpId="0"/>
      <p:bldP spid="76821" grpId="0"/>
      <p:bldP spid="76822" grpId="0"/>
      <p:bldP spid="76823" grpId="0"/>
      <p:bldP spid="76824" grpId="0"/>
      <p:bldP spid="76825" grpId="0"/>
      <p:bldP spid="76838" grpId="0" autoUpdateAnimBg="0"/>
    </p:bldLst>
  </p:timing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5639</TotalTime>
  <Words>3061</Words>
  <Application>Microsoft Macintosh PowerPoint</Application>
  <PresentationFormat>On-screen Show (4:3)</PresentationFormat>
  <Paragraphs>598</Paragraphs>
  <Slides>54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Blank Presentation</vt:lpstr>
      <vt:lpstr>Runtime Support</vt:lpstr>
      <vt:lpstr>Runtime Support</vt:lpstr>
      <vt:lpstr>Invoke the Program</vt:lpstr>
      <vt:lpstr>Memory</vt:lpstr>
      <vt:lpstr>Procedure Activation</vt:lpstr>
      <vt:lpstr>Procedure Activation</vt:lpstr>
      <vt:lpstr>Procedure Activation</vt:lpstr>
      <vt:lpstr>Activation Trees</vt:lpstr>
      <vt:lpstr>Activation Tree</vt:lpstr>
      <vt:lpstr>Activation Tree</vt:lpstr>
      <vt:lpstr>Stack of Active Procedures</vt:lpstr>
      <vt:lpstr>Stack of Active Procedures</vt:lpstr>
      <vt:lpstr>Stack of Active Procedures</vt:lpstr>
      <vt:lpstr>Stack of Active Procedures</vt:lpstr>
      <vt:lpstr>Stack of Active Procedures</vt:lpstr>
      <vt:lpstr>Memory Organization</vt:lpstr>
      <vt:lpstr>Activation Records</vt:lpstr>
      <vt:lpstr>Activation Records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Activation Record Organization</vt:lpstr>
      <vt:lpstr>Stack frame</vt:lpstr>
      <vt:lpstr>PowerPoint Presentation</vt:lpstr>
      <vt:lpstr>PowerPoint Presentation</vt:lpstr>
      <vt:lpstr>Global Variables</vt:lpstr>
      <vt:lpstr>Memory Organization</vt:lpstr>
      <vt:lpstr>Heap Allocation</vt:lpstr>
      <vt:lpstr>Memory organization</vt:lpstr>
      <vt:lpstr>Heap and Stack Management</vt:lpstr>
      <vt:lpstr>Memory Organization</vt:lpstr>
      <vt:lpstr>Alignment</vt:lpstr>
      <vt:lpstr>Padding</vt:lpstr>
      <vt:lpstr>Padding</vt:lpstr>
      <vt:lpstr>Summary</vt:lpstr>
      <vt:lpstr>Extra Slides</vt:lpstr>
      <vt:lpstr>Storage Allocation for Functions</vt:lpstr>
      <vt:lpstr>Storage Allocation for Functions</vt:lpstr>
      <vt:lpstr>Storage Allocation for Functions</vt:lpstr>
      <vt:lpstr>Storage Allocation for Functions</vt:lpstr>
      <vt:lpstr>Storage Allocation for Functions</vt:lpstr>
      <vt:lpstr>Run-time Memory</vt:lpstr>
      <vt:lpstr>Stack frame</vt:lpstr>
      <vt:lpstr>Example: MIPS stack frame</vt:lpstr>
      <vt:lpstr>Parameter Passing Conventions</vt:lpstr>
      <vt:lpstr>Parameter Passing Conventions</vt:lpstr>
      <vt:lpstr>Parameter Passing Conventions</vt:lpstr>
      <vt:lpstr>Parameter Passing Conventions</vt:lpstr>
      <vt:lpstr>Parameter Passing Conventions</vt:lpstr>
    </vt:vector>
  </TitlesOfParts>
  <Company>SFU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379  Compilers</dc:title>
  <dc:creator>Anoop Sarkar</dc:creator>
  <cp:lastModifiedBy>Anoop Sarkar</cp:lastModifiedBy>
  <cp:revision>606</cp:revision>
  <cp:lastPrinted>2004-03-22T06:10:22Z</cp:lastPrinted>
  <dcterms:created xsi:type="dcterms:W3CDTF">2011-11-08T23:37:09Z</dcterms:created>
  <dcterms:modified xsi:type="dcterms:W3CDTF">2016-07-08T07:21:06Z</dcterms:modified>
</cp:coreProperties>
</file>